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351" r:id="rId3"/>
    <p:sldId id="355" r:id="rId4"/>
    <p:sldId id="258" r:id="rId5"/>
    <p:sldId id="378" r:id="rId6"/>
    <p:sldId id="379" r:id="rId7"/>
    <p:sldId id="356" r:id="rId8"/>
    <p:sldId id="352" r:id="rId9"/>
    <p:sldId id="353" r:id="rId10"/>
    <p:sldId id="357" r:id="rId11"/>
    <p:sldId id="361" r:id="rId12"/>
    <p:sldId id="360" r:id="rId13"/>
    <p:sldId id="346" r:id="rId14"/>
    <p:sldId id="370" r:id="rId15"/>
    <p:sldId id="371" r:id="rId16"/>
    <p:sldId id="377" r:id="rId17"/>
    <p:sldId id="263" r:id="rId1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extLst>
      <p:ext uri="{19B8F6BF-5375-455C-9EA6-DF929625EA0E}">
        <p15:presenceInfo xmlns:p15="http://schemas.microsoft.com/office/powerpoint/2012/main" userId="Administra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13FBA"/>
    <a:srgbClr val="313EC0"/>
    <a:srgbClr val="1FC7BF"/>
    <a:srgbClr val="FFFF00"/>
    <a:srgbClr val="E10D5E"/>
    <a:srgbClr val="FDA901"/>
    <a:srgbClr val="EEB500"/>
    <a:srgbClr val="E17533"/>
    <a:srgbClr val="DF6E29"/>
    <a:srgbClr val="D77D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DD1B8F-CDA0-47D0-A6A2-49B9F685724A}" type="doc">
      <dgm:prSet loTypeId="urn:microsoft.com/office/officeart/2008/layout/PictureStrips" loCatId="list" qsTypeId="urn:microsoft.com/office/officeart/2005/8/quickstyle/simple1" qsCatId="simple" csTypeId="urn:microsoft.com/office/officeart/2005/8/colors/accent4_1" csCatId="accent4" phldr="1"/>
      <dgm:spPr/>
      <dgm:t>
        <a:bodyPr/>
        <a:lstStyle/>
        <a:p>
          <a:endParaRPr lang="fr-FR"/>
        </a:p>
      </dgm:t>
    </dgm:pt>
    <dgm:pt modelId="{10FA0728-D677-4C06-B8CA-53205BB68240}">
      <dgm:prSet phldrT="[Texte]" custT="1"/>
      <dgm:spPr/>
      <dgm:t>
        <a:bodyPr/>
        <a:lstStyle/>
        <a:p>
          <a:pPr algn="ctr"/>
          <a:r>
            <a:rPr lang="fr-FR" sz="3400" dirty="0"/>
            <a:t>  </a:t>
          </a:r>
          <a:r>
            <a:rPr lang="fr-FR" sz="2800" dirty="0"/>
            <a:t>Introduction/ Problématique</a:t>
          </a:r>
          <a:endParaRPr lang="fr-FR" sz="3400" dirty="0"/>
        </a:p>
      </dgm:t>
    </dgm:pt>
    <dgm:pt modelId="{CF555B00-B43E-417E-9F0F-5398C64293A4}" type="parTrans" cxnId="{09983789-F6D0-4ED0-B0A9-BE3C613BC34E}">
      <dgm:prSet/>
      <dgm:spPr/>
      <dgm:t>
        <a:bodyPr/>
        <a:lstStyle/>
        <a:p>
          <a:endParaRPr lang="fr-FR"/>
        </a:p>
      </dgm:t>
    </dgm:pt>
    <dgm:pt modelId="{9BA69990-A761-4481-AD81-F310F4C6427E}" type="sibTrans" cxnId="{09983789-F6D0-4ED0-B0A9-BE3C613BC34E}">
      <dgm:prSet/>
      <dgm:spPr/>
      <dgm:t>
        <a:bodyPr/>
        <a:lstStyle/>
        <a:p>
          <a:endParaRPr lang="fr-FR"/>
        </a:p>
      </dgm:t>
    </dgm:pt>
    <dgm:pt modelId="{BF6E1224-15CF-4575-B964-6C537F988672}">
      <dgm:prSet phldrT="[Texte]" custT="1"/>
      <dgm:spPr/>
      <dgm:t>
        <a:bodyPr/>
        <a:lstStyle/>
        <a:p>
          <a:pPr algn="ctr"/>
          <a:r>
            <a:rPr lang="fr-FR" sz="3200" b="0" i="0" kern="1200" dirty="0"/>
            <a:t>  </a:t>
          </a:r>
          <a:r>
            <a:rPr lang="fr-FR" sz="2800" kern="1200" dirty="0">
              <a:solidFill>
                <a:srgbClr val="000000">
                  <a:hueOff val="0"/>
                  <a:satOff val="0"/>
                  <a:lumOff val="0"/>
                  <a:alphaOff val="0"/>
                </a:srgbClr>
              </a:solidFill>
              <a:latin typeface="Sagona Book" panose="020F0502020204030204"/>
              <a:ea typeface="+mn-ea"/>
              <a:cs typeface="+mn-cs"/>
            </a:rPr>
            <a:t>Cleaning /feature engineering   et exploration des données</a:t>
          </a:r>
        </a:p>
      </dgm:t>
    </dgm:pt>
    <dgm:pt modelId="{53BAB50D-A0B7-40B1-A300-D8F1430D927F}" type="parTrans" cxnId="{4AA98DFA-C7F4-43C8-9F99-697A1A44EB86}">
      <dgm:prSet/>
      <dgm:spPr/>
      <dgm:t>
        <a:bodyPr/>
        <a:lstStyle/>
        <a:p>
          <a:endParaRPr lang="fr-FR"/>
        </a:p>
      </dgm:t>
    </dgm:pt>
    <dgm:pt modelId="{173D5DD1-A9E3-4F3F-A1BC-71DA85152D5F}" type="sibTrans" cxnId="{4AA98DFA-C7F4-43C8-9F99-697A1A44EB86}">
      <dgm:prSet/>
      <dgm:spPr/>
      <dgm:t>
        <a:bodyPr/>
        <a:lstStyle/>
        <a:p>
          <a:endParaRPr lang="fr-FR"/>
        </a:p>
      </dgm:t>
    </dgm:pt>
    <dgm:pt modelId="{80B33EC2-7C9A-4A6A-B062-16B9331A0CBB}">
      <dgm:prSet phldrT="[Texte]" custT="1"/>
      <dgm:spPr/>
      <dgm:t>
        <a:bodyPr/>
        <a:lstStyle/>
        <a:p>
          <a:r>
            <a:rPr lang="fr-FR" sz="5500" kern="1200" dirty="0"/>
            <a:t>  </a:t>
          </a:r>
          <a:r>
            <a:rPr lang="fr-FR" sz="2800" kern="1200" dirty="0">
              <a:solidFill>
                <a:srgbClr val="000000">
                  <a:hueOff val="0"/>
                  <a:satOff val="0"/>
                  <a:lumOff val="0"/>
                  <a:alphaOff val="0"/>
                </a:srgbClr>
              </a:solidFill>
              <a:latin typeface="Sagona Book" panose="020F0502020204030204"/>
              <a:ea typeface="+mn-ea"/>
              <a:cs typeface="+mn-cs"/>
            </a:rPr>
            <a:t>Modélisation</a:t>
          </a:r>
        </a:p>
      </dgm:t>
    </dgm:pt>
    <dgm:pt modelId="{B04413EC-AD51-495F-B4B7-38CB1D3BB851}" type="parTrans" cxnId="{73A77999-28D4-494E-B769-ADA5C9463633}">
      <dgm:prSet/>
      <dgm:spPr/>
      <dgm:t>
        <a:bodyPr/>
        <a:lstStyle/>
        <a:p>
          <a:endParaRPr lang="fr-FR"/>
        </a:p>
      </dgm:t>
    </dgm:pt>
    <dgm:pt modelId="{4174F473-37B6-46BE-A24B-6F21073D16E1}" type="sibTrans" cxnId="{73A77999-28D4-494E-B769-ADA5C9463633}">
      <dgm:prSet/>
      <dgm:spPr/>
      <dgm:t>
        <a:bodyPr/>
        <a:lstStyle/>
        <a:p>
          <a:endParaRPr lang="fr-FR"/>
        </a:p>
      </dgm:t>
    </dgm:pt>
    <dgm:pt modelId="{43BDDEB9-EF4C-49AD-BB31-B7F0EFF764AD}">
      <dgm:prSet custT="1"/>
      <dgm:spPr/>
      <dgm:t>
        <a:bodyPr/>
        <a:lstStyle/>
        <a:p>
          <a:r>
            <a:rPr lang="fr-FR" sz="5500" kern="1200" dirty="0"/>
            <a:t>  </a:t>
          </a:r>
          <a:r>
            <a:rPr lang="fr-FR" sz="2800" kern="1200" dirty="0">
              <a:solidFill>
                <a:srgbClr val="000000">
                  <a:hueOff val="0"/>
                  <a:satOff val="0"/>
                  <a:lumOff val="0"/>
                  <a:alphaOff val="0"/>
                </a:srgbClr>
              </a:solidFill>
              <a:latin typeface="Sagona Book" panose="020F0502020204030204"/>
              <a:ea typeface="+mn-ea"/>
              <a:cs typeface="+mn-cs"/>
            </a:rPr>
            <a:t>Présentation </a:t>
          </a:r>
          <a:r>
            <a:rPr lang="fr-FR" sz="2800" kern="1200">
              <a:solidFill>
                <a:srgbClr val="000000">
                  <a:hueOff val="0"/>
                  <a:satOff val="0"/>
                  <a:lumOff val="0"/>
                  <a:alphaOff val="0"/>
                </a:srgbClr>
              </a:solidFill>
              <a:latin typeface="Sagona Book" panose="020F0502020204030204"/>
              <a:ea typeface="+mn-ea"/>
              <a:cs typeface="+mn-cs"/>
            </a:rPr>
            <a:t>du Dashboard</a:t>
          </a:r>
          <a:endParaRPr lang="fr-FR" sz="2800" kern="1200" dirty="0">
            <a:solidFill>
              <a:srgbClr val="000000">
                <a:hueOff val="0"/>
                <a:satOff val="0"/>
                <a:lumOff val="0"/>
                <a:alphaOff val="0"/>
              </a:srgbClr>
            </a:solidFill>
            <a:latin typeface="Sagona Book" panose="020F0502020204030204"/>
            <a:ea typeface="+mn-ea"/>
            <a:cs typeface="+mn-cs"/>
          </a:endParaRPr>
        </a:p>
      </dgm:t>
    </dgm:pt>
    <dgm:pt modelId="{A65ED5DA-9F36-4689-89E5-CAFF03229220}" type="sibTrans" cxnId="{24683EDB-4610-456C-8005-98FF83BDA194}">
      <dgm:prSet/>
      <dgm:spPr/>
      <dgm:t>
        <a:bodyPr/>
        <a:lstStyle/>
        <a:p>
          <a:endParaRPr lang="fr-FR"/>
        </a:p>
      </dgm:t>
    </dgm:pt>
    <dgm:pt modelId="{5AB448DF-AB6B-472D-8F97-13F7F2AF24BB}" type="parTrans" cxnId="{24683EDB-4610-456C-8005-98FF83BDA194}">
      <dgm:prSet/>
      <dgm:spPr/>
      <dgm:t>
        <a:bodyPr/>
        <a:lstStyle/>
        <a:p>
          <a:endParaRPr lang="fr-FR"/>
        </a:p>
      </dgm:t>
    </dgm:pt>
    <dgm:pt modelId="{03EE333F-D39B-41D5-9376-AFB3B3A0CCFA}" type="pres">
      <dgm:prSet presAssocID="{EBDD1B8F-CDA0-47D0-A6A2-49B9F685724A}" presName="Name0" presStyleCnt="0">
        <dgm:presLayoutVars>
          <dgm:dir/>
          <dgm:resizeHandles val="exact"/>
        </dgm:presLayoutVars>
      </dgm:prSet>
      <dgm:spPr/>
    </dgm:pt>
    <dgm:pt modelId="{A11CAF07-E761-4906-81AE-602C6B58F866}" type="pres">
      <dgm:prSet presAssocID="{10FA0728-D677-4C06-B8CA-53205BB68240}" presName="composite" presStyleCnt="0"/>
      <dgm:spPr/>
    </dgm:pt>
    <dgm:pt modelId="{F74ACCE6-BA45-4436-8C3B-94F55896BD1A}" type="pres">
      <dgm:prSet presAssocID="{10FA0728-D677-4C06-B8CA-53205BB68240}" presName="rect1" presStyleLbl="trAlignAcc1" presStyleIdx="0" presStyleCnt="4" custScaleX="194229" custLinFactNeighborX="32" custLinFactNeighborY="-4041">
        <dgm:presLayoutVars>
          <dgm:bulletEnabled val="1"/>
        </dgm:presLayoutVars>
      </dgm:prSet>
      <dgm:spPr/>
    </dgm:pt>
    <dgm:pt modelId="{D14D6F08-1882-4165-A03F-3FF278AF5448}" type="pres">
      <dgm:prSet presAssocID="{10FA0728-D677-4C06-B8CA-53205BB68240}" presName="rect2" presStyleLbl="fgImgPlace1" presStyleIdx="0" presStyleCnt="4" custScaleY="76507" custLinFactX="-96478" custLinFactNeighborX="-100000" custLinFactNeighborY="853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l="-25000" r="-25000"/>
          </a:stretch>
        </a:blipFill>
      </dgm:spPr>
      <dgm:extLst>
        <a:ext uri="{E40237B7-FDA0-4F09-8148-C483321AD2D9}">
          <dgm14:cNvPr xmlns:dgm14="http://schemas.microsoft.com/office/drawing/2010/diagram" id="0" name="" descr="Marke 1 contour"/>
        </a:ext>
      </dgm:extLst>
    </dgm:pt>
    <dgm:pt modelId="{502BEC70-77F5-4F43-A490-D49DE22C2CAB}" type="pres">
      <dgm:prSet presAssocID="{9BA69990-A761-4481-AD81-F310F4C6427E}" presName="sibTrans" presStyleCnt="0"/>
      <dgm:spPr/>
    </dgm:pt>
    <dgm:pt modelId="{378FB20D-9785-4CF1-A44F-8644ADFBCA61}" type="pres">
      <dgm:prSet presAssocID="{BF6E1224-15CF-4575-B964-6C537F988672}" presName="composite" presStyleCnt="0"/>
      <dgm:spPr/>
    </dgm:pt>
    <dgm:pt modelId="{24E589CA-D169-4242-BD77-579E4A78C0FF}" type="pres">
      <dgm:prSet presAssocID="{BF6E1224-15CF-4575-B964-6C537F988672}" presName="rect1" presStyleLbl="trAlignAcc1" presStyleIdx="1" presStyleCnt="4" custScaleX="192681">
        <dgm:presLayoutVars>
          <dgm:bulletEnabled val="1"/>
        </dgm:presLayoutVars>
      </dgm:prSet>
      <dgm:spPr/>
    </dgm:pt>
    <dgm:pt modelId="{AD4182AE-F73A-43F7-A22A-72BC80DC04DF}" type="pres">
      <dgm:prSet presAssocID="{BF6E1224-15CF-4575-B964-6C537F988672}" presName="rect2" presStyleLbl="fgImgPlace1" presStyleIdx="1" presStyleCnt="4" custScaleY="77224" custLinFactX="-91919" custLinFactNeighborX="-100000" custLinFactNeighborY="1370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25000" r="-25000"/>
          </a:stretch>
        </a:blipFill>
      </dgm:spPr>
      <dgm:extLst>
        <a:ext uri="{E40237B7-FDA0-4F09-8148-C483321AD2D9}">
          <dgm14:cNvPr xmlns:dgm14="http://schemas.microsoft.com/office/drawing/2010/diagram" id="0" name="" descr="Abzeichen contour"/>
        </a:ext>
      </dgm:extLst>
    </dgm:pt>
    <dgm:pt modelId="{23C3857E-9EE4-40C7-B2D2-1E06C5D35B5D}" type="pres">
      <dgm:prSet presAssocID="{173D5DD1-A9E3-4F3F-A1BC-71DA85152D5F}" presName="sibTrans" presStyleCnt="0"/>
      <dgm:spPr/>
    </dgm:pt>
    <dgm:pt modelId="{AC694243-278A-4A0C-8C17-ECA394A0B7AD}" type="pres">
      <dgm:prSet presAssocID="{80B33EC2-7C9A-4A6A-B062-16B9331A0CBB}" presName="composite" presStyleCnt="0"/>
      <dgm:spPr/>
    </dgm:pt>
    <dgm:pt modelId="{8DD06916-2E66-49F2-ABDF-7290E4958B61}" type="pres">
      <dgm:prSet presAssocID="{80B33EC2-7C9A-4A6A-B062-16B9331A0CBB}" presName="rect1" presStyleLbl="trAlignAcc1" presStyleIdx="2" presStyleCnt="4" custScaleX="191574" custLinFactNeighborX="526" custLinFactNeighborY="-1725">
        <dgm:presLayoutVars>
          <dgm:bulletEnabled val="1"/>
        </dgm:presLayoutVars>
      </dgm:prSet>
      <dgm:spPr/>
    </dgm:pt>
    <dgm:pt modelId="{BEDCA2D3-9EF9-4EF8-9968-CBDBC5757671}" type="pres">
      <dgm:prSet presAssocID="{80B33EC2-7C9A-4A6A-B062-16B9331A0CBB}" presName="rect2" presStyleLbl="fgImgPlace1" presStyleIdx="2" presStyleCnt="4" custScaleY="83730" custLinFactX="-87548" custLinFactNeighborX="-100000" custLinFactNeighborY="961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l="-25000" r="-25000"/>
          </a:stretch>
        </a:blipFill>
      </dgm:spPr>
      <dgm:extLst>
        <a:ext uri="{E40237B7-FDA0-4F09-8148-C483321AD2D9}">
          <dgm14:cNvPr xmlns:dgm14="http://schemas.microsoft.com/office/drawing/2010/diagram" id="0" name="" descr="Marke 3 contour"/>
        </a:ext>
      </dgm:extLst>
    </dgm:pt>
    <dgm:pt modelId="{456A6F8E-B37B-4288-A190-EF7C8ABB13D3}" type="pres">
      <dgm:prSet presAssocID="{4174F473-37B6-46BE-A24B-6F21073D16E1}" presName="sibTrans" presStyleCnt="0"/>
      <dgm:spPr/>
    </dgm:pt>
    <dgm:pt modelId="{512D6434-681D-40EB-A811-4B7CBD4D9311}" type="pres">
      <dgm:prSet presAssocID="{43BDDEB9-EF4C-49AD-BB31-B7F0EFF764AD}" presName="composite" presStyleCnt="0"/>
      <dgm:spPr/>
    </dgm:pt>
    <dgm:pt modelId="{A6705D2B-205A-4EEA-B9B1-41C1B5FE2904}" type="pres">
      <dgm:prSet presAssocID="{43BDDEB9-EF4C-49AD-BB31-B7F0EFF764AD}" presName="rect1" presStyleLbl="trAlignAcc1" presStyleIdx="3" presStyleCnt="4" custScaleX="191574">
        <dgm:presLayoutVars>
          <dgm:bulletEnabled val="1"/>
        </dgm:presLayoutVars>
      </dgm:prSet>
      <dgm:spPr/>
    </dgm:pt>
    <dgm:pt modelId="{CBB64B5D-9050-40E1-9918-7A51F2A64BC7}" type="pres">
      <dgm:prSet presAssocID="{43BDDEB9-EF4C-49AD-BB31-B7F0EFF764AD}" presName="rect2" presStyleLbl="fgImgPlace1" presStyleIdx="3" presStyleCnt="4" custScaleY="88080" custLinFactX="-87549" custLinFactNeighborX="-100000" custLinFactNeighborY="1153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l="-25000" r="-25000"/>
          </a:stretch>
        </a:blipFill>
      </dgm:spPr>
      <dgm:extLst>
        <a:ext uri="{E40237B7-FDA0-4F09-8148-C483321AD2D9}">
          <dgm14:cNvPr xmlns:dgm14="http://schemas.microsoft.com/office/drawing/2010/diagram" id="0" name="" descr="Marke 4 contour"/>
        </a:ext>
      </dgm:extLst>
    </dgm:pt>
  </dgm:ptLst>
  <dgm:cxnLst>
    <dgm:cxn modelId="{A3B4585A-917A-43F3-A10B-DD56A2275059}" type="presOf" srcId="{BF6E1224-15CF-4575-B964-6C537F988672}" destId="{24E589CA-D169-4242-BD77-579E4A78C0FF}" srcOrd="0" destOrd="0" presId="urn:microsoft.com/office/officeart/2008/layout/PictureStrips"/>
    <dgm:cxn modelId="{F404D97D-7A0B-4460-AAD5-2987F8AF3BB6}" type="presOf" srcId="{EBDD1B8F-CDA0-47D0-A6A2-49B9F685724A}" destId="{03EE333F-D39B-41D5-9376-AFB3B3A0CCFA}" srcOrd="0" destOrd="0" presId="urn:microsoft.com/office/officeart/2008/layout/PictureStrips"/>
    <dgm:cxn modelId="{1C547884-7158-4526-8057-B415D14C0901}" type="presOf" srcId="{80B33EC2-7C9A-4A6A-B062-16B9331A0CBB}" destId="{8DD06916-2E66-49F2-ABDF-7290E4958B61}" srcOrd="0" destOrd="0" presId="urn:microsoft.com/office/officeart/2008/layout/PictureStrips"/>
    <dgm:cxn modelId="{6796C784-52DE-4C67-B4C5-51219458D7E8}" type="presOf" srcId="{43BDDEB9-EF4C-49AD-BB31-B7F0EFF764AD}" destId="{A6705D2B-205A-4EEA-B9B1-41C1B5FE2904}" srcOrd="0" destOrd="0" presId="urn:microsoft.com/office/officeart/2008/layout/PictureStrips"/>
    <dgm:cxn modelId="{09983789-F6D0-4ED0-B0A9-BE3C613BC34E}" srcId="{EBDD1B8F-CDA0-47D0-A6A2-49B9F685724A}" destId="{10FA0728-D677-4C06-B8CA-53205BB68240}" srcOrd="0" destOrd="0" parTransId="{CF555B00-B43E-417E-9F0F-5398C64293A4}" sibTransId="{9BA69990-A761-4481-AD81-F310F4C6427E}"/>
    <dgm:cxn modelId="{73A77999-28D4-494E-B769-ADA5C9463633}" srcId="{EBDD1B8F-CDA0-47D0-A6A2-49B9F685724A}" destId="{80B33EC2-7C9A-4A6A-B062-16B9331A0CBB}" srcOrd="2" destOrd="0" parTransId="{B04413EC-AD51-495F-B4B7-38CB1D3BB851}" sibTransId="{4174F473-37B6-46BE-A24B-6F21073D16E1}"/>
    <dgm:cxn modelId="{C49FDAB5-FA60-4F18-A50B-AD5975ABB7CC}" type="presOf" srcId="{10FA0728-D677-4C06-B8CA-53205BB68240}" destId="{F74ACCE6-BA45-4436-8C3B-94F55896BD1A}" srcOrd="0" destOrd="0" presId="urn:microsoft.com/office/officeart/2008/layout/PictureStrips"/>
    <dgm:cxn modelId="{24683EDB-4610-456C-8005-98FF83BDA194}" srcId="{EBDD1B8F-CDA0-47D0-A6A2-49B9F685724A}" destId="{43BDDEB9-EF4C-49AD-BB31-B7F0EFF764AD}" srcOrd="3" destOrd="0" parTransId="{5AB448DF-AB6B-472D-8F97-13F7F2AF24BB}" sibTransId="{A65ED5DA-9F36-4689-89E5-CAFF03229220}"/>
    <dgm:cxn modelId="{4AA98DFA-C7F4-43C8-9F99-697A1A44EB86}" srcId="{EBDD1B8F-CDA0-47D0-A6A2-49B9F685724A}" destId="{BF6E1224-15CF-4575-B964-6C537F988672}" srcOrd="1" destOrd="0" parTransId="{53BAB50D-A0B7-40B1-A300-D8F1430D927F}" sibTransId="{173D5DD1-A9E3-4F3F-A1BC-71DA85152D5F}"/>
    <dgm:cxn modelId="{C283255B-1978-4258-ACB1-9E49A261CCBE}" type="presParOf" srcId="{03EE333F-D39B-41D5-9376-AFB3B3A0CCFA}" destId="{A11CAF07-E761-4906-81AE-602C6B58F866}" srcOrd="0" destOrd="0" presId="urn:microsoft.com/office/officeart/2008/layout/PictureStrips"/>
    <dgm:cxn modelId="{0B03BD01-F132-43C9-A81B-6407B9A3619B}" type="presParOf" srcId="{A11CAF07-E761-4906-81AE-602C6B58F866}" destId="{F74ACCE6-BA45-4436-8C3B-94F55896BD1A}" srcOrd="0" destOrd="0" presId="urn:microsoft.com/office/officeart/2008/layout/PictureStrips"/>
    <dgm:cxn modelId="{6850A845-663C-4BC2-98FA-CDE712615D5D}" type="presParOf" srcId="{A11CAF07-E761-4906-81AE-602C6B58F866}" destId="{D14D6F08-1882-4165-A03F-3FF278AF5448}" srcOrd="1" destOrd="0" presId="urn:microsoft.com/office/officeart/2008/layout/PictureStrips"/>
    <dgm:cxn modelId="{AA93DD94-376A-41C0-B931-1B4DA373F29F}" type="presParOf" srcId="{03EE333F-D39B-41D5-9376-AFB3B3A0CCFA}" destId="{502BEC70-77F5-4F43-A490-D49DE22C2CAB}" srcOrd="1" destOrd="0" presId="urn:microsoft.com/office/officeart/2008/layout/PictureStrips"/>
    <dgm:cxn modelId="{13359EA4-D410-4354-A096-5DEA0B6124B9}" type="presParOf" srcId="{03EE333F-D39B-41D5-9376-AFB3B3A0CCFA}" destId="{378FB20D-9785-4CF1-A44F-8644ADFBCA61}" srcOrd="2" destOrd="0" presId="urn:microsoft.com/office/officeart/2008/layout/PictureStrips"/>
    <dgm:cxn modelId="{892DF6CF-835B-49B2-AACA-3B833ECD67E2}" type="presParOf" srcId="{378FB20D-9785-4CF1-A44F-8644ADFBCA61}" destId="{24E589CA-D169-4242-BD77-579E4A78C0FF}" srcOrd="0" destOrd="0" presId="urn:microsoft.com/office/officeart/2008/layout/PictureStrips"/>
    <dgm:cxn modelId="{525912C7-7981-4532-9D87-7B0C296077D4}" type="presParOf" srcId="{378FB20D-9785-4CF1-A44F-8644ADFBCA61}" destId="{AD4182AE-F73A-43F7-A22A-72BC80DC04DF}" srcOrd="1" destOrd="0" presId="urn:microsoft.com/office/officeart/2008/layout/PictureStrips"/>
    <dgm:cxn modelId="{8510EA62-C739-473A-839F-537C4A34030E}" type="presParOf" srcId="{03EE333F-D39B-41D5-9376-AFB3B3A0CCFA}" destId="{23C3857E-9EE4-40C7-B2D2-1E06C5D35B5D}" srcOrd="3" destOrd="0" presId="urn:microsoft.com/office/officeart/2008/layout/PictureStrips"/>
    <dgm:cxn modelId="{B584CE16-688C-42BB-9580-7DB1213AA47F}" type="presParOf" srcId="{03EE333F-D39B-41D5-9376-AFB3B3A0CCFA}" destId="{AC694243-278A-4A0C-8C17-ECA394A0B7AD}" srcOrd="4" destOrd="0" presId="urn:microsoft.com/office/officeart/2008/layout/PictureStrips"/>
    <dgm:cxn modelId="{B99896E8-A5B5-423F-BE6B-2C44DE3B2D21}" type="presParOf" srcId="{AC694243-278A-4A0C-8C17-ECA394A0B7AD}" destId="{8DD06916-2E66-49F2-ABDF-7290E4958B61}" srcOrd="0" destOrd="0" presId="urn:microsoft.com/office/officeart/2008/layout/PictureStrips"/>
    <dgm:cxn modelId="{465663F4-5E74-4559-B364-FFD8915883CB}" type="presParOf" srcId="{AC694243-278A-4A0C-8C17-ECA394A0B7AD}" destId="{BEDCA2D3-9EF9-4EF8-9968-CBDBC5757671}" srcOrd="1" destOrd="0" presId="urn:microsoft.com/office/officeart/2008/layout/PictureStrips"/>
    <dgm:cxn modelId="{119A3A24-E80B-4A0A-AD2D-947A7BC92117}" type="presParOf" srcId="{03EE333F-D39B-41D5-9376-AFB3B3A0CCFA}" destId="{456A6F8E-B37B-4288-A190-EF7C8ABB13D3}" srcOrd="5" destOrd="0" presId="urn:microsoft.com/office/officeart/2008/layout/PictureStrips"/>
    <dgm:cxn modelId="{1B867BE5-091A-4A73-BE52-FC12469C7EFC}" type="presParOf" srcId="{03EE333F-D39B-41D5-9376-AFB3B3A0CCFA}" destId="{512D6434-681D-40EB-A811-4B7CBD4D9311}" srcOrd="6" destOrd="0" presId="urn:microsoft.com/office/officeart/2008/layout/PictureStrips"/>
    <dgm:cxn modelId="{E33C42F4-380C-4C7E-A719-27D7F817D437}" type="presParOf" srcId="{512D6434-681D-40EB-A811-4B7CBD4D9311}" destId="{A6705D2B-205A-4EEA-B9B1-41C1B5FE2904}" srcOrd="0" destOrd="0" presId="urn:microsoft.com/office/officeart/2008/layout/PictureStrips"/>
    <dgm:cxn modelId="{839FAB94-AAE8-40C4-B8C3-7AA100F968CC}" type="presParOf" srcId="{512D6434-681D-40EB-A811-4B7CBD4D9311}" destId="{CBB64B5D-9050-40E1-9918-7A51F2A64BC7}" srcOrd="1" destOrd="0" presId="urn:microsoft.com/office/officeart/2008/layout/PictureStrip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4ACCE6-BA45-4436-8C3B-94F55896BD1A}">
      <dsp:nvSpPr>
        <dsp:cNvPr id="0" name=""/>
        <dsp:cNvSpPr/>
      </dsp:nvSpPr>
      <dsp:spPr>
        <a:xfrm>
          <a:off x="2424" y="323965"/>
          <a:ext cx="7398500" cy="1190363"/>
        </a:xfrm>
        <a:prstGeom prst="rect">
          <a:avLst/>
        </a:prstGeom>
        <a:solidFill>
          <a:schemeClr val="accent4">
            <a:alpha val="40000"/>
            <a:tint val="40000"/>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6273" tIns="129540" rIns="129540" bIns="129540" numCol="1" spcCol="1270" anchor="ctr" anchorCtr="0">
          <a:noAutofit/>
        </a:bodyPr>
        <a:lstStyle/>
        <a:p>
          <a:pPr marL="0" lvl="0" indent="0" algn="ctr" defTabSz="1511300">
            <a:lnSpc>
              <a:spcPct val="90000"/>
            </a:lnSpc>
            <a:spcBef>
              <a:spcPct val="0"/>
            </a:spcBef>
            <a:spcAft>
              <a:spcPct val="35000"/>
            </a:spcAft>
            <a:buNone/>
          </a:pPr>
          <a:r>
            <a:rPr lang="fr-FR" sz="3400" kern="1200" dirty="0"/>
            <a:t>  </a:t>
          </a:r>
          <a:r>
            <a:rPr lang="fr-FR" sz="2800" kern="1200" dirty="0"/>
            <a:t>Introduction/ Problématique</a:t>
          </a:r>
          <a:endParaRPr lang="fr-FR" sz="3400" kern="1200" dirty="0"/>
        </a:p>
      </dsp:txBody>
      <dsp:txXfrm>
        <a:off x="2424" y="323965"/>
        <a:ext cx="7398500" cy="1190363"/>
      </dsp:txXfrm>
    </dsp:sp>
    <dsp:sp modelId="{D14D6F08-1882-4165-A03F-3FF278AF5448}">
      <dsp:nvSpPr>
        <dsp:cNvPr id="0" name=""/>
        <dsp:cNvSpPr/>
      </dsp:nvSpPr>
      <dsp:spPr>
        <a:xfrm>
          <a:off x="3" y="453620"/>
          <a:ext cx="833254" cy="9562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l="-25000" r="-25000"/>
          </a:stretch>
        </a:blipFill>
        <a:ln w="15875"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4E589CA-D169-4242-BD77-579E4A78C0FF}">
      <dsp:nvSpPr>
        <dsp:cNvPr id="0" name=""/>
        <dsp:cNvSpPr/>
      </dsp:nvSpPr>
      <dsp:spPr>
        <a:xfrm>
          <a:off x="30695" y="1728266"/>
          <a:ext cx="7339534" cy="1190363"/>
        </a:xfrm>
        <a:prstGeom prst="rect">
          <a:avLst/>
        </a:prstGeom>
        <a:solidFill>
          <a:schemeClr val="accent4">
            <a:alpha val="40000"/>
            <a:tint val="40000"/>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6273" tIns="121920" rIns="121920" bIns="121920" numCol="1" spcCol="1270" anchor="ctr" anchorCtr="0">
          <a:noAutofit/>
        </a:bodyPr>
        <a:lstStyle/>
        <a:p>
          <a:pPr marL="0" lvl="0" indent="0" algn="ctr" defTabSz="1422400">
            <a:lnSpc>
              <a:spcPct val="90000"/>
            </a:lnSpc>
            <a:spcBef>
              <a:spcPct val="0"/>
            </a:spcBef>
            <a:spcAft>
              <a:spcPct val="35000"/>
            </a:spcAft>
            <a:buNone/>
          </a:pPr>
          <a:r>
            <a:rPr lang="fr-FR" sz="3200" b="0" i="0" kern="1200" dirty="0"/>
            <a:t>  </a:t>
          </a:r>
          <a:r>
            <a:rPr lang="fr-FR" sz="2800" kern="1200" dirty="0">
              <a:solidFill>
                <a:srgbClr val="000000">
                  <a:hueOff val="0"/>
                  <a:satOff val="0"/>
                  <a:lumOff val="0"/>
                  <a:alphaOff val="0"/>
                </a:srgbClr>
              </a:solidFill>
              <a:latin typeface="Sagona Book" panose="020F0502020204030204"/>
              <a:ea typeface="+mn-ea"/>
              <a:cs typeface="+mn-cs"/>
            </a:rPr>
            <a:t>Cleaning /feature engineering   et exploration des données</a:t>
          </a:r>
        </a:p>
      </dsp:txBody>
      <dsp:txXfrm>
        <a:off x="30695" y="1728266"/>
        <a:ext cx="7339534" cy="1190363"/>
      </dsp:txXfrm>
    </dsp:sp>
    <dsp:sp modelId="{AD4182AE-F73A-43F7-A22A-72BC80DC04DF}">
      <dsp:nvSpPr>
        <dsp:cNvPr id="0" name=""/>
        <dsp:cNvSpPr/>
      </dsp:nvSpPr>
      <dsp:spPr>
        <a:xfrm>
          <a:off x="37991" y="1869945"/>
          <a:ext cx="833254" cy="96520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25000" r="-25000"/>
          </a:stretch>
        </a:blipFill>
        <a:ln w="15875"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D06916-2E66-49F2-ABDF-7290E4958B61}">
      <dsp:nvSpPr>
        <dsp:cNvPr id="0" name=""/>
        <dsp:cNvSpPr/>
      </dsp:nvSpPr>
      <dsp:spPr>
        <a:xfrm>
          <a:off x="71815" y="3104590"/>
          <a:ext cx="7297367" cy="1190363"/>
        </a:xfrm>
        <a:prstGeom prst="rect">
          <a:avLst/>
        </a:prstGeom>
        <a:solidFill>
          <a:schemeClr val="accent4">
            <a:alpha val="40000"/>
            <a:tint val="40000"/>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6273" tIns="209550" rIns="209550" bIns="209550" numCol="1" spcCol="1270" anchor="ctr" anchorCtr="0">
          <a:noAutofit/>
        </a:bodyPr>
        <a:lstStyle/>
        <a:p>
          <a:pPr marL="0" lvl="0" indent="0" algn="l" defTabSz="2444750">
            <a:lnSpc>
              <a:spcPct val="90000"/>
            </a:lnSpc>
            <a:spcBef>
              <a:spcPct val="0"/>
            </a:spcBef>
            <a:spcAft>
              <a:spcPct val="35000"/>
            </a:spcAft>
            <a:buNone/>
          </a:pPr>
          <a:r>
            <a:rPr lang="fr-FR" sz="5500" kern="1200" dirty="0"/>
            <a:t>  </a:t>
          </a:r>
          <a:r>
            <a:rPr lang="fr-FR" sz="2800" kern="1200" dirty="0">
              <a:solidFill>
                <a:srgbClr val="000000">
                  <a:hueOff val="0"/>
                  <a:satOff val="0"/>
                  <a:lumOff val="0"/>
                  <a:alphaOff val="0"/>
                </a:srgbClr>
              </a:solidFill>
              <a:latin typeface="Sagona Book" panose="020F0502020204030204"/>
              <a:ea typeface="+mn-ea"/>
              <a:cs typeface="+mn-cs"/>
            </a:rPr>
            <a:t>Modélisation</a:t>
          </a:r>
        </a:p>
      </dsp:txBody>
      <dsp:txXfrm>
        <a:off x="71815" y="3104590"/>
        <a:ext cx="7297367" cy="1190363"/>
      </dsp:txXfrm>
    </dsp:sp>
    <dsp:sp modelId="{BEDCA2D3-9EF9-4EF8-9968-CBDBC5757671}">
      <dsp:nvSpPr>
        <dsp:cNvPr id="0" name=""/>
        <dsp:cNvSpPr/>
      </dsp:nvSpPr>
      <dsp:spPr>
        <a:xfrm>
          <a:off x="74413" y="3175074"/>
          <a:ext cx="833254" cy="10465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l="-25000" r="-25000"/>
          </a:stretch>
        </a:blipFill>
        <a:ln w="15875"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6705D2B-205A-4EEA-B9B1-41C1B5FE2904}">
      <dsp:nvSpPr>
        <dsp:cNvPr id="0" name=""/>
        <dsp:cNvSpPr/>
      </dsp:nvSpPr>
      <dsp:spPr>
        <a:xfrm>
          <a:off x="51778" y="4549166"/>
          <a:ext cx="7297367" cy="1190363"/>
        </a:xfrm>
        <a:prstGeom prst="rect">
          <a:avLst/>
        </a:prstGeom>
        <a:solidFill>
          <a:schemeClr val="accent4">
            <a:alpha val="40000"/>
            <a:tint val="40000"/>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6273" tIns="209550" rIns="209550" bIns="209550" numCol="1" spcCol="1270" anchor="ctr" anchorCtr="0">
          <a:noAutofit/>
        </a:bodyPr>
        <a:lstStyle/>
        <a:p>
          <a:pPr marL="0" lvl="0" indent="0" algn="l" defTabSz="2444750">
            <a:lnSpc>
              <a:spcPct val="90000"/>
            </a:lnSpc>
            <a:spcBef>
              <a:spcPct val="0"/>
            </a:spcBef>
            <a:spcAft>
              <a:spcPct val="35000"/>
            </a:spcAft>
            <a:buNone/>
          </a:pPr>
          <a:r>
            <a:rPr lang="fr-FR" sz="5500" kern="1200" dirty="0"/>
            <a:t>  </a:t>
          </a:r>
          <a:r>
            <a:rPr lang="fr-FR" sz="2800" kern="1200" dirty="0">
              <a:solidFill>
                <a:srgbClr val="000000">
                  <a:hueOff val="0"/>
                  <a:satOff val="0"/>
                  <a:lumOff val="0"/>
                  <a:alphaOff val="0"/>
                </a:srgbClr>
              </a:solidFill>
              <a:latin typeface="Sagona Book" panose="020F0502020204030204"/>
              <a:ea typeface="+mn-ea"/>
              <a:cs typeface="+mn-cs"/>
            </a:rPr>
            <a:t>Présentation </a:t>
          </a:r>
          <a:r>
            <a:rPr lang="fr-FR" sz="2800" kern="1200">
              <a:solidFill>
                <a:srgbClr val="000000">
                  <a:hueOff val="0"/>
                  <a:satOff val="0"/>
                  <a:lumOff val="0"/>
                  <a:alphaOff val="0"/>
                </a:srgbClr>
              </a:solidFill>
              <a:latin typeface="Sagona Book" panose="020F0502020204030204"/>
              <a:ea typeface="+mn-ea"/>
              <a:cs typeface="+mn-cs"/>
            </a:rPr>
            <a:t>du Dashboard</a:t>
          </a:r>
          <a:endParaRPr lang="fr-FR" sz="2800" kern="1200" dirty="0">
            <a:solidFill>
              <a:srgbClr val="000000">
                <a:hueOff val="0"/>
                <a:satOff val="0"/>
                <a:lumOff val="0"/>
                <a:alphaOff val="0"/>
              </a:srgbClr>
            </a:solidFill>
            <a:latin typeface="Sagona Book" panose="020F0502020204030204"/>
            <a:ea typeface="+mn-ea"/>
            <a:cs typeface="+mn-cs"/>
          </a:endParaRPr>
        </a:p>
      </dsp:txBody>
      <dsp:txXfrm>
        <a:off x="51778" y="4549166"/>
        <a:ext cx="7297367" cy="1190363"/>
      </dsp:txXfrm>
    </dsp:sp>
    <dsp:sp modelId="{CBB64B5D-9050-40E1-9918-7A51F2A64BC7}">
      <dsp:nvSpPr>
        <dsp:cNvPr id="0" name=""/>
        <dsp:cNvSpPr/>
      </dsp:nvSpPr>
      <dsp:spPr>
        <a:xfrm>
          <a:off x="74405" y="4595904"/>
          <a:ext cx="833254" cy="110089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l="-25000" r="-25000"/>
          </a:stretch>
        </a:blipFill>
        <a:ln w="15875"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12/26/2021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94620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12/26/2021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82430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12/26/2021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281576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12/26/2021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843571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12/26/2021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868970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12/26/2021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660392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12/26/2021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561653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12/26/2021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129156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12/26/2021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843449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12/26/2021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‹N°›</a:t>
            </a:fld>
            <a:endParaRPr lang="en-US" dirty="0"/>
          </a:p>
        </p:txBody>
      </p:sp>
    </p:spTree>
    <p:extLst>
      <p:ext uri="{BB962C8B-B14F-4D97-AF65-F5344CB8AC3E}">
        <p14:creationId xmlns:p14="http://schemas.microsoft.com/office/powerpoint/2010/main" val="3888003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12/26/2021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4276062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12/26/2021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‹N°›</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9757598"/>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06" r:id="rId6"/>
    <p:sldLayoutId id="2147483702" r:id="rId7"/>
    <p:sldLayoutId id="2147483703" r:id="rId8"/>
    <p:sldLayoutId id="2147483704" r:id="rId9"/>
    <p:sldLayoutId id="2147483705" r:id="rId10"/>
    <p:sldLayoutId id="2147483707" r:id="rId11"/>
  </p:sldLayoutIdLst>
  <p:hf sldNum="0" hdr="0" ftr="0" dt="0"/>
  <p:txStyles>
    <p:titleStyle>
      <a:lvl1pPr algn="l" defTabSz="914400" rtl="0" eaLnBrk="1" latinLnBrk="0" hangingPunct="1">
        <a:lnSpc>
          <a:spcPct val="90000"/>
        </a:lnSpc>
        <a:spcBef>
          <a:spcPct val="0"/>
        </a:spcBef>
        <a:buNone/>
        <a:defRPr sz="44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jpe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image" Target="../media/image23.jpe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2">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9CE95DF-06BC-4C8D-A019-4EF5ED9339B5}"/>
              </a:ext>
            </a:extLst>
          </p:cNvPr>
          <p:cNvSpPr>
            <a:spLocks noGrp="1"/>
          </p:cNvSpPr>
          <p:nvPr>
            <p:ph type="ctrTitle"/>
          </p:nvPr>
        </p:nvSpPr>
        <p:spPr>
          <a:xfrm>
            <a:off x="5289754" y="639097"/>
            <a:ext cx="6253317" cy="3686015"/>
          </a:xfrm>
        </p:spPr>
        <p:txBody>
          <a:bodyPr>
            <a:normAutofit/>
          </a:bodyPr>
          <a:lstStyle/>
          <a:p>
            <a:r>
              <a:rPr lang="fr-FR" dirty="0"/>
              <a:t>Projet  7</a:t>
            </a:r>
          </a:p>
        </p:txBody>
      </p:sp>
      <p:sp>
        <p:nvSpPr>
          <p:cNvPr id="3" name="Sous-titre 2">
            <a:extLst>
              <a:ext uri="{FF2B5EF4-FFF2-40B4-BE49-F238E27FC236}">
                <a16:creationId xmlns:a16="http://schemas.microsoft.com/office/drawing/2014/main" id="{29A0F3F7-EEF2-49C8-AC4E-93CA74016B13}"/>
              </a:ext>
            </a:extLst>
          </p:cNvPr>
          <p:cNvSpPr>
            <a:spLocks noGrp="1"/>
          </p:cNvSpPr>
          <p:nvPr>
            <p:ph type="subTitle" idx="1"/>
          </p:nvPr>
        </p:nvSpPr>
        <p:spPr>
          <a:xfrm>
            <a:off x="5003506" y="4672739"/>
            <a:ext cx="7010915" cy="1021498"/>
          </a:xfrm>
        </p:spPr>
        <p:txBody>
          <a:bodyPr>
            <a:normAutofit fontScale="55000" lnSpcReduction="20000"/>
          </a:bodyPr>
          <a:lstStyle/>
          <a:p>
            <a:r>
              <a:rPr lang="fr-FR" sz="5200" dirty="0">
                <a:solidFill>
                  <a:schemeClr val="tx1">
                    <a:lumMod val="85000"/>
                    <a:lumOff val="15000"/>
                  </a:schemeClr>
                </a:solidFill>
              </a:rPr>
              <a:t>Implémentez un modèle de </a:t>
            </a:r>
            <a:r>
              <a:rPr lang="fr-FR" sz="5200" dirty="0" err="1">
                <a:solidFill>
                  <a:schemeClr val="tx1">
                    <a:lumMod val="85000"/>
                    <a:lumOff val="15000"/>
                  </a:schemeClr>
                </a:solidFill>
              </a:rPr>
              <a:t>scoring</a:t>
            </a:r>
            <a:endParaRPr lang="fr-FR" sz="5200" dirty="0">
              <a:solidFill>
                <a:schemeClr val="tx1">
                  <a:lumMod val="85000"/>
                  <a:lumOff val="15000"/>
                </a:schemeClr>
              </a:solidFill>
            </a:endParaRPr>
          </a:p>
          <a:p>
            <a:endParaRPr lang="fr-FR" sz="5100" dirty="0">
              <a:solidFill>
                <a:schemeClr val="tx1">
                  <a:lumMod val="85000"/>
                  <a:lumOff val="15000"/>
                </a:schemeClr>
              </a:solidFill>
            </a:endParaRPr>
          </a:p>
        </p:txBody>
      </p:sp>
      <p:pic>
        <p:nvPicPr>
          <p:cNvPr id="4" name="Picture 3" descr="Graphiques financiers numériques">
            <a:extLst>
              <a:ext uri="{FF2B5EF4-FFF2-40B4-BE49-F238E27FC236}">
                <a16:creationId xmlns:a16="http://schemas.microsoft.com/office/drawing/2014/main" id="{807C9847-EF77-4FB2-9894-70677E6DB60A}"/>
              </a:ext>
            </a:extLst>
          </p:cNvPr>
          <p:cNvPicPr>
            <a:picLocks noChangeAspect="1"/>
          </p:cNvPicPr>
          <p:nvPr/>
        </p:nvPicPr>
        <p:blipFill rotWithShape="1">
          <a:blip r:embed="rId2"/>
          <a:srcRect l="36349" r="7214"/>
          <a:stretch/>
        </p:blipFill>
        <p:spPr>
          <a:xfrm>
            <a:off x="-1" y="1"/>
            <a:ext cx="4635315" cy="6857999"/>
          </a:xfrm>
          <a:prstGeom prst="rect">
            <a:avLst/>
          </a:prstGeom>
        </p:spPr>
      </p:pic>
      <p:cxnSp>
        <p:nvCxnSpPr>
          <p:cNvPr id="28" name="Straight Connector 24">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ZoneTexte 6">
            <a:extLst>
              <a:ext uri="{FF2B5EF4-FFF2-40B4-BE49-F238E27FC236}">
                <a16:creationId xmlns:a16="http://schemas.microsoft.com/office/drawing/2014/main" id="{30C88A0A-291E-41FC-8B70-C5546BCB51C9}"/>
              </a:ext>
            </a:extLst>
          </p:cNvPr>
          <p:cNvSpPr txBox="1"/>
          <p:nvPr/>
        </p:nvSpPr>
        <p:spPr>
          <a:xfrm>
            <a:off x="619843" y="144691"/>
            <a:ext cx="2870780" cy="369332"/>
          </a:xfrm>
          <a:prstGeom prst="rect">
            <a:avLst/>
          </a:prstGeom>
          <a:noFill/>
        </p:spPr>
        <p:txBody>
          <a:bodyPr wrap="square" rtlCol="0">
            <a:spAutoFit/>
          </a:bodyPr>
          <a:lstStyle/>
          <a:p>
            <a:pPr>
              <a:spcAft>
                <a:spcPts val="600"/>
              </a:spcAft>
            </a:pPr>
            <a:r>
              <a:rPr lang="fr-FR" i="1" dirty="0">
                <a:solidFill>
                  <a:schemeClr val="bg1"/>
                </a:solidFill>
                <a:latin typeface="Times New Roman" panose="02020603050405020304" pitchFamily="18" charset="0"/>
                <a:cs typeface="Times New Roman" panose="02020603050405020304" pitchFamily="18" charset="0"/>
              </a:rPr>
              <a:t>Parcours: « Data Scientist »</a:t>
            </a:r>
          </a:p>
        </p:txBody>
      </p:sp>
      <p:sp>
        <p:nvSpPr>
          <p:cNvPr id="8" name="ZoneTexte 7">
            <a:extLst>
              <a:ext uri="{FF2B5EF4-FFF2-40B4-BE49-F238E27FC236}">
                <a16:creationId xmlns:a16="http://schemas.microsoft.com/office/drawing/2014/main" id="{866D95C2-DE1C-4D2A-8E5F-B0EB2A3E6609}"/>
              </a:ext>
            </a:extLst>
          </p:cNvPr>
          <p:cNvSpPr txBox="1"/>
          <p:nvPr/>
        </p:nvSpPr>
        <p:spPr>
          <a:xfrm>
            <a:off x="10614991" y="6367420"/>
            <a:ext cx="1757237" cy="307777"/>
          </a:xfrm>
          <a:prstGeom prst="rect">
            <a:avLst/>
          </a:prstGeom>
          <a:noFill/>
        </p:spPr>
        <p:txBody>
          <a:bodyPr wrap="square" rtlCol="0">
            <a:spAutoFit/>
          </a:bodyPr>
          <a:lstStyle/>
          <a:p>
            <a:pPr>
              <a:spcAft>
                <a:spcPts val="600"/>
              </a:spcAft>
            </a:pPr>
            <a:r>
              <a:rPr lang="fr-FR" sz="1400" i="1" dirty="0">
                <a:latin typeface="Times New Roman" panose="02020603050405020304" pitchFamily="18" charset="0"/>
                <a:cs typeface="Times New Roman" panose="02020603050405020304" pitchFamily="18" charset="0"/>
              </a:rPr>
              <a:t>Housna KOUIDRI</a:t>
            </a:r>
          </a:p>
        </p:txBody>
      </p:sp>
      <p:pic>
        <p:nvPicPr>
          <p:cNvPr id="14" name="Picture 2" descr="Faites bon usage des couleurs - Améliorez l'impact de vos présentations -  OpenClassrooms">
            <a:extLst>
              <a:ext uri="{FF2B5EF4-FFF2-40B4-BE49-F238E27FC236}">
                <a16:creationId xmlns:a16="http://schemas.microsoft.com/office/drawing/2014/main" id="{B3398381-090F-4DEA-9080-5BF347B284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07040" y="15218"/>
            <a:ext cx="1510747" cy="764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3104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D6C587F7-E3E8-4B96-98FD-B92F538D4D7E}"/>
              </a:ext>
            </a:extLst>
          </p:cNvPr>
          <p:cNvSpPr txBox="1"/>
          <p:nvPr/>
        </p:nvSpPr>
        <p:spPr>
          <a:xfrm>
            <a:off x="3048000" y="2301359"/>
            <a:ext cx="6096000" cy="707886"/>
          </a:xfrm>
          <a:prstGeom prst="rect">
            <a:avLst/>
          </a:prstGeom>
          <a:noFill/>
        </p:spPr>
        <p:txBody>
          <a:bodyPr wrap="square">
            <a:spAutoFit/>
          </a:bodyPr>
          <a:lstStyle/>
          <a:p>
            <a:pPr lvl="0" algn="ctr"/>
            <a:r>
              <a:rPr lang="fr-FR" sz="4000" kern="1200" dirty="0">
                <a:solidFill>
                  <a:srgbClr val="000000">
                    <a:hueOff val="0"/>
                    <a:satOff val="0"/>
                    <a:lumOff val="0"/>
                    <a:alphaOff val="0"/>
                  </a:srgbClr>
                </a:solidFill>
                <a:latin typeface="Times New Roman" panose="02020603050405020304" pitchFamily="18" charset="0"/>
                <a:cs typeface="Times New Roman" panose="02020603050405020304" pitchFamily="18" charset="0"/>
              </a:rPr>
              <a:t>Modélisation</a:t>
            </a:r>
            <a:endParaRPr lang="fr-FR" sz="4000" dirty="0">
              <a:latin typeface="Times New Roman" panose="02020603050405020304" pitchFamily="18" charset="0"/>
              <a:cs typeface="Times New Roman" panose="02020603050405020304" pitchFamily="18" charset="0"/>
            </a:endParaRPr>
          </a:p>
        </p:txBody>
      </p:sp>
      <p:pic>
        <p:nvPicPr>
          <p:cNvPr id="4" name="Picture 2" descr="Faites bon usage des couleurs - Améliorez l'impact de vos présentations -  OpenClassrooms">
            <a:extLst>
              <a:ext uri="{FF2B5EF4-FFF2-40B4-BE49-F238E27FC236}">
                <a16:creationId xmlns:a16="http://schemas.microsoft.com/office/drawing/2014/main" id="{73B64B86-40E1-4572-B404-6D2CD45EB4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4531" y="56228"/>
            <a:ext cx="1510747" cy="764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7577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aites bon usage des couleurs - Améliorez l'impact de vos présentations -  OpenClassrooms">
            <a:extLst>
              <a:ext uri="{FF2B5EF4-FFF2-40B4-BE49-F238E27FC236}">
                <a16:creationId xmlns:a16="http://schemas.microsoft.com/office/drawing/2014/main" id="{C627A151-9C50-4D76-BE7C-B0BDA89CDA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4531" y="56228"/>
            <a:ext cx="1510747" cy="764438"/>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e 2">
            <a:extLst>
              <a:ext uri="{FF2B5EF4-FFF2-40B4-BE49-F238E27FC236}">
                <a16:creationId xmlns:a16="http://schemas.microsoft.com/office/drawing/2014/main" id="{9DBEADA3-F259-4F1B-AA41-FBBDDEF61C88}"/>
              </a:ext>
            </a:extLst>
          </p:cNvPr>
          <p:cNvGrpSpPr/>
          <p:nvPr/>
        </p:nvGrpSpPr>
        <p:grpSpPr>
          <a:xfrm>
            <a:off x="389562" y="1704799"/>
            <a:ext cx="11784904" cy="4323443"/>
            <a:chOff x="376348" y="1381094"/>
            <a:chExt cx="11784904" cy="4262534"/>
          </a:xfrm>
        </p:grpSpPr>
        <p:grpSp>
          <p:nvGrpSpPr>
            <p:cNvPr id="4" name="Groupe 3">
              <a:extLst>
                <a:ext uri="{FF2B5EF4-FFF2-40B4-BE49-F238E27FC236}">
                  <a16:creationId xmlns:a16="http://schemas.microsoft.com/office/drawing/2014/main" id="{D8A44334-ED69-4FB5-9AAE-AEC9ECFE4672}"/>
                </a:ext>
              </a:extLst>
            </p:cNvPr>
            <p:cNvGrpSpPr/>
            <p:nvPr/>
          </p:nvGrpSpPr>
          <p:grpSpPr>
            <a:xfrm>
              <a:off x="376348" y="1381094"/>
              <a:ext cx="2579461" cy="2027220"/>
              <a:chOff x="268852" y="547446"/>
              <a:chExt cx="2339521" cy="2027220"/>
            </a:xfrm>
          </p:grpSpPr>
          <p:sp>
            <p:nvSpPr>
              <p:cNvPr id="40" name="Rectangle : coins arrondis 39">
                <a:extLst>
                  <a:ext uri="{FF2B5EF4-FFF2-40B4-BE49-F238E27FC236}">
                    <a16:creationId xmlns:a16="http://schemas.microsoft.com/office/drawing/2014/main" id="{B637A6AD-BB28-4BED-A4A2-EE1BE54CFD40}"/>
                  </a:ext>
                </a:extLst>
              </p:cNvPr>
              <p:cNvSpPr/>
              <p:nvPr/>
            </p:nvSpPr>
            <p:spPr>
              <a:xfrm>
                <a:off x="285004" y="579260"/>
                <a:ext cx="2181655" cy="1995406"/>
              </a:xfrm>
              <a:prstGeom prst="roundRect">
                <a:avLst>
                  <a:gd name="adj" fmla="val 10000"/>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a:lstStyle/>
              <a:p>
                <a:endParaRPr lang="fr-FR" dirty="0"/>
              </a:p>
            </p:txBody>
          </p:sp>
          <p:sp>
            <p:nvSpPr>
              <p:cNvPr id="41" name="Rectangle : coins arrondis 4">
                <a:extLst>
                  <a:ext uri="{FF2B5EF4-FFF2-40B4-BE49-F238E27FC236}">
                    <a16:creationId xmlns:a16="http://schemas.microsoft.com/office/drawing/2014/main" id="{2AD69A37-C2A7-4090-AB49-05B658BE1D5F}"/>
                  </a:ext>
                </a:extLst>
              </p:cNvPr>
              <p:cNvSpPr txBox="1"/>
              <p:nvPr/>
            </p:nvSpPr>
            <p:spPr>
              <a:xfrm>
                <a:off x="268852" y="547446"/>
                <a:ext cx="2339521" cy="16944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fr-FR" sz="1800" kern="1200" dirty="0">
                    <a:solidFill>
                      <a:schemeClr val="bg1"/>
                    </a:solidFill>
                    <a:latin typeface="Times New Roman" panose="02020603050405020304" pitchFamily="18" charset="0"/>
                    <a:cs typeface="Times New Roman" panose="02020603050405020304" pitchFamily="18" charset="0"/>
                  </a:rPr>
                  <a:t>-Prétraitement des données</a:t>
                </a:r>
              </a:p>
              <a:p>
                <a:pPr marL="0" lvl="0" indent="0" algn="l" defTabSz="800100">
                  <a:lnSpc>
                    <a:spcPct val="90000"/>
                  </a:lnSpc>
                  <a:spcBef>
                    <a:spcPct val="0"/>
                  </a:spcBef>
                  <a:spcAft>
                    <a:spcPct val="35000"/>
                  </a:spcAft>
                  <a:buNone/>
                </a:pPr>
                <a:r>
                  <a:rPr lang="fr-FR" dirty="0">
                    <a:solidFill>
                      <a:schemeClr val="bg1"/>
                    </a:solidFill>
                    <a:latin typeface="Times New Roman" panose="02020603050405020304" pitchFamily="18" charset="0"/>
                    <a:cs typeface="Times New Roman" panose="02020603050405020304" pitchFamily="18" charset="0"/>
                  </a:rPr>
                  <a:t>-Pour chaque prédiction détermination de la variable cible (y) et des variables (X)  </a:t>
                </a:r>
                <a:endParaRPr lang="fr-FR" sz="1800" kern="1200" dirty="0"/>
              </a:p>
            </p:txBody>
          </p:sp>
        </p:grpSp>
        <p:grpSp>
          <p:nvGrpSpPr>
            <p:cNvPr id="5" name="Groupe 4">
              <a:extLst>
                <a:ext uri="{FF2B5EF4-FFF2-40B4-BE49-F238E27FC236}">
                  <a16:creationId xmlns:a16="http://schemas.microsoft.com/office/drawing/2014/main" id="{AC2398E6-41D3-46B4-A1E6-1156EC5BA732}"/>
                </a:ext>
              </a:extLst>
            </p:cNvPr>
            <p:cNvGrpSpPr/>
            <p:nvPr/>
          </p:nvGrpSpPr>
          <p:grpSpPr>
            <a:xfrm>
              <a:off x="3440304" y="1412908"/>
              <a:ext cx="2213771" cy="1974720"/>
              <a:chOff x="3136773" y="530733"/>
              <a:chExt cx="2213771" cy="1974720"/>
            </a:xfrm>
          </p:grpSpPr>
          <p:sp>
            <p:nvSpPr>
              <p:cNvPr id="38" name="Rectangle : coins arrondis 37">
                <a:extLst>
                  <a:ext uri="{FF2B5EF4-FFF2-40B4-BE49-F238E27FC236}">
                    <a16:creationId xmlns:a16="http://schemas.microsoft.com/office/drawing/2014/main" id="{6D393107-5817-408B-954B-3EB2E2FA6768}"/>
                  </a:ext>
                </a:extLst>
              </p:cNvPr>
              <p:cNvSpPr/>
              <p:nvPr/>
            </p:nvSpPr>
            <p:spPr>
              <a:xfrm>
                <a:off x="3136773" y="530733"/>
                <a:ext cx="2213216" cy="1974720"/>
              </a:xfrm>
              <a:prstGeom prst="roundRect">
                <a:avLst>
                  <a:gd name="adj" fmla="val 10000"/>
                </a:avLst>
              </a:prstGeom>
            </p:spPr>
            <p:style>
              <a:lnRef idx="2">
                <a:schemeClr val="lt1">
                  <a:hueOff val="0"/>
                  <a:satOff val="0"/>
                  <a:lumOff val="0"/>
                  <a:alphaOff val="0"/>
                </a:schemeClr>
              </a:lnRef>
              <a:fillRef idx="1">
                <a:schemeClr val="accent5">
                  <a:hueOff val="-501371"/>
                  <a:satOff val="174"/>
                  <a:lumOff val="-2353"/>
                  <a:alphaOff val="0"/>
                </a:schemeClr>
              </a:fillRef>
              <a:effectRef idx="0">
                <a:schemeClr val="accent5">
                  <a:hueOff val="-501371"/>
                  <a:satOff val="174"/>
                  <a:lumOff val="-2353"/>
                  <a:alphaOff val="0"/>
                </a:schemeClr>
              </a:effectRef>
              <a:fontRef idx="minor">
                <a:schemeClr val="lt1"/>
              </a:fontRef>
            </p:style>
            <p:txBody>
              <a:bodyPr/>
              <a:lstStyle/>
              <a:p>
                <a:endParaRPr lang="fr-FR" dirty="0"/>
              </a:p>
            </p:txBody>
          </p:sp>
          <p:sp>
            <p:nvSpPr>
              <p:cNvPr id="39" name="Rectangle : coins arrondis 4">
                <a:extLst>
                  <a:ext uri="{FF2B5EF4-FFF2-40B4-BE49-F238E27FC236}">
                    <a16:creationId xmlns:a16="http://schemas.microsoft.com/office/drawing/2014/main" id="{E5DF6900-D38B-4E8F-B863-ABCC5618086C}"/>
                  </a:ext>
                </a:extLst>
              </p:cNvPr>
              <p:cNvSpPr txBox="1"/>
              <p:nvPr/>
            </p:nvSpPr>
            <p:spPr>
              <a:xfrm>
                <a:off x="3137328" y="530733"/>
                <a:ext cx="2213216" cy="119964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3576" tIns="163576" rIns="163576" bIns="87630" numCol="1" spcCol="1270" anchor="t" anchorCtr="0">
                <a:noAutofit/>
              </a:bodyPr>
              <a:lstStyle/>
              <a:p>
                <a:pPr marL="0" lvl="0" indent="0" algn="l" defTabSz="1022350">
                  <a:lnSpc>
                    <a:spcPct val="90000"/>
                  </a:lnSpc>
                  <a:spcBef>
                    <a:spcPct val="0"/>
                  </a:spcBef>
                  <a:spcAft>
                    <a:spcPct val="35000"/>
                  </a:spcAft>
                  <a:buNone/>
                </a:pPr>
                <a:endParaRPr lang="fr-FR" sz="2300" kern="1200" dirty="0"/>
              </a:p>
            </p:txBody>
          </p:sp>
        </p:grpSp>
        <p:grpSp>
          <p:nvGrpSpPr>
            <p:cNvPr id="6" name="Groupe 5">
              <a:extLst>
                <a:ext uri="{FF2B5EF4-FFF2-40B4-BE49-F238E27FC236}">
                  <a16:creationId xmlns:a16="http://schemas.microsoft.com/office/drawing/2014/main" id="{F01222B7-4791-4451-B526-90C857A3B242}"/>
                </a:ext>
              </a:extLst>
            </p:cNvPr>
            <p:cNvGrpSpPr/>
            <p:nvPr/>
          </p:nvGrpSpPr>
          <p:grpSpPr>
            <a:xfrm>
              <a:off x="6328096" y="1412908"/>
              <a:ext cx="2346566" cy="1974720"/>
              <a:chOff x="6277231" y="530733"/>
              <a:chExt cx="2213216" cy="1974720"/>
            </a:xfrm>
          </p:grpSpPr>
          <p:sp>
            <p:nvSpPr>
              <p:cNvPr id="36" name="Rectangle : coins arrondis 35">
                <a:extLst>
                  <a:ext uri="{FF2B5EF4-FFF2-40B4-BE49-F238E27FC236}">
                    <a16:creationId xmlns:a16="http://schemas.microsoft.com/office/drawing/2014/main" id="{4E9C16C1-6D30-478C-B5E3-95898B4B4C14}"/>
                  </a:ext>
                </a:extLst>
              </p:cNvPr>
              <p:cNvSpPr/>
              <p:nvPr/>
            </p:nvSpPr>
            <p:spPr>
              <a:xfrm>
                <a:off x="6277231" y="530733"/>
                <a:ext cx="2213216" cy="1974720"/>
              </a:xfrm>
              <a:prstGeom prst="roundRect">
                <a:avLst>
                  <a:gd name="adj" fmla="val 10000"/>
                </a:avLst>
              </a:prstGeom>
            </p:spPr>
            <p:style>
              <a:lnRef idx="2">
                <a:schemeClr val="lt1">
                  <a:hueOff val="0"/>
                  <a:satOff val="0"/>
                  <a:lumOff val="0"/>
                  <a:alphaOff val="0"/>
                </a:schemeClr>
              </a:lnRef>
              <a:fillRef idx="1">
                <a:schemeClr val="accent5">
                  <a:hueOff val="-1002741"/>
                  <a:satOff val="347"/>
                  <a:lumOff val="-4707"/>
                  <a:alphaOff val="0"/>
                </a:schemeClr>
              </a:fillRef>
              <a:effectRef idx="0">
                <a:schemeClr val="accent5">
                  <a:hueOff val="-1002741"/>
                  <a:satOff val="347"/>
                  <a:lumOff val="-4707"/>
                  <a:alphaOff val="0"/>
                </a:schemeClr>
              </a:effectRef>
              <a:fontRef idx="minor">
                <a:schemeClr val="lt1"/>
              </a:fontRef>
            </p:style>
          </p:sp>
          <p:sp>
            <p:nvSpPr>
              <p:cNvPr id="37" name="Rectangle : coins arrondis 4">
                <a:extLst>
                  <a:ext uri="{FF2B5EF4-FFF2-40B4-BE49-F238E27FC236}">
                    <a16:creationId xmlns:a16="http://schemas.microsoft.com/office/drawing/2014/main" id="{96865A34-B8F0-4C0B-ACA7-0A2DD4FC4F4F}"/>
                  </a:ext>
                </a:extLst>
              </p:cNvPr>
              <p:cNvSpPr txBox="1"/>
              <p:nvPr/>
            </p:nvSpPr>
            <p:spPr>
              <a:xfrm>
                <a:off x="6277231" y="661780"/>
                <a:ext cx="2213216" cy="119964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3576" tIns="163576" rIns="163576" bIns="87630" numCol="1" spcCol="1270" anchor="t" anchorCtr="0">
                <a:noAutofit/>
              </a:bodyPr>
              <a:lstStyle/>
              <a:p>
                <a:pPr marL="0" lvl="0" indent="0" algn="l" defTabSz="1022350">
                  <a:lnSpc>
                    <a:spcPct val="90000"/>
                  </a:lnSpc>
                  <a:spcBef>
                    <a:spcPct val="0"/>
                  </a:spcBef>
                  <a:spcAft>
                    <a:spcPct val="35000"/>
                  </a:spcAft>
                  <a:buNone/>
                </a:pPr>
                <a:endParaRPr lang="fr-FR" sz="2300" kern="1200" dirty="0"/>
              </a:p>
            </p:txBody>
          </p:sp>
        </p:grpSp>
        <p:grpSp>
          <p:nvGrpSpPr>
            <p:cNvPr id="7" name="Groupe 6">
              <a:extLst>
                <a:ext uri="{FF2B5EF4-FFF2-40B4-BE49-F238E27FC236}">
                  <a16:creationId xmlns:a16="http://schemas.microsoft.com/office/drawing/2014/main" id="{18FA0663-9D44-426B-8F09-3073B28FF389}"/>
                </a:ext>
              </a:extLst>
            </p:cNvPr>
            <p:cNvGrpSpPr/>
            <p:nvPr/>
          </p:nvGrpSpPr>
          <p:grpSpPr>
            <a:xfrm>
              <a:off x="9348683" y="1391249"/>
              <a:ext cx="2300197" cy="1974720"/>
              <a:chOff x="9413045" y="530733"/>
              <a:chExt cx="2300197" cy="1974720"/>
            </a:xfrm>
          </p:grpSpPr>
          <p:sp>
            <p:nvSpPr>
              <p:cNvPr id="34" name="Rectangle : coins arrondis 33">
                <a:extLst>
                  <a:ext uri="{FF2B5EF4-FFF2-40B4-BE49-F238E27FC236}">
                    <a16:creationId xmlns:a16="http://schemas.microsoft.com/office/drawing/2014/main" id="{25E7052D-94E0-419D-B941-87D966890F63}"/>
                  </a:ext>
                </a:extLst>
              </p:cNvPr>
              <p:cNvSpPr/>
              <p:nvPr/>
            </p:nvSpPr>
            <p:spPr>
              <a:xfrm>
                <a:off x="9413045" y="530733"/>
                <a:ext cx="2300197" cy="1974720"/>
              </a:xfrm>
              <a:prstGeom prst="roundRect">
                <a:avLst>
                  <a:gd name="adj" fmla="val 10000"/>
                </a:avLst>
              </a:prstGeom>
            </p:spPr>
            <p:style>
              <a:lnRef idx="2">
                <a:schemeClr val="lt1">
                  <a:hueOff val="0"/>
                  <a:satOff val="0"/>
                  <a:lumOff val="0"/>
                  <a:alphaOff val="0"/>
                </a:schemeClr>
              </a:lnRef>
              <a:fillRef idx="1">
                <a:schemeClr val="accent5">
                  <a:hueOff val="-1504112"/>
                  <a:satOff val="521"/>
                  <a:lumOff val="-7060"/>
                  <a:alphaOff val="0"/>
                </a:schemeClr>
              </a:fillRef>
              <a:effectRef idx="0">
                <a:schemeClr val="accent5">
                  <a:hueOff val="-1504112"/>
                  <a:satOff val="521"/>
                  <a:lumOff val="-7060"/>
                  <a:alphaOff val="0"/>
                </a:schemeClr>
              </a:effectRef>
              <a:fontRef idx="minor">
                <a:schemeClr val="lt1"/>
              </a:fontRef>
            </p:style>
          </p:sp>
          <p:sp>
            <p:nvSpPr>
              <p:cNvPr id="35" name="Rectangle : coins arrondis 4">
                <a:extLst>
                  <a:ext uri="{FF2B5EF4-FFF2-40B4-BE49-F238E27FC236}">
                    <a16:creationId xmlns:a16="http://schemas.microsoft.com/office/drawing/2014/main" id="{24F84C53-4292-400F-B109-6C20BFB65AE8}"/>
                  </a:ext>
                </a:extLst>
              </p:cNvPr>
              <p:cNvSpPr txBox="1"/>
              <p:nvPr/>
            </p:nvSpPr>
            <p:spPr>
              <a:xfrm>
                <a:off x="9413045" y="530733"/>
                <a:ext cx="2300197" cy="119964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3576" tIns="163576" rIns="163576" bIns="87630" numCol="1" spcCol="1270" anchor="t" anchorCtr="0">
                <a:noAutofit/>
              </a:bodyPr>
              <a:lstStyle/>
              <a:p>
                <a:pPr marL="0" lvl="0" indent="0" algn="l" defTabSz="1022350">
                  <a:lnSpc>
                    <a:spcPct val="90000"/>
                  </a:lnSpc>
                  <a:spcBef>
                    <a:spcPct val="0"/>
                  </a:spcBef>
                  <a:spcAft>
                    <a:spcPct val="35000"/>
                  </a:spcAft>
                  <a:buNone/>
                </a:pPr>
                <a:endParaRPr lang="fr-FR" sz="2300" kern="1200"/>
              </a:p>
            </p:txBody>
          </p:sp>
        </p:grpSp>
        <p:grpSp>
          <p:nvGrpSpPr>
            <p:cNvPr id="8" name="Groupe 7">
              <a:extLst>
                <a:ext uri="{FF2B5EF4-FFF2-40B4-BE49-F238E27FC236}">
                  <a16:creationId xmlns:a16="http://schemas.microsoft.com/office/drawing/2014/main" id="{07C3533C-34EE-4D8D-8568-563FEC7CF014}"/>
                </a:ext>
              </a:extLst>
            </p:cNvPr>
            <p:cNvGrpSpPr/>
            <p:nvPr/>
          </p:nvGrpSpPr>
          <p:grpSpPr>
            <a:xfrm>
              <a:off x="2918504" y="2236850"/>
              <a:ext cx="488985" cy="375707"/>
              <a:chOff x="2445375" y="952238"/>
              <a:chExt cx="488985" cy="375707"/>
            </a:xfrm>
          </p:grpSpPr>
          <p:sp>
            <p:nvSpPr>
              <p:cNvPr id="32" name="Flèche : droite 31">
                <a:extLst>
                  <a:ext uri="{FF2B5EF4-FFF2-40B4-BE49-F238E27FC236}">
                    <a16:creationId xmlns:a16="http://schemas.microsoft.com/office/drawing/2014/main" id="{084115DD-F355-4EAF-AD1F-DF3465845046}"/>
                  </a:ext>
                </a:extLst>
              </p:cNvPr>
              <p:cNvSpPr/>
              <p:nvPr/>
            </p:nvSpPr>
            <p:spPr>
              <a:xfrm rot="21578912">
                <a:off x="2445375" y="952238"/>
                <a:ext cx="488985" cy="375707"/>
              </a:xfrm>
              <a:prstGeom prst="rightArrow">
                <a:avLst>
                  <a:gd name="adj1" fmla="val 60000"/>
                  <a:gd name="adj2" fmla="val 50000"/>
                </a:avLst>
              </a:prstGeom>
            </p:spPr>
            <p:style>
              <a:lnRef idx="0">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33" name="Flèche : droite 4">
                <a:extLst>
                  <a:ext uri="{FF2B5EF4-FFF2-40B4-BE49-F238E27FC236}">
                    <a16:creationId xmlns:a16="http://schemas.microsoft.com/office/drawing/2014/main" id="{5DEB576C-58B3-4C16-AF39-4C16C15255E1}"/>
                  </a:ext>
                </a:extLst>
              </p:cNvPr>
              <p:cNvSpPr txBox="1"/>
              <p:nvPr/>
            </p:nvSpPr>
            <p:spPr>
              <a:xfrm rot="21578912">
                <a:off x="2445376" y="1027725"/>
                <a:ext cx="376273" cy="2254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fr-FR" sz="1600" kern="1200"/>
              </a:p>
            </p:txBody>
          </p:sp>
        </p:grpSp>
        <p:grpSp>
          <p:nvGrpSpPr>
            <p:cNvPr id="9" name="Groupe 8">
              <a:extLst>
                <a:ext uri="{FF2B5EF4-FFF2-40B4-BE49-F238E27FC236}">
                  <a16:creationId xmlns:a16="http://schemas.microsoft.com/office/drawing/2014/main" id="{DEE0AA66-13E2-454C-B282-CD333D26AB93}"/>
                </a:ext>
              </a:extLst>
            </p:cNvPr>
            <p:cNvGrpSpPr/>
            <p:nvPr/>
          </p:nvGrpSpPr>
          <p:grpSpPr>
            <a:xfrm>
              <a:off x="5780179" y="2153184"/>
              <a:ext cx="491143" cy="375707"/>
              <a:chOff x="5582216" y="942705"/>
              <a:chExt cx="491143" cy="375707"/>
            </a:xfrm>
          </p:grpSpPr>
          <p:sp>
            <p:nvSpPr>
              <p:cNvPr id="30" name="Flèche : droite 29">
                <a:extLst>
                  <a:ext uri="{FF2B5EF4-FFF2-40B4-BE49-F238E27FC236}">
                    <a16:creationId xmlns:a16="http://schemas.microsoft.com/office/drawing/2014/main" id="{AF174B11-1B8E-4D03-8373-42FD3E19EB72}"/>
                  </a:ext>
                </a:extLst>
              </p:cNvPr>
              <p:cNvSpPr/>
              <p:nvPr/>
            </p:nvSpPr>
            <p:spPr>
              <a:xfrm>
                <a:off x="5582216" y="942705"/>
                <a:ext cx="491143" cy="375707"/>
              </a:xfrm>
              <a:prstGeom prst="rightArrow">
                <a:avLst>
                  <a:gd name="adj1" fmla="val 60000"/>
                  <a:gd name="adj2" fmla="val 50000"/>
                </a:avLst>
              </a:prstGeom>
            </p:spPr>
            <p:style>
              <a:lnRef idx="0">
                <a:schemeClr val="lt1">
                  <a:hueOff val="0"/>
                  <a:satOff val="0"/>
                  <a:lumOff val="0"/>
                  <a:alphaOff val="0"/>
                </a:schemeClr>
              </a:lnRef>
              <a:fillRef idx="1">
                <a:schemeClr val="accent5">
                  <a:hueOff val="-752056"/>
                  <a:satOff val="261"/>
                  <a:lumOff val="-3530"/>
                  <a:alphaOff val="0"/>
                </a:schemeClr>
              </a:fillRef>
              <a:effectRef idx="0">
                <a:schemeClr val="accent5">
                  <a:hueOff val="-752056"/>
                  <a:satOff val="261"/>
                  <a:lumOff val="-3530"/>
                  <a:alphaOff val="0"/>
                </a:schemeClr>
              </a:effectRef>
              <a:fontRef idx="minor">
                <a:schemeClr val="lt1"/>
              </a:fontRef>
            </p:style>
          </p:sp>
          <p:sp>
            <p:nvSpPr>
              <p:cNvPr id="31" name="Flèche : droite 4">
                <a:extLst>
                  <a:ext uri="{FF2B5EF4-FFF2-40B4-BE49-F238E27FC236}">
                    <a16:creationId xmlns:a16="http://schemas.microsoft.com/office/drawing/2014/main" id="{D02E6D06-CA91-4317-87C8-D99508DE448F}"/>
                  </a:ext>
                </a:extLst>
              </p:cNvPr>
              <p:cNvSpPr txBox="1"/>
              <p:nvPr/>
            </p:nvSpPr>
            <p:spPr>
              <a:xfrm>
                <a:off x="5582216" y="1017846"/>
                <a:ext cx="378431" cy="2254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fr-FR" sz="1600" kern="1200" dirty="0"/>
              </a:p>
            </p:txBody>
          </p:sp>
        </p:grpSp>
        <p:grpSp>
          <p:nvGrpSpPr>
            <p:cNvPr id="10" name="Groupe 9">
              <a:extLst>
                <a:ext uri="{FF2B5EF4-FFF2-40B4-BE49-F238E27FC236}">
                  <a16:creationId xmlns:a16="http://schemas.microsoft.com/office/drawing/2014/main" id="{46ECD020-871A-4DDB-8C36-D4CCDE2E7919}"/>
                </a:ext>
              </a:extLst>
            </p:cNvPr>
            <p:cNvGrpSpPr/>
            <p:nvPr/>
          </p:nvGrpSpPr>
          <p:grpSpPr>
            <a:xfrm>
              <a:off x="8785207" y="2031514"/>
              <a:ext cx="488976" cy="375707"/>
              <a:chOff x="8664357" y="901670"/>
              <a:chExt cx="488976" cy="375707"/>
            </a:xfrm>
          </p:grpSpPr>
          <p:sp>
            <p:nvSpPr>
              <p:cNvPr id="28" name="Flèche : droite 27">
                <a:extLst>
                  <a:ext uri="{FF2B5EF4-FFF2-40B4-BE49-F238E27FC236}">
                    <a16:creationId xmlns:a16="http://schemas.microsoft.com/office/drawing/2014/main" id="{DEA9BC9C-B853-4E04-9255-35EAAE67A44D}"/>
                  </a:ext>
                </a:extLst>
              </p:cNvPr>
              <p:cNvSpPr/>
              <p:nvPr/>
            </p:nvSpPr>
            <p:spPr>
              <a:xfrm>
                <a:off x="8664357" y="901670"/>
                <a:ext cx="488976" cy="375707"/>
              </a:xfrm>
              <a:prstGeom prst="rightArrow">
                <a:avLst>
                  <a:gd name="adj1" fmla="val 60000"/>
                  <a:gd name="adj2" fmla="val 50000"/>
                </a:avLst>
              </a:prstGeom>
            </p:spPr>
            <p:style>
              <a:lnRef idx="0">
                <a:schemeClr val="lt1">
                  <a:hueOff val="0"/>
                  <a:satOff val="0"/>
                  <a:lumOff val="0"/>
                  <a:alphaOff val="0"/>
                </a:schemeClr>
              </a:lnRef>
              <a:fillRef idx="1">
                <a:schemeClr val="accent5">
                  <a:hueOff val="-1504112"/>
                  <a:satOff val="521"/>
                  <a:lumOff val="-7060"/>
                  <a:alphaOff val="0"/>
                </a:schemeClr>
              </a:fillRef>
              <a:effectRef idx="0">
                <a:schemeClr val="accent5">
                  <a:hueOff val="-1504112"/>
                  <a:satOff val="521"/>
                  <a:lumOff val="-7060"/>
                  <a:alphaOff val="0"/>
                </a:schemeClr>
              </a:effectRef>
              <a:fontRef idx="minor">
                <a:schemeClr val="lt1"/>
              </a:fontRef>
            </p:style>
          </p:sp>
          <p:sp>
            <p:nvSpPr>
              <p:cNvPr id="29" name="Flèche : droite 4">
                <a:extLst>
                  <a:ext uri="{FF2B5EF4-FFF2-40B4-BE49-F238E27FC236}">
                    <a16:creationId xmlns:a16="http://schemas.microsoft.com/office/drawing/2014/main" id="{5A62FA58-4F4F-4B6D-BC57-F2AEFEC9F124}"/>
                  </a:ext>
                </a:extLst>
              </p:cNvPr>
              <p:cNvSpPr txBox="1"/>
              <p:nvPr/>
            </p:nvSpPr>
            <p:spPr>
              <a:xfrm>
                <a:off x="8664357" y="976811"/>
                <a:ext cx="376264" cy="2254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fr-FR" sz="1600" kern="1200"/>
              </a:p>
            </p:txBody>
          </p:sp>
        </p:grpSp>
        <p:sp>
          <p:nvSpPr>
            <p:cNvPr id="11" name="ZoneTexte 10">
              <a:extLst>
                <a:ext uri="{FF2B5EF4-FFF2-40B4-BE49-F238E27FC236}">
                  <a16:creationId xmlns:a16="http://schemas.microsoft.com/office/drawing/2014/main" id="{7AD2930D-4D00-4C5B-89D7-27D936D6F072}"/>
                </a:ext>
              </a:extLst>
            </p:cNvPr>
            <p:cNvSpPr txBox="1"/>
            <p:nvPr/>
          </p:nvSpPr>
          <p:spPr>
            <a:xfrm>
              <a:off x="3468551" y="1482521"/>
              <a:ext cx="2432754" cy="1183419"/>
            </a:xfrm>
            <a:prstGeom prst="rect">
              <a:avLst/>
            </a:prstGeom>
            <a:noFill/>
          </p:spPr>
          <p:txBody>
            <a:bodyPr wrap="square" rtlCol="0">
              <a:spAutoFit/>
            </a:bodyPr>
            <a:lstStyle/>
            <a:p>
              <a:r>
                <a:rPr lang="fr-FR" dirty="0">
                  <a:solidFill>
                    <a:schemeClr val="bg1"/>
                  </a:solidFill>
                  <a:latin typeface="Times New Roman" panose="02020603050405020304" pitchFamily="18" charset="0"/>
                  <a:cs typeface="Times New Roman" panose="02020603050405020304" pitchFamily="18" charset="0"/>
                </a:rPr>
                <a:t>Test de plusieurs modèles de machine learning en traitant les </a:t>
              </a:r>
              <a:r>
                <a:rPr lang="fr-FR" dirty="0" err="1">
                  <a:solidFill>
                    <a:schemeClr val="bg1"/>
                  </a:solidFill>
                  <a:latin typeface="Times New Roman" panose="02020603050405020304" pitchFamily="18" charset="0"/>
                  <a:cs typeface="Times New Roman" panose="02020603050405020304" pitchFamily="18" charset="0"/>
                </a:rPr>
                <a:t>imbalances</a:t>
              </a:r>
              <a:r>
                <a:rPr lang="fr-FR" dirty="0">
                  <a:solidFill>
                    <a:schemeClr val="bg1"/>
                  </a:solidFill>
                  <a:latin typeface="Times New Roman" panose="02020603050405020304" pitchFamily="18" charset="0"/>
                  <a:cs typeface="Times New Roman" panose="02020603050405020304" pitchFamily="18" charset="0"/>
                </a:rPr>
                <a:t> data</a:t>
              </a:r>
            </a:p>
          </p:txBody>
        </p:sp>
        <p:sp>
          <p:nvSpPr>
            <p:cNvPr id="12" name="ZoneTexte 11">
              <a:extLst>
                <a:ext uri="{FF2B5EF4-FFF2-40B4-BE49-F238E27FC236}">
                  <a16:creationId xmlns:a16="http://schemas.microsoft.com/office/drawing/2014/main" id="{3210E77C-DDEA-4FC6-A0C6-662EDDBCFA22}"/>
                </a:ext>
              </a:extLst>
            </p:cNvPr>
            <p:cNvSpPr txBox="1"/>
            <p:nvPr/>
          </p:nvSpPr>
          <p:spPr>
            <a:xfrm>
              <a:off x="6325806" y="1482521"/>
              <a:ext cx="2346566" cy="1729611"/>
            </a:xfrm>
            <a:prstGeom prst="rect">
              <a:avLst/>
            </a:prstGeom>
            <a:noFill/>
          </p:spPr>
          <p:txBody>
            <a:bodyPr wrap="square" rtlCol="0">
              <a:spAutoFit/>
            </a:bodyPr>
            <a:lstStyle/>
            <a:p>
              <a:r>
                <a:rPr lang="fr-FR" dirty="0">
                  <a:solidFill>
                    <a:schemeClr val="bg1"/>
                  </a:solidFill>
                  <a:latin typeface="Times New Roman" panose="02020603050405020304" pitchFamily="18" charset="0"/>
                  <a:cs typeface="Times New Roman" panose="02020603050405020304" pitchFamily="18" charset="0"/>
                </a:rPr>
                <a:t>-Comparaison des modèles entrainés</a:t>
              </a:r>
            </a:p>
            <a:p>
              <a:r>
                <a:rPr lang="fr-FR" dirty="0">
                  <a:solidFill>
                    <a:schemeClr val="bg1"/>
                  </a:solidFill>
                  <a:latin typeface="Times New Roman" panose="02020603050405020304" pitchFamily="18" charset="0"/>
                  <a:cs typeface="Times New Roman" panose="02020603050405020304" pitchFamily="18" charset="0"/>
                </a:rPr>
                <a:t>-Optimisation des principaux hyperparamètres </a:t>
              </a:r>
            </a:p>
            <a:p>
              <a:endParaRPr lang="fr-FR" dirty="0"/>
            </a:p>
          </p:txBody>
        </p:sp>
        <p:sp>
          <p:nvSpPr>
            <p:cNvPr id="13" name="ZoneTexte 12">
              <a:extLst>
                <a:ext uri="{FF2B5EF4-FFF2-40B4-BE49-F238E27FC236}">
                  <a16:creationId xmlns:a16="http://schemas.microsoft.com/office/drawing/2014/main" id="{C6F7ED6F-4150-40BD-BB5A-43942202F07E}"/>
                </a:ext>
              </a:extLst>
            </p:cNvPr>
            <p:cNvSpPr txBox="1"/>
            <p:nvPr/>
          </p:nvSpPr>
          <p:spPr>
            <a:xfrm>
              <a:off x="9471218" y="1482521"/>
              <a:ext cx="2300197" cy="910322"/>
            </a:xfrm>
            <a:prstGeom prst="rect">
              <a:avLst/>
            </a:prstGeom>
            <a:noFill/>
          </p:spPr>
          <p:txBody>
            <a:bodyPr wrap="square" rtlCol="0">
              <a:spAutoFit/>
            </a:bodyPr>
            <a:lstStyle/>
            <a:p>
              <a:r>
                <a:rPr lang="fr-FR" dirty="0">
                  <a:solidFill>
                    <a:schemeClr val="bg1"/>
                  </a:solidFill>
                  <a:latin typeface="Times New Roman" panose="02020603050405020304" pitchFamily="18" charset="0"/>
                  <a:cs typeface="Times New Roman" panose="02020603050405020304" pitchFamily="18" charset="0"/>
                </a:rPr>
                <a:t>Evaluation des modèles par les métriques adaptées</a:t>
              </a:r>
            </a:p>
          </p:txBody>
        </p:sp>
        <p:grpSp>
          <p:nvGrpSpPr>
            <p:cNvPr id="14" name="Groupe 13">
              <a:extLst>
                <a:ext uri="{FF2B5EF4-FFF2-40B4-BE49-F238E27FC236}">
                  <a16:creationId xmlns:a16="http://schemas.microsoft.com/office/drawing/2014/main" id="{75485E66-626E-487B-9147-36B692062DB6}"/>
                </a:ext>
              </a:extLst>
            </p:cNvPr>
            <p:cNvGrpSpPr/>
            <p:nvPr/>
          </p:nvGrpSpPr>
          <p:grpSpPr>
            <a:xfrm>
              <a:off x="784602" y="3094728"/>
              <a:ext cx="2638566" cy="2548900"/>
              <a:chOff x="325238" y="2009970"/>
              <a:chExt cx="2638566" cy="2548900"/>
            </a:xfrm>
          </p:grpSpPr>
          <p:sp>
            <p:nvSpPr>
              <p:cNvPr id="26" name="Rectangle : coins arrondis 25">
                <a:extLst>
                  <a:ext uri="{FF2B5EF4-FFF2-40B4-BE49-F238E27FC236}">
                    <a16:creationId xmlns:a16="http://schemas.microsoft.com/office/drawing/2014/main" id="{E38D5EAB-1E78-4564-8710-BAF76BF580A2}"/>
                  </a:ext>
                </a:extLst>
              </p:cNvPr>
              <p:cNvSpPr/>
              <p:nvPr/>
            </p:nvSpPr>
            <p:spPr>
              <a:xfrm>
                <a:off x="325238" y="2009970"/>
                <a:ext cx="2638566" cy="2548900"/>
              </a:xfrm>
              <a:prstGeom prst="roundRect">
                <a:avLst>
                  <a:gd name="adj" fmla="val 10000"/>
                </a:avLst>
              </a:pr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7" name="Rectangle : coins arrondis 4">
                <a:extLst>
                  <a:ext uri="{FF2B5EF4-FFF2-40B4-BE49-F238E27FC236}">
                    <a16:creationId xmlns:a16="http://schemas.microsoft.com/office/drawing/2014/main" id="{B834558E-A392-465F-927F-161D2F46D5D5}"/>
                  </a:ext>
                </a:extLst>
              </p:cNvPr>
              <p:cNvSpPr txBox="1"/>
              <p:nvPr/>
            </p:nvSpPr>
            <p:spPr>
              <a:xfrm>
                <a:off x="557182" y="2099403"/>
                <a:ext cx="2138860" cy="143728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63576" tIns="163576" rIns="163576" bIns="163576" numCol="1" spcCol="1270" anchor="t" anchorCtr="0">
                <a:noAutofit/>
              </a:bodyPr>
              <a:lstStyle/>
              <a:p>
                <a:pPr marL="228600" lvl="1" indent="-228600" algn="l" defTabSz="1022350">
                  <a:lnSpc>
                    <a:spcPct val="90000"/>
                  </a:lnSpc>
                  <a:spcBef>
                    <a:spcPct val="0"/>
                  </a:spcBef>
                  <a:spcAft>
                    <a:spcPct val="15000"/>
                  </a:spcAft>
                  <a:buChar char="•"/>
                </a:pPr>
                <a:endParaRPr lang="fr-FR" sz="2300" kern="1200" dirty="0"/>
              </a:p>
            </p:txBody>
          </p:sp>
        </p:grpSp>
        <p:grpSp>
          <p:nvGrpSpPr>
            <p:cNvPr id="15" name="Groupe 14">
              <a:extLst>
                <a:ext uri="{FF2B5EF4-FFF2-40B4-BE49-F238E27FC236}">
                  <a16:creationId xmlns:a16="http://schemas.microsoft.com/office/drawing/2014/main" id="{49F01BD6-D9DA-403C-821D-F7028D8A8AB5}"/>
                </a:ext>
              </a:extLst>
            </p:cNvPr>
            <p:cNvGrpSpPr/>
            <p:nvPr/>
          </p:nvGrpSpPr>
          <p:grpSpPr>
            <a:xfrm>
              <a:off x="3932608" y="3094728"/>
              <a:ext cx="2228292" cy="2275803"/>
              <a:chOff x="3634789" y="2054686"/>
              <a:chExt cx="2228292" cy="2275803"/>
            </a:xfrm>
          </p:grpSpPr>
          <p:sp>
            <p:nvSpPr>
              <p:cNvPr id="24" name="Rectangle : coins arrondis 23">
                <a:extLst>
                  <a:ext uri="{FF2B5EF4-FFF2-40B4-BE49-F238E27FC236}">
                    <a16:creationId xmlns:a16="http://schemas.microsoft.com/office/drawing/2014/main" id="{0256B866-3959-4E25-B1BC-B90D0F3F1671}"/>
                  </a:ext>
                </a:extLst>
              </p:cNvPr>
              <p:cNvSpPr/>
              <p:nvPr/>
            </p:nvSpPr>
            <p:spPr>
              <a:xfrm>
                <a:off x="3634789" y="2054686"/>
                <a:ext cx="2228292" cy="2275803"/>
              </a:xfrm>
              <a:prstGeom prst="roundRect">
                <a:avLst>
                  <a:gd name="adj" fmla="val 10000"/>
                </a:avLst>
              </a:prstGeom>
            </p:spPr>
            <p:style>
              <a:lnRef idx="2">
                <a:schemeClr val="accent5">
                  <a:hueOff val="-501371"/>
                  <a:satOff val="174"/>
                  <a:lumOff val="-2353"/>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5" name="Rectangle : coins arrondis 4">
                <a:extLst>
                  <a:ext uri="{FF2B5EF4-FFF2-40B4-BE49-F238E27FC236}">
                    <a16:creationId xmlns:a16="http://schemas.microsoft.com/office/drawing/2014/main" id="{9C1ECE9A-7776-4A92-96BC-5BFC62A2473F}"/>
                  </a:ext>
                </a:extLst>
              </p:cNvPr>
              <p:cNvSpPr txBox="1"/>
              <p:nvPr/>
            </p:nvSpPr>
            <p:spPr>
              <a:xfrm>
                <a:off x="3679505" y="2099403"/>
                <a:ext cx="2138860" cy="143728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63576" tIns="163576" rIns="163576" bIns="163576" numCol="1" spcCol="1270" anchor="t" anchorCtr="0">
                <a:noAutofit/>
              </a:bodyPr>
              <a:lstStyle/>
              <a:p>
                <a:pPr marL="228600" lvl="1" indent="-228600" algn="ctr" defTabSz="1022350">
                  <a:lnSpc>
                    <a:spcPct val="90000"/>
                  </a:lnSpc>
                  <a:spcBef>
                    <a:spcPct val="0"/>
                  </a:spcBef>
                  <a:spcAft>
                    <a:spcPct val="15000"/>
                  </a:spcAft>
                  <a:buChar char="•"/>
                </a:pPr>
                <a:endParaRPr lang="fr-FR" sz="2300" kern="1200" dirty="0">
                  <a:latin typeface="Times New Roman" panose="02020603050405020304" pitchFamily="18" charset="0"/>
                  <a:cs typeface="Times New Roman" panose="02020603050405020304" pitchFamily="18" charset="0"/>
                </a:endParaRPr>
              </a:p>
            </p:txBody>
          </p:sp>
        </p:grpSp>
        <p:grpSp>
          <p:nvGrpSpPr>
            <p:cNvPr id="16" name="Groupe 15">
              <a:extLst>
                <a:ext uri="{FF2B5EF4-FFF2-40B4-BE49-F238E27FC236}">
                  <a16:creationId xmlns:a16="http://schemas.microsoft.com/office/drawing/2014/main" id="{FDBD634E-BB9B-420F-9395-B7F82F96790D}"/>
                </a:ext>
              </a:extLst>
            </p:cNvPr>
            <p:cNvGrpSpPr/>
            <p:nvPr/>
          </p:nvGrpSpPr>
          <p:grpSpPr>
            <a:xfrm>
              <a:off x="6843003" y="3089961"/>
              <a:ext cx="2316154" cy="2293210"/>
              <a:chOff x="6770603" y="2054687"/>
              <a:chExt cx="2316154" cy="2293210"/>
            </a:xfrm>
          </p:grpSpPr>
          <p:sp>
            <p:nvSpPr>
              <p:cNvPr id="22" name="Rectangle : coins arrondis 21">
                <a:extLst>
                  <a:ext uri="{FF2B5EF4-FFF2-40B4-BE49-F238E27FC236}">
                    <a16:creationId xmlns:a16="http://schemas.microsoft.com/office/drawing/2014/main" id="{A62A90B8-6787-4FF5-AB9E-EDD6071DE2F6}"/>
                  </a:ext>
                </a:extLst>
              </p:cNvPr>
              <p:cNvSpPr/>
              <p:nvPr/>
            </p:nvSpPr>
            <p:spPr>
              <a:xfrm>
                <a:off x="6770603" y="2054687"/>
                <a:ext cx="2316154" cy="2293210"/>
              </a:xfrm>
              <a:prstGeom prst="roundRect">
                <a:avLst>
                  <a:gd name="adj" fmla="val 10000"/>
                </a:avLst>
              </a:prstGeom>
            </p:spPr>
            <p:style>
              <a:lnRef idx="2">
                <a:schemeClr val="accent5">
                  <a:hueOff val="-1002741"/>
                  <a:satOff val="347"/>
                  <a:lumOff val="-4707"/>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3" name="Rectangle : coins arrondis 4">
                <a:extLst>
                  <a:ext uri="{FF2B5EF4-FFF2-40B4-BE49-F238E27FC236}">
                    <a16:creationId xmlns:a16="http://schemas.microsoft.com/office/drawing/2014/main" id="{DBB17A57-CA2C-4F40-B4B9-AC7995077EE4}"/>
                  </a:ext>
                </a:extLst>
              </p:cNvPr>
              <p:cNvSpPr txBox="1"/>
              <p:nvPr/>
            </p:nvSpPr>
            <p:spPr>
              <a:xfrm>
                <a:off x="6815319" y="2099403"/>
                <a:ext cx="2138860" cy="143728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63576" tIns="163576" rIns="163576" bIns="163576" numCol="1" spcCol="1270" anchor="t" anchorCtr="0">
                <a:noAutofit/>
              </a:bodyPr>
              <a:lstStyle/>
              <a:p>
                <a:pPr marL="228600" lvl="1" indent="-228600" algn="l" defTabSz="1022350">
                  <a:lnSpc>
                    <a:spcPct val="90000"/>
                  </a:lnSpc>
                  <a:spcBef>
                    <a:spcPct val="0"/>
                  </a:spcBef>
                  <a:spcAft>
                    <a:spcPct val="15000"/>
                  </a:spcAft>
                  <a:buChar char="•"/>
                </a:pPr>
                <a:endParaRPr lang="fr-FR" sz="2300" kern="1200" dirty="0"/>
              </a:p>
            </p:txBody>
          </p:sp>
        </p:grpSp>
        <p:sp>
          <p:nvSpPr>
            <p:cNvPr id="17" name="Rectangle : coins arrondis 16">
              <a:extLst>
                <a:ext uri="{FF2B5EF4-FFF2-40B4-BE49-F238E27FC236}">
                  <a16:creationId xmlns:a16="http://schemas.microsoft.com/office/drawing/2014/main" id="{8E4945E0-D8C1-4A4E-8711-A63BF484F97A}"/>
                </a:ext>
              </a:extLst>
            </p:cNvPr>
            <p:cNvSpPr/>
            <p:nvPr/>
          </p:nvSpPr>
          <p:spPr>
            <a:xfrm>
              <a:off x="9674064" y="3057811"/>
              <a:ext cx="2409736" cy="2293210"/>
            </a:xfrm>
            <a:prstGeom prst="roundRect">
              <a:avLst>
                <a:gd name="adj" fmla="val 10000"/>
              </a:avLst>
            </a:prstGeom>
          </p:spPr>
          <p:style>
            <a:lnRef idx="2">
              <a:schemeClr val="accent5">
                <a:hueOff val="-1504112"/>
                <a:satOff val="521"/>
                <a:lumOff val="-706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8" name="ZoneTexte 17">
              <a:extLst>
                <a:ext uri="{FF2B5EF4-FFF2-40B4-BE49-F238E27FC236}">
                  <a16:creationId xmlns:a16="http://schemas.microsoft.com/office/drawing/2014/main" id="{8D0836B9-81DF-46F6-A484-17232BDE0E70}"/>
                </a:ext>
              </a:extLst>
            </p:cNvPr>
            <p:cNvSpPr txBox="1"/>
            <p:nvPr/>
          </p:nvSpPr>
          <p:spPr>
            <a:xfrm>
              <a:off x="3970042" y="3225481"/>
              <a:ext cx="2213216" cy="1729611"/>
            </a:xfrm>
            <a:prstGeom prst="rect">
              <a:avLst/>
            </a:prstGeom>
            <a:noFill/>
          </p:spPr>
          <p:txBody>
            <a:bodyPr wrap="square" rtlCol="0">
              <a:spAutoFit/>
            </a:bodyPr>
            <a:lstStyle/>
            <a:p>
              <a:pPr marL="0" indent="0">
                <a:buNone/>
              </a:pPr>
              <a:r>
                <a:rPr lang="fr-FR" dirty="0">
                  <a:latin typeface="Times New Roman" panose="02020603050405020304" pitchFamily="18" charset="0"/>
                  <a:cs typeface="Times New Roman" panose="02020603050405020304" pitchFamily="18" charset="0"/>
                </a:rPr>
                <a:t>-</a:t>
              </a:r>
              <a:r>
                <a:rPr lang="fr-FR" dirty="0" err="1">
                  <a:latin typeface="Times New Roman" panose="02020603050405020304" pitchFamily="18" charset="0"/>
                  <a:cs typeface="Times New Roman" panose="02020603050405020304" pitchFamily="18" charset="0"/>
                </a:rPr>
                <a:t>Dummy</a:t>
              </a:r>
              <a:r>
                <a:rPr lang="fr-FR" dirty="0">
                  <a:latin typeface="Times New Roman" panose="02020603050405020304" pitchFamily="18" charset="0"/>
                  <a:cs typeface="Times New Roman" panose="02020603050405020304" pitchFamily="18" charset="0"/>
                </a:rPr>
                <a:t> Classifier</a:t>
              </a:r>
            </a:p>
            <a:p>
              <a:pPr marL="0" indent="0">
                <a:buNone/>
              </a:pPr>
              <a:r>
                <a:rPr lang="fr-FR" dirty="0">
                  <a:latin typeface="Times New Roman" panose="02020603050405020304" pitchFamily="18" charset="0"/>
                  <a:cs typeface="Times New Roman" panose="02020603050405020304" pitchFamily="18" charset="0"/>
                </a:rPr>
                <a:t>-</a:t>
              </a:r>
              <a:r>
                <a:rPr lang="fr-FR" dirty="0" err="1">
                  <a:latin typeface="Times New Roman" panose="02020603050405020304" pitchFamily="18" charset="0"/>
                  <a:cs typeface="Times New Roman" panose="02020603050405020304" pitchFamily="18" charset="0"/>
                </a:rPr>
                <a:t>Decision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Tree</a:t>
              </a:r>
              <a:endParaRPr lang="fr-FR" dirty="0">
                <a:latin typeface="Times New Roman" panose="02020603050405020304" pitchFamily="18" charset="0"/>
                <a:cs typeface="Times New Roman" panose="02020603050405020304" pitchFamily="18" charset="0"/>
              </a:endParaRPr>
            </a:p>
            <a:p>
              <a:pPr marL="0" indent="0">
                <a:buNone/>
              </a:pPr>
              <a:r>
                <a:rPr lang="fr-FR" dirty="0">
                  <a:latin typeface="Times New Roman" panose="02020603050405020304" pitchFamily="18" charset="0"/>
                  <a:cs typeface="Times New Roman" panose="02020603050405020304" pitchFamily="18" charset="0"/>
                </a:rPr>
                <a:t>-XGB Classifier</a:t>
              </a:r>
            </a:p>
            <a:p>
              <a:r>
                <a:rPr lang="fr-FR" dirty="0">
                  <a:latin typeface="Times New Roman" panose="02020603050405020304" pitchFamily="18" charset="0"/>
                  <a:cs typeface="Times New Roman" panose="02020603050405020304" pitchFamily="18" charset="0"/>
                </a:rPr>
                <a:t>-Random Forest </a:t>
              </a:r>
            </a:p>
            <a:p>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Balanced</a:t>
              </a:r>
              <a:r>
                <a:rPr lang="fr-FR" dirty="0">
                  <a:latin typeface="Times New Roman" panose="02020603050405020304" pitchFamily="18" charset="0"/>
                  <a:cs typeface="Times New Roman" panose="02020603050405020304" pitchFamily="18" charset="0"/>
                </a:rPr>
                <a:t> Random Forest</a:t>
              </a:r>
            </a:p>
          </p:txBody>
        </p:sp>
        <p:sp>
          <p:nvSpPr>
            <p:cNvPr id="19" name="ZoneTexte 18">
              <a:extLst>
                <a:ext uri="{FF2B5EF4-FFF2-40B4-BE49-F238E27FC236}">
                  <a16:creationId xmlns:a16="http://schemas.microsoft.com/office/drawing/2014/main" id="{13268232-3BD4-4CE4-9D0C-C80D2E688B4C}"/>
                </a:ext>
              </a:extLst>
            </p:cNvPr>
            <p:cNvSpPr txBox="1"/>
            <p:nvPr/>
          </p:nvSpPr>
          <p:spPr>
            <a:xfrm>
              <a:off x="784602" y="3270865"/>
              <a:ext cx="2757802" cy="2275804"/>
            </a:xfrm>
            <a:prstGeom prst="rect">
              <a:avLst/>
            </a:prstGeom>
            <a:noFill/>
          </p:spPr>
          <p:txBody>
            <a:bodyPr wrap="square" rtlCol="0">
              <a:spAutoFit/>
            </a:bodyPr>
            <a:lstStyle/>
            <a:p>
              <a:pPr marL="0" indent="0">
                <a:buNone/>
              </a:pPr>
              <a:r>
                <a:rPr lang="fr-FR" dirty="0">
                  <a:latin typeface="Times New Roman" panose="02020603050405020304" pitchFamily="18" charset="0"/>
                  <a:cs typeface="Times New Roman" panose="02020603050405020304" pitchFamily="18" charset="0"/>
                </a:rPr>
                <a:t>-Séparation du fichier data en un train-set et un test-set</a:t>
              </a:r>
            </a:p>
            <a:p>
              <a:pPr marL="0" indent="0">
                <a:buNone/>
              </a:pPr>
              <a:r>
                <a:rPr lang="fr-FR" dirty="0">
                  <a:latin typeface="Times New Roman" panose="02020603050405020304" pitchFamily="18" charset="0"/>
                  <a:cs typeface="Times New Roman" panose="02020603050405020304" pitchFamily="18" charset="0"/>
                </a:rPr>
                <a:t>(Test_size=0.3)</a:t>
              </a:r>
            </a:p>
            <a:p>
              <a:pPr marL="0" indent="0">
                <a:buNone/>
              </a:pPr>
              <a:endParaRPr lang="fr-FR" dirty="0">
                <a:latin typeface="Times New Roman" panose="02020603050405020304" pitchFamily="18" charset="0"/>
                <a:cs typeface="Times New Roman" panose="02020603050405020304" pitchFamily="18" charset="0"/>
              </a:endParaRPr>
            </a:p>
            <a:p>
              <a:pPr marL="0" indent="0">
                <a:buNone/>
              </a:pPr>
              <a:r>
                <a:rPr lang="fr-FR" dirty="0">
                  <a:latin typeface="Times New Roman" panose="02020603050405020304" pitchFamily="18" charset="0"/>
                  <a:cs typeface="Times New Roman" panose="02020603050405020304" pitchFamily="18" charset="0"/>
                </a:rPr>
                <a:t>-Imputer les données manquantes pas Simple Imputer</a:t>
              </a:r>
            </a:p>
            <a:p>
              <a:pPr marL="0" indent="0" algn="ctr">
                <a:buNone/>
              </a:pPr>
              <a:endParaRPr lang="fr-FR" dirty="0">
                <a:latin typeface="Times New Roman" panose="02020603050405020304" pitchFamily="18" charset="0"/>
                <a:cs typeface="Times New Roman" panose="02020603050405020304" pitchFamily="18" charset="0"/>
              </a:endParaRPr>
            </a:p>
          </p:txBody>
        </p:sp>
        <p:sp>
          <p:nvSpPr>
            <p:cNvPr id="20" name="ZoneTexte 19">
              <a:extLst>
                <a:ext uri="{FF2B5EF4-FFF2-40B4-BE49-F238E27FC236}">
                  <a16:creationId xmlns:a16="http://schemas.microsoft.com/office/drawing/2014/main" id="{E97341E7-3308-4D8D-ACC8-08425889E246}"/>
                </a:ext>
              </a:extLst>
            </p:cNvPr>
            <p:cNvSpPr txBox="1"/>
            <p:nvPr/>
          </p:nvSpPr>
          <p:spPr>
            <a:xfrm>
              <a:off x="6814881" y="3303424"/>
              <a:ext cx="2346566" cy="1729611"/>
            </a:xfrm>
            <a:prstGeom prst="rect">
              <a:avLst/>
            </a:prstGeom>
            <a:noFill/>
          </p:spPr>
          <p:txBody>
            <a:bodyPr wrap="square" rtlCol="0">
              <a:spAutoFit/>
            </a:bodyPr>
            <a:lstStyle/>
            <a:p>
              <a:pPr marL="0" indent="0">
                <a:buNone/>
              </a:pPr>
              <a:r>
                <a:rPr lang="fr-FR" dirty="0">
                  <a:latin typeface="Times New Roman" panose="02020603050405020304" pitchFamily="18" charset="0"/>
                  <a:cs typeface="Times New Roman" panose="02020603050405020304" pitchFamily="18" charset="0"/>
                </a:rPr>
                <a:t>Appliquer une </a:t>
              </a:r>
              <a:r>
                <a:rPr lang="fr-FR" dirty="0" err="1">
                  <a:latin typeface="Times New Roman" panose="02020603050405020304" pitchFamily="18" charset="0"/>
                  <a:cs typeface="Times New Roman" panose="02020603050405020304" pitchFamily="18" charset="0"/>
                </a:rPr>
                <a:t>Grid-searchCV</a:t>
              </a:r>
              <a:r>
                <a:rPr lang="fr-FR" dirty="0">
                  <a:latin typeface="Times New Roman" panose="02020603050405020304" pitchFamily="18" charset="0"/>
                  <a:cs typeface="Times New Roman" panose="02020603050405020304" pitchFamily="18" charset="0"/>
                </a:rPr>
                <a:t> sur le modèle le plus performant / optimiser ses hyperparamètres</a:t>
              </a:r>
            </a:p>
            <a:p>
              <a:pPr marL="0" indent="0" algn="ctr">
                <a:buNone/>
              </a:pPr>
              <a:endParaRPr lang="fr-FR" dirty="0">
                <a:latin typeface="Times New Roman" panose="02020603050405020304" pitchFamily="18" charset="0"/>
                <a:cs typeface="Times New Roman" panose="02020603050405020304" pitchFamily="18" charset="0"/>
              </a:endParaRPr>
            </a:p>
          </p:txBody>
        </p:sp>
        <p:sp>
          <p:nvSpPr>
            <p:cNvPr id="21" name="ZoneTexte 20">
              <a:extLst>
                <a:ext uri="{FF2B5EF4-FFF2-40B4-BE49-F238E27FC236}">
                  <a16:creationId xmlns:a16="http://schemas.microsoft.com/office/drawing/2014/main" id="{7D9CF7F5-ED21-40C9-9EF8-9BCE74A417AD}"/>
                </a:ext>
              </a:extLst>
            </p:cNvPr>
            <p:cNvSpPr txBox="1"/>
            <p:nvPr/>
          </p:nvSpPr>
          <p:spPr>
            <a:xfrm>
              <a:off x="9674064" y="3255866"/>
              <a:ext cx="2487188" cy="1653751"/>
            </a:xfrm>
            <a:prstGeom prst="rect">
              <a:avLst/>
            </a:prstGeom>
            <a:noFill/>
          </p:spPr>
          <p:txBody>
            <a:bodyPr wrap="square" rtlCol="0">
              <a:spAutoFit/>
            </a:bodyPr>
            <a:lstStyle/>
            <a:p>
              <a:pPr marL="0" indent="0">
                <a:buNone/>
              </a:pPr>
              <a:r>
                <a:rPr lang="fr-FR" sz="1700" dirty="0" err="1">
                  <a:latin typeface="Times New Roman" panose="02020603050405020304" pitchFamily="18" charset="0"/>
                  <a:cs typeface="Times New Roman" panose="02020603050405020304" pitchFamily="18" charset="0"/>
                </a:rPr>
                <a:t>Accuracy</a:t>
              </a:r>
              <a:endParaRPr lang="fr-FR" sz="17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700" dirty="0" err="1">
                  <a:latin typeface="Times New Roman" panose="02020603050405020304" pitchFamily="18" charset="0"/>
                  <a:cs typeface="Times New Roman" panose="02020603050405020304" pitchFamily="18" charset="0"/>
                </a:rPr>
                <a:t>Precision</a:t>
              </a:r>
              <a:endParaRPr lang="fr-FR" sz="17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700" dirty="0" err="1">
                  <a:latin typeface="Times New Roman" panose="02020603050405020304" pitchFamily="18" charset="0"/>
                  <a:cs typeface="Times New Roman" panose="02020603050405020304" pitchFamily="18" charset="0"/>
                </a:rPr>
                <a:t>Recall</a:t>
              </a:r>
              <a:endParaRPr lang="fr-FR" sz="17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700" dirty="0">
                  <a:latin typeface="Times New Roman" panose="02020603050405020304" pitchFamily="18" charset="0"/>
                  <a:cs typeface="Times New Roman" panose="02020603050405020304" pitchFamily="18" charset="0"/>
                </a:rPr>
                <a:t>AUC</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700" dirty="0">
                  <a:latin typeface="Times New Roman" panose="02020603050405020304" pitchFamily="18" charset="0"/>
                  <a:cs typeface="Times New Roman" panose="02020603050405020304" pitchFamily="18" charset="0"/>
                </a:rPr>
                <a:t>F1_score</a:t>
              </a:r>
            </a:p>
            <a:p>
              <a:pPr marL="0" indent="0" algn="ctr">
                <a:buNone/>
              </a:pPr>
              <a:endParaRPr lang="fr-FR" dirty="0">
                <a:latin typeface="Times New Roman" panose="02020603050405020304" pitchFamily="18" charset="0"/>
                <a:cs typeface="Times New Roman" panose="02020603050405020304" pitchFamily="18" charset="0"/>
              </a:endParaRPr>
            </a:p>
          </p:txBody>
        </p:sp>
      </p:grpSp>
      <p:sp>
        <p:nvSpPr>
          <p:cNvPr id="42" name="Titre 1">
            <a:extLst>
              <a:ext uri="{FF2B5EF4-FFF2-40B4-BE49-F238E27FC236}">
                <a16:creationId xmlns:a16="http://schemas.microsoft.com/office/drawing/2014/main" id="{DB575EE9-84B4-40BB-84B8-0FAE26B678A9}"/>
              </a:ext>
            </a:extLst>
          </p:cNvPr>
          <p:cNvSpPr txBox="1">
            <a:spLocks/>
          </p:cNvSpPr>
          <p:nvPr/>
        </p:nvSpPr>
        <p:spPr>
          <a:xfrm>
            <a:off x="580390" y="610209"/>
            <a:ext cx="10026650" cy="655637"/>
          </a:xfrm>
          <a:prstGeom prst="rect">
            <a:avLst/>
          </a:prstGeom>
        </p:spPr>
        <p:txBody>
          <a:bodyPr>
            <a:normAutofit/>
          </a:bodyPr>
          <a:lstStyle>
            <a:lvl1pPr algn="l" defTabSz="914400" rtl="0" eaLnBrk="1" latinLnBrk="0" hangingPunct="1">
              <a:lnSpc>
                <a:spcPct val="90000"/>
              </a:lnSpc>
              <a:spcBef>
                <a:spcPct val="0"/>
              </a:spcBef>
              <a:buNone/>
              <a:defRPr sz="4400" i="0" kern="1200" spc="-50" baseline="0">
                <a:solidFill>
                  <a:schemeClr val="tx1">
                    <a:lumMod val="75000"/>
                    <a:lumOff val="25000"/>
                  </a:schemeClr>
                </a:solidFill>
                <a:latin typeface="+mj-lt"/>
                <a:ea typeface="+mj-ea"/>
                <a:cs typeface="+mj-cs"/>
              </a:defRPr>
            </a:lvl1pPr>
          </a:lstStyle>
          <a:p>
            <a:r>
              <a:rPr lang="fr-FR" sz="2400" b="1" u="sng" dirty="0"/>
              <a:t>Méthodologie pour la Modélisation</a:t>
            </a:r>
            <a:r>
              <a:rPr lang="fr-FR" sz="2000" b="1" u="sng" dirty="0"/>
              <a:t>:</a:t>
            </a:r>
          </a:p>
        </p:txBody>
      </p:sp>
      <p:pic>
        <p:nvPicPr>
          <p:cNvPr id="43" name="Picture 2" descr="Faites bon usage des couleurs - Améliorez l'impact de vos présentations -  OpenClassrooms">
            <a:extLst>
              <a:ext uri="{FF2B5EF4-FFF2-40B4-BE49-F238E27FC236}">
                <a16:creationId xmlns:a16="http://schemas.microsoft.com/office/drawing/2014/main" id="{C3B5BEFD-9D4F-43C1-8142-7C024CBA6F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07040" y="34268"/>
            <a:ext cx="1510747" cy="764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1087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2" descr="Faites bon usage des couleurs - Améliorez l'impact de vos présentations -  OpenClassrooms">
            <a:extLst>
              <a:ext uri="{FF2B5EF4-FFF2-40B4-BE49-F238E27FC236}">
                <a16:creationId xmlns:a16="http://schemas.microsoft.com/office/drawing/2014/main" id="{18217501-1C51-4E65-9D67-80E9CB25D7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4531" y="37178"/>
            <a:ext cx="1510747" cy="764438"/>
          </a:xfrm>
          <a:prstGeom prst="rect">
            <a:avLst/>
          </a:prstGeom>
          <a:noFill/>
          <a:extLst>
            <a:ext uri="{909E8E84-426E-40DD-AFC4-6F175D3DCCD1}">
              <a14:hiddenFill xmlns:a14="http://schemas.microsoft.com/office/drawing/2010/main">
                <a:solidFill>
                  <a:srgbClr val="FFFFFF"/>
                </a:solidFill>
              </a14:hiddenFill>
            </a:ext>
          </a:extLst>
        </p:spPr>
      </p:pic>
      <p:sp>
        <p:nvSpPr>
          <p:cNvPr id="39" name="ZoneTexte 38">
            <a:extLst>
              <a:ext uri="{FF2B5EF4-FFF2-40B4-BE49-F238E27FC236}">
                <a16:creationId xmlns:a16="http://schemas.microsoft.com/office/drawing/2014/main" id="{F7A484FA-2E31-48BF-B36B-08E25FE2A343}"/>
              </a:ext>
            </a:extLst>
          </p:cNvPr>
          <p:cNvSpPr txBox="1"/>
          <p:nvPr/>
        </p:nvSpPr>
        <p:spPr>
          <a:xfrm>
            <a:off x="1219200" y="752430"/>
            <a:ext cx="10096500" cy="923330"/>
          </a:xfrm>
          <a:prstGeom prst="rect">
            <a:avLst/>
          </a:prstGeom>
          <a:noFill/>
        </p:spPr>
        <p:txBody>
          <a:bodyPr wrap="square" rtlCol="0">
            <a:spAutoFit/>
          </a:bodyPr>
          <a:lstStyle/>
          <a:p>
            <a:pPr marL="285750" indent="-285750">
              <a:buFont typeface="Wingdings" panose="05000000000000000000" pitchFamily="2" charset="2"/>
              <a:buChar char="q"/>
            </a:pPr>
            <a:r>
              <a:rPr lang="fr-FR" dirty="0">
                <a:latin typeface="Times New Roman" panose="02020603050405020304" pitchFamily="18" charset="0"/>
                <a:cs typeface="Times New Roman" panose="02020603050405020304" pitchFamily="18" charset="0"/>
              </a:rPr>
              <a:t>Tester plusieurs modèles d’apprentissage supervisé (dont une </a:t>
            </a:r>
            <a:r>
              <a:rPr lang="fr-FR" dirty="0" err="1">
                <a:latin typeface="Times New Roman" panose="02020603050405020304" pitchFamily="18" charset="0"/>
                <a:cs typeface="Times New Roman" panose="02020603050405020304" pitchFamily="18" charset="0"/>
              </a:rPr>
              <a:t>baseline</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dummy</a:t>
            </a:r>
            <a:r>
              <a:rPr lang="fr-FR" dirty="0">
                <a:latin typeface="Times New Roman" panose="02020603050405020304" pitchFamily="18" charset="0"/>
                <a:cs typeface="Times New Roman" panose="02020603050405020304" pitchFamily="18" charset="0"/>
              </a:rPr>
              <a:t> classifier)</a:t>
            </a:r>
          </a:p>
          <a:p>
            <a:pPr marL="285750" indent="-285750">
              <a:buFont typeface="Wingdings" panose="05000000000000000000" pitchFamily="2" charset="2"/>
              <a:buChar char="q"/>
            </a:pPr>
            <a:r>
              <a:rPr lang="fr-FR" dirty="0">
                <a:latin typeface="Times New Roman" panose="02020603050405020304" pitchFamily="18" charset="0"/>
                <a:cs typeface="Times New Roman" panose="02020603050405020304" pitchFamily="18" charset="0"/>
              </a:rPr>
              <a:t>Comparer leurs métriques</a:t>
            </a:r>
          </a:p>
          <a:p>
            <a:pPr marL="285750" indent="-285750">
              <a:buFont typeface="Wingdings" panose="05000000000000000000" pitchFamily="2" charset="2"/>
              <a:buChar char="q"/>
            </a:pPr>
            <a:r>
              <a:rPr lang="fr-FR" dirty="0">
                <a:latin typeface="Times New Roman" panose="02020603050405020304" pitchFamily="18" charset="0"/>
                <a:cs typeface="Times New Roman" panose="02020603050405020304" pitchFamily="18" charset="0"/>
              </a:rPr>
              <a:t>Choisir le modèle le plus performant</a:t>
            </a:r>
          </a:p>
        </p:txBody>
      </p:sp>
      <p:sp>
        <p:nvSpPr>
          <p:cNvPr id="41" name="Titre 1">
            <a:extLst>
              <a:ext uri="{FF2B5EF4-FFF2-40B4-BE49-F238E27FC236}">
                <a16:creationId xmlns:a16="http://schemas.microsoft.com/office/drawing/2014/main" id="{028B9560-5E3C-4BCF-A6B5-DFE690B7D2C4}"/>
              </a:ext>
            </a:extLst>
          </p:cNvPr>
          <p:cNvSpPr txBox="1">
            <a:spLocks/>
          </p:cNvSpPr>
          <p:nvPr/>
        </p:nvSpPr>
        <p:spPr>
          <a:xfrm>
            <a:off x="965928" y="1923031"/>
            <a:ext cx="10026650" cy="655637"/>
          </a:xfrm>
          <a:prstGeom prst="rect">
            <a:avLst/>
          </a:prstGeom>
        </p:spPr>
        <p:txBody>
          <a:bodyPr>
            <a:normAutofit/>
          </a:bodyPr>
          <a:lstStyle>
            <a:lvl1pPr algn="l" defTabSz="914400" rtl="0" eaLnBrk="1" latinLnBrk="0" hangingPunct="1">
              <a:lnSpc>
                <a:spcPct val="90000"/>
              </a:lnSpc>
              <a:spcBef>
                <a:spcPct val="0"/>
              </a:spcBef>
              <a:buNone/>
              <a:defRPr sz="4400" i="0" kern="1200" spc="-50" baseline="0">
                <a:solidFill>
                  <a:schemeClr val="tx1">
                    <a:lumMod val="75000"/>
                    <a:lumOff val="25000"/>
                  </a:schemeClr>
                </a:solidFill>
                <a:latin typeface="+mj-lt"/>
                <a:ea typeface="+mj-ea"/>
                <a:cs typeface="+mj-cs"/>
              </a:defRPr>
            </a:lvl1pPr>
          </a:lstStyle>
          <a:p>
            <a:r>
              <a:rPr lang="fr-FR" sz="2000" b="1" u="sng" dirty="0">
                <a:solidFill>
                  <a:schemeClr val="tx1"/>
                </a:solidFill>
                <a:latin typeface="Times New Roman" panose="02020603050405020304" pitchFamily="18" charset="0"/>
                <a:cs typeface="Times New Roman" panose="02020603050405020304" pitchFamily="18" charset="0"/>
              </a:rPr>
              <a:t>Tableau récapitulatif des résultats obtenus</a:t>
            </a:r>
            <a:r>
              <a:rPr lang="fr-FR" sz="1800" b="1" u="sng" dirty="0">
                <a:solidFill>
                  <a:schemeClr val="tx1"/>
                </a:solidFill>
                <a:latin typeface="Times New Roman" panose="02020603050405020304" pitchFamily="18" charset="0"/>
                <a:cs typeface="Times New Roman" panose="02020603050405020304" pitchFamily="18" charset="0"/>
              </a:rPr>
              <a:t>:</a:t>
            </a:r>
          </a:p>
        </p:txBody>
      </p:sp>
      <p:sp>
        <p:nvSpPr>
          <p:cNvPr id="42" name="ZoneTexte 41">
            <a:extLst>
              <a:ext uri="{FF2B5EF4-FFF2-40B4-BE49-F238E27FC236}">
                <a16:creationId xmlns:a16="http://schemas.microsoft.com/office/drawing/2014/main" id="{826955F1-9298-4AC0-A947-71EB32F82B8A}"/>
              </a:ext>
            </a:extLst>
          </p:cNvPr>
          <p:cNvSpPr txBox="1"/>
          <p:nvPr/>
        </p:nvSpPr>
        <p:spPr>
          <a:xfrm>
            <a:off x="1219200" y="5162154"/>
            <a:ext cx="7839075" cy="923330"/>
          </a:xfrm>
          <a:prstGeom prst="rect">
            <a:avLst/>
          </a:prstGeom>
          <a:noFill/>
        </p:spPr>
        <p:txBody>
          <a:bodyPr wrap="square" rtlCol="0">
            <a:spAutoFit/>
          </a:bodyPr>
          <a:lstStyle/>
          <a:p>
            <a:r>
              <a:rPr lang="fr-FR" dirty="0">
                <a:latin typeface="Times New Roman" panose="02020603050405020304" pitchFamily="18" charset="0"/>
                <a:cs typeface="Times New Roman" panose="02020603050405020304" pitchFamily="18" charset="0"/>
              </a:rPr>
              <a:t>Les meilleurs résultats sont obtenus par le modèle:</a:t>
            </a:r>
          </a:p>
          <a:p>
            <a:pPr marL="342900" indent="-342900">
              <a:buFont typeface="Wingdings" panose="05000000000000000000" pitchFamily="2" charset="2"/>
              <a:buChar char="Ø"/>
            </a:pPr>
            <a:r>
              <a:rPr lang="fr-FR" dirty="0" err="1">
                <a:latin typeface="Times New Roman" panose="02020603050405020304" pitchFamily="18" charset="0"/>
                <a:cs typeface="Times New Roman" panose="02020603050405020304" pitchFamily="18" charset="0"/>
              </a:rPr>
              <a:t>Balanced</a:t>
            </a:r>
            <a:r>
              <a:rPr lang="fr-FR" dirty="0">
                <a:latin typeface="Times New Roman" panose="02020603050405020304" pitchFamily="18" charset="0"/>
                <a:cs typeface="Times New Roman" panose="02020603050405020304" pitchFamily="18" charset="0"/>
              </a:rPr>
              <a:t> Random Forest</a:t>
            </a:r>
          </a:p>
          <a:p>
            <a:endParaRPr lang="fr-FR" dirty="0">
              <a:latin typeface="Times New Roman" panose="02020603050405020304" pitchFamily="18" charset="0"/>
              <a:cs typeface="Times New Roman" panose="02020603050405020304" pitchFamily="18" charset="0"/>
            </a:endParaRPr>
          </a:p>
        </p:txBody>
      </p:sp>
      <p:pic>
        <p:nvPicPr>
          <p:cNvPr id="3" name="Image 2">
            <a:extLst>
              <a:ext uri="{FF2B5EF4-FFF2-40B4-BE49-F238E27FC236}">
                <a16:creationId xmlns:a16="http://schemas.microsoft.com/office/drawing/2014/main" id="{3E7C7E14-C2B0-4774-BA66-9F8DDD209626}"/>
              </a:ext>
            </a:extLst>
          </p:cNvPr>
          <p:cNvPicPr>
            <a:picLocks noChangeAspect="1"/>
          </p:cNvPicPr>
          <p:nvPr/>
        </p:nvPicPr>
        <p:blipFill>
          <a:blip r:embed="rId3"/>
          <a:stretch>
            <a:fillRect/>
          </a:stretch>
        </p:blipFill>
        <p:spPr>
          <a:xfrm>
            <a:off x="1804987" y="2578668"/>
            <a:ext cx="8924925" cy="2295525"/>
          </a:xfrm>
          <a:prstGeom prst="rect">
            <a:avLst/>
          </a:prstGeom>
        </p:spPr>
      </p:pic>
    </p:spTree>
    <p:extLst>
      <p:ext uri="{BB962C8B-B14F-4D97-AF65-F5344CB8AC3E}">
        <p14:creationId xmlns:p14="http://schemas.microsoft.com/office/powerpoint/2010/main" val="2104154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Faites bon usage des couleurs - Améliorez l'impact de vos présentations -  OpenClassrooms">
            <a:extLst>
              <a:ext uri="{FF2B5EF4-FFF2-40B4-BE49-F238E27FC236}">
                <a16:creationId xmlns:a16="http://schemas.microsoft.com/office/drawing/2014/main" id="{100BD003-D655-4EA9-9120-F5AEB0267C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07040" y="15218"/>
            <a:ext cx="1510747" cy="764438"/>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574C2C32-8415-4DF6-8840-94B6214AFA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2640" y="4598982"/>
            <a:ext cx="4728210" cy="173504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9E013C8B-86E0-486A-919E-54587F0FFF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16" y="3275007"/>
            <a:ext cx="3267075" cy="264795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43FD2D1C-4E56-48C6-B3C4-768D569108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6592" y="1391494"/>
            <a:ext cx="6892607" cy="175831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a:extLst>
              <a:ext uri="{FF2B5EF4-FFF2-40B4-BE49-F238E27FC236}">
                <a16:creationId xmlns:a16="http://schemas.microsoft.com/office/drawing/2014/main" id="{A9D952FB-8E38-4DF4-9A98-A640C47985F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45280" y="158213"/>
            <a:ext cx="6075233" cy="1549804"/>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38523755-B817-4034-98D5-E9BC15028DE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85360" y="2943748"/>
            <a:ext cx="4484370" cy="1557073"/>
          </a:xfrm>
          <a:prstGeom prst="rect">
            <a:avLst/>
          </a:prstGeom>
          <a:noFill/>
          <a:extLst>
            <a:ext uri="{909E8E84-426E-40DD-AFC4-6F175D3DCCD1}">
              <a14:hiddenFill xmlns:a14="http://schemas.microsoft.com/office/drawing/2010/main">
                <a:solidFill>
                  <a:srgbClr val="FFFFFF"/>
                </a:solidFill>
              </a14:hiddenFill>
            </a:ext>
          </a:extLst>
        </p:spPr>
      </p:pic>
      <p:sp>
        <p:nvSpPr>
          <p:cNvPr id="19" name="ZoneTexte 18">
            <a:extLst>
              <a:ext uri="{FF2B5EF4-FFF2-40B4-BE49-F238E27FC236}">
                <a16:creationId xmlns:a16="http://schemas.microsoft.com/office/drawing/2014/main" id="{52757D78-9BD6-40B4-8E81-032A35C9E2F1}"/>
              </a:ext>
            </a:extLst>
          </p:cNvPr>
          <p:cNvSpPr txBox="1"/>
          <p:nvPr/>
        </p:nvSpPr>
        <p:spPr>
          <a:xfrm>
            <a:off x="74213" y="401144"/>
            <a:ext cx="3183337" cy="707886"/>
          </a:xfrm>
          <a:prstGeom prst="rect">
            <a:avLst/>
          </a:prstGeom>
          <a:noFill/>
          <a:ln>
            <a:solidFill>
              <a:schemeClr val="tx1"/>
            </a:solidFill>
          </a:ln>
        </p:spPr>
        <p:txBody>
          <a:bodyPr wrap="square" rtlCol="0">
            <a:spAutoFit/>
          </a:bodyPr>
          <a:lstStyle/>
          <a:p>
            <a:r>
              <a:rPr lang="fr-FR" sz="2000" b="1" dirty="0">
                <a:solidFill>
                  <a:srgbClr val="002060"/>
                </a:solidFill>
                <a:latin typeface="Times New Roman" panose="02020603050405020304" pitchFamily="18" charset="0"/>
                <a:cs typeface="Times New Roman" panose="02020603050405020304" pitchFamily="18" charset="0"/>
              </a:rPr>
              <a:t>Fonction coût:</a:t>
            </a:r>
          </a:p>
          <a:p>
            <a:r>
              <a:rPr lang="fr-FR" sz="2000" b="1" dirty="0" err="1">
                <a:solidFill>
                  <a:srgbClr val="002060"/>
                </a:solidFill>
                <a:latin typeface="Times New Roman" panose="02020603050405020304" pitchFamily="18" charset="0"/>
                <a:cs typeface="Times New Roman" panose="02020603050405020304" pitchFamily="18" charset="0"/>
              </a:rPr>
              <a:t>Fbeta_score</a:t>
            </a:r>
            <a:r>
              <a:rPr lang="fr-FR" sz="2000" b="1" dirty="0">
                <a:solidFill>
                  <a:srgbClr val="002060"/>
                </a:solidFill>
                <a:latin typeface="Times New Roman" panose="02020603050405020304" pitchFamily="18" charset="0"/>
                <a:cs typeface="Times New Roman" panose="02020603050405020304" pitchFamily="18" charset="0"/>
              </a:rPr>
              <a:t> avec beta = 3</a:t>
            </a:r>
          </a:p>
        </p:txBody>
      </p:sp>
      <p:sp>
        <p:nvSpPr>
          <p:cNvPr id="21" name="ZoneTexte 20">
            <a:extLst>
              <a:ext uri="{FF2B5EF4-FFF2-40B4-BE49-F238E27FC236}">
                <a16:creationId xmlns:a16="http://schemas.microsoft.com/office/drawing/2014/main" id="{D00C871B-644C-470B-A108-6E6AD2AE53E4}"/>
              </a:ext>
            </a:extLst>
          </p:cNvPr>
          <p:cNvSpPr txBox="1"/>
          <p:nvPr/>
        </p:nvSpPr>
        <p:spPr>
          <a:xfrm>
            <a:off x="352425" y="1743419"/>
            <a:ext cx="2905125" cy="923330"/>
          </a:xfrm>
          <a:prstGeom prst="rect">
            <a:avLst/>
          </a:prstGeom>
          <a:noFill/>
        </p:spPr>
        <p:txBody>
          <a:bodyPr wrap="square">
            <a:spAutoFit/>
          </a:bodyPr>
          <a:lstStyle/>
          <a:p>
            <a:r>
              <a:rPr lang="fr-FR" b="0" i="0" dirty="0">
                <a:solidFill>
                  <a:srgbClr val="C00000"/>
                </a:solidFill>
                <a:effectLst/>
                <a:latin typeface="Times New Roman" panose="02020603050405020304" pitchFamily="18" charset="0"/>
                <a:cs typeface="Times New Roman" panose="02020603050405020304" pitchFamily="18" charset="0"/>
              </a:rPr>
              <a:t>Un faux négatif est environ 10 fois plus coûteux qu’un faux positif.</a:t>
            </a:r>
            <a:endParaRPr lang="fr-FR"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1405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aites bon usage des couleurs - Améliorez l'impact de vos présentations -  OpenClassrooms">
            <a:extLst>
              <a:ext uri="{FF2B5EF4-FFF2-40B4-BE49-F238E27FC236}">
                <a16:creationId xmlns:a16="http://schemas.microsoft.com/office/drawing/2014/main" id="{14C4729F-F4CE-4564-AB9A-860D68C316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4531" y="37178"/>
            <a:ext cx="1510747" cy="764438"/>
          </a:xfrm>
          <a:prstGeom prst="rect">
            <a:avLst/>
          </a:prstGeom>
          <a:noFill/>
          <a:extLst>
            <a:ext uri="{909E8E84-426E-40DD-AFC4-6F175D3DCCD1}">
              <a14:hiddenFill xmlns:a14="http://schemas.microsoft.com/office/drawing/2010/main">
                <a:solidFill>
                  <a:srgbClr val="FFFFFF"/>
                </a:solidFill>
              </a14:hiddenFill>
            </a:ext>
          </a:extLst>
        </p:spPr>
      </p:pic>
      <p:sp>
        <p:nvSpPr>
          <p:cNvPr id="3" name="Titre 1">
            <a:extLst>
              <a:ext uri="{FF2B5EF4-FFF2-40B4-BE49-F238E27FC236}">
                <a16:creationId xmlns:a16="http://schemas.microsoft.com/office/drawing/2014/main" id="{B4E53DBF-6519-41DC-AA41-592F3538EB57}"/>
              </a:ext>
            </a:extLst>
          </p:cNvPr>
          <p:cNvSpPr txBox="1">
            <a:spLocks/>
          </p:cNvSpPr>
          <p:nvPr/>
        </p:nvSpPr>
        <p:spPr>
          <a:xfrm>
            <a:off x="2658202" y="612191"/>
            <a:ext cx="6483802" cy="655637"/>
          </a:xfrm>
          <a:prstGeom prst="rect">
            <a:avLst/>
          </a:prstGeom>
        </p:spPr>
        <p:txBody>
          <a:bodyPr>
            <a:normAutofit/>
          </a:bodyPr>
          <a:lstStyle>
            <a:lvl1pPr algn="l" defTabSz="914400" rtl="0" eaLnBrk="1" latinLnBrk="0" hangingPunct="1">
              <a:lnSpc>
                <a:spcPct val="90000"/>
              </a:lnSpc>
              <a:spcBef>
                <a:spcPct val="0"/>
              </a:spcBef>
              <a:buNone/>
              <a:defRPr sz="4400" i="0" kern="1200" spc="-50" baseline="0">
                <a:solidFill>
                  <a:schemeClr val="tx1">
                    <a:lumMod val="75000"/>
                    <a:lumOff val="25000"/>
                  </a:schemeClr>
                </a:solidFill>
                <a:latin typeface="+mj-lt"/>
                <a:ea typeface="+mj-ea"/>
                <a:cs typeface="+mj-cs"/>
              </a:defRPr>
            </a:lvl1pPr>
          </a:lstStyle>
          <a:p>
            <a:r>
              <a:rPr lang="fr-FR" sz="2400" b="1" dirty="0">
                <a:solidFill>
                  <a:schemeClr val="tx1"/>
                </a:solidFill>
                <a:latin typeface="Times New Roman" panose="02020603050405020304" pitchFamily="18" charset="0"/>
                <a:cs typeface="Times New Roman" panose="02020603050405020304" pitchFamily="18" charset="0"/>
              </a:rPr>
              <a:t>Optimisation du modèle </a:t>
            </a:r>
            <a:r>
              <a:rPr lang="fr-FR" sz="2400" b="1" dirty="0" err="1">
                <a:solidFill>
                  <a:schemeClr val="tx1"/>
                </a:solidFill>
                <a:latin typeface="Times New Roman" panose="02020603050405020304" pitchFamily="18" charset="0"/>
                <a:cs typeface="Times New Roman" panose="02020603050405020304" pitchFamily="18" charset="0"/>
              </a:rPr>
              <a:t>Balanced</a:t>
            </a:r>
            <a:r>
              <a:rPr lang="fr-FR" sz="2400" b="1" dirty="0">
                <a:solidFill>
                  <a:schemeClr val="tx1"/>
                </a:solidFill>
                <a:latin typeface="Times New Roman" panose="02020603050405020304" pitchFamily="18" charset="0"/>
                <a:cs typeface="Times New Roman" panose="02020603050405020304" pitchFamily="18" charset="0"/>
              </a:rPr>
              <a:t> Random Forest</a:t>
            </a:r>
            <a:endParaRPr lang="fr-FR" sz="2000" b="1" dirty="0">
              <a:solidFill>
                <a:schemeClr val="tx1"/>
              </a:solidFill>
              <a:latin typeface="Times New Roman" panose="02020603050405020304" pitchFamily="18" charset="0"/>
              <a:cs typeface="Times New Roman" panose="02020603050405020304" pitchFamily="18" charset="0"/>
            </a:endParaRPr>
          </a:p>
        </p:txBody>
      </p:sp>
      <p:sp>
        <p:nvSpPr>
          <p:cNvPr id="7" name="ZoneTexte 6">
            <a:extLst>
              <a:ext uri="{FF2B5EF4-FFF2-40B4-BE49-F238E27FC236}">
                <a16:creationId xmlns:a16="http://schemas.microsoft.com/office/drawing/2014/main" id="{3B06879E-6969-4E68-A667-BA872C76694A}"/>
              </a:ext>
            </a:extLst>
          </p:cNvPr>
          <p:cNvSpPr txBox="1"/>
          <p:nvPr/>
        </p:nvSpPr>
        <p:spPr>
          <a:xfrm>
            <a:off x="451577" y="1182736"/>
            <a:ext cx="9692549" cy="2031325"/>
          </a:xfrm>
          <a:prstGeom prst="rect">
            <a:avLst/>
          </a:prstGeom>
          <a:noFill/>
        </p:spPr>
        <p:txBody>
          <a:bodyPr wrap="square">
            <a:spAutoFit/>
          </a:bodyPr>
          <a:lstStyle/>
          <a:p>
            <a:r>
              <a:rPr lang="fr-FR" u="sng" dirty="0">
                <a:latin typeface="Times New Roman" panose="02020603050405020304" pitchFamily="18" charset="0"/>
                <a:cs typeface="Times New Roman" panose="02020603050405020304" pitchFamily="18" charset="0"/>
              </a:rPr>
              <a:t>Hyperparamètres à optimiser:</a:t>
            </a:r>
          </a:p>
          <a:p>
            <a:pPr marL="285750" indent="-285750">
              <a:buFont typeface="Wingdings" panose="05000000000000000000" pitchFamily="2" charset="2"/>
              <a:buChar char="§"/>
            </a:pPr>
            <a:r>
              <a:rPr lang="fr-FR" b="1" dirty="0" err="1">
                <a:latin typeface="Times New Roman" panose="02020603050405020304" pitchFamily="18" charset="0"/>
                <a:cs typeface="Times New Roman" panose="02020603050405020304" pitchFamily="18" charset="0"/>
              </a:rPr>
              <a:t>n_estimators</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:nombre d'arbres de décision fixé à n=1000</a:t>
            </a:r>
          </a:p>
          <a:p>
            <a:pPr marL="285750" indent="-285750">
              <a:buFont typeface="Wingdings" panose="05000000000000000000" pitchFamily="2" charset="2"/>
              <a:buChar char="§"/>
            </a:pPr>
            <a:r>
              <a:rPr lang="fr-FR" b="1" dirty="0" err="1">
                <a:latin typeface="Times New Roman" panose="02020603050405020304" pitchFamily="18" charset="0"/>
                <a:cs typeface="Times New Roman" panose="02020603050405020304" pitchFamily="18" charset="0"/>
              </a:rPr>
              <a:t>min_samples_split</a:t>
            </a:r>
            <a:r>
              <a:rPr lang="fr-FR" dirty="0">
                <a:latin typeface="Times New Roman" panose="02020603050405020304" pitchFamily="18" charset="0"/>
                <a:cs typeface="Times New Roman" panose="02020603050405020304" pitchFamily="18" charset="0"/>
              </a:rPr>
              <a:t>: nombres d'individus minimum pour que puisse avoir la séparation d'un </a:t>
            </a:r>
            <a:r>
              <a:rPr lang="fr-FR" dirty="0" err="1">
                <a:latin typeface="Times New Roman" panose="02020603050405020304" pitchFamily="18" charset="0"/>
                <a:cs typeface="Times New Roman" panose="02020603050405020304" pitchFamily="18" charset="0"/>
              </a:rPr>
              <a:t>noeud</a:t>
            </a:r>
            <a:r>
              <a:rPr lang="fr-FR"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r>
              <a:rPr lang="fr-FR" b="1" dirty="0" err="1">
                <a:latin typeface="Times New Roman" panose="02020603050405020304" pitchFamily="18" charset="0"/>
                <a:cs typeface="Times New Roman" panose="02020603050405020304" pitchFamily="18" charset="0"/>
              </a:rPr>
              <a:t>min_samples_leaf</a:t>
            </a:r>
            <a:r>
              <a:rPr lang="fr-FR" dirty="0">
                <a:latin typeface="Times New Roman" panose="02020603050405020304" pitchFamily="18" charset="0"/>
                <a:cs typeface="Times New Roman" panose="02020603050405020304" pitchFamily="18" charset="0"/>
              </a:rPr>
              <a:t>: nombre de feuilles minimales dans un </a:t>
            </a:r>
            <a:r>
              <a:rPr lang="fr-FR" dirty="0" err="1">
                <a:latin typeface="Times New Roman" panose="02020603050405020304" pitchFamily="18" charset="0"/>
                <a:cs typeface="Times New Roman" panose="02020603050405020304" pitchFamily="18" charset="0"/>
              </a:rPr>
              <a:t>noeud</a:t>
            </a:r>
            <a:endParaRPr lang="fr-FR"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fr-FR" b="1" dirty="0" err="1">
                <a:latin typeface="Times New Roman" panose="02020603050405020304" pitchFamily="18" charset="0"/>
                <a:cs typeface="Times New Roman" panose="02020603050405020304" pitchFamily="18" charset="0"/>
              </a:rPr>
              <a:t>max_features</a:t>
            </a:r>
            <a:r>
              <a:rPr lang="fr-FR" dirty="0">
                <a:latin typeface="Times New Roman" panose="02020603050405020304" pitchFamily="18" charset="0"/>
                <a:cs typeface="Times New Roman" panose="02020603050405020304" pitchFamily="18" charset="0"/>
              </a:rPr>
              <a:t>: nombre de features observées pour chaque arbre</a:t>
            </a:r>
          </a:p>
          <a:p>
            <a:pPr marL="285750" indent="-285750">
              <a:buFont typeface="Wingdings" panose="05000000000000000000" pitchFamily="2" charset="2"/>
              <a:buChar char="§"/>
            </a:pPr>
            <a:r>
              <a:rPr lang="fr-FR" b="1" dirty="0" err="1">
                <a:latin typeface="Times New Roman" panose="02020603050405020304" pitchFamily="18" charset="0"/>
                <a:cs typeface="Times New Roman" panose="02020603050405020304" pitchFamily="18" charset="0"/>
              </a:rPr>
              <a:t>bootstrap</a:t>
            </a:r>
            <a:r>
              <a:rPr lang="fr-FR" dirty="0">
                <a:latin typeface="Times New Roman" panose="02020603050405020304" pitchFamily="18" charset="0"/>
                <a:cs typeface="Times New Roman" panose="02020603050405020304" pitchFamily="18" charset="0"/>
              </a:rPr>
              <a:t>: définit si chaque </a:t>
            </a:r>
            <a:r>
              <a:rPr lang="fr-FR" dirty="0" err="1">
                <a:latin typeface="Times New Roman" panose="02020603050405020304" pitchFamily="18" charset="0"/>
                <a:cs typeface="Times New Roman" panose="02020603050405020304" pitchFamily="18" charset="0"/>
              </a:rPr>
              <a:t>bootstrap</a:t>
            </a:r>
            <a:r>
              <a:rPr lang="fr-FR" dirty="0">
                <a:latin typeface="Times New Roman" panose="02020603050405020304" pitchFamily="18" charset="0"/>
                <a:cs typeface="Times New Roman" panose="02020603050405020304" pitchFamily="18" charset="0"/>
              </a:rPr>
              <a:t> se fait sur tout le jeu de donnée ou juste une partie</a:t>
            </a:r>
          </a:p>
          <a:p>
            <a:endParaRPr lang="fr-FR" dirty="0">
              <a:latin typeface="Times New Roman" panose="02020603050405020304" pitchFamily="18" charset="0"/>
              <a:cs typeface="Times New Roman" panose="02020603050405020304" pitchFamily="18" charset="0"/>
            </a:endParaRPr>
          </a:p>
        </p:txBody>
      </p:sp>
      <p:sp>
        <p:nvSpPr>
          <p:cNvPr id="11" name="ZoneTexte 10">
            <a:extLst>
              <a:ext uri="{FF2B5EF4-FFF2-40B4-BE49-F238E27FC236}">
                <a16:creationId xmlns:a16="http://schemas.microsoft.com/office/drawing/2014/main" id="{361844FB-CC35-43A3-A886-F43E6BD47032}"/>
              </a:ext>
            </a:extLst>
          </p:cNvPr>
          <p:cNvSpPr txBox="1"/>
          <p:nvPr/>
        </p:nvSpPr>
        <p:spPr>
          <a:xfrm>
            <a:off x="451577" y="3126751"/>
            <a:ext cx="6591301" cy="369332"/>
          </a:xfrm>
          <a:prstGeom prst="rect">
            <a:avLst/>
          </a:prstGeom>
          <a:noFill/>
        </p:spPr>
        <p:txBody>
          <a:bodyPr wrap="square">
            <a:spAutoFit/>
          </a:bodyPr>
          <a:lstStyle/>
          <a:p>
            <a:r>
              <a:rPr lang="fr-FR" u="sng" dirty="0">
                <a:latin typeface="Times New Roman" panose="02020603050405020304" pitchFamily="18" charset="0"/>
                <a:cs typeface="Times New Roman" panose="02020603050405020304" pitchFamily="18" charset="0"/>
              </a:rPr>
              <a:t>Algorithme final:</a:t>
            </a:r>
          </a:p>
        </p:txBody>
      </p:sp>
      <p:sp>
        <p:nvSpPr>
          <p:cNvPr id="5" name="Rectangle 1">
            <a:extLst>
              <a:ext uri="{FF2B5EF4-FFF2-40B4-BE49-F238E27FC236}">
                <a16:creationId xmlns:a16="http://schemas.microsoft.com/office/drawing/2014/main" id="{A6E2E8A0-91BE-4EFE-BE5D-9D340095A12B}"/>
              </a:ext>
            </a:extLst>
          </p:cNvPr>
          <p:cNvSpPr>
            <a:spLocks noChangeArrowheads="1"/>
          </p:cNvSpPr>
          <p:nvPr/>
        </p:nvSpPr>
        <p:spPr bwMode="auto">
          <a:xfrm>
            <a:off x="366505" y="3569162"/>
            <a:ext cx="8334375" cy="430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lang="en-US" altLang="fr-FR" sz="1400" b="1" dirty="0" err="1">
                <a:solidFill>
                  <a:srgbClr val="000000"/>
                </a:solidFill>
                <a:latin typeface="Courier New" panose="02070309020205020404" pitchFamily="49" charset="0"/>
              </a:rPr>
              <a:t>BalancedRandomForestClassifier</a:t>
            </a:r>
            <a:r>
              <a:rPr lang="en-US" altLang="fr-FR" sz="1400" b="1" dirty="0">
                <a:solidFill>
                  <a:srgbClr val="000000"/>
                </a:solidFill>
                <a:latin typeface="Courier New" panose="02070309020205020404" pitchFamily="49" charset="0"/>
              </a:rPr>
              <a:t>(bootstrap=False, </a:t>
            </a:r>
            <a:r>
              <a:rPr lang="en-US" altLang="fr-FR" sz="1400" b="1" dirty="0" err="1">
                <a:solidFill>
                  <a:srgbClr val="000000"/>
                </a:solidFill>
                <a:latin typeface="Courier New" panose="02070309020205020404" pitchFamily="49" charset="0"/>
              </a:rPr>
              <a:t>min_samples_leaf</a:t>
            </a:r>
            <a:r>
              <a:rPr lang="en-US" altLang="fr-FR" sz="1400" b="1" dirty="0">
                <a:solidFill>
                  <a:srgbClr val="000000"/>
                </a:solidFill>
                <a:latin typeface="Courier New" panose="02070309020205020404" pitchFamily="49" charset="0"/>
              </a:rPr>
              <a:t>=5,</a:t>
            </a:r>
          </a:p>
          <a:p>
            <a:pPr lvl="0" eaLnBrk="0" fontAlgn="base" hangingPunct="0">
              <a:spcBef>
                <a:spcPct val="0"/>
              </a:spcBef>
              <a:spcAft>
                <a:spcPct val="0"/>
              </a:spcAft>
            </a:pPr>
            <a:r>
              <a:rPr lang="en-US" altLang="fr-FR" sz="1400" b="1" dirty="0">
                <a:solidFill>
                  <a:srgbClr val="000000"/>
                </a:solidFill>
                <a:latin typeface="Courier New" panose="02070309020205020404" pitchFamily="49" charset="0"/>
              </a:rPr>
              <a:t>                               </a:t>
            </a:r>
            <a:r>
              <a:rPr lang="en-US" altLang="fr-FR" sz="1400" b="1" dirty="0" err="1">
                <a:solidFill>
                  <a:srgbClr val="000000"/>
                </a:solidFill>
                <a:latin typeface="Courier New" panose="02070309020205020404" pitchFamily="49" charset="0"/>
              </a:rPr>
              <a:t>n_estimators</a:t>
            </a:r>
            <a:r>
              <a:rPr lang="en-US" altLang="fr-FR" sz="1400" b="1" dirty="0">
                <a:solidFill>
                  <a:srgbClr val="000000"/>
                </a:solidFill>
                <a:latin typeface="Courier New" panose="02070309020205020404" pitchFamily="49" charset="0"/>
              </a:rPr>
              <a:t>=1000, </a:t>
            </a:r>
            <a:r>
              <a:rPr lang="en-US" altLang="fr-FR" sz="1400" b="1" dirty="0" err="1">
                <a:solidFill>
                  <a:srgbClr val="000000"/>
                </a:solidFill>
                <a:latin typeface="Courier New" panose="02070309020205020404" pitchFamily="49" charset="0"/>
              </a:rPr>
              <a:t>n_jobs</a:t>
            </a:r>
            <a:r>
              <a:rPr lang="en-US" altLang="fr-FR" sz="1400" b="1" dirty="0">
                <a:solidFill>
                  <a:srgbClr val="000000"/>
                </a:solidFill>
                <a:latin typeface="Courier New" panose="02070309020205020404" pitchFamily="49" charset="0"/>
              </a:rPr>
              <a:t>=-1, </a:t>
            </a:r>
            <a:r>
              <a:rPr lang="en-US" altLang="fr-FR" sz="1400" b="1" dirty="0" err="1">
                <a:solidFill>
                  <a:srgbClr val="000000"/>
                </a:solidFill>
                <a:latin typeface="Courier New" panose="02070309020205020404" pitchFamily="49" charset="0"/>
              </a:rPr>
              <a:t>random_state</a:t>
            </a:r>
            <a:r>
              <a:rPr lang="en-US" altLang="fr-FR" sz="1400" b="1" dirty="0">
                <a:solidFill>
                  <a:srgbClr val="000000"/>
                </a:solidFill>
                <a:latin typeface="Courier New" panose="02070309020205020404" pitchFamily="49" charset="0"/>
              </a:rPr>
              <a:t>=12)</a:t>
            </a:r>
            <a:endParaRPr kumimoji="0" lang="fr-FR" altLang="fr-FR" sz="3200" b="1" i="0" u="none" strike="noStrike" cap="none" normalizeH="0" baseline="0" dirty="0">
              <a:ln>
                <a:noFill/>
              </a:ln>
              <a:solidFill>
                <a:schemeClr val="tx1"/>
              </a:solidFill>
              <a:effectLst/>
              <a:latin typeface="Arial" panose="020B0604020202020204" pitchFamily="34" charset="0"/>
            </a:endParaRPr>
          </a:p>
        </p:txBody>
      </p:sp>
      <p:pic>
        <p:nvPicPr>
          <p:cNvPr id="4099" name="Picture 3">
            <a:extLst>
              <a:ext uri="{FF2B5EF4-FFF2-40B4-BE49-F238E27FC236}">
                <a16:creationId xmlns:a16="http://schemas.microsoft.com/office/drawing/2014/main" id="{51A2DA05-F4EB-4162-9AA3-2594A1DA1C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5578" y="4073128"/>
            <a:ext cx="382905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3959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aites bon usage des couleurs - Améliorez l'impact de vos présentations -  OpenClassrooms">
            <a:extLst>
              <a:ext uri="{FF2B5EF4-FFF2-40B4-BE49-F238E27FC236}">
                <a16:creationId xmlns:a16="http://schemas.microsoft.com/office/drawing/2014/main" id="{3EEC798F-B3C5-4885-BAC1-7D66F5314F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4531" y="37178"/>
            <a:ext cx="1510747" cy="764438"/>
          </a:xfrm>
          <a:prstGeom prst="rect">
            <a:avLst/>
          </a:prstGeom>
          <a:noFill/>
          <a:extLst>
            <a:ext uri="{909E8E84-426E-40DD-AFC4-6F175D3DCCD1}">
              <a14:hiddenFill xmlns:a14="http://schemas.microsoft.com/office/drawing/2010/main">
                <a:solidFill>
                  <a:srgbClr val="FFFFFF"/>
                </a:solidFill>
              </a14:hiddenFill>
            </a:ext>
          </a:extLst>
        </p:spPr>
      </p:pic>
      <p:sp>
        <p:nvSpPr>
          <p:cNvPr id="3" name="Titre 1">
            <a:extLst>
              <a:ext uri="{FF2B5EF4-FFF2-40B4-BE49-F238E27FC236}">
                <a16:creationId xmlns:a16="http://schemas.microsoft.com/office/drawing/2014/main" id="{FE6F4EED-4358-410F-BD5F-67FB5F0C9802}"/>
              </a:ext>
            </a:extLst>
          </p:cNvPr>
          <p:cNvSpPr txBox="1">
            <a:spLocks/>
          </p:cNvSpPr>
          <p:nvPr/>
        </p:nvSpPr>
        <p:spPr>
          <a:xfrm>
            <a:off x="4164496" y="91578"/>
            <a:ext cx="3865079" cy="655637"/>
          </a:xfrm>
          <a:prstGeom prst="rect">
            <a:avLst/>
          </a:prstGeom>
        </p:spPr>
        <p:txBody>
          <a:bodyPr>
            <a:normAutofit/>
          </a:bodyPr>
          <a:lstStyle>
            <a:lvl1pPr algn="l" defTabSz="914400" rtl="0" eaLnBrk="1" latinLnBrk="0" hangingPunct="1">
              <a:lnSpc>
                <a:spcPct val="90000"/>
              </a:lnSpc>
              <a:spcBef>
                <a:spcPct val="0"/>
              </a:spcBef>
              <a:buNone/>
              <a:defRPr sz="4400" i="0" kern="1200" spc="-50" baseline="0">
                <a:solidFill>
                  <a:schemeClr val="tx1">
                    <a:lumMod val="75000"/>
                    <a:lumOff val="25000"/>
                  </a:schemeClr>
                </a:solidFill>
                <a:latin typeface="+mj-lt"/>
                <a:ea typeface="+mj-ea"/>
                <a:cs typeface="+mj-cs"/>
              </a:defRPr>
            </a:lvl1pPr>
          </a:lstStyle>
          <a:p>
            <a:r>
              <a:rPr lang="fr-FR" sz="2400" b="1" dirty="0">
                <a:solidFill>
                  <a:schemeClr val="tx1"/>
                </a:solidFill>
                <a:latin typeface="Times New Roman" panose="02020603050405020304" pitchFamily="18" charset="0"/>
                <a:cs typeface="Times New Roman" panose="02020603050405020304" pitchFamily="18" charset="0"/>
              </a:rPr>
              <a:t>Feature importance Globale</a:t>
            </a:r>
            <a:endParaRPr lang="fr-FR" sz="2000" b="1" dirty="0">
              <a:solidFill>
                <a:schemeClr val="tx1"/>
              </a:solidFill>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B2267E46-1BCF-49C4-AA23-246018447F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9625" y="644180"/>
            <a:ext cx="7276465" cy="5569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376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aites bon usage des couleurs - Améliorez l'impact de vos présentations -  OpenClassrooms">
            <a:extLst>
              <a:ext uri="{FF2B5EF4-FFF2-40B4-BE49-F238E27FC236}">
                <a16:creationId xmlns:a16="http://schemas.microsoft.com/office/drawing/2014/main" id="{778BB789-364A-46E2-851D-87DF63EBD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4531" y="56228"/>
            <a:ext cx="1510747" cy="76443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ADEBF985-72F2-4C83-8489-D85C50A60964}"/>
              </a:ext>
            </a:extLst>
          </p:cNvPr>
          <p:cNvSpPr/>
          <p:nvPr/>
        </p:nvSpPr>
        <p:spPr>
          <a:xfrm>
            <a:off x="1819275" y="1333500"/>
            <a:ext cx="3990975" cy="2095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a:t>Création du Dashboard:</a:t>
            </a:r>
          </a:p>
          <a:p>
            <a:pPr algn="ctr"/>
            <a:endParaRPr lang="fr-FR" dirty="0"/>
          </a:p>
          <a:p>
            <a:pPr algn="ctr"/>
            <a:r>
              <a:rPr lang="fr-FR" dirty="0" err="1"/>
              <a:t>Streamlit</a:t>
            </a:r>
            <a:endParaRPr lang="fr-FR" dirty="0"/>
          </a:p>
        </p:txBody>
      </p:sp>
      <p:sp>
        <p:nvSpPr>
          <p:cNvPr id="5" name="Rectangle 4">
            <a:extLst>
              <a:ext uri="{FF2B5EF4-FFF2-40B4-BE49-F238E27FC236}">
                <a16:creationId xmlns:a16="http://schemas.microsoft.com/office/drawing/2014/main" id="{3AC56605-7A7A-423B-B9AE-1E0DD5AA2353}"/>
              </a:ext>
            </a:extLst>
          </p:cNvPr>
          <p:cNvSpPr/>
          <p:nvPr/>
        </p:nvSpPr>
        <p:spPr>
          <a:xfrm>
            <a:off x="6534150" y="1333500"/>
            <a:ext cx="3990975" cy="2095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a:t>Déploiement de l’application:</a:t>
            </a:r>
          </a:p>
          <a:p>
            <a:pPr algn="ctr"/>
            <a:endParaRPr lang="fr-FR" dirty="0"/>
          </a:p>
          <a:p>
            <a:pPr algn="ctr"/>
            <a:r>
              <a:rPr lang="fr-FR" dirty="0" err="1"/>
              <a:t>Heroku</a:t>
            </a:r>
            <a:endParaRPr lang="fr-FR" dirty="0"/>
          </a:p>
        </p:txBody>
      </p:sp>
    </p:spTree>
    <p:extLst>
      <p:ext uri="{BB962C8B-B14F-4D97-AF65-F5344CB8AC3E}">
        <p14:creationId xmlns:p14="http://schemas.microsoft.com/office/powerpoint/2010/main" val="3917776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8"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9" name="Rectangle 13">
            <a:extLst>
              <a:ext uri="{FF2B5EF4-FFF2-40B4-BE49-F238E27FC236}">
                <a16:creationId xmlns:a16="http://schemas.microsoft.com/office/drawing/2014/main" id="{2779F603-B669-4AD6-82F9-E09F76165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ZoneTexte 2">
            <a:extLst>
              <a:ext uri="{FF2B5EF4-FFF2-40B4-BE49-F238E27FC236}">
                <a16:creationId xmlns:a16="http://schemas.microsoft.com/office/drawing/2014/main" id="{A8A12DF4-3400-43CD-ADC6-76C91A183B3B}"/>
              </a:ext>
            </a:extLst>
          </p:cNvPr>
          <p:cNvSpPr txBox="1"/>
          <p:nvPr/>
        </p:nvSpPr>
        <p:spPr>
          <a:xfrm>
            <a:off x="5396248" y="758952"/>
            <a:ext cx="5759431" cy="356616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8000" spc="-50" dirty="0">
                <a:solidFill>
                  <a:schemeClr val="tx1">
                    <a:lumMod val="85000"/>
                    <a:lumOff val="15000"/>
                  </a:schemeClr>
                </a:solidFill>
                <a:latin typeface="+mj-lt"/>
                <a:ea typeface="+mj-ea"/>
                <a:cs typeface="+mj-cs"/>
              </a:rPr>
              <a:t>Dashboard</a:t>
            </a:r>
          </a:p>
        </p:txBody>
      </p:sp>
      <p:cxnSp>
        <p:nvCxnSpPr>
          <p:cNvPr id="30" name="Straight Connector 15">
            <a:extLst>
              <a:ext uri="{FF2B5EF4-FFF2-40B4-BE49-F238E27FC236}">
                <a16:creationId xmlns:a16="http://schemas.microsoft.com/office/drawing/2014/main" id="{7ABFD994-C2DC-4E7D-9411-C7FF7813EF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01663" y="4485132"/>
            <a:ext cx="5486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A73A59D-C719-4F24-9F6B-AF7CE8F3BE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 name="Picture 2" descr="Faites bon usage des couleurs - Améliorez l'impact de vos présentations -  OpenClassrooms">
            <a:extLst>
              <a:ext uri="{FF2B5EF4-FFF2-40B4-BE49-F238E27FC236}">
                <a16:creationId xmlns:a16="http://schemas.microsoft.com/office/drawing/2014/main" id="{1FB59385-68D8-41D0-A60F-255ACA9C3B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07040" y="53318"/>
            <a:ext cx="1510747" cy="764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4276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Faites bon usage des couleurs - Améliorez l'impact de vos présentations -  OpenClassrooms">
            <a:extLst>
              <a:ext uri="{FF2B5EF4-FFF2-40B4-BE49-F238E27FC236}">
                <a16:creationId xmlns:a16="http://schemas.microsoft.com/office/drawing/2014/main" id="{44FECE93-676D-4293-B233-DF4C7F2AD2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07950" y="0"/>
            <a:ext cx="1510747" cy="76443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Diagramme 2">
            <a:extLst>
              <a:ext uri="{FF2B5EF4-FFF2-40B4-BE49-F238E27FC236}">
                <a16:creationId xmlns:a16="http://schemas.microsoft.com/office/drawing/2014/main" id="{8BA29181-AE1C-4152-81B3-E359039A4B18}"/>
              </a:ext>
            </a:extLst>
          </p:cNvPr>
          <p:cNvGraphicFramePr/>
          <p:nvPr>
            <p:extLst>
              <p:ext uri="{D42A27DB-BD31-4B8C-83A1-F6EECF244321}">
                <p14:modId xmlns:p14="http://schemas.microsoft.com/office/powerpoint/2010/main" val="3907551185"/>
              </p:ext>
            </p:extLst>
          </p:nvPr>
        </p:nvGraphicFramePr>
        <p:xfrm>
          <a:off x="3962399" y="385763"/>
          <a:ext cx="7400925" cy="6086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8" name="Groupe 7">
            <a:extLst>
              <a:ext uri="{FF2B5EF4-FFF2-40B4-BE49-F238E27FC236}">
                <a16:creationId xmlns:a16="http://schemas.microsoft.com/office/drawing/2014/main" id="{1DF7FA60-D14B-49A0-8AA2-CDDDE155E031}"/>
              </a:ext>
            </a:extLst>
          </p:cNvPr>
          <p:cNvGrpSpPr/>
          <p:nvPr/>
        </p:nvGrpSpPr>
        <p:grpSpPr>
          <a:xfrm>
            <a:off x="-76201" y="2419350"/>
            <a:ext cx="4219575" cy="1606123"/>
            <a:chOff x="657225" y="1215598"/>
            <a:chExt cx="3124200" cy="1257300"/>
          </a:xfrm>
          <a:effectLst/>
        </p:grpSpPr>
        <p:sp>
          <p:nvSpPr>
            <p:cNvPr id="7" name="Ellipse 6">
              <a:extLst>
                <a:ext uri="{FF2B5EF4-FFF2-40B4-BE49-F238E27FC236}">
                  <a16:creationId xmlns:a16="http://schemas.microsoft.com/office/drawing/2014/main" id="{4C2DCD33-745E-4A31-A82A-EDE7CBE93676}"/>
                </a:ext>
              </a:extLst>
            </p:cNvPr>
            <p:cNvSpPr/>
            <p:nvPr/>
          </p:nvSpPr>
          <p:spPr>
            <a:xfrm>
              <a:off x="1230174" y="1215598"/>
              <a:ext cx="1978301" cy="1257300"/>
            </a:xfrm>
            <a:prstGeom prst="ellipse">
              <a:avLst/>
            </a:prstGeom>
            <a:solidFill>
              <a:schemeClr val="bg1"/>
            </a:solidFill>
            <a:ln>
              <a:solidFill>
                <a:schemeClr val="accent3">
                  <a:lumMod val="5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 name="ZoneTexte 5">
              <a:extLst>
                <a:ext uri="{FF2B5EF4-FFF2-40B4-BE49-F238E27FC236}">
                  <a16:creationId xmlns:a16="http://schemas.microsoft.com/office/drawing/2014/main" id="{4AD643E8-A059-4CFC-A888-653B2C97235D}"/>
                </a:ext>
              </a:extLst>
            </p:cNvPr>
            <p:cNvSpPr txBox="1"/>
            <p:nvPr/>
          </p:nvSpPr>
          <p:spPr>
            <a:xfrm>
              <a:off x="657225" y="1428750"/>
              <a:ext cx="3124200" cy="722798"/>
            </a:xfrm>
            <a:prstGeom prst="rect">
              <a:avLst/>
            </a:prstGeom>
            <a:noFill/>
          </p:spPr>
          <p:txBody>
            <a:bodyPr wrap="square" rtlCol="0">
              <a:spAutoFit/>
            </a:bodyPr>
            <a:lstStyle/>
            <a:p>
              <a:pPr algn="ctr"/>
              <a:r>
                <a:rPr lang="fr-FR" sz="5400" dirty="0">
                  <a:latin typeface="Times New Roman" panose="02020603050405020304" pitchFamily="18" charset="0"/>
                  <a:cs typeface="Times New Roman" panose="02020603050405020304" pitchFamily="18" charset="0"/>
                </a:rPr>
                <a:t>Plan</a:t>
              </a:r>
            </a:p>
          </p:txBody>
        </p:sp>
      </p:grpSp>
    </p:spTree>
    <p:extLst>
      <p:ext uri="{BB962C8B-B14F-4D97-AF65-F5344CB8AC3E}">
        <p14:creationId xmlns:p14="http://schemas.microsoft.com/office/powerpoint/2010/main" val="3012384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441F889C-C6BB-4301-B036-5CD4B8FA4B90}"/>
              </a:ext>
            </a:extLst>
          </p:cNvPr>
          <p:cNvSpPr txBox="1"/>
          <p:nvPr/>
        </p:nvSpPr>
        <p:spPr>
          <a:xfrm>
            <a:off x="2552700" y="2329934"/>
            <a:ext cx="7267575" cy="707886"/>
          </a:xfrm>
          <a:prstGeom prst="rect">
            <a:avLst/>
          </a:prstGeom>
          <a:noFill/>
        </p:spPr>
        <p:txBody>
          <a:bodyPr wrap="square">
            <a:spAutoFit/>
          </a:bodyPr>
          <a:lstStyle/>
          <a:p>
            <a:pPr lvl="0" algn="ctr"/>
            <a:r>
              <a:rPr lang="fr-FR" sz="4000" dirty="0">
                <a:latin typeface="Times New Roman" panose="02020603050405020304" pitchFamily="18" charset="0"/>
                <a:cs typeface="Times New Roman" panose="02020603050405020304" pitchFamily="18" charset="0"/>
              </a:rPr>
              <a:t>Introduction/ Problématique</a:t>
            </a:r>
          </a:p>
        </p:txBody>
      </p:sp>
      <p:pic>
        <p:nvPicPr>
          <p:cNvPr id="4" name="Picture 2" descr="Faites bon usage des couleurs - Améliorez l'impact de vos présentations -  OpenClassrooms">
            <a:extLst>
              <a:ext uri="{FF2B5EF4-FFF2-40B4-BE49-F238E27FC236}">
                <a16:creationId xmlns:a16="http://schemas.microsoft.com/office/drawing/2014/main" id="{9954B019-0F0F-4CFE-8D32-E9FF595357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4531" y="56228"/>
            <a:ext cx="1510747" cy="764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5000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DF2011-5215-4EE1-8D6A-39F95B66DF11}"/>
              </a:ext>
            </a:extLst>
          </p:cNvPr>
          <p:cNvSpPr txBox="1">
            <a:spLocks/>
          </p:cNvSpPr>
          <p:nvPr/>
        </p:nvSpPr>
        <p:spPr>
          <a:xfrm>
            <a:off x="1079500" y="788726"/>
            <a:ext cx="10026650" cy="655637"/>
          </a:xfrm>
          <a:prstGeom prst="rect">
            <a:avLst/>
          </a:prstGeom>
        </p:spPr>
        <p:txBody>
          <a:bodyPr>
            <a:normAutofit/>
          </a:bodyPr>
          <a:lstStyle>
            <a:lvl1pPr algn="l" defTabSz="914400" rtl="0" eaLnBrk="1" latinLnBrk="0" hangingPunct="1">
              <a:lnSpc>
                <a:spcPct val="90000"/>
              </a:lnSpc>
              <a:spcBef>
                <a:spcPct val="0"/>
              </a:spcBef>
              <a:buNone/>
              <a:defRPr sz="4400" i="0" kern="1200" spc="-50" baseline="0">
                <a:solidFill>
                  <a:schemeClr val="tx1">
                    <a:lumMod val="75000"/>
                    <a:lumOff val="25000"/>
                  </a:schemeClr>
                </a:solidFill>
                <a:latin typeface="+mj-lt"/>
                <a:ea typeface="+mj-ea"/>
                <a:cs typeface="+mj-cs"/>
              </a:defRPr>
            </a:lvl1pPr>
          </a:lstStyle>
          <a:p>
            <a:r>
              <a:rPr lang="fr-FR" sz="2800" b="1" u="sng" dirty="0"/>
              <a:t>Problématique</a:t>
            </a:r>
            <a:r>
              <a:rPr lang="fr-FR" sz="2400" b="1" u="sng" dirty="0"/>
              <a:t>:</a:t>
            </a:r>
          </a:p>
        </p:txBody>
      </p:sp>
      <p:sp>
        <p:nvSpPr>
          <p:cNvPr id="3" name="Espace réservé du contenu 2">
            <a:extLst>
              <a:ext uri="{FF2B5EF4-FFF2-40B4-BE49-F238E27FC236}">
                <a16:creationId xmlns:a16="http://schemas.microsoft.com/office/drawing/2014/main" id="{3C450714-D33D-4673-92A2-A20C70818AB6}"/>
              </a:ext>
            </a:extLst>
          </p:cNvPr>
          <p:cNvSpPr txBox="1">
            <a:spLocks/>
          </p:cNvSpPr>
          <p:nvPr/>
        </p:nvSpPr>
        <p:spPr>
          <a:xfrm>
            <a:off x="927100" y="1388606"/>
            <a:ext cx="10331450" cy="4456026"/>
          </a:xfrm>
          <a:prstGeom prst="rect">
            <a:avLst/>
          </a:prstGeom>
        </p:spPr>
        <p:txBody>
          <a:bodyPr/>
          <a:lst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fr-FR" dirty="0">
                <a:solidFill>
                  <a:schemeClr val="tx1"/>
                </a:solidFill>
                <a:latin typeface="Times New Roman" panose="02020603050405020304" pitchFamily="18" charset="0"/>
                <a:cs typeface="Arial" panose="020B0604020202020204" pitchFamily="34" charset="0"/>
              </a:rPr>
              <a:t>Je suis Data Scientist au sein d'une société financière, nommée "Prêt à dépenser",  qui propose des crédits à la consommation pour des personnes ayant peu ou pas du tout d'historique de prêt.</a:t>
            </a:r>
          </a:p>
          <a:p>
            <a:pPr marL="0" indent="0">
              <a:buNone/>
            </a:pPr>
            <a:r>
              <a:rPr lang="fr-FR" dirty="0">
                <a:solidFill>
                  <a:schemeClr val="tx1"/>
                </a:solidFill>
                <a:latin typeface="Times New Roman" panose="02020603050405020304" pitchFamily="18" charset="0"/>
                <a:cs typeface="Arial" panose="020B0604020202020204" pitchFamily="34" charset="0"/>
              </a:rPr>
              <a:t>L’entreprise souhaite mettre en œuvre un outil de “</a:t>
            </a:r>
            <a:r>
              <a:rPr lang="fr-FR" dirty="0" err="1">
                <a:solidFill>
                  <a:schemeClr val="tx1"/>
                </a:solidFill>
                <a:latin typeface="Times New Roman" panose="02020603050405020304" pitchFamily="18" charset="0"/>
                <a:cs typeface="Arial" panose="020B0604020202020204" pitchFamily="34" charset="0"/>
              </a:rPr>
              <a:t>scoring</a:t>
            </a:r>
            <a:r>
              <a:rPr lang="fr-FR" dirty="0">
                <a:solidFill>
                  <a:schemeClr val="tx1"/>
                </a:solidFill>
                <a:latin typeface="Times New Roman" panose="02020603050405020304" pitchFamily="18" charset="0"/>
                <a:cs typeface="Arial" panose="020B0604020202020204" pitchFamily="34" charset="0"/>
              </a:rPr>
              <a:t> crédit” pour calculer la probabilité qu’un client rembourse son crédit, puis classifie la demande en crédit accordé ou refusé. Elle souhaite donc développer un algorithme de classification en s’appuyant sur des sources de données variées.</a:t>
            </a:r>
          </a:p>
          <a:p>
            <a:pPr marL="0" indent="0">
              <a:buNone/>
            </a:pPr>
            <a:r>
              <a:rPr lang="fr-FR" dirty="0">
                <a:solidFill>
                  <a:schemeClr val="tx1"/>
                </a:solidFill>
                <a:latin typeface="Times New Roman" panose="02020603050405020304" pitchFamily="18" charset="0"/>
                <a:cs typeface="Arial" panose="020B0604020202020204" pitchFamily="34" charset="0"/>
              </a:rPr>
              <a:t>les chargés de relation client ont fait remonter le fait que les clients sont de plus en plus demandeurs de transparence vis-à-vis des décisions d’octroi de crédit.</a:t>
            </a:r>
          </a:p>
          <a:p>
            <a:pPr marL="0" indent="0">
              <a:buNone/>
            </a:pPr>
            <a:r>
              <a:rPr lang="fr-FR" dirty="0">
                <a:solidFill>
                  <a:schemeClr val="tx1"/>
                </a:solidFill>
                <a:latin typeface="Times New Roman" panose="02020603050405020304" pitchFamily="18" charset="0"/>
                <a:cs typeface="Arial" panose="020B0604020202020204" pitchFamily="34" charset="0"/>
              </a:rPr>
              <a:t>Il faut donc  développer un </a:t>
            </a:r>
            <a:r>
              <a:rPr lang="fr-FR" dirty="0" err="1">
                <a:solidFill>
                  <a:schemeClr val="tx1"/>
                </a:solidFill>
                <a:latin typeface="Times New Roman" panose="02020603050405020304" pitchFamily="18" charset="0"/>
                <a:cs typeface="Arial" panose="020B0604020202020204" pitchFamily="34" charset="0"/>
              </a:rPr>
              <a:t>dashboard</a:t>
            </a:r>
            <a:r>
              <a:rPr lang="fr-FR" dirty="0">
                <a:solidFill>
                  <a:schemeClr val="tx1"/>
                </a:solidFill>
                <a:latin typeface="Times New Roman" panose="02020603050405020304" pitchFamily="18" charset="0"/>
                <a:cs typeface="Arial" panose="020B0604020202020204" pitchFamily="34" charset="0"/>
              </a:rPr>
              <a:t> interactif pour que les chargés de relation client puissent à la fois expliquer de façon la plus transparente possible les décisions d’octroi de crédit, mais également permettre à leurs clients de disposer de leurs informations personnelles et de les explorer facilement. </a:t>
            </a:r>
          </a:p>
          <a:p>
            <a:pPr marL="0" indent="0">
              <a:buNone/>
            </a:pPr>
            <a:endParaRPr lang="fr-FR" dirty="0">
              <a:solidFill>
                <a:schemeClr val="tx1"/>
              </a:solidFill>
              <a:latin typeface="Times New Roman" panose="02020603050405020304" pitchFamily="18" charset="0"/>
              <a:cs typeface="Arial" panose="020B0604020202020204" pitchFamily="34" charset="0"/>
            </a:endParaRPr>
          </a:p>
          <a:p>
            <a:pPr marL="0" indent="0">
              <a:buFont typeface="Calibri" panose="020F0502020204030204" pitchFamily="34" charset="0"/>
              <a:buNone/>
            </a:pPr>
            <a:endParaRPr lang="fr-FR" dirty="0">
              <a:solidFill>
                <a:schemeClr val="tx1"/>
              </a:solidFill>
              <a:latin typeface="Times New Roman" panose="02020603050405020304" pitchFamily="18" charset="0"/>
              <a:cs typeface="Arial" panose="020B0604020202020204" pitchFamily="34" charset="0"/>
            </a:endParaRPr>
          </a:p>
          <a:p>
            <a:endParaRPr lang="fr-FR" dirty="0">
              <a:latin typeface="Times New Roman" panose="02020603050405020304" pitchFamily="18" charset="0"/>
              <a:cs typeface="Times New Roman" panose="02020603050405020304" pitchFamily="18" charset="0"/>
            </a:endParaRPr>
          </a:p>
        </p:txBody>
      </p:sp>
      <p:pic>
        <p:nvPicPr>
          <p:cNvPr id="4" name="Picture 2" descr="Faites bon usage des couleurs - Améliorez l'impact de vos présentations -  OpenClassrooms">
            <a:extLst>
              <a:ext uri="{FF2B5EF4-FFF2-40B4-BE49-F238E27FC236}">
                <a16:creationId xmlns:a16="http://schemas.microsoft.com/office/drawing/2014/main" id="{389C09E8-F9B8-4E85-8AD1-D25CB913B1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07040" y="53318"/>
            <a:ext cx="1510747" cy="764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4058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2">
            <a:extLst>
              <a:ext uri="{FF2B5EF4-FFF2-40B4-BE49-F238E27FC236}">
                <a16:creationId xmlns:a16="http://schemas.microsoft.com/office/drawing/2014/main" id="{347CF1D0-C5A7-4D7B-9275-D265A2435E6B}"/>
              </a:ext>
            </a:extLst>
          </p:cNvPr>
          <p:cNvSpPr txBox="1">
            <a:spLocks/>
          </p:cNvSpPr>
          <p:nvPr/>
        </p:nvSpPr>
        <p:spPr>
          <a:xfrm>
            <a:off x="930275" y="1283831"/>
            <a:ext cx="10331450" cy="4456026"/>
          </a:xfrm>
          <a:prstGeom prst="rect">
            <a:avLst/>
          </a:prstGeom>
        </p:spPr>
        <p:txBody>
          <a:bodyPr/>
          <a:lst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fr-FR" dirty="0">
              <a:solidFill>
                <a:schemeClr val="tx1"/>
              </a:solidFill>
              <a:latin typeface="Times New Roman" panose="02020603050405020304" pitchFamily="18" charset="0"/>
              <a:cs typeface="Arial" panose="020B0604020202020204" pitchFamily="34" charset="0"/>
            </a:endParaRPr>
          </a:p>
          <a:p>
            <a:pPr marL="0" indent="0">
              <a:buNone/>
            </a:pPr>
            <a:r>
              <a:rPr lang="fr-FR" b="1" i="1" dirty="0">
                <a:solidFill>
                  <a:schemeClr val="tx1"/>
                </a:solidFill>
                <a:latin typeface="Times New Roman" panose="02020603050405020304" pitchFamily="18" charset="0"/>
                <a:cs typeface="Arial" panose="020B0604020202020204" pitchFamily="34" charset="0"/>
              </a:rPr>
              <a:t>Ma mission:</a:t>
            </a:r>
          </a:p>
          <a:p>
            <a:pPr marL="457200" indent="-457200">
              <a:buFont typeface="+mj-lt"/>
              <a:buAutoNum type="arabicPeriod"/>
            </a:pPr>
            <a:r>
              <a:rPr lang="fr-FR" dirty="0">
                <a:solidFill>
                  <a:schemeClr val="tx1"/>
                </a:solidFill>
                <a:latin typeface="Times New Roman" panose="02020603050405020304" pitchFamily="18" charset="0"/>
                <a:cs typeface="Arial" panose="020B0604020202020204" pitchFamily="34" charset="0"/>
              </a:rPr>
              <a:t>Construire un modèle de </a:t>
            </a:r>
            <a:r>
              <a:rPr lang="fr-FR" dirty="0" err="1">
                <a:solidFill>
                  <a:schemeClr val="tx1"/>
                </a:solidFill>
                <a:latin typeface="Times New Roman" panose="02020603050405020304" pitchFamily="18" charset="0"/>
                <a:cs typeface="Arial" panose="020B0604020202020204" pitchFamily="34" charset="0"/>
              </a:rPr>
              <a:t>scoring</a:t>
            </a:r>
            <a:r>
              <a:rPr lang="fr-FR" dirty="0">
                <a:solidFill>
                  <a:schemeClr val="tx1"/>
                </a:solidFill>
                <a:latin typeface="Times New Roman" panose="02020603050405020304" pitchFamily="18" charset="0"/>
                <a:cs typeface="Arial" panose="020B0604020202020204" pitchFamily="34" charset="0"/>
              </a:rPr>
              <a:t> qui donnera une prédiction sur la probabilité de faillite d'un client de façon automatique.</a:t>
            </a:r>
          </a:p>
          <a:p>
            <a:pPr marL="457200" indent="-457200">
              <a:buFont typeface="+mj-lt"/>
              <a:buAutoNum type="arabicPeriod"/>
            </a:pPr>
            <a:r>
              <a:rPr lang="fr-FR" dirty="0">
                <a:solidFill>
                  <a:schemeClr val="tx1"/>
                </a:solidFill>
                <a:latin typeface="Times New Roman" panose="02020603050405020304" pitchFamily="18" charset="0"/>
                <a:cs typeface="Arial" panose="020B0604020202020204" pitchFamily="34" charset="0"/>
              </a:rPr>
              <a:t>Construire un </a:t>
            </a:r>
            <a:r>
              <a:rPr lang="fr-FR" dirty="0" err="1">
                <a:solidFill>
                  <a:schemeClr val="tx1"/>
                </a:solidFill>
                <a:latin typeface="Times New Roman" panose="02020603050405020304" pitchFamily="18" charset="0"/>
                <a:cs typeface="Arial" panose="020B0604020202020204" pitchFamily="34" charset="0"/>
              </a:rPr>
              <a:t>dashboard</a:t>
            </a:r>
            <a:r>
              <a:rPr lang="fr-FR" dirty="0">
                <a:solidFill>
                  <a:schemeClr val="tx1"/>
                </a:solidFill>
                <a:latin typeface="Times New Roman" panose="02020603050405020304" pitchFamily="18" charset="0"/>
                <a:cs typeface="Arial" panose="020B0604020202020204" pitchFamily="34" charset="0"/>
              </a:rPr>
              <a:t> interactif à destination des gestionnaires de la relation client permettant d'interpréter les prédictions faites par le modèle, et d’améliorer la connaissance client des chargés de relation client.</a:t>
            </a:r>
          </a:p>
          <a:p>
            <a:pPr marL="0" indent="0">
              <a:buNone/>
            </a:pPr>
            <a:endParaRPr lang="fr-FR" dirty="0">
              <a:solidFill>
                <a:schemeClr val="tx1"/>
              </a:solidFill>
              <a:latin typeface="Times New Roman" panose="02020603050405020304" pitchFamily="18" charset="0"/>
              <a:cs typeface="Arial" panose="020B0604020202020204" pitchFamily="34" charset="0"/>
            </a:endParaRPr>
          </a:p>
          <a:p>
            <a:pPr marL="0" indent="0">
              <a:buFont typeface="Calibri" panose="020F0502020204030204" pitchFamily="34" charset="0"/>
              <a:buNone/>
            </a:pPr>
            <a:endParaRPr lang="fr-FR" dirty="0">
              <a:solidFill>
                <a:schemeClr val="tx1"/>
              </a:solidFill>
              <a:latin typeface="Times New Roman" panose="02020603050405020304" pitchFamily="18" charset="0"/>
              <a:cs typeface="Arial" panose="020B0604020202020204" pitchFamily="34" charset="0"/>
            </a:endParaRPr>
          </a:p>
          <a:p>
            <a:endParaRPr lang="fr-FR" dirty="0">
              <a:latin typeface="Times New Roman" panose="02020603050405020304" pitchFamily="18" charset="0"/>
              <a:cs typeface="Times New Roman" panose="02020603050405020304" pitchFamily="18" charset="0"/>
            </a:endParaRPr>
          </a:p>
        </p:txBody>
      </p:sp>
      <p:pic>
        <p:nvPicPr>
          <p:cNvPr id="5" name="Picture 2" descr="Faites bon usage des couleurs - Améliorez l'impact de vos présentations -  OpenClassrooms">
            <a:extLst>
              <a:ext uri="{FF2B5EF4-FFF2-40B4-BE49-F238E27FC236}">
                <a16:creationId xmlns:a16="http://schemas.microsoft.com/office/drawing/2014/main" id="{ABDC48F6-BEE5-4416-9E8B-2A24D46D89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4531" y="56228"/>
            <a:ext cx="1510747" cy="764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2146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3AFE24A7-F543-41B2-9A06-5253A98CB1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3550" y="502256"/>
            <a:ext cx="9058275" cy="5815388"/>
          </a:xfrm>
          <a:prstGeom prst="rect">
            <a:avLst/>
          </a:prstGeom>
          <a:noFill/>
          <a:extLst>
            <a:ext uri="{909E8E84-426E-40DD-AFC4-6F175D3DCCD1}">
              <a14:hiddenFill xmlns:a14="http://schemas.microsoft.com/office/drawing/2010/main">
                <a:solidFill>
                  <a:srgbClr val="FFFFFF"/>
                </a:solidFill>
              </a14:hiddenFill>
            </a:ext>
          </a:extLst>
        </p:spPr>
      </p:pic>
      <p:sp>
        <p:nvSpPr>
          <p:cNvPr id="3" name="Titre 1">
            <a:extLst>
              <a:ext uri="{FF2B5EF4-FFF2-40B4-BE49-F238E27FC236}">
                <a16:creationId xmlns:a16="http://schemas.microsoft.com/office/drawing/2014/main" id="{BD2D89DC-E784-4196-8513-76A879468998}"/>
              </a:ext>
            </a:extLst>
          </p:cNvPr>
          <p:cNvSpPr txBox="1">
            <a:spLocks/>
          </p:cNvSpPr>
          <p:nvPr/>
        </p:nvSpPr>
        <p:spPr>
          <a:xfrm>
            <a:off x="431800" y="187306"/>
            <a:ext cx="10026650" cy="655637"/>
          </a:xfrm>
          <a:prstGeom prst="rect">
            <a:avLst/>
          </a:prstGeom>
        </p:spPr>
        <p:txBody>
          <a:bodyPr>
            <a:normAutofit/>
          </a:bodyPr>
          <a:lstStyle>
            <a:lvl1pPr algn="l" defTabSz="914400" rtl="0" eaLnBrk="1" latinLnBrk="0" hangingPunct="1">
              <a:lnSpc>
                <a:spcPct val="90000"/>
              </a:lnSpc>
              <a:spcBef>
                <a:spcPct val="0"/>
              </a:spcBef>
              <a:buNone/>
              <a:defRPr sz="4400" i="0" kern="1200" spc="-50" baseline="0">
                <a:solidFill>
                  <a:schemeClr val="tx1">
                    <a:lumMod val="75000"/>
                    <a:lumOff val="25000"/>
                  </a:schemeClr>
                </a:solidFill>
                <a:latin typeface="+mj-lt"/>
                <a:ea typeface="+mj-ea"/>
                <a:cs typeface="+mj-cs"/>
              </a:defRPr>
            </a:lvl1pPr>
          </a:lstStyle>
          <a:p>
            <a:r>
              <a:rPr lang="fr-FR" sz="2800" b="1" u="sng"/>
              <a:t>Schéma données</a:t>
            </a:r>
            <a:r>
              <a:rPr lang="fr-FR" sz="2400" b="1" u="sng"/>
              <a:t>:</a:t>
            </a:r>
            <a:endParaRPr lang="fr-FR" sz="2400" b="1" u="sng" dirty="0"/>
          </a:p>
        </p:txBody>
      </p:sp>
      <p:pic>
        <p:nvPicPr>
          <p:cNvPr id="4" name="Picture 2" descr="Faites bon usage des couleurs - Améliorez l'impact de vos présentations -  OpenClassrooms">
            <a:extLst>
              <a:ext uri="{FF2B5EF4-FFF2-40B4-BE49-F238E27FC236}">
                <a16:creationId xmlns:a16="http://schemas.microsoft.com/office/drawing/2014/main" id="{04B34675-B327-4415-BCCF-308B37DF62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34531" y="56228"/>
            <a:ext cx="1510747" cy="764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1301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8708DD76-9427-4379-8D6B-0C4D582FA313}"/>
              </a:ext>
            </a:extLst>
          </p:cNvPr>
          <p:cNvSpPr txBox="1"/>
          <p:nvPr/>
        </p:nvSpPr>
        <p:spPr>
          <a:xfrm>
            <a:off x="1423987" y="2105561"/>
            <a:ext cx="9344025" cy="1323439"/>
          </a:xfrm>
          <a:prstGeom prst="rect">
            <a:avLst/>
          </a:prstGeom>
          <a:noFill/>
        </p:spPr>
        <p:txBody>
          <a:bodyPr wrap="square">
            <a:spAutoFit/>
          </a:bodyPr>
          <a:lstStyle/>
          <a:p>
            <a:pPr lvl="0" algn="ctr"/>
            <a:r>
              <a:rPr lang="fr-FR" sz="4000" kern="1200" dirty="0">
                <a:solidFill>
                  <a:srgbClr val="000000">
                    <a:hueOff val="0"/>
                    <a:satOff val="0"/>
                    <a:lumOff val="0"/>
                    <a:alphaOff val="0"/>
                  </a:srgbClr>
                </a:solidFill>
                <a:latin typeface="Times New Roman" panose="02020603050405020304" pitchFamily="18" charset="0"/>
                <a:cs typeface="Times New Roman" panose="02020603050405020304" pitchFamily="18" charset="0"/>
              </a:rPr>
              <a:t>Cleaning /feature engineering   et exploration des données</a:t>
            </a:r>
            <a:endParaRPr lang="fr-FR" sz="4000" dirty="0">
              <a:latin typeface="Times New Roman" panose="02020603050405020304" pitchFamily="18" charset="0"/>
              <a:cs typeface="Times New Roman" panose="02020603050405020304" pitchFamily="18" charset="0"/>
            </a:endParaRPr>
          </a:p>
        </p:txBody>
      </p:sp>
      <p:pic>
        <p:nvPicPr>
          <p:cNvPr id="4" name="Picture 2" descr="Faites bon usage des couleurs - Améliorez l'impact de vos présentations -  OpenClassrooms">
            <a:extLst>
              <a:ext uri="{FF2B5EF4-FFF2-40B4-BE49-F238E27FC236}">
                <a16:creationId xmlns:a16="http://schemas.microsoft.com/office/drawing/2014/main" id="{2732EC92-5D70-4757-B0DF-F92A9E7E2D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4531" y="56228"/>
            <a:ext cx="1510747" cy="764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1151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aites bon usage des couleurs - Améliorez l'impact de vos présentations -  OpenClassrooms">
            <a:extLst>
              <a:ext uri="{FF2B5EF4-FFF2-40B4-BE49-F238E27FC236}">
                <a16:creationId xmlns:a16="http://schemas.microsoft.com/office/drawing/2014/main" id="{F63B3172-3F0E-492B-9E25-2B80E4B149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01360" y="11712"/>
            <a:ext cx="1510747" cy="76443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A7760ADD-7DA2-4C65-849F-F49E7B4BA9BE}"/>
              </a:ext>
            </a:extLst>
          </p:cNvPr>
          <p:cNvSpPr/>
          <p:nvPr/>
        </p:nvSpPr>
        <p:spPr>
          <a:xfrm>
            <a:off x="3205754" y="2867290"/>
            <a:ext cx="5128953" cy="7153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kern="1200" dirty="0">
                <a:solidFill>
                  <a:srgbClr val="000000">
                    <a:hueOff val="0"/>
                    <a:satOff val="0"/>
                    <a:lumOff val="0"/>
                    <a:alphaOff val="0"/>
                  </a:srgbClr>
                </a:solidFill>
                <a:latin typeface="Times New Roman" panose="02020603050405020304" pitchFamily="18" charset="0"/>
                <a:cs typeface="Times New Roman" panose="02020603050405020304" pitchFamily="18" charset="0"/>
              </a:rPr>
              <a:t>Cleaning /feature engineering</a:t>
            </a:r>
            <a:endParaRPr lang="fr-FR" sz="2000" b="1" dirty="0">
              <a:solidFill>
                <a:schemeClr val="tx1"/>
              </a:solidFill>
              <a:latin typeface="Times New Roman" panose="02020603050405020304" pitchFamily="18" charset="0"/>
              <a:cs typeface="Times New Roman" panose="02020603050405020304" pitchFamily="18" charset="0"/>
            </a:endParaRPr>
          </a:p>
        </p:txBody>
      </p:sp>
      <p:sp>
        <p:nvSpPr>
          <p:cNvPr id="4" name="Rectangle : coins arrondis 3">
            <a:extLst>
              <a:ext uri="{FF2B5EF4-FFF2-40B4-BE49-F238E27FC236}">
                <a16:creationId xmlns:a16="http://schemas.microsoft.com/office/drawing/2014/main" id="{3A5DACEF-A800-4D20-990D-3256C1A620B7}"/>
              </a:ext>
            </a:extLst>
          </p:cNvPr>
          <p:cNvSpPr/>
          <p:nvPr/>
        </p:nvSpPr>
        <p:spPr>
          <a:xfrm>
            <a:off x="256621" y="456931"/>
            <a:ext cx="2593754" cy="1802617"/>
          </a:xfrm>
          <a:prstGeom prst="roundRect">
            <a:avLst>
              <a:gd name="adj" fmla="val 10000"/>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a:lstStyle/>
          <a:p>
            <a:endParaRPr lang="fr-FR" dirty="0"/>
          </a:p>
          <a:p>
            <a:r>
              <a:rPr lang="fr-FR" dirty="0"/>
              <a:t>Utiliser Kernel pour le feature engineering:</a:t>
            </a:r>
          </a:p>
          <a:p>
            <a:endParaRPr lang="fr-FR" dirty="0"/>
          </a:p>
        </p:txBody>
      </p:sp>
      <p:sp>
        <p:nvSpPr>
          <p:cNvPr id="5" name="Rectangle : coins arrondis 4">
            <a:extLst>
              <a:ext uri="{FF2B5EF4-FFF2-40B4-BE49-F238E27FC236}">
                <a16:creationId xmlns:a16="http://schemas.microsoft.com/office/drawing/2014/main" id="{1BA4AA59-1FAE-45E3-A851-36585E3A9C62}"/>
              </a:ext>
            </a:extLst>
          </p:cNvPr>
          <p:cNvSpPr/>
          <p:nvPr/>
        </p:nvSpPr>
        <p:spPr>
          <a:xfrm>
            <a:off x="3725230" y="456931"/>
            <a:ext cx="2593754" cy="1802617"/>
          </a:xfrm>
          <a:prstGeom prst="roundRect">
            <a:avLst>
              <a:gd name="adj" fmla="val 10000"/>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a:lstStyle/>
          <a:p>
            <a:endParaRPr lang="fr-FR" dirty="0"/>
          </a:p>
          <a:p>
            <a:r>
              <a:rPr lang="fr-FR" dirty="0"/>
              <a:t>-Concaténer les différents tableaux</a:t>
            </a:r>
          </a:p>
          <a:p>
            <a:r>
              <a:rPr lang="fr-FR" dirty="0"/>
              <a:t>-Créer nouvelles colonnes</a:t>
            </a:r>
          </a:p>
          <a:p>
            <a:endParaRPr lang="fr-FR" dirty="0"/>
          </a:p>
        </p:txBody>
      </p:sp>
      <p:sp>
        <p:nvSpPr>
          <p:cNvPr id="6" name="Rectangle : coins arrondis 5">
            <a:extLst>
              <a:ext uri="{FF2B5EF4-FFF2-40B4-BE49-F238E27FC236}">
                <a16:creationId xmlns:a16="http://schemas.microsoft.com/office/drawing/2014/main" id="{64B52C2D-1363-4A6E-A74D-88088FC9F0B0}"/>
              </a:ext>
            </a:extLst>
          </p:cNvPr>
          <p:cNvSpPr/>
          <p:nvPr/>
        </p:nvSpPr>
        <p:spPr>
          <a:xfrm>
            <a:off x="7193839" y="530990"/>
            <a:ext cx="2593755" cy="1707825"/>
          </a:xfrm>
          <a:prstGeom prst="roundRect">
            <a:avLst>
              <a:gd name="adj" fmla="val 10000"/>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a:lstStyle/>
          <a:p>
            <a:endParaRPr lang="fr-FR" dirty="0"/>
          </a:p>
          <a:p>
            <a:pPr algn="ctr"/>
            <a:r>
              <a:rPr lang="fr-FR" dirty="0"/>
              <a:t>One Hot encoder pour les variables catégoriques</a:t>
            </a:r>
          </a:p>
          <a:p>
            <a:pPr algn="ctr"/>
            <a:endParaRPr lang="fr-FR" dirty="0"/>
          </a:p>
          <a:p>
            <a:pPr algn="ctr"/>
            <a:endParaRPr lang="fr-FR" dirty="0"/>
          </a:p>
        </p:txBody>
      </p:sp>
      <p:sp>
        <p:nvSpPr>
          <p:cNvPr id="7" name="Rectangle : coins arrondis 6">
            <a:extLst>
              <a:ext uri="{FF2B5EF4-FFF2-40B4-BE49-F238E27FC236}">
                <a16:creationId xmlns:a16="http://schemas.microsoft.com/office/drawing/2014/main" id="{40F74FE1-9521-4715-9F1A-3A75918D30F6}"/>
              </a:ext>
            </a:extLst>
          </p:cNvPr>
          <p:cNvSpPr/>
          <p:nvPr/>
        </p:nvSpPr>
        <p:spPr>
          <a:xfrm>
            <a:off x="9518351" y="2554804"/>
            <a:ext cx="2593756" cy="1563536"/>
          </a:xfrm>
          <a:prstGeom prst="roundRect">
            <a:avLst>
              <a:gd name="adj" fmla="val 10000"/>
            </a:avLst>
          </a:prstGeom>
          <a:solidFill>
            <a:schemeClr val="accent3">
              <a:lumMod val="75000"/>
            </a:schemeClr>
          </a:solidFill>
          <a:ln>
            <a:noFill/>
          </a:ln>
        </p:spPr>
        <p:style>
          <a:lnRef idx="0">
            <a:scrgbClr r="0" g="0" b="0"/>
          </a:lnRef>
          <a:fillRef idx="0">
            <a:scrgbClr r="0" g="0" b="0"/>
          </a:fillRef>
          <a:effectRef idx="0">
            <a:scrgbClr r="0" g="0" b="0"/>
          </a:effectRef>
          <a:fontRef idx="minor">
            <a:schemeClr val="lt1"/>
          </a:fontRef>
        </p:style>
        <p:txBody>
          <a:bodyPr/>
          <a:lstStyle/>
          <a:p>
            <a:r>
              <a:rPr lang="fr-FR" dirty="0"/>
              <a:t>supprimer les lignes dont « TARGET »  NAN</a:t>
            </a:r>
          </a:p>
          <a:p>
            <a:endParaRPr lang="fr-FR" dirty="0">
              <a:solidFill>
                <a:schemeClr val="bg1"/>
              </a:solidFill>
            </a:endParaRPr>
          </a:p>
        </p:txBody>
      </p:sp>
      <p:sp>
        <p:nvSpPr>
          <p:cNvPr id="8" name="Rectangle : coins arrondis 7">
            <a:extLst>
              <a:ext uri="{FF2B5EF4-FFF2-40B4-BE49-F238E27FC236}">
                <a16:creationId xmlns:a16="http://schemas.microsoft.com/office/drawing/2014/main" id="{97F99013-9F0D-4A40-96DD-370B4EA9F607}"/>
              </a:ext>
            </a:extLst>
          </p:cNvPr>
          <p:cNvSpPr/>
          <p:nvPr/>
        </p:nvSpPr>
        <p:spPr>
          <a:xfrm>
            <a:off x="3736516" y="4303953"/>
            <a:ext cx="3169706" cy="1849197"/>
          </a:xfrm>
          <a:prstGeom prst="roundRect">
            <a:avLst>
              <a:gd name="adj" fmla="val 10000"/>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a:lstStyle/>
          <a:p>
            <a:endParaRPr lang="fr-FR" dirty="0"/>
          </a:p>
          <a:p>
            <a:endParaRPr lang="fr-FR" dirty="0"/>
          </a:p>
          <a:p>
            <a:r>
              <a:rPr lang="fr-FR" dirty="0"/>
              <a:t>Supprimer les données avec plus de 60% de NAN</a:t>
            </a:r>
          </a:p>
          <a:p>
            <a:endParaRPr lang="fr-FR" dirty="0"/>
          </a:p>
        </p:txBody>
      </p:sp>
      <p:sp>
        <p:nvSpPr>
          <p:cNvPr id="9" name="Rectangle : coins arrondis 8">
            <a:extLst>
              <a:ext uri="{FF2B5EF4-FFF2-40B4-BE49-F238E27FC236}">
                <a16:creationId xmlns:a16="http://schemas.microsoft.com/office/drawing/2014/main" id="{F5C0AD40-0C50-4469-9C2A-01CFD4B1C52F}"/>
              </a:ext>
            </a:extLst>
          </p:cNvPr>
          <p:cNvSpPr/>
          <p:nvPr/>
        </p:nvSpPr>
        <p:spPr>
          <a:xfrm>
            <a:off x="219092" y="4211143"/>
            <a:ext cx="2593756" cy="1942007"/>
          </a:xfrm>
          <a:prstGeom prst="roundRect">
            <a:avLst>
              <a:gd name="adj" fmla="val 10000"/>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a:lstStyle/>
          <a:p>
            <a:endParaRPr lang="fr-FR" dirty="0"/>
          </a:p>
          <a:p>
            <a:r>
              <a:rPr lang="fr-FR" dirty="0"/>
              <a:t>Imputer les données manquantes  par </a:t>
            </a:r>
            <a:r>
              <a:rPr lang="fr-FR" dirty="0" err="1"/>
              <a:t>Simple_Imputer</a:t>
            </a:r>
            <a:r>
              <a:rPr lang="fr-FR" dirty="0"/>
              <a:t> </a:t>
            </a:r>
            <a:r>
              <a:rPr lang="fr-FR" dirty="0" err="1"/>
              <a:t>strategy</a:t>
            </a:r>
            <a:r>
              <a:rPr lang="fr-FR" dirty="0"/>
              <a:t> ='</a:t>
            </a:r>
            <a:r>
              <a:rPr lang="fr-FR" dirty="0" err="1"/>
              <a:t>mean</a:t>
            </a:r>
            <a:r>
              <a:rPr lang="fr-FR" dirty="0"/>
              <a:t>'</a:t>
            </a:r>
            <a:endParaRPr lang="fr-FR" sz="2000" dirty="0"/>
          </a:p>
        </p:txBody>
      </p:sp>
      <p:sp>
        <p:nvSpPr>
          <p:cNvPr id="10" name="Flèche : courbe vers la gauche 9">
            <a:extLst>
              <a:ext uri="{FF2B5EF4-FFF2-40B4-BE49-F238E27FC236}">
                <a16:creationId xmlns:a16="http://schemas.microsoft.com/office/drawing/2014/main" id="{07A3AE91-D878-4054-995F-5499BD018802}"/>
              </a:ext>
            </a:extLst>
          </p:cNvPr>
          <p:cNvSpPr/>
          <p:nvPr/>
        </p:nvSpPr>
        <p:spPr>
          <a:xfrm rot="18443480">
            <a:off x="10509033" y="640354"/>
            <a:ext cx="719339" cy="1989957"/>
          </a:xfrm>
          <a:prstGeom prst="curvedLeftArrow">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solidFill>
                <a:schemeClr val="tx1"/>
              </a:solidFill>
            </a:endParaRPr>
          </a:p>
        </p:txBody>
      </p:sp>
      <p:sp>
        <p:nvSpPr>
          <p:cNvPr id="11" name="Flèche : droite 10">
            <a:extLst>
              <a:ext uri="{FF2B5EF4-FFF2-40B4-BE49-F238E27FC236}">
                <a16:creationId xmlns:a16="http://schemas.microsoft.com/office/drawing/2014/main" id="{6007E357-DDF1-4263-AD26-7B82751C25AA}"/>
              </a:ext>
            </a:extLst>
          </p:cNvPr>
          <p:cNvSpPr/>
          <p:nvPr/>
        </p:nvSpPr>
        <p:spPr>
          <a:xfrm>
            <a:off x="2909367" y="1246616"/>
            <a:ext cx="712731" cy="280890"/>
          </a:xfrm>
          <a:prstGeom prst="rightArrow">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12" name="Flèche : droite 11">
            <a:extLst>
              <a:ext uri="{FF2B5EF4-FFF2-40B4-BE49-F238E27FC236}">
                <a16:creationId xmlns:a16="http://schemas.microsoft.com/office/drawing/2014/main" id="{EB2B40C5-ECAA-42B6-883F-B590C1313DAC}"/>
              </a:ext>
            </a:extLst>
          </p:cNvPr>
          <p:cNvSpPr/>
          <p:nvPr/>
        </p:nvSpPr>
        <p:spPr>
          <a:xfrm>
            <a:off x="6405235" y="1191206"/>
            <a:ext cx="712731" cy="280890"/>
          </a:xfrm>
          <a:prstGeom prs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13" name="Flèche : droite 12">
            <a:extLst>
              <a:ext uri="{FF2B5EF4-FFF2-40B4-BE49-F238E27FC236}">
                <a16:creationId xmlns:a16="http://schemas.microsoft.com/office/drawing/2014/main" id="{DBCA2626-4478-476B-BCAD-D1861F25BF3E}"/>
              </a:ext>
            </a:extLst>
          </p:cNvPr>
          <p:cNvSpPr/>
          <p:nvPr/>
        </p:nvSpPr>
        <p:spPr>
          <a:xfrm rot="10800000">
            <a:off x="2849389" y="5119258"/>
            <a:ext cx="712731" cy="280890"/>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4" name="Flèche : droite 13">
            <a:extLst>
              <a:ext uri="{FF2B5EF4-FFF2-40B4-BE49-F238E27FC236}">
                <a16:creationId xmlns:a16="http://schemas.microsoft.com/office/drawing/2014/main" id="{48E8FE1C-F575-4558-9340-703F190A3F0B}"/>
              </a:ext>
            </a:extLst>
          </p:cNvPr>
          <p:cNvSpPr/>
          <p:nvPr/>
        </p:nvSpPr>
        <p:spPr>
          <a:xfrm rot="10800000">
            <a:off x="7080619" y="5119258"/>
            <a:ext cx="712731" cy="280890"/>
          </a:xfrm>
          <a:prstGeom prst="rightArrow">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37" name="Rectangle : coins arrondis 36">
            <a:extLst>
              <a:ext uri="{FF2B5EF4-FFF2-40B4-BE49-F238E27FC236}">
                <a16:creationId xmlns:a16="http://schemas.microsoft.com/office/drawing/2014/main" id="{91E3AAC0-78C4-4EF8-AE9F-280809C1B890}"/>
              </a:ext>
            </a:extLst>
          </p:cNvPr>
          <p:cNvSpPr/>
          <p:nvPr/>
        </p:nvSpPr>
        <p:spPr>
          <a:xfrm>
            <a:off x="7852313" y="4303953"/>
            <a:ext cx="2593756" cy="1879158"/>
          </a:xfrm>
          <a:prstGeom prst="roundRect">
            <a:avLst>
              <a:gd name="adj" fmla="val 10000"/>
            </a:avLst>
          </a:prstGeom>
          <a:solidFill>
            <a:srgbClr val="313EC0"/>
          </a:solidFill>
          <a:ln>
            <a:noFill/>
          </a:ln>
        </p:spPr>
        <p:style>
          <a:lnRef idx="0">
            <a:scrgbClr r="0" g="0" b="0"/>
          </a:lnRef>
          <a:fillRef idx="0">
            <a:scrgbClr r="0" g="0" b="0"/>
          </a:fillRef>
          <a:effectRef idx="0">
            <a:scrgbClr r="0" g="0" b="0"/>
          </a:effectRef>
          <a:fontRef idx="minor">
            <a:schemeClr val="lt1"/>
          </a:fontRef>
        </p:style>
        <p:txBody>
          <a:bodyPr/>
          <a:lstStyle/>
          <a:p>
            <a:endParaRPr lang="fr-FR" dirty="0"/>
          </a:p>
          <a:p>
            <a:endParaRPr lang="fr-FR" dirty="0"/>
          </a:p>
          <a:p>
            <a:r>
              <a:rPr lang="fr-FR" dirty="0"/>
              <a:t>Corriger le type des colonnes</a:t>
            </a:r>
          </a:p>
          <a:p>
            <a:endParaRPr lang="fr-FR" dirty="0"/>
          </a:p>
        </p:txBody>
      </p:sp>
      <p:sp>
        <p:nvSpPr>
          <p:cNvPr id="38" name="Flèche : courbe vers la gauche 37">
            <a:extLst>
              <a:ext uri="{FF2B5EF4-FFF2-40B4-BE49-F238E27FC236}">
                <a16:creationId xmlns:a16="http://schemas.microsoft.com/office/drawing/2014/main" id="{4E23CAE5-C42C-4414-973E-C3E3854B17F5}"/>
              </a:ext>
            </a:extLst>
          </p:cNvPr>
          <p:cNvSpPr/>
          <p:nvPr/>
        </p:nvSpPr>
        <p:spPr>
          <a:xfrm rot="2468102">
            <a:off x="10906909" y="4397776"/>
            <a:ext cx="719339" cy="1989957"/>
          </a:xfrm>
          <a:prstGeom prst="curvedLeftArrow">
            <a:avLst/>
          </a:prstGeom>
          <a:solidFill>
            <a:schemeClr val="accent3">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3205099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37" grpId="0" animBg="1"/>
      <p:bldP spid="3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aites bon usage des couleurs - Améliorez l'impact de vos présentations -  OpenClassrooms">
            <a:extLst>
              <a:ext uri="{FF2B5EF4-FFF2-40B4-BE49-F238E27FC236}">
                <a16:creationId xmlns:a16="http://schemas.microsoft.com/office/drawing/2014/main" id="{A388C945-A964-413F-8A9A-121B89BC2A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07040" y="15218"/>
            <a:ext cx="1510747" cy="764438"/>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a:extLst>
              <a:ext uri="{FF2B5EF4-FFF2-40B4-BE49-F238E27FC236}">
                <a16:creationId xmlns:a16="http://schemas.microsoft.com/office/drawing/2014/main" id="{A8EC5B74-870A-47E0-89D1-7CD37F3379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600" y="206937"/>
            <a:ext cx="2133600" cy="1905000"/>
          </a:xfrm>
          <a:prstGeom prst="rect">
            <a:avLst/>
          </a:prstGeom>
        </p:spPr>
      </p:pic>
      <p:pic>
        <p:nvPicPr>
          <p:cNvPr id="6" name="Image 5">
            <a:extLst>
              <a:ext uri="{FF2B5EF4-FFF2-40B4-BE49-F238E27FC236}">
                <a16:creationId xmlns:a16="http://schemas.microsoft.com/office/drawing/2014/main" id="{9BDC5AA9-FF69-4A37-85FE-1DDE8403E9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74080" y="276860"/>
            <a:ext cx="2133600" cy="1905000"/>
          </a:xfrm>
          <a:prstGeom prst="rect">
            <a:avLst/>
          </a:prstGeom>
        </p:spPr>
      </p:pic>
      <p:pic>
        <p:nvPicPr>
          <p:cNvPr id="8" name="Image 7">
            <a:extLst>
              <a:ext uri="{FF2B5EF4-FFF2-40B4-BE49-F238E27FC236}">
                <a16:creationId xmlns:a16="http://schemas.microsoft.com/office/drawing/2014/main" id="{25D47E61-5AEA-44A0-AF72-DABBD1E5D86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05495" y="276860"/>
            <a:ext cx="2133600" cy="1905000"/>
          </a:xfrm>
          <a:prstGeom prst="rect">
            <a:avLst/>
          </a:prstGeom>
        </p:spPr>
      </p:pic>
      <p:pic>
        <p:nvPicPr>
          <p:cNvPr id="10" name="Image 9">
            <a:extLst>
              <a:ext uri="{FF2B5EF4-FFF2-40B4-BE49-F238E27FC236}">
                <a16:creationId xmlns:a16="http://schemas.microsoft.com/office/drawing/2014/main" id="{77066CE2-E0E3-482F-AAC9-53BA6849761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83343" y="2191385"/>
            <a:ext cx="2133600" cy="1905000"/>
          </a:xfrm>
          <a:prstGeom prst="rect">
            <a:avLst/>
          </a:prstGeom>
        </p:spPr>
      </p:pic>
      <p:pic>
        <p:nvPicPr>
          <p:cNvPr id="12" name="Image 11">
            <a:extLst>
              <a:ext uri="{FF2B5EF4-FFF2-40B4-BE49-F238E27FC236}">
                <a16:creationId xmlns:a16="http://schemas.microsoft.com/office/drawing/2014/main" id="{C0DCD359-3131-41E8-BE04-A5BCA6429E9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65850" y="2210435"/>
            <a:ext cx="2133600" cy="1905000"/>
          </a:xfrm>
          <a:prstGeom prst="rect">
            <a:avLst/>
          </a:prstGeom>
        </p:spPr>
      </p:pic>
      <p:pic>
        <p:nvPicPr>
          <p:cNvPr id="14" name="Image 13">
            <a:extLst>
              <a:ext uri="{FF2B5EF4-FFF2-40B4-BE49-F238E27FC236}">
                <a16:creationId xmlns:a16="http://schemas.microsoft.com/office/drawing/2014/main" id="{35C1060C-516D-4E5B-BAF4-9ECB8C1B9CE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508367" y="2302437"/>
            <a:ext cx="2133600" cy="1905000"/>
          </a:xfrm>
          <a:prstGeom prst="rect">
            <a:avLst/>
          </a:prstGeom>
        </p:spPr>
      </p:pic>
      <p:pic>
        <p:nvPicPr>
          <p:cNvPr id="23" name="Image 22">
            <a:extLst>
              <a:ext uri="{FF2B5EF4-FFF2-40B4-BE49-F238E27FC236}">
                <a16:creationId xmlns:a16="http://schemas.microsoft.com/office/drawing/2014/main" id="{7D52FDD3-FC04-4D34-B219-C4C701C07DD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736022" y="4318489"/>
            <a:ext cx="2133600" cy="1905000"/>
          </a:xfrm>
          <a:prstGeom prst="rect">
            <a:avLst/>
          </a:prstGeom>
        </p:spPr>
      </p:pic>
      <p:pic>
        <p:nvPicPr>
          <p:cNvPr id="25" name="Image 24">
            <a:extLst>
              <a:ext uri="{FF2B5EF4-FFF2-40B4-BE49-F238E27FC236}">
                <a16:creationId xmlns:a16="http://schemas.microsoft.com/office/drawing/2014/main" id="{2E72ECF9-FD8C-4CF3-96E9-98A92010FEE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974080" y="4318489"/>
            <a:ext cx="2133600" cy="1905000"/>
          </a:xfrm>
          <a:prstGeom prst="rect">
            <a:avLst/>
          </a:prstGeom>
        </p:spPr>
      </p:pic>
      <p:pic>
        <p:nvPicPr>
          <p:cNvPr id="27" name="Image 26">
            <a:extLst>
              <a:ext uri="{FF2B5EF4-FFF2-40B4-BE49-F238E27FC236}">
                <a16:creationId xmlns:a16="http://schemas.microsoft.com/office/drawing/2014/main" id="{B837365F-02A9-4881-8A97-C2C14C9CB0F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650605" y="4318489"/>
            <a:ext cx="2133600" cy="1905000"/>
          </a:xfrm>
          <a:prstGeom prst="rect">
            <a:avLst/>
          </a:prstGeom>
        </p:spPr>
      </p:pic>
      <p:sp>
        <p:nvSpPr>
          <p:cNvPr id="3" name="Rectangle 2">
            <a:extLst>
              <a:ext uri="{FF2B5EF4-FFF2-40B4-BE49-F238E27FC236}">
                <a16:creationId xmlns:a16="http://schemas.microsoft.com/office/drawing/2014/main" id="{1A44D4A6-C13D-4516-A007-8AD7B63E9F12}"/>
              </a:ext>
            </a:extLst>
          </p:cNvPr>
          <p:cNvSpPr/>
          <p:nvPr/>
        </p:nvSpPr>
        <p:spPr>
          <a:xfrm>
            <a:off x="483233" y="2210435"/>
            <a:ext cx="2133600" cy="17183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ysClr val="windowText" lastClr="000000"/>
                </a:solidFill>
              </a:rPr>
              <a:t>Analyse exploratoire de quelques features du test set après nettoyage</a:t>
            </a:r>
          </a:p>
        </p:txBody>
      </p:sp>
    </p:spTree>
    <p:extLst>
      <p:ext uri="{BB962C8B-B14F-4D97-AF65-F5344CB8AC3E}">
        <p14:creationId xmlns:p14="http://schemas.microsoft.com/office/powerpoint/2010/main" val="3366503950"/>
      </p:ext>
    </p:extLst>
  </p:cSld>
  <p:clrMapOvr>
    <a:masterClrMapping/>
  </p:clrMapOvr>
</p:sld>
</file>

<file path=ppt/theme/theme1.xml><?xml version="1.0" encoding="utf-8"?>
<a:theme xmlns:a="http://schemas.openxmlformats.org/drawingml/2006/main" name="RetrospectVTI">
  <a:themeElements>
    <a:clrScheme name="AnalogousFromDarkSeedLeftStep">
      <a:dk1>
        <a:srgbClr val="000000"/>
      </a:dk1>
      <a:lt1>
        <a:srgbClr val="FFFFFF"/>
      </a:lt1>
      <a:dk2>
        <a:srgbClr val="1A1633"/>
      </a:dk2>
      <a:lt2>
        <a:srgbClr val="F0F3F1"/>
      </a:lt2>
      <a:accent1>
        <a:srgbClr val="D13FBA"/>
      </a:accent1>
      <a:accent2>
        <a:srgbClr val="9A2DBF"/>
      </a:accent2>
      <a:accent3>
        <a:srgbClr val="6F3FD1"/>
      </a:accent3>
      <a:accent4>
        <a:srgbClr val="313EC0"/>
      </a:accent4>
      <a:accent5>
        <a:srgbClr val="3F89D1"/>
      </a:accent5>
      <a:accent6>
        <a:srgbClr val="2DB4BF"/>
      </a:accent6>
      <a:hlink>
        <a:srgbClr val="3F6BBF"/>
      </a:hlink>
      <a:folHlink>
        <a:srgbClr val="7F7F7F"/>
      </a:folHlink>
    </a:clrScheme>
    <a:fontScheme name="Retrospect">
      <a:majorFont>
        <a:latin typeface="Sagona Extra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agona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42353</TotalTime>
  <Words>655</Words>
  <Application>Microsoft Office PowerPoint</Application>
  <PresentationFormat>Grand écran</PresentationFormat>
  <Paragraphs>91</Paragraphs>
  <Slides>17</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17</vt:i4>
      </vt:variant>
    </vt:vector>
  </HeadingPairs>
  <TitlesOfParts>
    <vt:vector size="25" baseType="lpstr">
      <vt:lpstr>Arial</vt:lpstr>
      <vt:lpstr>Calibri</vt:lpstr>
      <vt:lpstr>Courier New</vt:lpstr>
      <vt:lpstr>Sagona Book</vt:lpstr>
      <vt:lpstr>Sagona ExtraLight</vt:lpstr>
      <vt:lpstr>Times New Roman</vt:lpstr>
      <vt:lpstr>Wingdings</vt:lpstr>
      <vt:lpstr>RetrospectVTI</vt:lpstr>
      <vt:lpstr>Projet  7</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2</dc:title>
  <dc:creator>Administrator</dc:creator>
  <cp:lastModifiedBy>housna kouidri</cp:lastModifiedBy>
  <cp:revision>222</cp:revision>
  <dcterms:created xsi:type="dcterms:W3CDTF">2021-05-06T08:15:34Z</dcterms:created>
  <dcterms:modified xsi:type="dcterms:W3CDTF">2021-12-26T14:13:38Z</dcterms:modified>
</cp:coreProperties>
</file>