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51" r:id="rId3"/>
    <p:sldId id="355" r:id="rId4"/>
    <p:sldId id="258" r:id="rId5"/>
    <p:sldId id="356" r:id="rId6"/>
    <p:sldId id="352" r:id="rId7"/>
    <p:sldId id="353" r:id="rId8"/>
    <p:sldId id="344" r:id="rId9"/>
    <p:sldId id="346" r:id="rId10"/>
    <p:sldId id="345" r:id="rId11"/>
    <p:sldId id="347" r:id="rId12"/>
    <p:sldId id="348" r:id="rId13"/>
    <p:sldId id="349" r:id="rId14"/>
    <p:sldId id="326" r:id="rId15"/>
    <p:sldId id="357" r:id="rId16"/>
    <p:sldId id="361" r:id="rId17"/>
    <p:sldId id="359" r:id="rId18"/>
    <p:sldId id="360" r:id="rId19"/>
    <p:sldId id="370" r:id="rId20"/>
    <p:sldId id="371" r:id="rId21"/>
    <p:sldId id="373" r:id="rId22"/>
    <p:sldId id="362" r:id="rId23"/>
    <p:sldId id="363" r:id="rId24"/>
    <p:sldId id="372" r:id="rId25"/>
    <p:sldId id="374" r:id="rId26"/>
    <p:sldId id="375" r:id="rId27"/>
    <p:sldId id="364" r:id="rId28"/>
    <p:sldId id="367" r:id="rId29"/>
    <p:sldId id="368" r:id="rId30"/>
    <p:sldId id="369" r:id="rId31"/>
    <p:sldId id="376" r:id="rId32"/>
    <p:sldId id="358" r:id="rId33"/>
    <p:sldId id="365" r:id="rId34"/>
    <p:sldId id="366" r:id="rId35"/>
    <p:sldId id="377" r:id="rId36"/>
    <p:sldId id="263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FBA"/>
    <a:srgbClr val="313EC0"/>
    <a:srgbClr val="1FC7BF"/>
    <a:srgbClr val="FFFF00"/>
    <a:srgbClr val="E10D5E"/>
    <a:srgbClr val="FDA901"/>
    <a:srgbClr val="EEB500"/>
    <a:srgbClr val="E17533"/>
    <a:srgbClr val="DF6E29"/>
    <a:srgbClr val="D7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D1B8F-CDA0-47D0-A6A2-49B9F685724A}" type="doc">
      <dgm:prSet loTypeId="urn:microsoft.com/office/officeart/2008/layout/PictureStrips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10FA0728-D677-4C06-B8CA-53205BB68240}">
      <dgm:prSet phldrT="[Texte]" custT="1"/>
      <dgm:spPr/>
      <dgm:t>
        <a:bodyPr/>
        <a:lstStyle/>
        <a:p>
          <a:pPr algn="ctr"/>
          <a:r>
            <a:rPr lang="fr-FR" sz="3400" dirty="0"/>
            <a:t>  </a:t>
          </a:r>
          <a:r>
            <a:rPr lang="fr-FR" sz="2800" dirty="0"/>
            <a:t>Introduction/ Problématique</a:t>
          </a:r>
          <a:endParaRPr lang="fr-FR" sz="3400" dirty="0"/>
        </a:p>
      </dgm:t>
    </dgm:pt>
    <dgm:pt modelId="{CF555B00-B43E-417E-9F0F-5398C64293A4}" type="parTrans" cxnId="{09983789-F6D0-4ED0-B0A9-BE3C613BC34E}">
      <dgm:prSet/>
      <dgm:spPr/>
      <dgm:t>
        <a:bodyPr/>
        <a:lstStyle/>
        <a:p>
          <a:endParaRPr lang="fr-FR"/>
        </a:p>
      </dgm:t>
    </dgm:pt>
    <dgm:pt modelId="{9BA69990-A761-4481-AD81-F310F4C6427E}" type="sibTrans" cxnId="{09983789-F6D0-4ED0-B0A9-BE3C613BC34E}">
      <dgm:prSet/>
      <dgm:spPr/>
      <dgm:t>
        <a:bodyPr/>
        <a:lstStyle/>
        <a:p>
          <a:endParaRPr lang="fr-FR"/>
        </a:p>
      </dgm:t>
    </dgm:pt>
    <dgm:pt modelId="{BF6E1224-15CF-4575-B964-6C537F988672}">
      <dgm:prSet phldrT="[Texte]" custT="1"/>
      <dgm:spPr/>
      <dgm:t>
        <a:bodyPr/>
        <a:lstStyle/>
        <a:p>
          <a:pPr algn="ctr"/>
          <a:r>
            <a:rPr lang="fr-FR" sz="3200" b="0" i="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Cleaning /feature engineering   et exploration des données</a:t>
          </a:r>
        </a:p>
      </dgm:t>
    </dgm:pt>
    <dgm:pt modelId="{53BAB50D-A0B7-40B1-A300-D8F1430D927F}" type="parTrans" cxnId="{4AA98DFA-C7F4-43C8-9F99-697A1A44EB86}">
      <dgm:prSet/>
      <dgm:spPr/>
      <dgm:t>
        <a:bodyPr/>
        <a:lstStyle/>
        <a:p>
          <a:endParaRPr lang="fr-FR"/>
        </a:p>
      </dgm:t>
    </dgm:pt>
    <dgm:pt modelId="{173D5DD1-A9E3-4F3F-A1BC-71DA85152D5F}" type="sibTrans" cxnId="{4AA98DFA-C7F4-43C8-9F99-697A1A44EB86}">
      <dgm:prSet/>
      <dgm:spPr/>
      <dgm:t>
        <a:bodyPr/>
        <a:lstStyle/>
        <a:p>
          <a:endParaRPr lang="fr-FR"/>
        </a:p>
      </dgm:t>
    </dgm:pt>
    <dgm:pt modelId="{80B33EC2-7C9A-4A6A-B062-16B9331A0CBB}">
      <dgm:prSet phldrT="[Texte]" custT="1"/>
      <dgm:spPr/>
      <dgm:t>
        <a:bodyPr/>
        <a:lstStyle/>
        <a:p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Modélisation</a:t>
          </a:r>
        </a:p>
      </dgm:t>
    </dgm:pt>
    <dgm:pt modelId="{B04413EC-AD51-495F-B4B7-38CB1D3BB851}" type="parTrans" cxnId="{73A77999-28D4-494E-B769-ADA5C9463633}">
      <dgm:prSet/>
      <dgm:spPr/>
      <dgm:t>
        <a:bodyPr/>
        <a:lstStyle/>
        <a:p>
          <a:endParaRPr lang="fr-FR"/>
        </a:p>
      </dgm:t>
    </dgm:pt>
    <dgm:pt modelId="{4174F473-37B6-46BE-A24B-6F21073D16E1}" type="sibTrans" cxnId="{73A77999-28D4-494E-B769-ADA5C9463633}">
      <dgm:prSet/>
      <dgm:spPr/>
      <dgm:t>
        <a:bodyPr/>
        <a:lstStyle/>
        <a:p>
          <a:endParaRPr lang="fr-FR"/>
        </a:p>
      </dgm:t>
    </dgm:pt>
    <dgm:pt modelId="{43BDDEB9-EF4C-49AD-BB31-B7F0EFF764AD}">
      <dgm:prSet custT="1"/>
      <dgm:spPr/>
      <dgm:t>
        <a:bodyPr/>
        <a:lstStyle/>
        <a:p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Conclusion</a:t>
          </a:r>
        </a:p>
      </dgm:t>
    </dgm:pt>
    <dgm:pt modelId="{A65ED5DA-9F36-4689-89E5-CAFF03229220}" type="sibTrans" cxnId="{24683EDB-4610-456C-8005-98FF83BDA194}">
      <dgm:prSet/>
      <dgm:spPr/>
      <dgm:t>
        <a:bodyPr/>
        <a:lstStyle/>
        <a:p>
          <a:endParaRPr lang="fr-FR"/>
        </a:p>
      </dgm:t>
    </dgm:pt>
    <dgm:pt modelId="{5AB448DF-AB6B-472D-8F97-13F7F2AF24BB}" type="parTrans" cxnId="{24683EDB-4610-456C-8005-98FF83BDA194}">
      <dgm:prSet/>
      <dgm:spPr/>
      <dgm:t>
        <a:bodyPr/>
        <a:lstStyle/>
        <a:p>
          <a:endParaRPr lang="fr-FR"/>
        </a:p>
      </dgm:t>
    </dgm:pt>
    <dgm:pt modelId="{03EE333F-D39B-41D5-9376-AFB3B3A0CCFA}" type="pres">
      <dgm:prSet presAssocID="{EBDD1B8F-CDA0-47D0-A6A2-49B9F685724A}" presName="Name0" presStyleCnt="0">
        <dgm:presLayoutVars>
          <dgm:dir/>
          <dgm:resizeHandles val="exact"/>
        </dgm:presLayoutVars>
      </dgm:prSet>
      <dgm:spPr/>
    </dgm:pt>
    <dgm:pt modelId="{A11CAF07-E761-4906-81AE-602C6B58F866}" type="pres">
      <dgm:prSet presAssocID="{10FA0728-D677-4C06-B8CA-53205BB68240}" presName="composite" presStyleCnt="0"/>
      <dgm:spPr/>
    </dgm:pt>
    <dgm:pt modelId="{F74ACCE6-BA45-4436-8C3B-94F55896BD1A}" type="pres">
      <dgm:prSet presAssocID="{10FA0728-D677-4C06-B8CA-53205BB68240}" presName="rect1" presStyleLbl="trAlignAcc1" presStyleIdx="0" presStyleCnt="4" custScaleX="194229" custLinFactNeighborX="32" custLinFactNeighborY="-4041">
        <dgm:presLayoutVars>
          <dgm:bulletEnabled val="1"/>
        </dgm:presLayoutVars>
      </dgm:prSet>
      <dgm:spPr/>
    </dgm:pt>
    <dgm:pt modelId="{D14D6F08-1882-4165-A03F-3FF278AF5448}" type="pres">
      <dgm:prSet presAssocID="{10FA0728-D677-4C06-B8CA-53205BB68240}" presName="rect2" presStyleLbl="fgImgPlace1" presStyleIdx="0" presStyleCnt="4" custScaleY="76507" custLinFactX="-96546" custLinFactNeighborX="-100000" custLinFactNeighborY="92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1 contour"/>
        </a:ext>
      </dgm:extLst>
    </dgm:pt>
    <dgm:pt modelId="{502BEC70-77F5-4F43-A490-D49DE22C2CAB}" type="pres">
      <dgm:prSet presAssocID="{9BA69990-A761-4481-AD81-F310F4C6427E}" presName="sibTrans" presStyleCnt="0"/>
      <dgm:spPr/>
    </dgm:pt>
    <dgm:pt modelId="{378FB20D-9785-4CF1-A44F-8644ADFBCA61}" type="pres">
      <dgm:prSet presAssocID="{BF6E1224-15CF-4575-B964-6C537F988672}" presName="composite" presStyleCnt="0"/>
      <dgm:spPr/>
    </dgm:pt>
    <dgm:pt modelId="{24E589CA-D169-4242-BD77-579E4A78C0FF}" type="pres">
      <dgm:prSet presAssocID="{BF6E1224-15CF-4575-B964-6C537F988672}" presName="rect1" presStyleLbl="trAlignAcc1" presStyleIdx="1" presStyleCnt="4" custScaleX="192681">
        <dgm:presLayoutVars>
          <dgm:bulletEnabled val="1"/>
        </dgm:presLayoutVars>
      </dgm:prSet>
      <dgm:spPr/>
    </dgm:pt>
    <dgm:pt modelId="{AD4182AE-F73A-43F7-A22A-72BC80DC04DF}" type="pres">
      <dgm:prSet presAssocID="{BF6E1224-15CF-4575-B964-6C537F988672}" presName="rect2" presStyleLbl="fgImgPlace1" presStyleIdx="1" presStyleCnt="4" custScaleY="77224" custLinFactX="-91919" custLinFactNeighborX="-100000" custLinFactNeighborY="137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Abzeichen contour"/>
        </a:ext>
      </dgm:extLst>
    </dgm:pt>
    <dgm:pt modelId="{23C3857E-9EE4-40C7-B2D2-1E06C5D35B5D}" type="pres">
      <dgm:prSet presAssocID="{173D5DD1-A9E3-4F3F-A1BC-71DA85152D5F}" presName="sibTrans" presStyleCnt="0"/>
      <dgm:spPr/>
    </dgm:pt>
    <dgm:pt modelId="{AC694243-278A-4A0C-8C17-ECA394A0B7AD}" type="pres">
      <dgm:prSet presAssocID="{80B33EC2-7C9A-4A6A-B062-16B9331A0CBB}" presName="composite" presStyleCnt="0"/>
      <dgm:spPr/>
    </dgm:pt>
    <dgm:pt modelId="{8DD06916-2E66-49F2-ABDF-7290E4958B61}" type="pres">
      <dgm:prSet presAssocID="{80B33EC2-7C9A-4A6A-B062-16B9331A0CBB}" presName="rect1" presStyleLbl="trAlignAcc1" presStyleIdx="2" presStyleCnt="4" custScaleX="191574" custLinFactNeighborX="526" custLinFactNeighborY="-1725">
        <dgm:presLayoutVars>
          <dgm:bulletEnabled val="1"/>
        </dgm:presLayoutVars>
      </dgm:prSet>
      <dgm:spPr/>
    </dgm:pt>
    <dgm:pt modelId="{BEDCA2D3-9EF9-4EF8-9968-CBDBC5757671}" type="pres">
      <dgm:prSet presAssocID="{80B33EC2-7C9A-4A6A-B062-16B9331A0CBB}" presName="rect2" presStyleLbl="fgImgPlace1" presStyleIdx="2" presStyleCnt="4" custScaleY="83730" custLinFactX="-87548" custLinFactNeighborX="-100000" custLinFactNeighborY="96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3 contour"/>
        </a:ext>
      </dgm:extLst>
    </dgm:pt>
    <dgm:pt modelId="{456A6F8E-B37B-4288-A190-EF7C8ABB13D3}" type="pres">
      <dgm:prSet presAssocID="{4174F473-37B6-46BE-A24B-6F21073D16E1}" presName="sibTrans" presStyleCnt="0"/>
      <dgm:spPr/>
    </dgm:pt>
    <dgm:pt modelId="{512D6434-681D-40EB-A811-4B7CBD4D9311}" type="pres">
      <dgm:prSet presAssocID="{43BDDEB9-EF4C-49AD-BB31-B7F0EFF764AD}" presName="composite" presStyleCnt="0"/>
      <dgm:spPr/>
    </dgm:pt>
    <dgm:pt modelId="{A6705D2B-205A-4EEA-B9B1-41C1B5FE2904}" type="pres">
      <dgm:prSet presAssocID="{43BDDEB9-EF4C-49AD-BB31-B7F0EFF764AD}" presName="rect1" presStyleLbl="trAlignAcc1" presStyleIdx="3" presStyleCnt="4" custScaleX="191574">
        <dgm:presLayoutVars>
          <dgm:bulletEnabled val="1"/>
        </dgm:presLayoutVars>
      </dgm:prSet>
      <dgm:spPr/>
    </dgm:pt>
    <dgm:pt modelId="{CBB64B5D-9050-40E1-9918-7A51F2A64BC7}" type="pres">
      <dgm:prSet presAssocID="{43BDDEB9-EF4C-49AD-BB31-B7F0EFF764AD}" presName="rect2" presStyleLbl="fgImgPlace1" presStyleIdx="3" presStyleCnt="4" custScaleY="88080" custLinFactX="-87549" custLinFactNeighborX="-100000" custLinFactNeighborY="115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rke 4 contour"/>
        </a:ext>
      </dgm:extLst>
    </dgm:pt>
  </dgm:ptLst>
  <dgm:cxnLst>
    <dgm:cxn modelId="{A3B4585A-917A-43F3-A10B-DD56A2275059}" type="presOf" srcId="{BF6E1224-15CF-4575-B964-6C537F988672}" destId="{24E589CA-D169-4242-BD77-579E4A78C0FF}" srcOrd="0" destOrd="0" presId="urn:microsoft.com/office/officeart/2008/layout/PictureStrips"/>
    <dgm:cxn modelId="{F404D97D-7A0B-4460-AAD5-2987F8AF3BB6}" type="presOf" srcId="{EBDD1B8F-CDA0-47D0-A6A2-49B9F685724A}" destId="{03EE333F-D39B-41D5-9376-AFB3B3A0CCFA}" srcOrd="0" destOrd="0" presId="urn:microsoft.com/office/officeart/2008/layout/PictureStrips"/>
    <dgm:cxn modelId="{1C547884-7158-4526-8057-B415D14C0901}" type="presOf" srcId="{80B33EC2-7C9A-4A6A-B062-16B9331A0CBB}" destId="{8DD06916-2E66-49F2-ABDF-7290E4958B61}" srcOrd="0" destOrd="0" presId="urn:microsoft.com/office/officeart/2008/layout/PictureStrips"/>
    <dgm:cxn modelId="{6796C784-52DE-4C67-B4C5-51219458D7E8}" type="presOf" srcId="{43BDDEB9-EF4C-49AD-BB31-B7F0EFF764AD}" destId="{A6705D2B-205A-4EEA-B9B1-41C1B5FE2904}" srcOrd="0" destOrd="0" presId="urn:microsoft.com/office/officeart/2008/layout/PictureStrips"/>
    <dgm:cxn modelId="{09983789-F6D0-4ED0-B0A9-BE3C613BC34E}" srcId="{EBDD1B8F-CDA0-47D0-A6A2-49B9F685724A}" destId="{10FA0728-D677-4C06-B8CA-53205BB68240}" srcOrd="0" destOrd="0" parTransId="{CF555B00-B43E-417E-9F0F-5398C64293A4}" sibTransId="{9BA69990-A761-4481-AD81-F310F4C6427E}"/>
    <dgm:cxn modelId="{73A77999-28D4-494E-B769-ADA5C9463633}" srcId="{EBDD1B8F-CDA0-47D0-A6A2-49B9F685724A}" destId="{80B33EC2-7C9A-4A6A-B062-16B9331A0CBB}" srcOrd="2" destOrd="0" parTransId="{B04413EC-AD51-495F-B4B7-38CB1D3BB851}" sibTransId="{4174F473-37B6-46BE-A24B-6F21073D16E1}"/>
    <dgm:cxn modelId="{C49FDAB5-FA60-4F18-A50B-AD5975ABB7CC}" type="presOf" srcId="{10FA0728-D677-4C06-B8CA-53205BB68240}" destId="{F74ACCE6-BA45-4436-8C3B-94F55896BD1A}" srcOrd="0" destOrd="0" presId="urn:microsoft.com/office/officeart/2008/layout/PictureStrips"/>
    <dgm:cxn modelId="{24683EDB-4610-456C-8005-98FF83BDA194}" srcId="{EBDD1B8F-CDA0-47D0-A6A2-49B9F685724A}" destId="{43BDDEB9-EF4C-49AD-BB31-B7F0EFF764AD}" srcOrd="3" destOrd="0" parTransId="{5AB448DF-AB6B-472D-8F97-13F7F2AF24BB}" sibTransId="{A65ED5DA-9F36-4689-89E5-CAFF03229220}"/>
    <dgm:cxn modelId="{4AA98DFA-C7F4-43C8-9F99-697A1A44EB86}" srcId="{EBDD1B8F-CDA0-47D0-A6A2-49B9F685724A}" destId="{BF6E1224-15CF-4575-B964-6C537F988672}" srcOrd="1" destOrd="0" parTransId="{53BAB50D-A0B7-40B1-A300-D8F1430D927F}" sibTransId="{173D5DD1-A9E3-4F3F-A1BC-71DA85152D5F}"/>
    <dgm:cxn modelId="{C283255B-1978-4258-ACB1-9E49A261CCBE}" type="presParOf" srcId="{03EE333F-D39B-41D5-9376-AFB3B3A0CCFA}" destId="{A11CAF07-E761-4906-81AE-602C6B58F866}" srcOrd="0" destOrd="0" presId="urn:microsoft.com/office/officeart/2008/layout/PictureStrips"/>
    <dgm:cxn modelId="{0B03BD01-F132-43C9-A81B-6407B9A3619B}" type="presParOf" srcId="{A11CAF07-E761-4906-81AE-602C6B58F866}" destId="{F74ACCE6-BA45-4436-8C3B-94F55896BD1A}" srcOrd="0" destOrd="0" presId="urn:microsoft.com/office/officeart/2008/layout/PictureStrips"/>
    <dgm:cxn modelId="{6850A845-663C-4BC2-98FA-CDE712615D5D}" type="presParOf" srcId="{A11CAF07-E761-4906-81AE-602C6B58F866}" destId="{D14D6F08-1882-4165-A03F-3FF278AF5448}" srcOrd="1" destOrd="0" presId="urn:microsoft.com/office/officeart/2008/layout/PictureStrips"/>
    <dgm:cxn modelId="{AA93DD94-376A-41C0-B931-1B4DA373F29F}" type="presParOf" srcId="{03EE333F-D39B-41D5-9376-AFB3B3A0CCFA}" destId="{502BEC70-77F5-4F43-A490-D49DE22C2CAB}" srcOrd="1" destOrd="0" presId="urn:microsoft.com/office/officeart/2008/layout/PictureStrips"/>
    <dgm:cxn modelId="{13359EA4-D410-4354-A096-5DEA0B6124B9}" type="presParOf" srcId="{03EE333F-D39B-41D5-9376-AFB3B3A0CCFA}" destId="{378FB20D-9785-4CF1-A44F-8644ADFBCA61}" srcOrd="2" destOrd="0" presId="urn:microsoft.com/office/officeart/2008/layout/PictureStrips"/>
    <dgm:cxn modelId="{892DF6CF-835B-49B2-AACA-3B833ECD67E2}" type="presParOf" srcId="{378FB20D-9785-4CF1-A44F-8644ADFBCA61}" destId="{24E589CA-D169-4242-BD77-579E4A78C0FF}" srcOrd="0" destOrd="0" presId="urn:microsoft.com/office/officeart/2008/layout/PictureStrips"/>
    <dgm:cxn modelId="{525912C7-7981-4532-9D87-7B0C296077D4}" type="presParOf" srcId="{378FB20D-9785-4CF1-A44F-8644ADFBCA61}" destId="{AD4182AE-F73A-43F7-A22A-72BC80DC04DF}" srcOrd="1" destOrd="0" presId="urn:microsoft.com/office/officeart/2008/layout/PictureStrips"/>
    <dgm:cxn modelId="{8510EA62-C739-473A-839F-537C4A34030E}" type="presParOf" srcId="{03EE333F-D39B-41D5-9376-AFB3B3A0CCFA}" destId="{23C3857E-9EE4-40C7-B2D2-1E06C5D35B5D}" srcOrd="3" destOrd="0" presId="urn:microsoft.com/office/officeart/2008/layout/PictureStrips"/>
    <dgm:cxn modelId="{B584CE16-688C-42BB-9580-7DB1213AA47F}" type="presParOf" srcId="{03EE333F-D39B-41D5-9376-AFB3B3A0CCFA}" destId="{AC694243-278A-4A0C-8C17-ECA394A0B7AD}" srcOrd="4" destOrd="0" presId="urn:microsoft.com/office/officeart/2008/layout/PictureStrips"/>
    <dgm:cxn modelId="{B99896E8-A5B5-423F-BE6B-2C44DE3B2D21}" type="presParOf" srcId="{AC694243-278A-4A0C-8C17-ECA394A0B7AD}" destId="{8DD06916-2E66-49F2-ABDF-7290E4958B61}" srcOrd="0" destOrd="0" presId="urn:microsoft.com/office/officeart/2008/layout/PictureStrips"/>
    <dgm:cxn modelId="{465663F4-5E74-4559-B364-FFD8915883CB}" type="presParOf" srcId="{AC694243-278A-4A0C-8C17-ECA394A0B7AD}" destId="{BEDCA2D3-9EF9-4EF8-9968-CBDBC5757671}" srcOrd="1" destOrd="0" presId="urn:microsoft.com/office/officeart/2008/layout/PictureStrips"/>
    <dgm:cxn modelId="{119A3A24-E80B-4A0A-AD2D-947A7BC92117}" type="presParOf" srcId="{03EE333F-D39B-41D5-9376-AFB3B3A0CCFA}" destId="{456A6F8E-B37B-4288-A190-EF7C8ABB13D3}" srcOrd="5" destOrd="0" presId="urn:microsoft.com/office/officeart/2008/layout/PictureStrips"/>
    <dgm:cxn modelId="{1B867BE5-091A-4A73-BE52-FC12469C7EFC}" type="presParOf" srcId="{03EE333F-D39B-41D5-9376-AFB3B3A0CCFA}" destId="{512D6434-681D-40EB-A811-4B7CBD4D9311}" srcOrd="6" destOrd="0" presId="urn:microsoft.com/office/officeart/2008/layout/PictureStrips"/>
    <dgm:cxn modelId="{E33C42F4-380C-4C7E-A719-27D7F817D437}" type="presParOf" srcId="{512D6434-681D-40EB-A811-4B7CBD4D9311}" destId="{A6705D2B-205A-4EEA-B9B1-41C1B5FE2904}" srcOrd="0" destOrd="0" presId="urn:microsoft.com/office/officeart/2008/layout/PictureStrips"/>
    <dgm:cxn modelId="{839FAB94-AAE8-40C4-B8C3-7AA100F968CC}" type="presParOf" srcId="{512D6434-681D-40EB-A811-4B7CBD4D9311}" destId="{CBB64B5D-9050-40E1-9918-7A51F2A64BC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ACCE6-BA45-4436-8C3B-94F55896BD1A}">
      <dsp:nvSpPr>
        <dsp:cNvPr id="0" name=""/>
        <dsp:cNvSpPr/>
      </dsp:nvSpPr>
      <dsp:spPr>
        <a:xfrm>
          <a:off x="2424" y="323965"/>
          <a:ext cx="7398500" cy="1190363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73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  </a:t>
          </a:r>
          <a:r>
            <a:rPr lang="fr-FR" sz="2800" kern="1200" dirty="0"/>
            <a:t>Introduction/ Problématique</a:t>
          </a:r>
          <a:endParaRPr lang="fr-FR" sz="3400" kern="1200" dirty="0"/>
        </a:p>
      </dsp:txBody>
      <dsp:txXfrm>
        <a:off x="2424" y="323965"/>
        <a:ext cx="7398500" cy="1190363"/>
      </dsp:txXfrm>
    </dsp:sp>
    <dsp:sp modelId="{D14D6F08-1882-4165-A03F-3FF278AF5448}">
      <dsp:nvSpPr>
        <dsp:cNvPr id="0" name=""/>
        <dsp:cNvSpPr/>
      </dsp:nvSpPr>
      <dsp:spPr>
        <a:xfrm>
          <a:off x="0" y="463145"/>
          <a:ext cx="833254" cy="95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589CA-D169-4242-BD77-579E4A78C0FF}">
      <dsp:nvSpPr>
        <dsp:cNvPr id="0" name=""/>
        <dsp:cNvSpPr/>
      </dsp:nvSpPr>
      <dsp:spPr>
        <a:xfrm>
          <a:off x="30695" y="1728266"/>
          <a:ext cx="7339534" cy="1190363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73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Cleaning /feature engineering   et exploration des données</a:t>
          </a:r>
        </a:p>
      </dsp:txBody>
      <dsp:txXfrm>
        <a:off x="30695" y="1728266"/>
        <a:ext cx="7339534" cy="1190363"/>
      </dsp:txXfrm>
    </dsp:sp>
    <dsp:sp modelId="{AD4182AE-F73A-43F7-A22A-72BC80DC04DF}">
      <dsp:nvSpPr>
        <dsp:cNvPr id="0" name=""/>
        <dsp:cNvSpPr/>
      </dsp:nvSpPr>
      <dsp:spPr>
        <a:xfrm>
          <a:off x="37991" y="1869945"/>
          <a:ext cx="833254" cy="965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06916-2E66-49F2-ABDF-7290E4958B61}">
      <dsp:nvSpPr>
        <dsp:cNvPr id="0" name=""/>
        <dsp:cNvSpPr/>
      </dsp:nvSpPr>
      <dsp:spPr>
        <a:xfrm>
          <a:off x="71815" y="3104590"/>
          <a:ext cx="7297367" cy="1190363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73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Modélisation</a:t>
          </a:r>
        </a:p>
      </dsp:txBody>
      <dsp:txXfrm>
        <a:off x="71815" y="3104590"/>
        <a:ext cx="7297367" cy="1190363"/>
      </dsp:txXfrm>
    </dsp:sp>
    <dsp:sp modelId="{BEDCA2D3-9EF9-4EF8-9968-CBDBC5757671}">
      <dsp:nvSpPr>
        <dsp:cNvPr id="0" name=""/>
        <dsp:cNvSpPr/>
      </dsp:nvSpPr>
      <dsp:spPr>
        <a:xfrm>
          <a:off x="74413" y="3175074"/>
          <a:ext cx="833254" cy="1046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5D2B-205A-4EEA-B9B1-41C1B5FE2904}">
      <dsp:nvSpPr>
        <dsp:cNvPr id="0" name=""/>
        <dsp:cNvSpPr/>
      </dsp:nvSpPr>
      <dsp:spPr>
        <a:xfrm>
          <a:off x="51778" y="4549166"/>
          <a:ext cx="7297367" cy="1190363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273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500" kern="1200" dirty="0"/>
            <a:t>  </a:t>
          </a:r>
          <a:r>
            <a:rPr lang="fr-FR" sz="2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agona Book" panose="020F0502020204030204"/>
              <a:ea typeface="+mn-ea"/>
              <a:cs typeface="+mn-cs"/>
            </a:rPr>
            <a:t>Conclusion</a:t>
          </a:r>
        </a:p>
      </dsp:txBody>
      <dsp:txXfrm>
        <a:off x="51778" y="4549166"/>
        <a:ext cx="7297367" cy="1190363"/>
      </dsp:txXfrm>
    </dsp:sp>
    <dsp:sp modelId="{CBB64B5D-9050-40E1-9918-7A51F2A64BC7}">
      <dsp:nvSpPr>
        <dsp:cNvPr id="0" name=""/>
        <dsp:cNvSpPr/>
      </dsp:nvSpPr>
      <dsp:spPr>
        <a:xfrm>
          <a:off x="74405" y="4595904"/>
          <a:ext cx="833254" cy="1100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7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nergystar.gov/buildings/facility-owners-and-managers/existing-buildings/use-portfolio-manager/interpret-your-results/wha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user.oc-static.com/upload/2019/02/24/15510245026714_Seattle_logo_landscape_blue-black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CE95DF-06BC-4C8D-A019-4EF5ED93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 dirty="0"/>
              <a:t>Projet 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A0F3F7-EEF2-49C8-AC4E-93CA74016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3506" y="4672739"/>
            <a:ext cx="7010915" cy="1021498"/>
          </a:xfrm>
        </p:spPr>
        <p:txBody>
          <a:bodyPr>
            <a:normAutofit fontScale="40000" lnSpcReduction="20000"/>
          </a:bodyPr>
          <a:lstStyle/>
          <a:p>
            <a:r>
              <a:rPr lang="fr-FR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Anticipez les besoins en consommation électrique de bâtiments</a:t>
            </a:r>
          </a:p>
        </p:txBody>
      </p:sp>
      <p:pic>
        <p:nvPicPr>
          <p:cNvPr id="4" name="Picture 3" descr="Graphiques financiers numériques">
            <a:extLst>
              <a:ext uri="{FF2B5EF4-FFF2-40B4-BE49-F238E27FC236}">
                <a16:creationId xmlns:a16="http://schemas.microsoft.com/office/drawing/2014/main" id="{807C9847-EF77-4FB2-9894-70677E6DB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49" r="7214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0C88A0A-291E-41FC-8B70-C5546BCB51C9}"/>
              </a:ext>
            </a:extLst>
          </p:cNvPr>
          <p:cNvSpPr txBox="1"/>
          <p:nvPr/>
        </p:nvSpPr>
        <p:spPr>
          <a:xfrm>
            <a:off x="619843" y="144691"/>
            <a:ext cx="287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Parcours: « Data Scientist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6D95C2-DE1C-4D2A-8E5F-B0EB2A3E6609}"/>
              </a:ext>
            </a:extLst>
          </p:cNvPr>
          <p:cNvSpPr txBox="1"/>
          <p:nvPr/>
        </p:nvSpPr>
        <p:spPr>
          <a:xfrm>
            <a:off x="10614991" y="6367420"/>
            <a:ext cx="1757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Housna KOUIDRI</a:t>
            </a:r>
          </a:p>
        </p:txBody>
      </p:sp>
      <p:pic>
        <p:nvPicPr>
          <p:cNvPr id="1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3398381-090F-4DEA-9080-5BF347B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10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8DDAECAC-C11B-4257-AF08-BCF68E07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1" y="448309"/>
            <a:ext cx="8182928" cy="553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E20C65E-CDE1-4A31-8326-FE097FD8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1FC073A-2B6F-483D-A5E7-DCCE5C16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481013"/>
            <a:ext cx="10220325" cy="576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95A6B9E-9D53-4D22-9B9F-E2F98E30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785678B-FC0A-4A87-8DC1-B4F5D8E5D853}"/>
              </a:ext>
            </a:extLst>
          </p:cNvPr>
          <p:cNvSpPr txBox="1"/>
          <p:nvPr/>
        </p:nvSpPr>
        <p:spPr>
          <a:xfrm>
            <a:off x="4131733" y="111681"/>
            <a:ext cx="480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Analyse bivariée de la consommation d’énergie</a:t>
            </a:r>
          </a:p>
        </p:txBody>
      </p:sp>
    </p:spTree>
    <p:extLst>
      <p:ext uri="{BB962C8B-B14F-4D97-AF65-F5344CB8AC3E}">
        <p14:creationId xmlns:p14="http://schemas.microsoft.com/office/powerpoint/2010/main" val="344483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70AEAB0-AD00-4DB5-8FB5-E4AAB22E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2" y="507411"/>
            <a:ext cx="10160001" cy="584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1C5B835-8072-4394-A7B0-07E336B0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5FC321D-AA65-4602-8FC7-E7C2619352CB}"/>
              </a:ext>
            </a:extLst>
          </p:cNvPr>
          <p:cNvSpPr txBox="1"/>
          <p:nvPr/>
        </p:nvSpPr>
        <p:spPr>
          <a:xfrm>
            <a:off x="4309533" y="84527"/>
            <a:ext cx="422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Analyse bivariée des émissions en CO2</a:t>
            </a:r>
          </a:p>
        </p:txBody>
      </p:sp>
    </p:spTree>
    <p:extLst>
      <p:ext uri="{BB962C8B-B14F-4D97-AF65-F5344CB8AC3E}">
        <p14:creationId xmlns:p14="http://schemas.microsoft.com/office/powerpoint/2010/main" val="423492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B724C5AA-680E-450D-94F1-86309FC6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6C6EAF66-0A61-416D-BA2C-6B4613610ED2}"/>
              </a:ext>
            </a:extLst>
          </p:cNvPr>
          <p:cNvGrpSpPr/>
          <p:nvPr/>
        </p:nvGrpSpPr>
        <p:grpSpPr>
          <a:xfrm>
            <a:off x="3862851" y="3727303"/>
            <a:ext cx="3997098" cy="2703906"/>
            <a:chOff x="3411221" y="3412114"/>
            <a:chExt cx="4451668" cy="2952752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C9B72B04-B047-47B0-9D3E-9461813D4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21" y="3412114"/>
              <a:ext cx="4451668" cy="295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85D99E-9D0E-45D9-BFC0-EE5721EBEA80}"/>
                </a:ext>
              </a:extLst>
            </p:cNvPr>
            <p:cNvSpPr/>
            <p:nvPr/>
          </p:nvSpPr>
          <p:spPr>
            <a:xfrm>
              <a:off x="4191744" y="3625129"/>
              <a:ext cx="989855" cy="25154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Corr=O.84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D7C0079-A716-4B86-A3B8-0E34EC396F8C}"/>
              </a:ext>
            </a:extLst>
          </p:cNvPr>
          <p:cNvGrpSpPr/>
          <p:nvPr/>
        </p:nvGrpSpPr>
        <p:grpSpPr>
          <a:xfrm>
            <a:off x="6739294" y="621180"/>
            <a:ext cx="3997098" cy="2703906"/>
            <a:chOff x="6739295" y="426791"/>
            <a:chExt cx="4451668" cy="3068953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8A529D7C-22EE-4CE1-A9B9-C3468AEA1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9295" y="426791"/>
              <a:ext cx="4451668" cy="306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93CE44-0337-4842-9B97-230B99281E72}"/>
                </a:ext>
              </a:extLst>
            </p:cNvPr>
            <p:cNvSpPr/>
            <p:nvPr/>
          </p:nvSpPr>
          <p:spPr>
            <a:xfrm>
              <a:off x="9935319" y="723201"/>
              <a:ext cx="989855" cy="25154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Corr=O.7</a:t>
              </a:r>
              <a:r>
                <a:rPr lang="fr-F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008CFAD-02B5-4D05-8F5E-5E05E4C052BC}"/>
              </a:ext>
            </a:extLst>
          </p:cNvPr>
          <p:cNvGrpSpPr/>
          <p:nvPr/>
        </p:nvGrpSpPr>
        <p:grpSpPr>
          <a:xfrm>
            <a:off x="566575" y="621180"/>
            <a:ext cx="3997098" cy="2703906"/>
            <a:chOff x="404813" y="426791"/>
            <a:chExt cx="4451668" cy="2923150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6A984251-1565-44FF-8546-72400D958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3" y="426791"/>
              <a:ext cx="4451668" cy="292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312A8B-DAFD-4A59-BE40-FBFE0DB62A83}"/>
                </a:ext>
              </a:extLst>
            </p:cNvPr>
            <p:cNvSpPr/>
            <p:nvPr/>
          </p:nvSpPr>
          <p:spPr>
            <a:xfrm>
              <a:off x="3590476" y="597428"/>
              <a:ext cx="989855" cy="25154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Corr=O.42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DD80829A-FD47-40D3-9557-9E2AF3195040}"/>
              </a:ext>
            </a:extLst>
          </p:cNvPr>
          <p:cNvSpPr txBox="1"/>
          <p:nvPr/>
        </p:nvSpPr>
        <p:spPr>
          <a:xfrm>
            <a:off x="6248400" y="313403"/>
            <a:ext cx="489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masis MT Pro" panose="02040504050005020304" pitchFamily="18" charset="0"/>
                <a:cs typeface="Times New Roman" panose="02020603050405020304" pitchFamily="18" charset="0"/>
              </a:rPr>
              <a:t>Scatterplot de la consommation d’énergie VS la surface totale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2D2917B-8183-4ACA-8E7C-8BB09EDA3E42}"/>
              </a:ext>
            </a:extLst>
          </p:cNvPr>
          <p:cNvSpPr txBox="1"/>
          <p:nvPr/>
        </p:nvSpPr>
        <p:spPr>
          <a:xfrm>
            <a:off x="436432" y="313403"/>
            <a:ext cx="480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masis MT Pro" panose="02040504050005020304" pitchFamily="18" charset="0"/>
                <a:cs typeface="Times New Roman" panose="02020603050405020304" pitchFamily="18" charset="0"/>
              </a:rPr>
              <a:t>Scatterplot des émissions en CO2 VS la surface totale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0267F4-95CB-4DC6-938A-DC61F47B749F}"/>
              </a:ext>
            </a:extLst>
          </p:cNvPr>
          <p:cNvSpPr txBox="1"/>
          <p:nvPr/>
        </p:nvSpPr>
        <p:spPr>
          <a:xfrm>
            <a:off x="3497745" y="3402283"/>
            <a:ext cx="5196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masis MT Pro" panose="02040504050005020304" pitchFamily="18" charset="0"/>
                <a:cs typeface="Times New Roman" panose="02020603050405020304" pitchFamily="18" charset="0"/>
              </a:rPr>
              <a:t>Scatterplot des émissions en CO2 VS la consommation d’énergie </a:t>
            </a:r>
          </a:p>
        </p:txBody>
      </p:sp>
    </p:spTree>
    <p:extLst>
      <p:ext uri="{BB962C8B-B14F-4D97-AF65-F5344CB8AC3E}">
        <p14:creationId xmlns:p14="http://schemas.microsoft.com/office/powerpoint/2010/main" val="336465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>
            <a:extLst>
              <a:ext uri="{FF2B5EF4-FFF2-40B4-BE49-F238E27FC236}">
                <a16:creationId xmlns:a16="http://schemas.microsoft.com/office/drawing/2014/main" id="{F97C5791-EB8E-46E5-A746-88F840C6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43" y="580600"/>
            <a:ext cx="6122514" cy="58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768E3F3-9C44-4983-969E-125E4D5A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DCB4F2D2-D491-453E-8325-9D8664BFE07B}"/>
              </a:ext>
            </a:extLst>
          </p:cNvPr>
          <p:cNvSpPr txBox="1">
            <a:spLocks/>
          </p:cNvSpPr>
          <p:nvPr/>
        </p:nvSpPr>
        <p:spPr>
          <a:xfrm>
            <a:off x="431800" y="47088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 de corrélation</a:t>
            </a:r>
            <a:r>
              <a:rPr lang="fr-FR" sz="2000" u="sng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79FCE-5A73-467C-AC89-338E622623DA}"/>
              </a:ext>
            </a:extLst>
          </p:cNvPr>
          <p:cNvSpPr/>
          <p:nvPr/>
        </p:nvSpPr>
        <p:spPr>
          <a:xfrm>
            <a:off x="3034743" y="2924190"/>
            <a:ext cx="1738646" cy="226828"/>
          </a:xfrm>
          <a:prstGeom prst="rect">
            <a:avLst/>
          </a:prstGeom>
          <a:solidFill>
            <a:srgbClr val="1FC7B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A56EB-58AA-445C-A5A9-194AE58122F2}"/>
              </a:ext>
            </a:extLst>
          </p:cNvPr>
          <p:cNvSpPr/>
          <p:nvPr/>
        </p:nvSpPr>
        <p:spPr>
          <a:xfrm>
            <a:off x="3547100" y="2529092"/>
            <a:ext cx="1226289" cy="226828"/>
          </a:xfrm>
          <a:prstGeom prst="rect">
            <a:avLst/>
          </a:prstGeom>
          <a:solidFill>
            <a:srgbClr val="1FC7B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6C587F7-E3E8-4B96-98FD-B92F538D4D7E}"/>
              </a:ext>
            </a:extLst>
          </p:cNvPr>
          <p:cNvSpPr txBox="1"/>
          <p:nvPr/>
        </p:nvSpPr>
        <p:spPr>
          <a:xfrm>
            <a:off x="3048000" y="23013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Modélisation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3B64B86-40E1-4572-B404-6D2CD45E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7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627A151-9C50-4D76-BE7C-B0BDA89C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9DBEADA3-F259-4F1B-AA41-FBBDDEF61C88}"/>
              </a:ext>
            </a:extLst>
          </p:cNvPr>
          <p:cNvGrpSpPr/>
          <p:nvPr/>
        </p:nvGrpSpPr>
        <p:grpSpPr>
          <a:xfrm>
            <a:off x="389562" y="1704799"/>
            <a:ext cx="11784904" cy="4502097"/>
            <a:chOff x="376348" y="1381094"/>
            <a:chExt cx="11784904" cy="443867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8A44334-ED69-4FB5-9AAE-AEC9ECFE4672}"/>
                </a:ext>
              </a:extLst>
            </p:cNvPr>
            <p:cNvGrpSpPr/>
            <p:nvPr/>
          </p:nvGrpSpPr>
          <p:grpSpPr>
            <a:xfrm>
              <a:off x="376348" y="1381094"/>
              <a:ext cx="2579461" cy="2027220"/>
              <a:chOff x="268852" y="547446"/>
              <a:chExt cx="2339521" cy="202722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B637A6AD-BB28-4BED-A4A2-EE1BE54CFD40}"/>
                  </a:ext>
                </a:extLst>
              </p:cNvPr>
              <p:cNvSpPr/>
              <p:nvPr/>
            </p:nvSpPr>
            <p:spPr>
              <a:xfrm>
                <a:off x="285004" y="579260"/>
                <a:ext cx="2181655" cy="199540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1" name="Rectangle : coins arrondis 4">
                <a:extLst>
                  <a:ext uri="{FF2B5EF4-FFF2-40B4-BE49-F238E27FC236}">
                    <a16:creationId xmlns:a16="http://schemas.microsoft.com/office/drawing/2014/main" id="{2AD69A37-C2A7-4090-AB49-05B658BE1D5F}"/>
                  </a:ext>
                </a:extLst>
              </p:cNvPr>
              <p:cNvSpPr txBox="1"/>
              <p:nvPr/>
            </p:nvSpPr>
            <p:spPr>
              <a:xfrm>
                <a:off x="268852" y="547446"/>
                <a:ext cx="2339521" cy="16944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8016" tIns="128016" rIns="128016" bIns="68580" numCol="1" spcCol="1270" anchor="t" anchorCtr="0">
                <a:noAutofit/>
              </a:bodyPr>
              <a:lstStyle/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1800" kern="1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-Prétraitement des données</a:t>
                </a:r>
              </a:p>
              <a:p>
                <a:pPr marL="0" lvl="0" indent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-Pour chaque prédiction détermination de la variable cible (y) et des variables (X)  </a:t>
                </a:r>
                <a:endParaRPr lang="fr-FR" sz="1800" kern="1200" dirty="0"/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AC2398E6-41D3-46B4-A1E6-1156EC5BA732}"/>
                </a:ext>
              </a:extLst>
            </p:cNvPr>
            <p:cNvGrpSpPr/>
            <p:nvPr/>
          </p:nvGrpSpPr>
          <p:grpSpPr>
            <a:xfrm>
              <a:off x="3440304" y="1412908"/>
              <a:ext cx="2213771" cy="1974720"/>
              <a:chOff x="3136773" y="530733"/>
              <a:chExt cx="2213771" cy="1974720"/>
            </a:xfrm>
          </p:grpSpPr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6D393107-5817-408B-954B-3EB2E2FA6768}"/>
                  </a:ext>
                </a:extLst>
              </p:cNvPr>
              <p:cNvSpPr/>
              <p:nvPr/>
            </p:nvSpPr>
            <p:spPr>
              <a:xfrm>
                <a:off x="3136773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01371"/>
                  <a:satOff val="174"/>
                  <a:lumOff val="-2353"/>
                  <a:alphaOff val="0"/>
                </a:schemeClr>
              </a:fillRef>
              <a:effectRef idx="0">
                <a:schemeClr val="accent5">
                  <a:hueOff val="-501371"/>
                  <a:satOff val="174"/>
                  <a:lumOff val="-235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9" name="Rectangle : coins arrondis 4">
                <a:extLst>
                  <a:ext uri="{FF2B5EF4-FFF2-40B4-BE49-F238E27FC236}">
                    <a16:creationId xmlns:a16="http://schemas.microsoft.com/office/drawing/2014/main" id="{E5DF6900-D38B-4E8F-B863-ABCC5618086C}"/>
                  </a:ext>
                </a:extLst>
              </p:cNvPr>
              <p:cNvSpPr txBox="1"/>
              <p:nvPr/>
            </p:nvSpPr>
            <p:spPr>
              <a:xfrm>
                <a:off x="3137328" y="530733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01222B7-4791-4451-B526-90C857A3B242}"/>
                </a:ext>
              </a:extLst>
            </p:cNvPr>
            <p:cNvGrpSpPr/>
            <p:nvPr/>
          </p:nvGrpSpPr>
          <p:grpSpPr>
            <a:xfrm>
              <a:off x="6328096" y="1412908"/>
              <a:ext cx="2346566" cy="1974720"/>
              <a:chOff x="6277231" y="530733"/>
              <a:chExt cx="2213216" cy="1974720"/>
            </a:xfrm>
          </p:grpSpPr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4E9C16C1-6D30-478C-B5E3-95898B4B4C14}"/>
                  </a:ext>
                </a:extLst>
              </p:cNvPr>
              <p:cNvSpPr/>
              <p:nvPr/>
            </p:nvSpPr>
            <p:spPr>
              <a:xfrm>
                <a:off x="6277231" y="530733"/>
                <a:ext cx="2213216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002741"/>
                  <a:satOff val="347"/>
                  <a:lumOff val="-4707"/>
                  <a:alphaOff val="0"/>
                </a:schemeClr>
              </a:fillRef>
              <a:effectRef idx="0">
                <a:schemeClr val="accent5">
                  <a:hueOff val="-1002741"/>
                  <a:satOff val="347"/>
                  <a:lumOff val="-4707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Rectangle : coins arrondis 4">
                <a:extLst>
                  <a:ext uri="{FF2B5EF4-FFF2-40B4-BE49-F238E27FC236}">
                    <a16:creationId xmlns:a16="http://schemas.microsoft.com/office/drawing/2014/main" id="{96865A34-B8F0-4C0B-ACA7-0A2DD4FC4F4F}"/>
                  </a:ext>
                </a:extLst>
              </p:cNvPr>
              <p:cNvSpPr txBox="1"/>
              <p:nvPr/>
            </p:nvSpPr>
            <p:spPr>
              <a:xfrm>
                <a:off x="6277231" y="661780"/>
                <a:ext cx="2213216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8FA0663-9D44-426B-8F09-3073B28FF389}"/>
                </a:ext>
              </a:extLst>
            </p:cNvPr>
            <p:cNvGrpSpPr/>
            <p:nvPr/>
          </p:nvGrpSpPr>
          <p:grpSpPr>
            <a:xfrm>
              <a:off x="9348683" y="1391249"/>
              <a:ext cx="2300197" cy="1974720"/>
              <a:chOff x="9413045" y="530733"/>
              <a:chExt cx="2300197" cy="1974720"/>
            </a:xfrm>
          </p:grpSpPr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25E7052D-94E0-419D-B941-87D966890F63}"/>
                  </a:ext>
                </a:extLst>
              </p:cNvPr>
              <p:cNvSpPr/>
              <p:nvPr/>
            </p:nvSpPr>
            <p:spPr>
              <a:xfrm>
                <a:off x="9413045" y="530733"/>
                <a:ext cx="2300197" cy="19747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ectangle : coins arrondis 4">
                <a:extLst>
                  <a:ext uri="{FF2B5EF4-FFF2-40B4-BE49-F238E27FC236}">
                    <a16:creationId xmlns:a16="http://schemas.microsoft.com/office/drawing/2014/main" id="{24F84C53-4292-400F-B109-6C20BFB65AE8}"/>
                  </a:ext>
                </a:extLst>
              </p:cNvPr>
              <p:cNvSpPr txBox="1"/>
              <p:nvPr/>
            </p:nvSpPr>
            <p:spPr>
              <a:xfrm>
                <a:off x="9413045" y="530733"/>
                <a:ext cx="2300197" cy="11996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3576" tIns="163576" rIns="163576" bIns="87630" numCol="1" spcCol="1270" anchor="t" anchorCtr="0">
                <a:noAutofit/>
              </a:bodyPr>
              <a:lstStyle/>
              <a:p>
                <a:pPr marL="0" lvl="0" indent="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2300" kern="120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7C3533C-34EE-4D8D-8568-563FEC7CF014}"/>
                </a:ext>
              </a:extLst>
            </p:cNvPr>
            <p:cNvGrpSpPr/>
            <p:nvPr/>
          </p:nvGrpSpPr>
          <p:grpSpPr>
            <a:xfrm>
              <a:off x="2918504" y="2236850"/>
              <a:ext cx="488985" cy="375707"/>
              <a:chOff x="2445375" y="952238"/>
              <a:chExt cx="488985" cy="375707"/>
            </a:xfrm>
          </p:grpSpPr>
          <p:sp>
            <p:nvSpPr>
              <p:cNvPr id="32" name="Flèche : droite 31">
                <a:extLst>
                  <a:ext uri="{FF2B5EF4-FFF2-40B4-BE49-F238E27FC236}">
                    <a16:creationId xmlns:a16="http://schemas.microsoft.com/office/drawing/2014/main" id="{084115DD-F355-4EAF-AD1F-DF3465845046}"/>
                  </a:ext>
                </a:extLst>
              </p:cNvPr>
              <p:cNvSpPr/>
              <p:nvPr/>
            </p:nvSpPr>
            <p:spPr>
              <a:xfrm rot="21578912">
                <a:off x="2445375" y="952238"/>
                <a:ext cx="488985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lèche : droite 4">
                <a:extLst>
                  <a:ext uri="{FF2B5EF4-FFF2-40B4-BE49-F238E27FC236}">
                    <a16:creationId xmlns:a16="http://schemas.microsoft.com/office/drawing/2014/main" id="{5DEB576C-58B3-4C16-AF39-4C16C15255E1}"/>
                  </a:ext>
                </a:extLst>
              </p:cNvPr>
              <p:cNvSpPr txBox="1"/>
              <p:nvPr/>
            </p:nvSpPr>
            <p:spPr>
              <a:xfrm rot="21578912">
                <a:off x="2445376" y="1027725"/>
                <a:ext cx="376273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EE0AA66-13E2-454C-B282-CD333D26AB93}"/>
                </a:ext>
              </a:extLst>
            </p:cNvPr>
            <p:cNvGrpSpPr/>
            <p:nvPr/>
          </p:nvGrpSpPr>
          <p:grpSpPr>
            <a:xfrm>
              <a:off x="5780179" y="2153184"/>
              <a:ext cx="491143" cy="375707"/>
              <a:chOff x="5582216" y="942705"/>
              <a:chExt cx="491143" cy="375707"/>
            </a:xfrm>
          </p:grpSpPr>
          <p:sp>
            <p:nvSpPr>
              <p:cNvPr id="30" name="Flèche : droite 29">
                <a:extLst>
                  <a:ext uri="{FF2B5EF4-FFF2-40B4-BE49-F238E27FC236}">
                    <a16:creationId xmlns:a16="http://schemas.microsoft.com/office/drawing/2014/main" id="{AF174B11-1B8E-4D03-8373-42FD3E19EB72}"/>
                  </a:ext>
                </a:extLst>
              </p:cNvPr>
              <p:cNvSpPr/>
              <p:nvPr/>
            </p:nvSpPr>
            <p:spPr>
              <a:xfrm>
                <a:off x="5582216" y="942705"/>
                <a:ext cx="491143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52056"/>
                  <a:satOff val="261"/>
                  <a:lumOff val="-3530"/>
                  <a:alphaOff val="0"/>
                </a:schemeClr>
              </a:fillRef>
              <a:effectRef idx="0">
                <a:schemeClr val="accent5">
                  <a:hueOff val="-752056"/>
                  <a:satOff val="261"/>
                  <a:lumOff val="-353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lèche : droite 4">
                <a:extLst>
                  <a:ext uri="{FF2B5EF4-FFF2-40B4-BE49-F238E27FC236}">
                    <a16:creationId xmlns:a16="http://schemas.microsoft.com/office/drawing/2014/main" id="{D02E6D06-CA91-4317-87C8-D99508DE448F}"/>
                  </a:ext>
                </a:extLst>
              </p:cNvPr>
              <p:cNvSpPr txBox="1"/>
              <p:nvPr/>
            </p:nvSpPr>
            <p:spPr>
              <a:xfrm>
                <a:off x="5582216" y="1017846"/>
                <a:ext cx="378431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 dirty="0"/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6ECD020-871A-4DDB-8C36-D4CCDE2E7919}"/>
                </a:ext>
              </a:extLst>
            </p:cNvPr>
            <p:cNvGrpSpPr/>
            <p:nvPr/>
          </p:nvGrpSpPr>
          <p:grpSpPr>
            <a:xfrm>
              <a:off x="8785207" y="2031514"/>
              <a:ext cx="488976" cy="375707"/>
              <a:chOff x="8664357" y="901670"/>
              <a:chExt cx="488976" cy="375707"/>
            </a:xfrm>
          </p:grpSpPr>
          <p:sp>
            <p:nvSpPr>
              <p:cNvPr id="28" name="Flèche : droite 27">
                <a:extLst>
                  <a:ext uri="{FF2B5EF4-FFF2-40B4-BE49-F238E27FC236}">
                    <a16:creationId xmlns:a16="http://schemas.microsoft.com/office/drawing/2014/main" id="{DEA9BC9C-B853-4E04-9255-35EAAE67A44D}"/>
                  </a:ext>
                </a:extLst>
              </p:cNvPr>
              <p:cNvSpPr/>
              <p:nvPr/>
            </p:nvSpPr>
            <p:spPr>
              <a:xfrm>
                <a:off x="8664357" y="901670"/>
                <a:ext cx="488976" cy="37570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04112"/>
                  <a:satOff val="521"/>
                  <a:lumOff val="-7060"/>
                  <a:alphaOff val="0"/>
                </a:schemeClr>
              </a:fillRef>
              <a:effectRef idx="0">
                <a:schemeClr val="accent5">
                  <a:hueOff val="-1504112"/>
                  <a:satOff val="521"/>
                  <a:lumOff val="-706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Flèche : droite 4">
                <a:extLst>
                  <a:ext uri="{FF2B5EF4-FFF2-40B4-BE49-F238E27FC236}">
                    <a16:creationId xmlns:a16="http://schemas.microsoft.com/office/drawing/2014/main" id="{5A62FA58-4F4F-4B6D-BC57-F2AEFEC9F124}"/>
                  </a:ext>
                </a:extLst>
              </p:cNvPr>
              <p:cNvSpPr txBox="1"/>
              <p:nvPr/>
            </p:nvSpPr>
            <p:spPr>
              <a:xfrm>
                <a:off x="8664357" y="976811"/>
                <a:ext cx="376264" cy="22542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fr-FR" sz="1600" kern="1200"/>
              </a:p>
            </p:txBody>
          </p:sp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D2930D-4D00-4C5B-89D7-27D936D6F072}"/>
                </a:ext>
              </a:extLst>
            </p:cNvPr>
            <p:cNvSpPr txBox="1"/>
            <p:nvPr/>
          </p:nvSpPr>
          <p:spPr>
            <a:xfrm>
              <a:off x="3468551" y="1482521"/>
              <a:ext cx="2432754" cy="118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de plusieurs modèles de machine learning: linéaires et non linéaires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210E77C-DDEA-4FC6-A0C6-662EDDBCFA22}"/>
                </a:ext>
              </a:extLst>
            </p:cNvPr>
            <p:cNvSpPr txBox="1"/>
            <p:nvPr/>
          </p:nvSpPr>
          <p:spPr>
            <a:xfrm>
              <a:off x="6325806" y="1482521"/>
              <a:ext cx="2346566" cy="172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-Comparaison des modèles entrainés</a:t>
              </a:r>
            </a:p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-Optimisation des principaux hyperparamètres </a:t>
              </a:r>
            </a:p>
            <a:p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6F7ED6F-4150-40BD-BB5A-43942202F07E}"/>
                </a:ext>
              </a:extLst>
            </p:cNvPr>
            <p:cNvSpPr txBox="1"/>
            <p:nvPr/>
          </p:nvSpPr>
          <p:spPr>
            <a:xfrm>
              <a:off x="9471218" y="1482521"/>
              <a:ext cx="2300197" cy="91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des modèles par les métriques adaptées</a:t>
              </a:r>
            </a:p>
          </p:txBody>
        </p: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5485E66-626E-487B-9147-36B692062DB6}"/>
                </a:ext>
              </a:extLst>
            </p:cNvPr>
            <p:cNvGrpSpPr/>
            <p:nvPr/>
          </p:nvGrpSpPr>
          <p:grpSpPr>
            <a:xfrm>
              <a:off x="782312" y="3107367"/>
              <a:ext cx="2638566" cy="2548900"/>
              <a:chOff x="322948" y="2022609"/>
              <a:chExt cx="2638566" cy="2548900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E38D5EAB-1E78-4564-8710-BAF76BF580A2}"/>
                  </a:ext>
                </a:extLst>
              </p:cNvPr>
              <p:cNvSpPr/>
              <p:nvPr/>
            </p:nvSpPr>
            <p:spPr>
              <a:xfrm>
                <a:off x="322948" y="2022609"/>
                <a:ext cx="2638566" cy="25489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Rectangle : coins arrondis 4">
                <a:extLst>
                  <a:ext uri="{FF2B5EF4-FFF2-40B4-BE49-F238E27FC236}">
                    <a16:creationId xmlns:a16="http://schemas.microsoft.com/office/drawing/2014/main" id="{B834558E-A392-465F-927F-161D2F46D5D5}"/>
                  </a:ext>
                </a:extLst>
              </p:cNvPr>
              <p:cNvSpPr txBox="1"/>
              <p:nvPr/>
            </p:nvSpPr>
            <p:spPr>
              <a:xfrm>
                <a:off x="557182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9F01BD6-D9DA-403C-821D-F7028D8A8AB5}"/>
                </a:ext>
              </a:extLst>
            </p:cNvPr>
            <p:cNvGrpSpPr/>
            <p:nvPr/>
          </p:nvGrpSpPr>
          <p:grpSpPr>
            <a:xfrm>
              <a:off x="3932608" y="3094728"/>
              <a:ext cx="2228292" cy="2275803"/>
              <a:chOff x="3634789" y="2054686"/>
              <a:chExt cx="2228292" cy="2275803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0256B866-3959-4E25-B1BC-B90D0F3F1671}"/>
                  </a:ext>
                </a:extLst>
              </p:cNvPr>
              <p:cNvSpPr/>
              <p:nvPr/>
            </p:nvSpPr>
            <p:spPr>
              <a:xfrm>
                <a:off x="3634789" y="2054686"/>
                <a:ext cx="2228292" cy="227580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501371"/>
                  <a:satOff val="174"/>
                  <a:lumOff val="-2353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Rectangle : coins arrondis 4">
                <a:extLst>
                  <a:ext uri="{FF2B5EF4-FFF2-40B4-BE49-F238E27FC236}">
                    <a16:creationId xmlns:a16="http://schemas.microsoft.com/office/drawing/2014/main" id="{9C1ECE9A-7776-4A92-96BC-5BFC62A2473F}"/>
                  </a:ext>
                </a:extLst>
              </p:cNvPr>
              <p:cNvSpPr txBox="1"/>
              <p:nvPr/>
            </p:nvSpPr>
            <p:spPr>
              <a:xfrm>
                <a:off x="3679505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FDBD634E-BB9B-420F-9395-B7F82F96790D}"/>
                </a:ext>
              </a:extLst>
            </p:cNvPr>
            <p:cNvGrpSpPr/>
            <p:nvPr/>
          </p:nvGrpSpPr>
          <p:grpSpPr>
            <a:xfrm>
              <a:off x="6843003" y="3089961"/>
              <a:ext cx="2316154" cy="2293210"/>
              <a:chOff x="6770603" y="2054687"/>
              <a:chExt cx="2316154" cy="2293210"/>
            </a:xfrm>
          </p:grpSpPr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A62A90B8-6787-4FF5-AB9E-EDD6071DE2F6}"/>
                  </a:ext>
                </a:extLst>
              </p:cNvPr>
              <p:cNvSpPr/>
              <p:nvPr/>
            </p:nvSpPr>
            <p:spPr>
              <a:xfrm>
                <a:off x="6770603" y="2054687"/>
                <a:ext cx="2316154" cy="229321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1002741"/>
                  <a:satOff val="347"/>
                  <a:lumOff val="-4707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ectangle : coins arrondis 4">
                <a:extLst>
                  <a:ext uri="{FF2B5EF4-FFF2-40B4-BE49-F238E27FC236}">
                    <a16:creationId xmlns:a16="http://schemas.microsoft.com/office/drawing/2014/main" id="{DBB17A57-CA2C-4F40-B4B9-AC7995077EE4}"/>
                  </a:ext>
                </a:extLst>
              </p:cNvPr>
              <p:cNvSpPr txBox="1"/>
              <p:nvPr/>
            </p:nvSpPr>
            <p:spPr>
              <a:xfrm>
                <a:off x="6815319" y="2099403"/>
                <a:ext cx="2138860" cy="143728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576" tIns="163576" rIns="163576" bIns="163576" numCol="1" spcCol="1270" anchor="t" anchorCtr="0">
                <a:noAutofit/>
              </a:bodyPr>
              <a:lstStyle/>
              <a:p>
                <a:pPr marL="228600" lvl="1" indent="-228600" algn="l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fr-FR" sz="2300" kern="1200" dirty="0"/>
              </a:p>
            </p:txBody>
          </p:sp>
        </p:grp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E4945E0-D8C1-4A4E-8711-A63BF484F97A}"/>
                </a:ext>
              </a:extLst>
            </p:cNvPr>
            <p:cNvSpPr/>
            <p:nvPr/>
          </p:nvSpPr>
          <p:spPr>
            <a:xfrm>
              <a:off x="9674064" y="3057811"/>
              <a:ext cx="2409736" cy="229321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1504112"/>
                <a:satOff val="521"/>
                <a:lumOff val="-706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D0836B9-81DF-46F6-A484-17232BDE0E70}"/>
                </a:ext>
              </a:extLst>
            </p:cNvPr>
            <p:cNvSpPr txBox="1"/>
            <p:nvPr/>
          </p:nvSpPr>
          <p:spPr>
            <a:xfrm>
              <a:off x="3970042" y="3225481"/>
              <a:ext cx="2213216" cy="172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Regressor</a:t>
              </a: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-Ridge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-Lasso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-SVM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-Random Forest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3268232-3BD4-4CE4-9D0C-C80D2E688B4C}"/>
                </a:ext>
              </a:extLst>
            </p:cNvPr>
            <p:cNvSpPr txBox="1"/>
            <p:nvPr/>
          </p:nvSpPr>
          <p:spPr>
            <a:xfrm>
              <a:off x="784602" y="3270865"/>
              <a:ext cx="2757802" cy="2548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-Séparation du fichier data en un train-set et un test-set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(Test_size=0.2)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-Appliquer: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 catégorielles= pd.get_dummies</a:t>
              </a:r>
            </a:p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 numériques= 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StandardScaler</a:t>
              </a: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97341E7-3308-4D8D-ACC8-08425889E246}"/>
                </a:ext>
              </a:extLst>
            </p:cNvPr>
            <p:cNvSpPr txBox="1"/>
            <p:nvPr/>
          </p:nvSpPr>
          <p:spPr>
            <a:xfrm>
              <a:off x="6814881" y="3303424"/>
              <a:ext cx="2346566" cy="172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Appliquer une </a:t>
              </a:r>
              <a:r>
                <a:rPr lang="fr-F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Grid-searchCV</a:t>
              </a:r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sur le modèle le plus performant / optimiser ses hyperparamètres</a:t>
              </a: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D9CF7F5-ED21-40C9-9EF8-9BCE74A417AD}"/>
                </a:ext>
              </a:extLst>
            </p:cNvPr>
            <p:cNvSpPr txBox="1"/>
            <p:nvPr/>
          </p:nvSpPr>
          <p:spPr>
            <a:xfrm>
              <a:off x="9674064" y="3255866"/>
              <a:ext cx="2487188" cy="2169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MAE(</a:t>
              </a:r>
              <a:r>
                <a:rPr lang="fr-F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</a:t>
              </a:r>
              <a:r>
                <a:rPr lang="fr-F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absolute</a:t>
              </a:r>
              <a:r>
                <a:rPr lang="fr-F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MSE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Mean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squared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error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fr-FR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RMSE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Root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Mean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absolute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error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fr-FR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RMPSE 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%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 RMSE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fr-FR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MAPE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Mean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absolute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%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error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fr-FR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R² 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Coefficient of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determination</a:t>
              </a:r>
              <a:r>
                <a:rPr kumimoji="0" lang="fr-FR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</a:p>
            <a:p>
              <a:pPr marL="0" indent="0">
                <a:buNone/>
              </a:pPr>
              <a:endParaRPr lang="fr-FR" sz="1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 algn="ctr">
                <a:buNone/>
              </a:pPr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itre 1">
            <a:extLst>
              <a:ext uri="{FF2B5EF4-FFF2-40B4-BE49-F238E27FC236}">
                <a16:creationId xmlns:a16="http://schemas.microsoft.com/office/drawing/2014/main" id="{DB575EE9-84B4-40BB-84B8-0FAE26B678A9}"/>
              </a:ext>
            </a:extLst>
          </p:cNvPr>
          <p:cNvSpPr txBox="1">
            <a:spLocks/>
          </p:cNvSpPr>
          <p:nvPr/>
        </p:nvSpPr>
        <p:spPr>
          <a:xfrm>
            <a:off x="580390" y="61020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u="sng" dirty="0"/>
              <a:t>Méthodologie pour la Modélisation</a:t>
            </a:r>
            <a:r>
              <a:rPr lang="fr-FR" sz="2000" b="1" u="sng" dirty="0"/>
              <a:t>:</a:t>
            </a:r>
          </a:p>
        </p:txBody>
      </p:sp>
      <p:pic>
        <p:nvPicPr>
          <p:cNvPr id="4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3B5BEFD-9D4F-43C1-8142-7C024CBA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3426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8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509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EIA projects 50% increase in world energy consumption by 2050">
            <a:extLst>
              <a:ext uri="{FF2B5EF4-FFF2-40B4-BE49-F238E27FC236}">
                <a16:creationId xmlns:a16="http://schemas.microsoft.com/office/drawing/2014/main" id="{9CE2E09E-CA17-4BF3-AB4C-A7D751032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" b="22312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Rectangle 74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0C1749-C413-4399-A3E9-B7EB71EC221A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Prédiction de la consommation d’énergie</a:t>
            </a:r>
          </a:p>
        </p:txBody>
      </p:sp>
      <p:cxnSp>
        <p:nvCxnSpPr>
          <p:cNvPr id="21511" name="Straight Connector 7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304234A-C2EF-45CA-BDCB-AABED60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8217501-1C51-4E65-9D67-80E9CB2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e 37">
            <a:extLst>
              <a:ext uri="{FF2B5EF4-FFF2-40B4-BE49-F238E27FC236}">
                <a16:creationId xmlns:a16="http://schemas.microsoft.com/office/drawing/2014/main" id="{2A56D2A1-619C-4614-BE2C-4C9009A2A0E6}"/>
              </a:ext>
            </a:extLst>
          </p:cNvPr>
          <p:cNvGrpSpPr/>
          <p:nvPr/>
        </p:nvGrpSpPr>
        <p:grpSpPr>
          <a:xfrm>
            <a:off x="2142056" y="2464368"/>
            <a:ext cx="8250788" cy="2595563"/>
            <a:chOff x="1890712" y="2376487"/>
            <a:chExt cx="7453247" cy="2105025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A957008F-3638-4610-96E3-721598BAF1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382"/>
            <a:stretch/>
          </p:blipFill>
          <p:spPr>
            <a:xfrm>
              <a:off x="1890712" y="2376487"/>
              <a:ext cx="7453247" cy="210502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79CEEC-D6B2-43F8-B65E-B3650A1EB519}"/>
                </a:ext>
              </a:extLst>
            </p:cNvPr>
            <p:cNvSpPr/>
            <p:nvPr/>
          </p:nvSpPr>
          <p:spPr>
            <a:xfrm>
              <a:off x="7972425" y="2466975"/>
              <a:ext cx="1371534" cy="1771650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F7A484FA-2E31-48BF-B36B-08E25FE2A343}"/>
              </a:ext>
            </a:extLst>
          </p:cNvPr>
          <p:cNvSpPr txBox="1"/>
          <p:nvPr/>
        </p:nvSpPr>
        <p:spPr>
          <a:xfrm>
            <a:off x="1219200" y="752430"/>
            <a:ext cx="1009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plusieurs modèles d’apprentissage supervisé (dont une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Comparer leurs métriques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le modèle le plus performant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028B9560-5E3C-4BCF-A6B5-DFE690B7D2C4}"/>
              </a:ext>
            </a:extLst>
          </p:cNvPr>
          <p:cNvSpPr txBox="1">
            <a:spLocks/>
          </p:cNvSpPr>
          <p:nvPr/>
        </p:nvSpPr>
        <p:spPr>
          <a:xfrm>
            <a:off x="965928" y="1923031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récapitulatif des résultats obtenus</a:t>
            </a:r>
            <a:r>
              <a:rPr lang="fr-F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6955F1-9298-4AC0-A947-71EB32F82B8A}"/>
              </a:ext>
            </a:extLst>
          </p:cNvPr>
          <p:cNvSpPr txBox="1"/>
          <p:nvPr/>
        </p:nvSpPr>
        <p:spPr>
          <a:xfrm>
            <a:off x="1219200" y="5162154"/>
            <a:ext cx="783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meilleurs résultats sont obtenus par le modèle: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5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4C4729F-F4CE-4564-AB9A-860D68C31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4E53DBF-6519-41DC-AA41-592F3538EB57}"/>
              </a:ext>
            </a:extLst>
          </p:cNvPr>
          <p:cNvSpPr txBox="1">
            <a:spLocks/>
          </p:cNvSpPr>
          <p:nvPr/>
        </p:nvSpPr>
        <p:spPr>
          <a:xfrm>
            <a:off x="3404328" y="734150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du modèle Random Forest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B06879E-6969-4E68-A667-BA872C76694A}"/>
              </a:ext>
            </a:extLst>
          </p:cNvPr>
          <p:cNvSpPr txBox="1"/>
          <p:nvPr/>
        </p:nvSpPr>
        <p:spPr>
          <a:xfrm>
            <a:off x="451578" y="1780312"/>
            <a:ext cx="6591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 à optimiser: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:nombre d'arbres de décision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feuilles minimales dans un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noeud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features observées pour chaque arbre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F7EE10-9F72-4004-9706-24BD5ABB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" y="4122686"/>
            <a:ext cx="7458075" cy="9334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1844FB-CC35-43A3-A886-F43E6BD47032}"/>
              </a:ext>
            </a:extLst>
          </p:cNvPr>
          <p:cNvSpPr txBox="1"/>
          <p:nvPr/>
        </p:nvSpPr>
        <p:spPr>
          <a:xfrm>
            <a:off x="451577" y="3600360"/>
            <a:ext cx="659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final: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07B69D5-9F48-4946-A7B7-C3611AD4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004" y="3969692"/>
            <a:ext cx="1609725" cy="15430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930D6BE-CDFC-4536-A581-61989CE93E0B}"/>
              </a:ext>
            </a:extLst>
          </p:cNvPr>
          <p:cNvSpPr txBox="1"/>
          <p:nvPr/>
        </p:nvSpPr>
        <p:spPr>
          <a:xfrm>
            <a:off x="8858251" y="360036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du modèle:</a:t>
            </a:r>
          </a:p>
        </p:txBody>
      </p:sp>
    </p:spTree>
    <p:extLst>
      <p:ext uri="{BB962C8B-B14F-4D97-AF65-F5344CB8AC3E}">
        <p14:creationId xmlns:p14="http://schemas.microsoft.com/office/powerpoint/2010/main" val="313395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4FECE93-676D-4293-B233-DF4C7F2AD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950" y="0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BA29181-AE1C-4152-81B3-E359039A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89360"/>
              </p:ext>
            </p:extLst>
          </p:nvPr>
        </p:nvGraphicFramePr>
        <p:xfrm>
          <a:off x="3962399" y="385763"/>
          <a:ext cx="7400925" cy="6086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e 7">
            <a:extLst>
              <a:ext uri="{FF2B5EF4-FFF2-40B4-BE49-F238E27FC236}">
                <a16:creationId xmlns:a16="http://schemas.microsoft.com/office/drawing/2014/main" id="{1DF7FA60-D14B-49A0-8AA2-CDDDE155E031}"/>
              </a:ext>
            </a:extLst>
          </p:cNvPr>
          <p:cNvGrpSpPr/>
          <p:nvPr/>
        </p:nvGrpSpPr>
        <p:grpSpPr>
          <a:xfrm>
            <a:off x="-76201" y="2419350"/>
            <a:ext cx="4219575" cy="1606123"/>
            <a:chOff x="657225" y="1215598"/>
            <a:chExt cx="3124200" cy="1257300"/>
          </a:xfrm>
          <a:effectLst/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C2DCD33-745E-4A31-A82A-EDE7CBE93676}"/>
                </a:ext>
              </a:extLst>
            </p:cNvPr>
            <p:cNvSpPr/>
            <p:nvPr/>
          </p:nvSpPr>
          <p:spPr>
            <a:xfrm>
              <a:off x="1230174" y="1215598"/>
              <a:ext cx="1978301" cy="1257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AD643E8-A059-4CFC-A888-653B2C97235D}"/>
                </a:ext>
              </a:extLst>
            </p:cNvPr>
            <p:cNvSpPr txBox="1"/>
            <p:nvPr/>
          </p:nvSpPr>
          <p:spPr>
            <a:xfrm>
              <a:off x="657225" y="1428750"/>
              <a:ext cx="3124200" cy="72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3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EEC798F-B3C5-4885-BAC1-7D66F531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E6F4EED-4358-410F-BD5F-67FB5F0C9802}"/>
              </a:ext>
            </a:extLst>
          </p:cNvPr>
          <p:cNvSpPr txBox="1">
            <a:spLocks/>
          </p:cNvSpPr>
          <p:nvPr/>
        </p:nvSpPr>
        <p:spPr>
          <a:xfrm>
            <a:off x="4918803" y="91578"/>
            <a:ext cx="3110772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37EF21F7-7C41-478A-B416-BB2AF7A4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45" y="547687"/>
            <a:ext cx="8527756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3CFD506-B006-4935-B063-8914EF00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0" name="Picture 2">
            <a:extLst>
              <a:ext uri="{FF2B5EF4-FFF2-40B4-BE49-F238E27FC236}">
                <a16:creationId xmlns:a16="http://schemas.microsoft.com/office/drawing/2014/main" id="{DFBFB017-B507-47AA-8470-A58F31DC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6" y="1452563"/>
            <a:ext cx="5675314" cy="396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6325C584-CDA9-4D30-924B-C2ABF7DF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452563"/>
            <a:ext cx="4057650" cy="413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6BB5D45-7978-45FD-A195-A13568CAD0C8}"/>
              </a:ext>
            </a:extLst>
          </p:cNvPr>
          <p:cNvSpPr txBox="1">
            <a:spLocks/>
          </p:cNvSpPr>
          <p:nvPr/>
        </p:nvSpPr>
        <p:spPr>
          <a:xfrm>
            <a:off x="3486943" y="41939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des erreurs / Résidus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Goutte de dossier de causes du lockdown COVID-19 dans des émissions de CO2  pour 2020">
            <a:extLst>
              <a:ext uri="{FF2B5EF4-FFF2-40B4-BE49-F238E27FC236}">
                <a16:creationId xmlns:a16="http://schemas.microsoft.com/office/drawing/2014/main" id="{4D5AEB58-1B17-46AC-9B9D-1DC5CA504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" b="9788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CFFB17-0918-4BC7-BAD8-41FB936AD61C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des emissions de CO2 sans </a:t>
            </a:r>
            <a:r>
              <a:rPr lang="en-US" sz="3800" spc="-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l’Energy</a:t>
            </a:r>
            <a:r>
              <a:rPr lang="en-US" sz="38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Star Score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EB4574C2-E294-43CF-AC63-ABD5F2E2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4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C1AAE6F2-89DE-41FF-BE91-C955AACE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C4ECC4E-681A-4EAD-B5E6-97789C5D9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7B5711-B65A-4EC9-A8E2-AE7E47EE12A4}"/>
              </a:ext>
            </a:extLst>
          </p:cNvPr>
          <p:cNvGrpSpPr/>
          <p:nvPr/>
        </p:nvGrpSpPr>
        <p:grpSpPr>
          <a:xfrm>
            <a:off x="1902491" y="2855650"/>
            <a:ext cx="8406793" cy="2184501"/>
            <a:chOff x="1368456" y="2865175"/>
            <a:chExt cx="8406793" cy="2184501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51B025-D891-47C2-ABDA-FE28D6EE0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272"/>
            <a:stretch/>
          </p:blipFill>
          <p:spPr>
            <a:xfrm>
              <a:off x="1368456" y="2865175"/>
              <a:ext cx="8406793" cy="218072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1DE8F-43DC-49C9-918A-F301EC99C132}"/>
                </a:ext>
              </a:extLst>
            </p:cNvPr>
            <p:cNvSpPr/>
            <p:nvPr/>
          </p:nvSpPr>
          <p:spPr>
            <a:xfrm>
              <a:off x="8225061" y="2865175"/>
              <a:ext cx="1550188" cy="2184501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76DCE56-C480-409C-8C01-ED8FDB53DCF1}"/>
              </a:ext>
            </a:extLst>
          </p:cNvPr>
          <p:cNvSpPr txBox="1"/>
          <p:nvPr/>
        </p:nvSpPr>
        <p:spPr>
          <a:xfrm>
            <a:off x="1219199" y="1240480"/>
            <a:ext cx="977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plusieurs modèles d’apprentissage supervisé (dont une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Comparer leurs métriques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le modèles le plus performant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3A39344-7F71-48DB-A977-E858025144D8}"/>
              </a:ext>
            </a:extLst>
          </p:cNvPr>
          <p:cNvSpPr txBox="1">
            <a:spLocks/>
          </p:cNvSpPr>
          <p:nvPr/>
        </p:nvSpPr>
        <p:spPr>
          <a:xfrm>
            <a:off x="965928" y="239405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récapitulatif des résultats obtenus</a:t>
            </a:r>
            <a:r>
              <a:rPr lang="fr-F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D544BD-386E-47E8-AEDB-F6CC8231C490}"/>
              </a:ext>
            </a:extLst>
          </p:cNvPr>
          <p:cNvSpPr txBox="1"/>
          <p:nvPr/>
        </p:nvSpPr>
        <p:spPr>
          <a:xfrm>
            <a:off x="1219200" y="5162154"/>
            <a:ext cx="783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meilleurs résultats sont obtenus par le modèle: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85E53F-3C5D-412E-B32C-E6FD494ED4E5}"/>
              </a:ext>
            </a:extLst>
          </p:cNvPr>
          <p:cNvSpPr txBox="1"/>
          <p:nvPr/>
        </p:nvSpPr>
        <p:spPr>
          <a:xfrm>
            <a:off x="965928" y="291218"/>
            <a:ext cx="977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commence d’abord par supprimer les bâtiments dont on ne connait pas 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l’energy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 score soit environ le tier de notre 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veut évaluer l’intérêt de cette variable et son imputation causera inévitablement des erreurs! </a:t>
            </a:r>
          </a:p>
        </p:txBody>
      </p:sp>
    </p:spTree>
    <p:extLst>
      <p:ext uri="{BB962C8B-B14F-4D97-AF65-F5344CB8AC3E}">
        <p14:creationId xmlns:p14="http://schemas.microsoft.com/office/powerpoint/2010/main" val="27319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3DF3982-9A44-48FF-B9F3-5AEC7821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CE38AD9-3908-4DF4-9E65-85B96069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376BBC1-150A-477C-817A-1531B2838C93}"/>
              </a:ext>
            </a:extLst>
          </p:cNvPr>
          <p:cNvSpPr txBox="1">
            <a:spLocks/>
          </p:cNvSpPr>
          <p:nvPr/>
        </p:nvSpPr>
        <p:spPr>
          <a:xfrm>
            <a:off x="3404328" y="734150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du modèle Random Forest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0C4C0A-809F-42D8-8C76-82937AFA7732}"/>
              </a:ext>
            </a:extLst>
          </p:cNvPr>
          <p:cNvSpPr txBox="1"/>
          <p:nvPr/>
        </p:nvSpPr>
        <p:spPr>
          <a:xfrm>
            <a:off x="451578" y="1780312"/>
            <a:ext cx="6591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 à optimiser: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:nombre d'arbres de décision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feuilles minimales dans un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noeud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features observées pour chaque arbre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B625DB-536F-4E46-9B65-180900E7ADC7}"/>
              </a:ext>
            </a:extLst>
          </p:cNvPr>
          <p:cNvSpPr txBox="1"/>
          <p:nvPr/>
        </p:nvSpPr>
        <p:spPr>
          <a:xfrm>
            <a:off x="451577" y="3600360"/>
            <a:ext cx="659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final: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8A0E485-EB56-4BB3-86A7-6BA0F6E23E9C}"/>
              </a:ext>
            </a:extLst>
          </p:cNvPr>
          <p:cNvSpPr txBox="1"/>
          <p:nvPr/>
        </p:nvSpPr>
        <p:spPr>
          <a:xfrm>
            <a:off x="8858251" y="360036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du modèle: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3EC2EC-ADDE-457D-85D2-B6C8F64D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7" y="4108398"/>
            <a:ext cx="7553325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6B58BA-CB5E-40C4-93C8-7B2863F9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163" y="4020440"/>
            <a:ext cx="160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2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158EA-EB00-4518-9B17-6F024A473DF3}"/>
              </a:ext>
            </a:extLst>
          </p:cNvPr>
          <p:cNvSpPr txBox="1">
            <a:spLocks/>
          </p:cNvSpPr>
          <p:nvPr/>
        </p:nvSpPr>
        <p:spPr>
          <a:xfrm>
            <a:off x="3486943" y="41939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des erreurs / Résidus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9A88AF3-646A-4B7C-8D54-A38B454A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>
            <a:extLst>
              <a:ext uri="{FF2B5EF4-FFF2-40B4-BE49-F238E27FC236}">
                <a16:creationId xmlns:a16="http://schemas.microsoft.com/office/drawing/2014/main" id="{40BCBE1C-2289-4156-AA88-C45A2558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46481"/>
            <a:ext cx="6247996" cy="43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>
            <a:extLst>
              <a:ext uri="{FF2B5EF4-FFF2-40B4-BE49-F238E27FC236}">
                <a16:creationId xmlns:a16="http://schemas.microsoft.com/office/drawing/2014/main" id="{1CEC2A67-1D1F-4230-B7E0-E8286012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04" y="1246481"/>
            <a:ext cx="4381500" cy="446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0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C899C-5868-47C6-878E-1DE41698478D}"/>
              </a:ext>
            </a:extLst>
          </p:cNvPr>
          <p:cNvSpPr txBox="1">
            <a:spLocks/>
          </p:cNvSpPr>
          <p:nvPr/>
        </p:nvSpPr>
        <p:spPr>
          <a:xfrm>
            <a:off x="4918803" y="37178"/>
            <a:ext cx="3110772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621158A8-25FD-490F-9273-C9D5147F1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9D0FF089-B247-40A7-8FC3-694CAB1D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0276"/>
            <a:ext cx="8343900" cy="57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59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outte de dossier de causes du lockdown COVID-19 dans des émissions de CO2  pour 2020">
            <a:extLst>
              <a:ext uri="{FF2B5EF4-FFF2-40B4-BE49-F238E27FC236}">
                <a16:creationId xmlns:a16="http://schemas.microsoft.com/office/drawing/2014/main" id="{DD8E9F7E-3B3C-4578-9E45-95928C968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" b="9788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3E6713-BA25-4993-8466-ABEB90E272A7}"/>
              </a:ext>
            </a:extLst>
          </p:cNvPr>
          <p:cNvSpPr txBox="1"/>
          <p:nvPr/>
        </p:nvSpPr>
        <p:spPr>
          <a:xfrm>
            <a:off x="735791" y="3331444"/>
            <a:ext cx="6470692" cy="1229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Prediction des emissions de CO2 avec </a:t>
            </a:r>
            <a:r>
              <a:rPr lang="en-US" sz="3800" spc="-5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l’Energy</a:t>
            </a:r>
            <a:r>
              <a:rPr lang="en-US" sz="38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Star Score</a:t>
            </a:r>
          </a:p>
        </p:txBody>
      </p: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00E2A249-B094-4EFC-9D9C-BC400668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431" y="30091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Energy Star — Wikipédia">
            <a:extLst>
              <a:ext uri="{FF2B5EF4-FFF2-40B4-BE49-F238E27FC236}">
                <a16:creationId xmlns:a16="http://schemas.microsoft.com/office/drawing/2014/main" id="{A7636A8C-9B8B-4957-A9A7-9B112F0F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4560750"/>
            <a:ext cx="1911346" cy="195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02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85FB908-FD49-47BA-A93F-AE4D48F5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53578526-BFF2-4713-BDBA-BB9331B7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212C610-34E9-41B6-A09B-C07A8916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3030C950-BB3C-4811-AE8C-ACCA75E6A82C}"/>
              </a:ext>
            </a:extLst>
          </p:cNvPr>
          <p:cNvGrpSpPr/>
          <p:nvPr/>
        </p:nvGrpSpPr>
        <p:grpSpPr>
          <a:xfrm>
            <a:off x="1826647" y="2885499"/>
            <a:ext cx="8558482" cy="2191723"/>
            <a:chOff x="1149366" y="2933124"/>
            <a:chExt cx="8558482" cy="219172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9D60F20B-D942-4A91-A77B-F4968C6EA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431"/>
            <a:stretch/>
          </p:blipFill>
          <p:spPr>
            <a:xfrm>
              <a:off x="1149366" y="2933124"/>
              <a:ext cx="8558482" cy="214483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8E95B-B179-4313-AD25-7DC1965BDBB1}"/>
                </a:ext>
              </a:extLst>
            </p:cNvPr>
            <p:cNvSpPr/>
            <p:nvPr/>
          </p:nvSpPr>
          <p:spPr>
            <a:xfrm>
              <a:off x="8181976" y="2940346"/>
              <a:ext cx="1525872" cy="2184501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487EEDDA-E800-4928-8CA0-4284D5477E1D}"/>
              </a:ext>
            </a:extLst>
          </p:cNvPr>
          <p:cNvSpPr txBox="1"/>
          <p:nvPr/>
        </p:nvSpPr>
        <p:spPr>
          <a:xfrm>
            <a:off x="1219199" y="1240480"/>
            <a:ext cx="977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plusieurs modèles d’apprentissage supervisé (dont une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Comparer leurs métriques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Choisir le modèle le plus performant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4044BCA-7ED6-47DD-A520-D6C96CA1E406}"/>
              </a:ext>
            </a:extLst>
          </p:cNvPr>
          <p:cNvSpPr txBox="1">
            <a:spLocks/>
          </p:cNvSpPr>
          <p:nvPr/>
        </p:nvSpPr>
        <p:spPr>
          <a:xfrm>
            <a:off x="965928" y="2394059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récapitulatif des résultats obtenus</a:t>
            </a:r>
            <a:r>
              <a:rPr lang="fr-F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F92DFD-8862-491E-9A90-3B021F4797B9}"/>
              </a:ext>
            </a:extLst>
          </p:cNvPr>
          <p:cNvSpPr txBox="1"/>
          <p:nvPr/>
        </p:nvSpPr>
        <p:spPr>
          <a:xfrm>
            <a:off x="1219200" y="5162154"/>
            <a:ext cx="783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meilleurs résultats sont obtenus par le modèle: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86CE31-5ACE-4779-882B-B03BED37FA16}"/>
              </a:ext>
            </a:extLst>
          </p:cNvPr>
          <p:cNvSpPr txBox="1"/>
          <p:nvPr/>
        </p:nvSpPr>
        <p:spPr>
          <a:xfrm>
            <a:off x="965928" y="291218"/>
            <a:ext cx="977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commence d’abord par supprimer les bâtiments dont on ne connait pas 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l’energy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 score soit environ le tier de notre </a:t>
            </a:r>
            <a:r>
              <a:rPr lang="fr-FR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veut évaluer l’intérêt de cette variable et son imputation causera inévitablement des erreurs! </a:t>
            </a:r>
          </a:p>
        </p:txBody>
      </p:sp>
    </p:spTree>
    <p:extLst>
      <p:ext uri="{BB962C8B-B14F-4D97-AF65-F5344CB8AC3E}">
        <p14:creationId xmlns:p14="http://schemas.microsoft.com/office/powerpoint/2010/main" val="274761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6A657CE-2249-48A2-89FB-42A736AD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42A49818-43E9-4DB3-86C7-9CE90F54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C3A9037-FA29-48AA-BB67-B87ADB7D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64B13C8-EB1C-4E15-9406-E4E740882352}"/>
              </a:ext>
            </a:extLst>
          </p:cNvPr>
          <p:cNvSpPr txBox="1">
            <a:spLocks/>
          </p:cNvSpPr>
          <p:nvPr/>
        </p:nvSpPr>
        <p:spPr>
          <a:xfrm>
            <a:off x="3404328" y="689621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du modèle Random Forest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9E81C7-FD9D-40FC-B39D-1E5FE0CCBB06}"/>
              </a:ext>
            </a:extLst>
          </p:cNvPr>
          <p:cNvSpPr txBox="1"/>
          <p:nvPr/>
        </p:nvSpPr>
        <p:spPr>
          <a:xfrm>
            <a:off x="451578" y="1780312"/>
            <a:ext cx="6591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Hyperparamètres à optimiser: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:nombre d'arbres de décision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feuilles minimales dans un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noeud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nombre de features observées pour chaque arbre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73EA22-1B5F-42B7-9B8C-8BD8F07BE8B8}"/>
              </a:ext>
            </a:extLst>
          </p:cNvPr>
          <p:cNvSpPr txBox="1"/>
          <p:nvPr/>
        </p:nvSpPr>
        <p:spPr>
          <a:xfrm>
            <a:off x="451577" y="3600360"/>
            <a:ext cx="659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final: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8792C0-A026-4D89-BCD1-87351FCD2715}"/>
              </a:ext>
            </a:extLst>
          </p:cNvPr>
          <p:cNvSpPr txBox="1"/>
          <p:nvPr/>
        </p:nvSpPr>
        <p:spPr>
          <a:xfrm>
            <a:off x="8858251" y="360036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du modèle: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9CB6530-0BAF-4BCF-A760-0E12C035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2" y="4070298"/>
            <a:ext cx="7620000" cy="1038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CC04274-7062-4D90-90DC-51306999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206" y="3969692"/>
            <a:ext cx="1795594" cy="18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1F889C-C6BB-4301-B036-5CD4B8FA4B90}"/>
              </a:ext>
            </a:extLst>
          </p:cNvPr>
          <p:cNvSpPr txBox="1"/>
          <p:nvPr/>
        </p:nvSpPr>
        <p:spPr>
          <a:xfrm>
            <a:off x="2552700" y="2329934"/>
            <a:ext cx="72675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 Problématique</a:t>
            </a: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954B019-0F0F-4CFE-8D32-E9FF5953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0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DFE29974-9B2E-409A-97AB-EC0F09C8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98C9EDE-3EF8-4C92-917F-358088514113}"/>
              </a:ext>
            </a:extLst>
          </p:cNvPr>
          <p:cNvSpPr txBox="1">
            <a:spLocks/>
          </p:cNvSpPr>
          <p:nvPr/>
        </p:nvSpPr>
        <p:spPr>
          <a:xfrm>
            <a:off x="3486943" y="41939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des erreurs / Résidus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5C69624-BC8F-44A4-A922-CC77F686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4" y="1283738"/>
            <a:ext cx="6141338" cy="42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60B3F5A4-C110-4217-B5C0-F12691B8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1367326"/>
            <a:ext cx="4295775" cy="43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73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7B43ECC-887A-4ED8-BE0E-2F2DFBA60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6BF5901-D2B8-45B1-99D1-555032017610}"/>
              </a:ext>
            </a:extLst>
          </p:cNvPr>
          <p:cNvSpPr txBox="1">
            <a:spLocks/>
          </p:cNvSpPr>
          <p:nvPr/>
        </p:nvSpPr>
        <p:spPr>
          <a:xfrm>
            <a:off x="4918803" y="37178"/>
            <a:ext cx="3110772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E3C6E86C-4402-4D5E-B776-DC01C5C3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02315"/>
            <a:ext cx="8239125" cy="57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9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5480173-CC40-4658-9B48-6B8B9249D400}"/>
              </a:ext>
            </a:extLst>
          </p:cNvPr>
          <p:cNvSpPr txBox="1"/>
          <p:nvPr/>
        </p:nvSpPr>
        <p:spPr>
          <a:xfrm>
            <a:off x="3048000" y="23870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C0ACEEB-5B29-46C4-8328-3C0D315E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3717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1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8A15C0F-63A3-40BB-BF7C-50C4D008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DD12303-7879-4E8D-B18E-62E18722D1D2}"/>
              </a:ext>
            </a:extLst>
          </p:cNvPr>
          <p:cNvSpPr txBox="1">
            <a:spLocks/>
          </p:cNvSpPr>
          <p:nvPr/>
        </p:nvSpPr>
        <p:spPr>
          <a:xfrm>
            <a:off x="2566128" y="666027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 des performances de nos 3 prédictions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C1A28B-AC73-4BA5-A7A6-7E00F7A08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40" y="2960842"/>
            <a:ext cx="2095610" cy="223740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54D6EAD-35D0-484C-80EF-FB6B57CD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59" y="2901296"/>
            <a:ext cx="2108882" cy="23565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7E3142-E463-4120-9DC3-9A58DEE29B4C}"/>
              </a:ext>
            </a:extLst>
          </p:cNvPr>
          <p:cNvSpPr txBox="1"/>
          <p:nvPr/>
        </p:nvSpPr>
        <p:spPr>
          <a:xfrm>
            <a:off x="927171" y="2050017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Consommation d'Energie: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8F76BD-4A4A-4AAC-842A-31A91B9EE19C}"/>
              </a:ext>
            </a:extLst>
          </p:cNvPr>
          <p:cNvSpPr txBox="1"/>
          <p:nvPr/>
        </p:nvSpPr>
        <p:spPr>
          <a:xfrm>
            <a:off x="4730680" y="2011918"/>
            <a:ext cx="321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CO2 sans Star Score: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BDC4A3-FCA3-474E-8F99-49A73362FBDD}"/>
              </a:ext>
            </a:extLst>
          </p:cNvPr>
          <p:cNvSpPr txBox="1"/>
          <p:nvPr/>
        </p:nvSpPr>
        <p:spPr>
          <a:xfrm>
            <a:off x="8254931" y="2011918"/>
            <a:ext cx="321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CO2 avec Star Score: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F21FDA-4650-4248-ADF4-0D2700E50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325" y="2901296"/>
            <a:ext cx="2126382" cy="229695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8433C92-E00E-48D9-8DDA-5D1551C0C680}"/>
              </a:ext>
            </a:extLst>
          </p:cNvPr>
          <p:cNvCxnSpPr/>
          <p:nvPr/>
        </p:nvCxnSpPr>
        <p:spPr>
          <a:xfrm>
            <a:off x="4181475" y="2196584"/>
            <a:ext cx="0" cy="384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A3EC8DC-3ADC-4C67-9F43-29F2D1654CEB}"/>
              </a:ext>
            </a:extLst>
          </p:cNvPr>
          <p:cNvCxnSpPr/>
          <p:nvPr/>
        </p:nvCxnSpPr>
        <p:spPr>
          <a:xfrm>
            <a:off x="8039100" y="2128640"/>
            <a:ext cx="0" cy="384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9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86F24866-6845-49ED-A8EC-2F6BF43E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4EFEB9-DC38-4547-B149-DFE876E42B20}"/>
              </a:ext>
            </a:extLst>
          </p:cNvPr>
          <p:cNvSpPr txBox="1"/>
          <p:nvPr/>
        </p:nvSpPr>
        <p:spPr>
          <a:xfrm>
            <a:off x="1028701" y="3623102"/>
            <a:ext cx="10144126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Concernant la prédiction des Emissions en CO2: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Informations suffisantes pour la mise en place d’une prédiction(86% de variance expliquées)</a:t>
            </a:r>
            <a:endParaRPr lang="fr-FR" sz="2000" dirty="0"/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L’utilisation de l’Energy Star score améliore la prédiction Emissions en CO2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Performances meilleures que pour la consommation d’énergie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BAE1FB-8A99-4D3C-B764-322ED7D13C23}"/>
              </a:ext>
            </a:extLst>
          </p:cNvPr>
          <p:cNvSpPr txBox="1"/>
          <p:nvPr/>
        </p:nvSpPr>
        <p:spPr>
          <a:xfrm>
            <a:off x="1028701" y="1249740"/>
            <a:ext cx="10144126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Concernant la consommation d’énergie 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Informations suffisantes pour la mise en place d’une prédiction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Modèle avec de bonnes performances (81% de variance expliquée, 0.1% d’erreur dans les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979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778BB789-364A-46E2-851D-87DF63EB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789268-23AE-407E-9F3B-BEDA6A4E7A2A}"/>
              </a:ext>
            </a:extLst>
          </p:cNvPr>
          <p:cNvSpPr txBox="1"/>
          <p:nvPr/>
        </p:nvSpPr>
        <p:spPr>
          <a:xfrm>
            <a:off x="1000124" y="1144965"/>
            <a:ext cx="10696575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pour arriver à un objectif d’une ville neutre en carbone pour 2050: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Rénover les hôpitaux, centres médicaux et les EHPAD  : bâtiments les plus «polluants»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Calculer l’Energy Star Score car il aide à mieux prédire les émissions de CO2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Imposer des normes pour réduire la consommation d’énergie pour les bureaux, les hôtels et les supermarchés</a:t>
            </a:r>
          </a:p>
        </p:txBody>
      </p:sp>
    </p:spTree>
    <p:extLst>
      <p:ext uri="{BB962C8B-B14F-4D97-AF65-F5344CB8AC3E}">
        <p14:creationId xmlns:p14="http://schemas.microsoft.com/office/powerpoint/2010/main" val="3917776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A12DF4-3400-43CD-ADC6-76C91A183B3B}"/>
              </a:ext>
            </a:extLst>
          </p:cNvPr>
          <p:cNvSpPr txBox="1"/>
          <p:nvPr/>
        </p:nvSpPr>
        <p:spPr>
          <a:xfrm>
            <a:off x="5396248" y="758952"/>
            <a:ext cx="5759431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FB59385-68D8-41D0-A60F-255ACA9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F2011-5215-4EE1-8D6A-39F95B66DF11}"/>
              </a:ext>
            </a:extLst>
          </p:cNvPr>
          <p:cNvSpPr txBox="1">
            <a:spLocks/>
          </p:cNvSpPr>
          <p:nvPr/>
        </p:nvSpPr>
        <p:spPr>
          <a:xfrm>
            <a:off x="1079500" y="793530"/>
            <a:ext cx="10026650" cy="6556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u="sng" dirty="0"/>
              <a:t>Problématique/Données</a:t>
            </a:r>
            <a:r>
              <a:rPr lang="fr-FR" sz="2400" b="1" u="sng" dirty="0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50714-D33D-4673-92A2-A20C70818AB6}"/>
              </a:ext>
            </a:extLst>
          </p:cNvPr>
          <p:cNvSpPr txBox="1">
            <a:spLocks/>
          </p:cNvSpPr>
          <p:nvPr/>
        </p:nvSpPr>
        <p:spPr>
          <a:xfrm>
            <a:off x="927100" y="1388606"/>
            <a:ext cx="10331450" cy="445602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Pour que la ville de Seattle atteigne son objectif de ville neutre en émissions de carbone en 2050, notre équipe s’intéresse de près aux émissions des bâtiments </a:t>
            </a:r>
            <a:r>
              <a:rPr lang="fr-FR" b="1" u="sng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non destinés à l’habitation.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Nous disposons pour cette étude de relevés effectués en 2015 et en 2016,  à partir desquels nous voulons tenter de prédire les émissions de CO2 et la consommation totale d’énergie de bâtiments pour lesquels elles n’ont pas encore été mesurées.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On cherche également à 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évaluer l’intérêt de l’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ENERGY STAR Score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pour la prédiction d’émissions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On doit donc tester différents modèles de prédiction afin de répondre au mieux à la problématique.</a:t>
            </a:r>
          </a:p>
          <a:p>
            <a:pPr marL="0" indent="0" algn="just">
              <a:buNone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 prédiction se basera sur les données déclaratives du permis d'exploitation commerciale (taille et usage des bâtiments, mention de travaux récents, date de construction..)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389C09E8-F9B8-4E85-8AD1-D25CB913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533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ogo seattle">
            <a:hlinkClick r:id="rId4"/>
            <a:extLst>
              <a:ext uri="{FF2B5EF4-FFF2-40B4-BE49-F238E27FC236}">
                <a16:creationId xmlns:a16="http://schemas.microsoft.com/office/drawing/2014/main" id="{C2EA1759-32D9-4F75-88AA-CA7EE72D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75" y="5225964"/>
            <a:ext cx="2701607" cy="123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708DD76-9427-4379-8D6B-0C4D582FA313}"/>
              </a:ext>
            </a:extLst>
          </p:cNvPr>
          <p:cNvSpPr txBox="1"/>
          <p:nvPr/>
        </p:nvSpPr>
        <p:spPr>
          <a:xfrm>
            <a:off x="1423987" y="2105561"/>
            <a:ext cx="93440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fr-FR" sz="4000" kern="120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/feature engineering   et exploration des données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2732EC92-5D70-4757-B0DF-F92A9E7E2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531" y="5622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F63B3172-3F0E-492B-9E25-2B80E4B1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360" y="11712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760ADD-7DA2-4C65-849F-F49E7B4BA9BE}"/>
              </a:ext>
            </a:extLst>
          </p:cNvPr>
          <p:cNvSpPr/>
          <p:nvPr/>
        </p:nvSpPr>
        <p:spPr>
          <a:xfrm>
            <a:off x="3205754" y="2867290"/>
            <a:ext cx="5128953" cy="71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Séquence de nettoyage des données</a:t>
            </a:r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A5DACEF-A800-4D20-990D-3256C1A620B7}"/>
              </a:ext>
            </a:extLst>
          </p:cNvPr>
          <p:cNvSpPr/>
          <p:nvPr/>
        </p:nvSpPr>
        <p:spPr>
          <a:xfrm>
            <a:off x="256621" y="456931"/>
            <a:ext cx="2593754" cy="1802617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-Harmoniser les fichiers data2015 et data2016</a:t>
            </a:r>
          </a:p>
          <a:p>
            <a:r>
              <a:rPr lang="fr-FR" dirty="0"/>
              <a:t>-Concaténer les deux fichiers data2015 et data2016 </a:t>
            </a:r>
          </a:p>
          <a:p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BA4AA59-1FAE-45E3-A851-36585E3A9C62}"/>
              </a:ext>
            </a:extLst>
          </p:cNvPr>
          <p:cNvSpPr/>
          <p:nvPr/>
        </p:nvSpPr>
        <p:spPr>
          <a:xfrm>
            <a:off x="3725230" y="456931"/>
            <a:ext cx="2593754" cy="1802617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  <a:p>
            <a:r>
              <a:rPr lang="fr-FR" dirty="0"/>
              <a:t>Supprimer les bâtiments destinés à l’habitation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4B52C2D-1363-4A6E-A74D-88088FC9F0B0}"/>
              </a:ext>
            </a:extLst>
          </p:cNvPr>
          <p:cNvSpPr/>
          <p:nvPr/>
        </p:nvSpPr>
        <p:spPr>
          <a:xfrm>
            <a:off x="7193839" y="190499"/>
            <a:ext cx="2593755" cy="2334800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-Supprimer les colonnes avec +80% de valeurs manquantes (NaN).</a:t>
            </a:r>
          </a:p>
          <a:p>
            <a:r>
              <a:rPr lang="fr-FR" dirty="0"/>
              <a:t>-Supprimer les lignes contenant NaN dans une des colonnes cibles.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0F74FE1-9521-4715-9F1A-3A75918D30F6}"/>
              </a:ext>
            </a:extLst>
          </p:cNvPr>
          <p:cNvSpPr/>
          <p:nvPr/>
        </p:nvSpPr>
        <p:spPr>
          <a:xfrm>
            <a:off x="9518351" y="2554804"/>
            <a:ext cx="2593756" cy="1563536"/>
          </a:xfrm>
          <a:prstGeom prst="roundRect">
            <a:avLst>
              <a:gd name="adj" fmla="val 1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supprimer les colonnes qui n’existent que dans un seul des deux fichiers</a:t>
            </a:r>
          </a:p>
          <a:p>
            <a:pPr algn="ctr"/>
            <a:r>
              <a:rPr lang="fr-FR" dirty="0"/>
              <a:t> 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7F99013-9F0D-4A40-96DD-370B4EA9F607}"/>
              </a:ext>
            </a:extLst>
          </p:cNvPr>
          <p:cNvSpPr/>
          <p:nvPr/>
        </p:nvSpPr>
        <p:spPr>
          <a:xfrm>
            <a:off x="3640669" y="4118339"/>
            <a:ext cx="3403408" cy="2208671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Créer nouvelles colonnes:</a:t>
            </a:r>
          </a:p>
          <a:p>
            <a:r>
              <a:rPr lang="fr-FR" dirty="0"/>
              <a:t>* Ancienneté </a:t>
            </a:r>
          </a:p>
          <a:p>
            <a:r>
              <a:rPr lang="fr-FR" dirty="0"/>
              <a:t>* Electricity proportion</a:t>
            </a:r>
          </a:p>
          <a:p>
            <a:r>
              <a:rPr lang="fr-FR" dirty="0"/>
              <a:t>* Steam use proportion</a:t>
            </a:r>
          </a:p>
          <a:p>
            <a:r>
              <a:rPr lang="fr-FR" dirty="0"/>
              <a:t>* WN (weather </a:t>
            </a:r>
            <a:r>
              <a:rPr lang="fr-FR" dirty="0" err="1"/>
              <a:t>normalisati</a:t>
            </a:r>
            <a:r>
              <a:rPr lang="fr-FR" dirty="0"/>
              <a:t>’)</a:t>
            </a:r>
          </a:p>
          <a:p>
            <a:r>
              <a:rPr lang="fr-FR" dirty="0"/>
              <a:t>* Parking</a:t>
            </a:r>
          </a:p>
          <a:p>
            <a:r>
              <a:rPr lang="fr-FR" dirty="0"/>
              <a:t>* Natuaral Gas Use(yes/No)</a:t>
            </a:r>
          </a:p>
          <a:p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C0AD40-0C50-4469-9C2A-01CFD4B1C52F}"/>
              </a:ext>
            </a:extLst>
          </p:cNvPr>
          <p:cNvSpPr/>
          <p:nvPr/>
        </p:nvSpPr>
        <p:spPr>
          <a:xfrm>
            <a:off x="219092" y="4029017"/>
            <a:ext cx="2593756" cy="2297993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sz="1600" dirty="0"/>
              <a:t>-</a:t>
            </a:r>
            <a:r>
              <a:rPr lang="fr-FR" dirty="0"/>
              <a:t>Supprimer les points présentant des valeurs aberrantes</a:t>
            </a:r>
          </a:p>
          <a:p>
            <a:r>
              <a:rPr lang="fr-FR" dirty="0"/>
              <a:t>-Supprimer  les variables non pertinentes pour l’étude</a:t>
            </a: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07A3AE91-D878-4054-995F-5499BD018802}"/>
              </a:ext>
            </a:extLst>
          </p:cNvPr>
          <p:cNvSpPr/>
          <p:nvPr/>
        </p:nvSpPr>
        <p:spPr>
          <a:xfrm rot="18443480">
            <a:off x="10509033" y="640354"/>
            <a:ext cx="719339" cy="1989957"/>
          </a:xfrm>
          <a:prstGeom prst="curvedLef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007E357-DDF1-4263-AD26-7B82751C25AA}"/>
              </a:ext>
            </a:extLst>
          </p:cNvPr>
          <p:cNvSpPr/>
          <p:nvPr/>
        </p:nvSpPr>
        <p:spPr>
          <a:xfrm>
            <a:off x="2909367" y="1246616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B2B40C5-ECAA-42B6-883F-B590C1313DAC}"/>
              </a:ext>
            </a:extLst>
          </p:cNvPr>
          <p:cNvSpPr/>
          <p:nvPr/>
        </p:nvSpPr>
        <p:spPr>
          <a:xfrm>
            <a:off x="6405235" y="1191206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BCA2626-4478-476B-BCAD-D1861F25BF3E}"/>
              </a:ext>
            </a:extLst>
          </p:cNvPr>
          <p:cNvSpPr/>
          <p:nvPr/>
        </p:nvSpPr>
        <p:spPr>
          <a:xfrm rot="10800000">
            <a:off x="2849389" y="5119258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8E8FE1C-F575-4558-9340-703F190A3F0B}"/>
              </a:ext>
            </a:extLst>
          </p:cNvPr>
          <p:cNvSpPr/>
          <p:nvPr/>
        </p:nvSpPr>
        <p:spPr>
          <a:xfrm rot="10800000">
            <a:off x="7080619" y="5119258"/>
            <a:ext cx="712731" cy="28089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1E3AAC0-78C4-4EF8-AE9F-280809C1B890}"/>
              </a:ext>
            </a:extLst>
          </p:cNvPr>
          <p:cNvSpPr/>
          <p:nvPr/>
        </p:nvSpPr>
        <p:spPr>
          <a:xfrm>
            <a:off x="7852313" y="4211144"/>
            <a:ext cx="2593756" cy="2115865"/>
          </a:xfrm>
          <a:prstGeom prst="roundRect">
            <a:avLst>
              <a:gd name="adj" fmla="val 10000"/>
            </a:avLst>
          </a:prstGeom>
          <a:solidFill>
            <a:srgbClr val="313E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/>
              <a:t>Imputer les features essentielles à l’étude par la méthode most_fréquent (var-qualitatives)</a:t>
            </a:r>
          </a:p>
          <a:p>
            <a:r>
              <a:rPr lang="fr-FR" dirty="0"/>
              <a:t> ou médiane (var-numériques)</a:t>
            </a:r>
          </a:p>
          <a:p>
            <a:endParaRPr lang="fr-FR" dirty="0"/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4E23CAE5-C42C-4414-973E-C3E3854B17F5}"/>
              </a:ext>
            </a:extLst>
          </p:cNvPr>
          <p:cNvSpPr/>
          <p:nvPr/>
        </p:nvSpPr>
        <p:spPr>
          <a:xfrm rot="2468102">
            <a:off x="10906909" y="4397776"/>
            <a:ext cx="719339" cy="1989957"/>
          </a:xfrm>
          <a:prstGeom prst="curvedLef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A388C945-A964-413F-8A9A-121B89BC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AF1762B-CC28-48E6-8CAE-2D5F3A306F8E}"/>
              </a:ext>
            </a:extLst>
          </p:cNvPr>
          <p:cNvSpPr/>
          <p:nvPr/>
        </p:nvSpPr>
        <p:spPr>
          <a:xfrm>
            <a:off x="6715126" y="2372756"/>
            <a:ext cx="2419350" cy="33782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PrimaryPropertyType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PropertyGFATotal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CouncilDistrictCode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NumberofBuildings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NumberofFloors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ENERGYSTARScore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Ancienneté</a:t>
            </a: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ElectricityProportion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SteamUseProportion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WN</a:t>
            </a: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Parking</a:t>
            </a: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NaturalGasUse</a:t>
            </a:r>
            <a:endParaRPr lang="fr-FR" alt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4B65845-A170-44B5-A822-6182739F522A}"/>
              </a:ext>
            </a:extLst>
          </p:cNvPr>
          <p:cNvSpPr/>
          <p:nvPr/>
        </p:nvSpPr>
        <p:spPr>
          <a:xfrm>
            <a:off x="4831186" y="486670"/>
            <a:ext cx="2346566" cy="108138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02741"/>
              <a:satOff val="347"/>
              <a:lumOff val="-4707"/>
              <a:alphaOff val="0"/>
            </a:schemeClr>
          </a:fillRef>
          <a:effectRef idx="0">
            <a:schemeClr val="accent5">
              <a:hueOff val="-1002741"/>
              <a:satOff val="347"/>
              <a:lumOff val="-470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data final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11D20DF-6857-43B0-A386-B9759B370EEB}"/>
              </a:ext>
            </a:extLst>
          </p:cNvPr>
          <p:cNvSpPr/>
          <p:nvPr/>
        </p:nvSpPr>
        <p:spPr>
          <a:xfrm>
            <a:off x="3130440" y="1832110"/>
            <a:ext cx="1921508" cy="49023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endParaRPr lang="fr-FR" sz="20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B09AA94-AC9A-480E-BCAF-30A513F8CE7D}"/>
              </a:ext>
            </a:extLst>
          </p:cNvPr>
          <p:cNvSpPr/>
          <p:nvPr/>
        </p:nvSpPr>
        <p:spPr>
          <a:xfrm>
            <a:off x="6963728" y="1845498"/>
            <a:ext cx="1921508" cy="49023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  <a:endParaRPr lang="fr-FR" sz="20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62F6015-6C66-4DB7-9E27-02F83708D7F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91194" y="1558405"/>
            <a:ext cx="1244190" cy="273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80FBB36-BBBD-4223-A284-2853B5C5D86A}"/>
              </a:ext>
            </a:extLst>
          </p:cNvPr>
          <p:cNvCxnSpPr>
            <a:cxnSpLocks/>
          </p:cNvCxnSpPr>
          <p:nvPr/>
        </p:nvCxnSpPr>
        <p:spPr>
          <a:xfrm>
            <a:off x="6604889" y="1558405"/>
            <a:ext cx="1145725" cy="2821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5308EEE-9C42-4E9C-8C61-7BBA970BC087}"/>
              </a:ext>
            </a:extLst>
          </p:cNvPr>
          <p:cNvSpPr/>
          <p:nvPr/>
        </p:nvSpPr>
        <p:spPr>
          <a:xfrm>
            <a:off x="2640259" y="2362484"/>
            <a:ext cx="2836616" cy="108272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504112"/>
              <a:satOff val="521"/>
              <a:lumOff val="-7060"/>
              <a:alphaOff val="0"/>
            </a:schemeClr>
          </a:fillRef>
          <a:effectRef idx="0">
            <a:schemeClr val="accent5">
              <a:hueOff val="-1504112"/>
              <a:satOff val="521"/>
              <a:lumOff val="-706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SiteEnergyUse</a:t>
            </a:r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kBtu</a:t>
            </a:r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altLang="fr-F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GHGEmissions</a:t>
            </a:r>
            <a:r>
              <a:rPr lang="fr-FR" alt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(MetricTonsCO2e)</a:t>
            </a:r>
            <a:endParaRPr lang="fr-F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5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9432B6EB-1591-4193-B514-B6423B54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0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5AE6BDE-AD96-415A-8DD4-93176DCE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77" y="602062"/>
            <a:ext cx="4087813" cy="287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8CC0D0-35D3-415C-B724-526E188B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" y="602062"/>
            <a:ext cx="4087813" cy="29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C37523-5CEC-4CFF-B648-E590F721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95" y="3393439"/>
            <a:ext cx="4087812" cy="29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22C52A-9514-45CB-A658-850F963B835B}"/>
              </a:ext>
            </a:extLst>
          </p:cNvPr>
          <p:cNvSpPr txBox="1"/>
          <p:nvPr/>
        </p:nvSpPr>
        <p:spPr>
          <a:xfrm>
            <a:off x="3759200" y="116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  <a:cs typeface="Times New Roman" panose="02020603050405020304" pitchFamily="18" charset="0"/>
              </a:rPr>
              <a:t>Analyse univariée des variables principales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168266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Neighborhoods &amp;amp; Council Districts - Neighborhoods | seattle.gov">
            <a:extLst>
              <a:ext uri="{FF2B5EF4-FFF2-40B4-BE49-F238E27FC236}">
                <a16:creationId xmlns:a16="http://schemas.microsoft.com/office/drawing/2014/main" id="{2D1C115B-5465-4422-80FB-2D892468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80" y="450336"/>
            <a:ext cx="4976876" cy="5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ites bon usage des couleurs - Améliorez l'impact de vos présentations -  OpenClassrooms">
            <a:extLst>
              <a:ext uri="{FF2B5EF4-FFF2-40B4-BE49-F238E27FC236}">
                <a16:creationId xmlns:a16="http://schemas.microsoft.com/office/drawing/2014/main" id="{100BD003-D655-4EA9-9120-F5AEB026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15218"/>
            <a:ext cx="1510747" cy="76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9C03A567-5172-4AC7-948B-4EAC930A1048}"/>
              </a:ext>
            </a:extLst>
          </p:cNvPr>
          <p:cNvGrpSpPr/>
          <p:nvPr/>
        </p:nvGrpSpPr>
        <p:grpSpPr>
          <a:xfrm>
            <a:off x="5950528" y="1348241"/>
            <a:ext cx="5609114" cy="3990281"/>
            <a:chOff x="5727922" y="1433859"/>
            <a:chExt cx="5609114" cy="3990281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9995AC2E-7BB9-40E7-B26C-28608EC2E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7922" y="1433859"/>
              <a:ext cx="5609114" cy="399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648BBE-8368-49BF-BD90-DAA77B964767}"/>
                </a:ext>
              </a:extLst>
            </p:cNvPr>
            <p:cNvSpPr/>
            <p:nvPr/>
          </p:nvSpPr>
          <p:spPr>
            <a:xfrm>
              <a:off x="6558260" y="4244661"/>
              <a:ext cx="536142" cy="629805"/>
            </a:xfrm>
            <a:prstGeom prst="rect">
              <a:avLst/>
            </a:prstGeom>
            <a:solidFill>
              <a:srgbClr val="7CD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51B938-0381-4483-A986-44C6DB2951C8}"/>
                </a:ext>
              </a:extLst>
            </p:cNvPr>
            <p:cNvSpPr/>
            <p:nvPr/>
          </p:nvSpPr>
          <p:spPr>
            <a:xfrm>
              <a:off x="7243469" y="2685661"/>
              <a:ext cx="536142" cy="2188805"/>
            </a:xfrm>
            <a:prstGeom prst="rect">
              <a:avLst/>
            </a:prstGeom>
            <a:solidFill>
              <a:srgbClr val="1F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5CB2C7-7F3B-41E0-A916-C2B999873856}"/>
                </a:ext>
              </a:extLst>
            </p:cNvPr>
            <p:cNvSpPr/>
            <p:nvPr/>
          </p:nvSpPr>
          <p:spPr>
            <a:xfrm>
              <a:off x="7917638" y="3762703"/>
              <a:ext cx="536141" cy="1111931"/>
            </a:xfrm>
            <a:prstGeom prst="rect">
              <a:avLst/>
            </a:prstGeom>
            <a:solidFill>
              <a:srgbClr val="A47D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AFAD80-2EFA-447F-86EC-CAFDDF02FF25}"/>
                </a:ext>
              </a:extLst>
            </p:cNvPr>
            <p:cNvSpPr/>
            <p:nvPr/>
          </p:nvSpPr>
          <p:spPr>
            <a:xfrm>
              <a:off x="8605404" y="3967655"/>
              <a:ext cx="524346" cy="906979"/>
            </a:xfrm>
            <a:prstGeom prst="rect">
              <a:avLst/>
            </a:prstGeom>
            <a:solidFill>
              <a:srgbClr val="27A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2F645B-627F-4A39-9643-B17417017F18}"/>
                </a:ext>
              </a:extLst>
            </p:cNvPr>
            <p:cNvSpPr/>
            <p:nvPr/>
          </p:nvSpPr>
          <p:spPr>
            <a:xfrm>
              <a:off x="9281375" y="4144161"/>
              <a:ext cx="539929" cy="730305"/>
            </a:xfrm>
            <a:prstGeom prst="rect">
              <a:avLst/>
            </a:prstGeom>
            <a:solidFill>
              <a:srgbClr val="E175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14CE66-A6BF-48A5-8791-4730544E287B}"/>
                </a:ext>
              </a:extLst>
            </p:cNvPr>
            <p:cNvSpPr/>
            <p:nvPr/>
          </p:nvSpPr>
          <p:spPr>
            <a:xfrm>
              <a:off x="9957530" y="4244829"/>
              <a:ext cx="551726" cy="629805"/>
            </a:xfrm>
            <a:prstGeom prst="rect">
              <a:avLst/>
            </a:prstGeom>
            <a:solidFill>
              <a:srgbClr val="FDA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5502BC-9AC7-45AB-BB6D-CBF69B0C3FFB}"/>
                </a:ext>
              </a:extLst>
            </p:cNvPr>
            <p:cNvSpPr/>
            <p:nvPr/>
          </p:nvSpPr>
          <p:spPr>
            <a:xfrm>
              <a:off x="10627068" y="1938991"/>
              <a:ext cx="551726" cy="2935475"/>
            </a:xfrm>
            <a:prstGeom prst="rect">
              <a:avLst/>
            </a:prstGeom>
            <a:solidFill>
              <a:srgbClr val="E10D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61405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1633"/>
      </a:dk2>
      <a:lt2>
        <a:srgbClr val="F0F3F1"/>
      </a:lt2>
      <a:accent1>
        <a:srgbClr val="D13FBA"/>
      </a:accent1>
      <a:accent2>
        <a:srgbClr val="9A2DBF"/>
      </a:accent2>
      <a:accent3>
        <a:srgbClr val="6F3FD1"/>
      </a:accent3>
      <a:accent4>
        <a:srgbClr val="313EC0"/>
      </a:accent4>
      <a:accent5>
        <a:srgbClr val="3F89D1"/>
      </a:accent5>
      <a:accent6>
        <a:srgbClr val="2DB4BF"/>
      </a:accent6>
      <a:hlink>
        <a:srgbClr val="3F6B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42162</TotalTime>
  <Words>1124</Words>
  <Application>Microsoft Office PowerPoint</Application>
  <PresentationFormat>Grand écran</PresentationFormat>
  <Paragraphs>163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5" baseType="lpstr">
      <vt:lpstr>Amasis MT Pro</vt:lpstr>
      <vt:lpstr>Arial</vt:lpstr>
      <vt:lpstr>Calibri</vt:lpstr>
      <vt:lpstr>Courier New</vt:lpstr>
      <vt:lpstr>Sagona Book</vt:lpstr>
      <vt:lpstr>Sagona ExtraLight</vt:lpstr>
      <vt:lpstr>Times New Roman</vt:lpstr>
      <vt:lpstr>Wingdings</vt:lpstr>
      <vt:lpstr>RetrospectVTI</vt:lpstr>
      <vt:lpstr>Projet  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2</dc:title>
  <dc:creator>Administrator</dc:creator>
  <cp:lastModifiedBy>housna kouidri</cp:lastModifiedBy>
  <cp:revision>213</cp:revision>
  <dcterms:created xsi:type="dcterms:W3CDTF">2021-05-06T08:15:34Z</dcterms:created>
  <dcterms:modified xsi:type="dcterms:W3CDTF">2021-10-24T16:18:15Z</dcterms:modified>
</cp:coreProperties>
</file>