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351" r:id="rId3"/>
    <p:sldId id="355" r:id="rId4"/>
    <p:sldId id="258" r:id="rId5"/>
    <p:sldId id="379" r:id="rId6"/>
    <p:sldId id="356" r:id="rId7"/>
    <p:sldId id="352" r:id="rId8"/>
    <p:sldId id="353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26" r:id="rId18"/>
    <p:sldId id="357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8" r:id="rId29"/>
    <p:sldId id="358" r:id="rId30"/>
    <p:sldId id="366" r:id="rId31"/>
    <p:sldId id="396" r:id="rId32"/>
    <p:sldId id="263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D5E"/>
    <a:srgbClr val="61A8AF"/>
    <a:srgbClr val="FFFF00"/>
    <a:srgbClr val="D13FBA"/>
    <a:srgbClr val="313EC0"/>
    <a:srgbClr val="1FC7BF"/>
    <a:srgbClr val="FDA901"/>
    <a:srgbClr val="EEB500"/>
    <a:srgbClr val="E17533"/>
    <a:srgbClr val="DF6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D1B8F-CDA0-47D0-A6A2-49B9F685724A}" type="doc">
      <dgm:prSet loTypeId="urn:microsoft.com/office/officeart/2008/layout/PictureStrips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10FA0728-D677-4C06-B8CA-53205BB68240}">
      <dgm:prSet phldrT="[Texte]" custT="1"/>
      <dgm:spPr/>
      <dgm:t>
        <a:bodyPr/>
        <a:lstStyle/>
        <a:p>
          <a:pPr algn="ctr"/>
          <a:r>
            <a:rPr lang="fr-FR" sz="3400" dirty="0"/>
            <a:t>  </a:t>
          </a:r>
          <a:r>
            <a:rPr lang="fr-FR" sz="2800" dirty="0"/>
            <a:t>Introduction/ Problématique</a:t>
          </a:r>
          <a:endParaRPr lang="fr-FR" sz="3400" dirty="0"/>
        </a:p>
      </dgm:t>
    </dgm:pt>
    <dgm:pt modelId="{CF555B00-B43E-417E-9F0F-5398C64293A4}" type="parTrans" cxnId="{09983789-F6D0-4ED0-B0A9-BE3C613BC34E}">
      <dgm:prSet/>
      <dgm:spPr/>
      <dgm:t>
        <a:bodyPr/>
        <a:lstStyle/>
        <a:p>
          <a:endParaRPr lang="fr-FR"/>
        </a:p>
      </dgm:t>
    </dgm:pt>
    <dgm:pt modelId="{9BA69990-A761-4481-AD81-F310F4C6427E}" type="sibTrans" cxnId="{09983789-F6D0-4ED0-B0A9-BE3C613BC34E}">
      <dgm:prSet/>
      <dgm:spPr/>
      <dgm:t>
        <a:bodyPr/>
        <a:lstStyle/>
        <a:p>
          <a:endParaRPr lang="fr-FR"/>
        </a:p>
      </dgm:t>
    </dgm:pt>
    <dgm:pt modelId="{BF6E1224-15CF-4575-B964-6C537F988672}">
      <dgm:prSet phldrT="[Texte]" custT="1"/>
      <dgm:spPr/>
      <dgm:t>
        <a:bodyPr/>
        <a:lstStyle/>
        <a:p>
          <a:pPr algn="ctr"/>
          <a:r>
            <a:rPr lang="fr-FR" sz="3200" b="0" i="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Cleaning /feature engineering   et exploration des données</a:t>
          </a:r>
        </a:p>
      </dgm:t>
    </dgm:pt>
    <dgm:pt modelId="{53BAB50D-A0B7-40B1-A300-D8F1430D927F}" type="parTrans" cxnId="{4AA98DFA-C7F4-43C8-9F99-697A1A44EB86}">
      <dgm:prSet/>
      <dgm:spPr/>
      <dgm:t>
        <a:bodyPr/>
        <a:lstStyle/>
        <a:p>
          <a:endParaRPr lang="fr-FR"/>
        </a:p>
      </dgm:t>
    </dgm:pt>
    <dgm:pt modelId="{173D5DD1-A9E3-4F3F-A1BC-71DA85152D5F}" type="sibTrans" cxnId="{4AA98DFA-C7F4-43C8-9F99-697A1A44EB86}">
      <dgm:prSet/>
      <dgm:spPr/>
      <dgm:t>
        <a:bodyPr/>
        <a:lstStyle/>
        <a:p>
          <a:endParaRPr lang="fr-FR"/>
        </a:p>
      </dgm:t>
    </dgm:pt>
    <dgm:pt modelId="{80B33EC2-7C9A-4A6A-B062-16B9331A0CBB}">
      <dgm:prSet phldrT="[Texte]" custT="1"/>
      <dgm:spPr/>
      <dgm:t>
        <a:bodyPr/>
        <a:lstStyle/>
        <a:p>
          <a:r>
            <a:rPr lang="fr-FR" sz="550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Modélisation/ Segmentation</a:t>
          </a:r>
        </a:p>
      </dgm:t>
    </dgm:pt>
    <dgm:pt modelId="{B04413EC-AD51-495F-B4B7-38CB1D3BB851}" type="parTrans" cxnId="{73A77999-28D4-494E-B769-ADA5C9463633}">
      <dgm:prSet/>
      <dgm:spPr/>
      <dgm:t>
        <a:bodyPr/>
        <a:lstStyle/>
        <a:p>
          <a:endParaRPr lang="fr-FR"/>
        </a:p>
      </dgm:t>
    </dgm:pt>
    <dgm:pt modelId="{4174F473-37B6-46BE-A24B-6F21073D16E1}" type="sibTrans" cxnId="{73A77999-28D4-494E-B769-ADA5C9463633}">
      <dgm:prSet/>
      <dgm:spPr/>
      <dgm:t>
        <a:bodyPr/>
        <a:lstStyle/>
        <a:p>
          <a:endParaRPr lang="fr-FR"/>
        </a:p>
      </dgm:t>
    </dgm:pt>
    <dgm:pt modelId="{43BDDEB9-EF4C-49AD-BB31-B7F0EFF764AD}">
      <dgm:prSet custT="1"/>
      <dgm:spPr/>
      <dgm:t>
        <a:bodyPr/>
        <a:lstStyle/>
        <a:p>
          <a:r>
            <a:rPr lang="fr-FR" sz="550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Stabilité dans le temps</a:t>
          </a:r>
        </a:p>
      </dgm:t>
    </dgm:pt>
    <dgm:pt modelId="{A65ED5DA-9F36-4689-89E5-CAFF03229220}" type="sibTrans" cxnId="{24683EDB-4610-456C-8005-98FF83BDA194}">
      <dgm:prSet/>
      <dgm:spPr/>
      <dgm:t>
        <a:bodyPr/>
        <a:lstStyle/>
        <a:p>
          <a:endParaRPr lang="fr-FR"/>
        </a:p>
      </dgm:t>
    </dgm:pt>
    <dgm:pt modelId="{5AB448DF-AB6B-472D-8F97-13F7F2AF24BB}" type="parTrans" cxnId="{24683EDB-4610-456C-8005-98FF83BDA194}">
      <dgm:prSet/>
      <dgm:spPr/>
      <dgm:t>
        <a:bodyPr/>
        <a:lstStyle/>
        <a:p>
          <a:endParaRPr lang="fr-FR"/>
        </a:p>
      </dgm:t>
    </dgm:pt>
    <dgm:pt modelId="{5F5EDE62-9554-4D20-9B12-299CC55C4255}">
      <dgm:prSet custT="1"/>
      <dgm:spPr/>
      <dgm:t>
        <a:bodyPr/>
        <a:lstStyle/>
        <a:p>
          <a:pPr algn="l"/>
          <a:r>
            <a:rPr lang="fr-FR" sz="2800" kern="1200" dirty="0"/>
            <a:t>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Conclusion</a:t>
          </a:r>
        </a:p>
      </dgm:t>
    </dgm:pt>
    <dgm:pt modelId="{B1994B12-829A-4181-9973-1861F09317CB}" type="parTrans" cxnId="{C9CFE529-9C78-4958-AF36-69D65AB5E476}">
      <dgm:prSet/>
      <dgm:spPr/>
      <dgm:t>
        <a:bodyPr/>
        <a:lstStyle/>
        <a:p>
          <a:endParaRPr lang="fr-FR"/>
        </a:p>
      </dgm:t>
    </dgm:pt>
    <dgm:pt modelId="{21097363-AE7C-4107-B475-81506A8AB8FC}" type="sibTrans" cxnId="{C9CFE529-9C78-4958-AF36-69D65AB5E476}">
      <dgm:prSet/>
      <dgm:spPr/>
      <dgm:t>
        <a:bodyPr/>
        <a:lstStyle/>
        <a:p>
          <a:endParaRPr lang="fr-FR"/>
        </a:p>
      </dgm:t>
    </dgm:pt>
    <dgm:pt modelId="{03EE333F-D39B-41D5-9376-AFB3B3A0CCFA}" type="pres">
      <dgm:prSet presAssocID="{EBDD1B8F-CDA0-47D0-A6A2-49B9F685724A}" presName="Name0" presStyleCnt="0">
        <dgm:presLayoutVars>
          <dgm:dir/>
          <dgm:resizeHandles val="exact"/>
        </dgm:presLayoutVars>
      </dgm:prSet>
      <dgm:spPr/>
    </dgm:pt>
    <dgm:pt modelId="{A11CAF07-E761-4906-81AE-602C6B58F866}" type="pres">
      <dgm:prSet presAssocID="{10FA0728-D677-4C06-B8CA-53205BB68240}" presName="composite" presStyleCnt="0"/>
      <dgm:spPr/>
    </dgm:pt>
    <dgm:pt modelId="{F74ACCE6-BA45-4436-8C3B-94F55896BD1A}" type="pres">
      <dgm:prSet presAssocID="{10FA0728-D677-4C06-B8CA-53205BB68240}" presName="rect1" presStyleLbl="trAlignAcc1" presStyleIdx="0" presStyleCnt="5" custScaleX="194229" custScaleY="74029" custLinFactNeighborX="32" custLinFactNeighborY="-38695">
        <dgm:presLayoutVars>
          <dgm:bulletEnabled val="1"/>
        </dgm:presLayoutVars>
      </dgm:prSet>
      <dgm:spPr/>
    </dgm:pt>
    <dgm:pt modelId="{D14D6F08-1882-4165-A03F-3FF278AF5448}" type="pres">
      <dgm:prSet presAssocID="{10FA0728-D677-4C06-B8CA-53205BB68240}" presName="rect2" presStyleLbl="fgImgPlace1" presStyleIdx="0" presStyleCnt="5" custScaleY="58972" custLinFactX="-93049" custLinFactNeighborX="-100000" custLinFactNeighborY="-272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rke 1 contour"/>
        </a:ext>
      </dgm:extLst>
    </dgm:pt>
    <dgm:pt modelId="{502BEC70-77F5-4F43-A490-D49DE22C2CAB}" type="pres">
      <dgm:prSet presAssocID="{9BA69990-A761-4481-AD81-F310F4C6427E}" presName="sibTrans" presStyleCnt="0"/>
      <dgm:spPr/>
    </dgm:pt>
    <dgm:pt modelId="{378FB20D-9785-4CF1-A44F-8644ADFBCA61}" type="pres">
      <dgm:prSet presAssocID="{BF6E1224-15CF-4575-B964-6C537F988672}" presName="composite" presStyleCnt="0"/>
      <dgm:spPr/>
    </dgm:pt>
    <dgm:pt modelId="{24E589CA-D169-4242-BD77-579E4A78C0FF}" type="pres">
      <dgm:prSet presAssocID="{BF6E1224-15CF-4575-B964-6C537F988672}" presName="rect1" presStyleLbl="trAlignAcc1" presStyleIdx="1" presStyleCnt="5" custScaleX="192681" custScaleY="74343" custLinFactNeighborX="-1445" custLinFactNeighborY="-25310">
        <dgm:presLayoutVars>
          <dgm:bulletEnabled val="1"/>
        </dgm:presLayoutVars>
      </dgm:prSet>
      <dgm:spPr/>
    </dgm:pt>
    <dgm:pt modelId="{AD4182AE-F73A-43F7-A22A-72BC80DC04DF}" type="pres">
      <dgm:prSet presAssocID="{BF6E1224-15CF-4575-B964-6C537F988672}" presName="rect2" presStyleLbl="fgImgPlace1" presStyleIdx="1" presStyleCnt="5" custScaleY="55438" custLinFactX="-97707" custLinFactNeighborX="-100000" custLinFactNeighborY="-164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bzeichen contour"/>
        </a:ext>
      </dgm:extLst>
    </dgm:pt>
    <dgm:pt modelId="{23C3857E-9EE4-40C7-B2D2-1E06C5D35B5D}" type="pres">
      <dgm:prSet presAssocID="{173D5DD1-A9E3-4F3F-A1BC-71DA85152D5F}" presName="sibTrans" presStyleCnt="0"/>
      <dgm:spPr/>
    </dgm:pt>
    <dgm:pt modelId="{AC694243-278A-4A0C-8C17-ECA394A0B7AD}" type="pres">
      <dgm:prSet presAssocID="{80B33EC2-7C9A-4A6A-B062-16B9331A0CBB}" presName="composite" presStyleCnt="0"/>
      <dgm:spPr/>
    </dgm:pt>
    <dgm:pt modelId="{8DD06916-2E66-49F2-ABDF-7290E4958B61}" type="pres">
      <dgm:prSet presAssocID="{80B33EC2-7C9A-4A6A-B062-16B9331A0CBB}" presName="rect1" presStyleLbl="trAlignAcc1" presStyleIdx="2" presStyleCnt="5" custScaleX="191574" custScaleY="90273" custLinFactNeighborX="439" custLinFactNeighborY="-24603">
        <dgm:presLayoutVars>
          <dgm:bulletEnabled val="1"/>
        </dgm:presLayoutVars>
      </dgm:prSet>
      <dgm:spPr/>
    </dgm:pt>
    <dgm:pt modelId="{BEDCA2D3-9EF9-4EF8-9968-CBDBC5757671}" type="pres">
      <dgm:prSet presAssocID="{80B33EC2-7C9A-4A6A-B062-16B9331A0CBB}" presName="rect2" presStyleLbl="fgImgPlace1" presStyleIdx="2" presStyleCnt="5" custScaleY="65559" custLinFactX="-88256" custLinFactNeighborX="-100000" custLinFactNeighborY="-176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rke 3 contour"/>
        </a:ext>
      </dgm:extLst>
    </dgm:pt>
    <dgm:pt modelId="{456A6F8E-B37B-4288-A190-EF7C8ABB13D3}" type="pres">
      <dgm:prSet presAssocID="{4174F473-37B6-46BE-A24B-6F21073D16E1}" presName="sibTrans" presStyleCnt="0"/>
      <dgm:spPr/>
    </dgm:pt>
    <dgm:pt modelId="{512D6434-681D-40EB-A811-4B7CBD4D9311}" type="pres">
      <dgm:prSet presAssocID="{43BDDEB9-EF4C-49AD-BB31-B7F0EFF764AD}" presName="composite" presStyleCnt="0"/>
      <dgm:spPr/>
    </dgm:pt>
    <dgm:pt modelId="{A6705D2B-205A-4EEA-B9B1-41C1B5FE2904}" type="pres">
      <dgm:prSet presAssocID="{43BDDEB9-EF4C-49AD-BB31-B7F0EFF764AD}" presName="rect1" presStyleLbl="trAlignAcc1" presStyleIdx="3" presStyleCnt="5" custScaleX="191574" custScaleY="77174" custLinFactNeighborX="439" custLinFactNeighborY="-20077">
        <dgm:presLayoutVars>
          <dgm:bulletEnabled val="1"/>
        </dgm:presLayoutVars>
      </dgm:prSet>
      <dgm:spPr/>
    </dgm:pt>
    <dgm:pt modelId="{CBB64B5D-9050-40E1-9918-7A51F2A64BC7}" type="pres">
      <dgm:prSet presAssocID="{43BDDEB9-EF4C-49AD-BB31-B7F0EFF764AD}" presName="rect2" presStyleLbl="fgImgPlace1" presStyleIdx="3" presStyleCnt="5" custScaleY="65291" custLinFactX="-88256" custLinFactNeighborX="-100000" custLinFactNeighborY="-634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rke 4 contour"/>
        </a:ext>
      </dgm:extLst>
    </dgm:pt>
    <dgm:pt modelId="{7A1B1625-4F31-4288-909D-E931F5427F09}" type="pres">
      <dgm:prSet presAssocID="{A65ED5DA-9F36-4689-89E5-CAFF03229220}" presName="sibTrans" presStyleCnt="0"/>
      <dgm:spPr/>
    </dgm:pt>
    <dgm:pt modelId="{77BDCE20-F9D3-444D-8132-20D06E3BE527}" type="pres">
      <dgm:prSet presAssocID="{5F5EDE62-9554-4D20-9B12-299CC55C4255}" presName="composite" presStyleCnt="0"/>
      <dgm:spPr/>
    </dgm:pt>
    <dgm:pt modelId="{F5D3F84B-EC47-4A94-894B-8EED6CCBD4A3}" type="pres">
      <dgm:prSet presAssocID="{5F5EDE62-9554-4D20-9B12-299CC55C4255}" presName="rect1" presStyleLbl="trAlignAcc1" presStyleIdx="4" presStyleCnt="5" custScaleX="188797" custScaleY="74523" custLinFactNeighborX="-949" custLinFactNeighborY="-16515">
        <dgm:presLayoutVars>
          <dgm:bulletEnabled val="1"/>
        </dgm:presLayoutVars>
      </dgm:prSet>
      <dgm:spPr/>
    </dgm:pt>
    <dgm:pt modelId="{95AEAD55-584B-491A-9472-07903A78C043}" type="pres">
      <dgm:prSet presAssocID="{5F5EDE62-9554-4D20-9B12-299CC55C4255}" presName="rect2" presStyleLbl="fgImgPlace1" presStyleIdx="4" presStyleCnt="5" custScaleY="65095" custLinFactX="-88256" custLinFactNeighborX="-100000" custLinFactNeighborY="-629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شارة 5 contour"/>
        </a:ext>
      </dgm:extLst>
    </dgm:pt>
  </dgm:ptLst>
  <dgm:cxnLst>
    <dgm:cxn modelId="{C9CFE529-9C78-4958-AF36-69D65AB5E476}" srcId="{EBDD1B8F-CDA0-47D0-A6A2-49B9F685724A}" destId="{5F5EDE62-9554-4D20-9B12-299CC55C4255}" srcOrd="4" destOrd="0" parTransId="{B1994B12-829A-4181-9973-1861F09317CB}" sibTransId="{21097363-AE7C-4107-B475-81506A8AB8FC}"/>
    <dgm:cxn modelId="{B4E07470-9B50-42FB-A5CE-4979345F30E0}" type="presOf" srcId="{5F5EDE62-9554-4D20-9B12-299CC55C4255}" destId="{F5D3F84B-EC47-4A94-894B-8EED6CCBD4A3}" srcOrd="0" destOrd="0" presId="urn:microsoft.com/office/officeart/2008/layout/PictureStrips"/>
    <dgm:cxn modelId="{A3B4585A-917A-43F3-A10B-DD56A2275059}" type="presOf" srcId="{BF6E1224-15CF-4575-B964-6C537F988672}" destId="{24E589CA-D169-4242-BD77-579E4A78C0FF}" srcOrd="0" destOrd="0" presId="urn:microsoft.com/office/officeart/2008/layout/PictureStrips"/>
    <dgm:cxn modelId="{F404D97D-7A0B-4460-AAD5-2987F8AF3BB6}" type="presOf" srcId="{EBDD1B8F-CDA0-47D0-A6A2-49B9F685724A}" destId="{03EE333F-D39B-41D5-9376-AFB3B3A0CCFA}" srcOrd="0" destOrd="0" presId="urn:microsoft.com/office/officeart/2008/layout/PictureStrips"/>
    <dgm:cxn modelId="{1C547884-7158-4526-8057-B415D14C0901}" type="presOf" srcId="{80B33EC2-7C9A-4A6A-B062-16B9331A0CBB}" destId="{8DD06916-2E66-49F2-ABDF-7290E4958B61}" srcOrd="0" destOrd="0" presId="urn:microsoft.com/office/officeart/2008/layout/PictureStrips"/>
    <dgm:cxn modelId="{6796C784-52DE-4C67-B4C5-51219458D7E8}" type="presOf" srcId="{43BDDEB9-EF4C-49AD-BB31-B7F0EFF764AD}" destId="{A6705D2B-205A-4EEA-B9B1-41C1B5FE2904}" srcOrd="0" destOrd="0" presId="urn:microsoft.com/office/officeart/2008/layout/PictureStrips"/>
    <dgm:cxn modelId="{09983789-F6D0-4ED0-B0A9-BE3C613BC34E}" srcId="{EBDD1B8F-CDA0-47D0-A6A2-49B9F685724A}" destId="{10FA0728-D677-4C06-B8CA-53205BB68240}" srcOrd="0" destOrd="0" parTransId="{CF555B00-B43E-417E-9F0F-5398C64293A4}" sibTransId="{9BA69990-A761-4481-AD81-F310F4C6427E}"/>
    <dgm:cxn modelId="{73A77999-28D4-494E-B769-ADA5C9463633}" srcId="{EBDD1B8F-CDA0-47D0-A6A2-49B9F685724A}" destId="{80B33EC2-7C9A-4A6A-B062-16B9331A0CBB}" srcOrd="2" destOrd="0" parTransId="{B04413EC-AD51-495F-B4B7-38CB1D3BB851}" sibTransId="{4174F473-37B6-46BE-A24B-6F21073D16E1}"/>
    <dgm:cxn modelId="{C49FDAB5-FA60-4F18-A50B-AD5975ABB7CC}" type="presOf" srcId="{10FA0728-D677-4C06-B8CA-53205BB68240}" destId="{F74ACCE6-BA45-4436-8C3B-94F55896BD1A}" srcOrd="0" destOrd="0" presId="urn:microsoft.com/office/officeart/2008/layout/PictureStrips"/>
    <dgm:cxn modelId="{24683EDB-4610-456C-8005-98FF83BDA194}" srcId="{EBDD1B8F-CDA0-47D0-A6A2-49B9F685724A}" destId="{43BDDEB9-EF4C-49AD-BB31-B7F0EFF764AD}" srcOrd="3" destOrd="0" parTransId="{5AB448DF-AB6B-472D-8F97-13F7F2AF24BB}" sibTransId="{A65ED5DA-9F36-4689-89E5-CAFF03229220}"/>
    <dgm:cxn modelId="{4AA98DFA-C7F4-43C8-9F99-697A1A44EB86}" srcId="{EBDD1B8F-CDA0-47D0-A6A2-49B9F685724A}" destId="{BF6E1224-15CF-4575-B964-6C537F988672}" srcOrd="1" destOrd="0" parTransId="{53BAB50D-A0B7-40B1-A300-D8F1430D927F}" sibTransId="{173D5DD1-A9E3-4F3F-A1BC-71DA85152D5F}"/>
    <dgm:cxn modelId="{C283255B-1978-4258-ACB1-9E49A261CCBE}" type="presParOf" srcId="{03EE333F-D39B-41D5-9376-AFB3B3A0CCFA}" destId="{A11CAF07-E761-4906-81AE-602C6B58F866}" srcOrd="0" destOrd="0" presId="urn:microsoft.com/office/officeart/2008/layout/PictureStrips"/>
    <dgm:cxn modelId="{0B03BD01-F132-43C9-A81B-6407B9A3619B}" type="presParOf" srcId="{A11CAF07-E761-4906-81AE-602C6B58F866}" destId="{F74ACCE6-BA45-4436-8C3B-94F55896BD1A}" srcOrd="0" destOrd="0" presId="urn:microsoft.com/office/officeart/2008/layout/PictureStrips"/>
    <dgm:cxn modelId="{6850A845-663C-4BC2-98FA-CDE712615D5D}" type="presParOf" srcId="{A11CAF07-E761-4906-81AE-602C6B58F866}" destId="{D14D6F08-1882-4165-A03F-3FF278AF5448}" srcOrd="1" destOrd="0" presId="urn:microsoft.com/office/officeart/2008/layout/PictureStrips"/>
    <dgm:cxn modelId="{AA93DD94-376A-41C0-B931-1B4DA373F29F}" type="presParOf" srcId="{03EE333F-D39B-41D5-9376-AFB3B3A0CCFA}" destId="{502BEC70-77F5-4F43-A490-D49DE22C2CAB}" srcOrd="1" destOrd="0" presId="urn:microsoft.com/office/officeart/2008/layout/PictureStrips"/>
    <dgm:cxn modelId="{13359EA4-D410-4354-A096-5DEA0B6124B9}" type="presParOf" srcId="{03EE333F-D39B-41D5-9376-AFB3B3A0CCFA}" destId="{378FB20D-9785-4CF1-A44F-8644ADFBCA61}" srcOrd="2" destOrd="0" presId="urn:microsoft.com/office/officeart/2008/layout/PictureStrips"/>
    <dgm:cxn modelId="{892DF6CF-835B-49B2-AACA-3B833ECD67E2}" type="presParOf" srcId="{378FB20D-9785-4CF1-A44F-8644ADFBCA61}" destId="{24E589CA-D169-4242-BD77-579E4A78C0FF}" srcOrd="0" destOrd="0" presId="urn:microsoft.com/office/officeart/2008/layout/PictureStrips"/>
    <dgm:cxn modelId="{525912C7-7981-4532-9D87-7B0C296077D4}" type="presParOf" srcId="{378FB20D-9785-4CF1-A44F-8644ADFBCA61}" destId="{AD4182AE-F73A-43F7-A22A-72BC80DC04DF}" srcOrd="1" destOrd="0" presId="urn:microsoft.com/office/officeart/2008/layout/PictureStrips"/>
    <dgm:cxn modelId="{8510EA62-C739-473A-839F-537C4A34030E}" type="presParOf" srcId="{03EE333F-D39B-41D5-9376-AFB3B3A0CCFA}" destId="{23C3857E-9EE4-40C7-B2D2-1E06C5D35B5D}" srcOrd="3" destOrd="0" presId="urn:microsoft.com/office/officeart/2008/layout/PictureStrips"/>
    <dgm:cxn modelId="{B584CE16-688C-42BB-9580-7DB1213AA47F}" type="presParOf" srcId="{03EE333F-D39B-41D5-9376-AFB3B3A0CCFA}" destId="{AC694243-278A-4A0C-8C17-ECA394A0B7AD}" srcOrd="4" destOrd="0" presId="urn:microsoft.com/office/officeart/2008/layout/PictureStrips"/>
    <dgm:cxn modelId="{B99896E8-A5B5-423F-BE6B-2C44DE3B2D21}" type="presParOf" srcId="{AC694243-278A-4A0C-8C17-ECA394A0B7AD}" destId="{8DD06916-2E66-49F2-ABDF-7290E4958B61}" srcOrd="0" destOrd="0" presId="urn:microsoft.com/office/officeart/2008/layout/PictureStrips"/>
    <dgm:cxn modelId="{465663F4-5E74-4559-B364-FFD8915883CB}" type="presParOf" srcId="{AC694243-278A-4A0C-8C17-ECA394A0B7AD}" destId="{BEDCA2D3-9EF9-4EF8-9968-CBDBC5757671}" srcOrd="1" destOrd="0" presId="urn:microsoft.com/office/officeart/2008/layout/PictureStrips"/>
    <dgm:cxn modelId="{119A3A24-E80B-4A0A-AD2D-947A7BC92117}" type="presParOf" srcId="{03EE333F-D39B-41D5-9376-AFB3B3A0CCFA}" destId="{456A6F8E-B37B-4288-A190-EF7C8ABB13D3}" srcOrd="5" destOrd="0" presId="urn:microsoft.com/office/officeart/2008/layout/PictureStrips"/>
    <dgm:cxn modelId="{1B867BE5-091A-4A73-BE52-FC12469C7EFC}" type="presParOf" srcId="{03EE333F-D39B-41D5-9376-AFB3B3A0CCFA}" destId="{512D6434-681D-40EB-A811-4B7CBD4D9311}" srcOrd="6" destOrd="0" presId="urn:microsoft.com/office/officeart/2008/layout/PictureStrips"/>
    <dgm:cxn modelId="{E33C42F4-380C-4C7E-A719-27D7F817D437}" type="presParOf" srcId="{512D6434-681D-40EB-A811-4B7CBD4D9311}" destId="{A6705D2B-205A-4EEA-B9B1-41C1B5FE2904}" srcOrd="0" destOrd="0" presId="urn:microsoft.com/office/officeart/2008/layout/PictureStrips"/>
    <dgm:cxn modelId="{839FAB94-AAE8-40C4-B8C3-7AA100F968CC}" type="presParOf" srcId="{512D6434-681D-40EB-A811-4B7CBD4D9311}" destId="{CBB64B5D-9050-40E1-9918-7A51F2A64BC7}" srcOrd="1" destOrd="0" presId="urn:microsoft.com/office/officeart/2008/layout/PictureStrips"/>
    <dgm:cxn modelId="{DEC300EF-8B77-4594-B974-BA1F8EFAD6F1}" type="presParOf" srcId="{03EE333F-D39B-41D5-9376-AFB3B3A0CCFA}" destId="{7A1B1625-4F31-4288-909D-E931F5427F09}" srcOrd="7" destOrd="0" presId="urn:microsoft.com/office/officeart/2008/layout/PictureStrips"/>
    <dgm:cxn modelId="{FA6206B1-568F-427D-9EF9-1280665394FC}" type="presParOf" srcId="{03EE333F-D39B-41D5-9376-AFB3B3A0CCFA}" destId="{77BDCE20-F9D3-444D-8132-20D06E3BE527}" srcOrd="8" destOrd="0" presId="urn:microsoft.com/office/officeart/2008/layout/PictureStrips"/>
    <dgm:cxn modelId="{B37651C8-8E7E-40E2-BA9C-082AA928F70F}" type="presParOf" srcId="{77BDCE20-F9D3-444D-8132-20D06E3BE527}" destId="{F5D3F84B-EC47-4A94-894B-8EED6CCBD4A3}" srcOrd="0" destOrd="0" presId="urn:microsoft.com/office/officeart/2008/layout/PictureStrips"/>
    <dgm:cxn modelId="{79D6A9E7-848E-4745-A2A8-52B8606D8E05}" type="presParOf" srcId="{77BDCE20-F9D3-444D-8132-20D06E3BE527}" destId="{95AEAD55-584B-491A-9472-07903A78C04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ACCE6-BA45-4436-8C3B-94F55896BD1A}">
      <dsp:nvSpPr>
        <dsp:cNvPr id="0" name=""/>
        <dsp:cNvSpPr/>
      </dsp:nvSpPr>
      <dsp:spPr>
        <a:xfrm>
          <a:off x="116942" y="0"/>
          <a:ext cx="7169402" cy="853927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06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  </a:t>
          </a:r>
          <a:r>
            <a:rPr lang="fr-FR" sz="2800" kern="1200" dirty="0"/>
            <a:t>Introduction/ Problématique</a:t>
          </a:r>
          <a:endParaRPr lang="fr-FR" sz="3400" kern="1200" dirty="0"/>
        </a:p>
      </dsp:txBody>
      <dsp:txXfrm>
        <a:off x="116942" y="0"/>
        <a:ext cx="7169402" cy="853927"/>
      </dsp:txXfrm>
    </dsp:sp>
    <dsp:sp modelId="{D14D6F08-1882-4165-A03F-3FF278AF5448}">
      <dsp:nvSpPr>
        <dsp:cNvPr id="0" name=""/>
        <dsp:cNvSpPr/>
      </dsp:nvSpPr>
      <dsp:spPr>
        <a:xfrm>
          <a:off x="142277" y="38939"/>
          <a:ext cx="807452" cy="714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589CA-D169-4242-BD77-579E4A78C0FF}">
      <dsp:nvSpPr>
        <dsp:cNvPr id="0" name=""/>
        <dsp:cNvSpPr/>
      </dsp:nvSpPr>
      <dsp:spPr>
        <a:xfrm>
          <a:off x="90993" y="1176036"/>
          <a:ext cx="7112262" cy="857549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06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Cleaning /feature engineering   et exploration des données</a:t>
          </a:r>
        </a:p>
      </dsp:txBody>
      <dsp:txXfrm>
        <a:off x="90993" y="1176036"/>
        <a:ext cx="7112262" cy="857549"/>
      </dsp:txXfrm>
    </dsp:sp>
    <dsp:sp modelId="{AD4182AE-F73A-43F7-A22A-72BC80DC04DF}">
      <dsp:nvSpPr>
        <dsp:cNvPr id="0" name=""/>
        <dsp:cNvSpPr/>
      </dsp:nvSpPr>
      <dsp:spPr>
        <a:xfrm>
          <a:off x="104666" y="1223920"/>
          <a:ext cx="807452" cy="671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06916-2E66-49F2-ABDF-7290E4958B61}">
      <dsp:nvSpPr>
        <dsp:cNvPr id="0" name=""/>
        <dsp:cNvSpPr/>
      </dsp:nvSpPr>
      <dsp:spPr>
        <a:xfrm>
          <a:off x="180966" y="2187899"/>
          <a:ext cx="7071401" cy="1041302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06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Modélisation/ Segmentation</a:t>
          </a:r>
        </a:p>
      </dsp:txBody>
      <dsp:txXfrm>
        <a:off x="180966" y="2187899"/>
        <a:ext cx="7071401" cy="1041302"/>
      </dsp:txXfrm>
    </dsp:sp>
    <dsp:sp modelId="{BEDCA2D3-9EF9-4EF8-9968-CBDBC5757671}">
      <dsp:nvSpPr>
        <dsp:cNvPr id="0" name=""/>
        <dsp:cNvSpPr/>
      </dsp:nvSpPr>
      <dsp:spPr>
        <a:xfrm>
          <a:off x="180978" y="2243400"/>
          <a:ext cx="807452" cy="794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05D2B-205A-4EEA-B9B1-41C1B5FE2904}">
      <dsp:nvSpPr>
        <dsp:cNvPr id="0" name=""/>
        <dsp:cNvSpPr/>
      </dsp:nvSpPr>
      <dsp:spPr>
        <a:xfrm>
          <a:off x="180966" y="3501494"/>
          <a:ext cx="7071401" cy="890204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06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Stabilité dans le temps</a:t>
          </a:r>
        </a:p>
      </dsp:txBody>
      <dsp:txXfrm>
        <a:off x="180966" y="3501494"/>
        <a:ext cx="7071401" cy="890204"/>
      </dsp:txXfrm>
    </dsp:sp>
    <dsp:sp modelId="{CBB64B5D-9050-40E1-9918-7A51F2A64BC7}">
      <dsp:nvSpPr>
        <dsp:cNvPr id="0" name=""/>
        <dsp:cNvSpPr/>
      </dsp:nvSpPr>
      <dsp:spPr>
        <a:xfrm>
          <a:off x="180978" y="3568173"/>
          <a:ext cx="807452" cy="7907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3F84B-EC47-4A94-894B-8EED6CCBD4A3}">
      <dsp:nvSpPr>
        <dsp:cNvPr id="0" name=""/>
        <dsp:cNvSpPr/>
      </dsp:nvSpPr>
      <dsp:spPr>
        <a:xfrm>
          <a:off x="180984" y="4666974"/>
          <a:ext cx="6968896" cy="859625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06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Conclusion</a:t>
          </a:r>
        </a:p>
      </dsp:txBody>
      <dsp:txXfrm>
        <a:off x="180984" y="4666974"/>
        <a:ext cx="6968896" cy="859625"/>
      </dsp:txXfrm>
    </dsp:sp>
    <dsp:sp modelId="{95AEAD55-584B-491A-9472-07903A78C043}">
      <dsp:nvSpPr>
        <dsp:cNvPr id="0" name=""/>
        <dsp:cNvSpPr/>
      </dsp:nvSpPr>
      <dsp:spPr>
        <a:xfrm>
          <a:off x="180978" y="4679104"/>
          <a:ext cx="807452" cy="7884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7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9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5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E95DF-06BC-4C8D-A019-4EF5ED93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fr-FR" dirty="0"/>
              <a:t>Projet 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A0F3F7-EEF2-49C8-AC4E-93CA7401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56965"/>
            <a:ext cx="5824692" cy="1021498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Segmentez des clients d'un site e-commerce</a:t>
            </a:r>
          </a:p>
        </p:txBody>
      </p:sp>
      <p:pic>
        <p:nvPicPr>
          <p:cNvPr id="4" name="Picture 3" descr="Graphiques financiers numériques">
            <a:extLst>
              <a:ext uri="{FF2B5EF4-FFF2-40B4-BE49-F238E27FC236}">
                <a16:creationId xmlns:a16="http://schemas.microsoft.com/office/drawing/2014/main" id="{807C9847-EF77-4FB2-9894-70677E6DB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49" r="7214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0C88A0A-291E-41FC-8B70-C5546BCB51C9}"/>
              </a:ext>
            </a:extLst>
          </p:cNvPr>
          <p:cNvSpPr txBox="1"/>
          <p:nvPr/>
        </p:nvSpPr>
        <p:spPr>
          <a:xfrm>
            <a:off x="619843" y="144691"/>
            <a:ext cx="287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Parcours: « Data Scientist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6D95C2-DE1C-4D2A-8E5F-B0EB2A3E6609}"/>
              </a:ext>
            </a:extLst>
          </p:cNvPr>
          <p:cNvSpPr txBox="1"/>
          <p:nvPr/>
        </p:nvSpPr>
        <p:spPr>
          <a:xfrm>
            <a:off x="10614991" y="6367420"/>
            <a:ext cx="175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Housna KOUIDRI</a:t>
            </a:r>
          </a:p>
        </p:txBody>
      </p:sp>
      <p:pic>
        <p:nvPicPr>
          <p:cNvPr id="1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B3398381-090F-4DEA-9080-5BF347B2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152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0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279D3E82-5772-459E-8C80-0A990003A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B4EC93-7349-4435-BB6D-49B6BEBA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30" y="304165"/>
            <a:ext cx="57531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EB3F671-163E-4B6D-8766-C0EA021D9203}"/>
              </a:ext>
            </a:extLst>
          </p:cNvPr>
          <p:cNvSpPr txBox="1"/>
          <p:nvPr/>
        </p:nvSpPr>
        <p:spPr>
          <a:xfrm>
            <a:off x="430530" y="416487"/>
            <a:ext cx="3464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  <a:cs typeface="Times New Roman" panose="02020603050405020304" pitchFamily="18" charset="0"/>
              </a:rPr>
              <a:t>Evolution du nombre d’achat avec le temps</a:t>
            </a:r>
          </a:p>
        </p:txBody>
      </p:sp>
    </p:spTree>
    <p:extLst>
      <p:ext uri="{BB962C8B-B14F-4D97-AF65-F5344CB8AC3E}">
        <p14:creationId xmlns:p14="http://schemas.microsoft.com/office/powerpoint/2010/main" val="375572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DCDA323B-E7C7-426C-9901-9CF615E2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0A700BE-2E67-4755-ABCC-4F076776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654810"/>
            <a:ext cx="2047875" cy="4076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A2E0790-7414-4980-ABB0-C720BB0F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90" y="1474470"/>
            <a:ext cx="5962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485675-2C12-42D9-AB38-7E0DFBA5C2D9}"/>
              </a:ext>
            </a:extLst>
          </p:cNvPr>
          <p:cNvSpPr/>
          <p:nvPr/>
        </p:nvSpPr>
        <p:spPr>
          <a:xfrm>
            <a:off x="1584960" y="2377440"/>
            <a:ext cx="2047875" cy="396240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B207B4-1E00-497A-BA58-A15B11506F63}"/>
              </a:ext>
            </a:extLst>
          </p:cNvPr>
          <p:cNvSpPr txBox="1"/>
          <p:nvPr/>
        </p:nvSpPr>
        <p:spPr>
          <a:xfrm>
            <a:off x="697230" y="416487"/>
            <a:ext cx="3464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  <a:cs typeface="Times New Roman" panose="02020603050405020304" pitchFamily="18" charset="0"/>
              </a:rPr>
              <a:t>Répartition de la fréquence d’achat par client</a:t>
            </a:r>
          </a:p>
        </p:txBody>
      </p:sp>
    </p:spTree>
    <p:extLst>
      <p:ext uri="{BB962C8B-B14F-4D97-AF65-F5344CB8AC3E}">
        <p14:creationId xmlns:p14="http://schemas.microsoft.com/office/powerpoint/2010/main" val="52232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707CD23-65EE-4F26-8FA1-64786C5F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731304C-0CA7-4C32-8A18-0C2A9E3A6CEA}"/>
              </a:ext>
            </a:extLst>
          </p:cNvPr>
          <p:cNvSpPr txBox="1"/>
          <p:nvPr/>
        </p:nvSpPr>
        <p:spPr>
          <a:xfrm>
            <a:off x="4926330" y="113702"/>
            <a:ext cx="3464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  <a:cs typeface="Times New Roman" panose="02020603050405020304" pitchFamily="18" charset="0"/>
              </a:rPr>
              <a:t>Répartition de du nombre total de produits achetés par client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B0C8C4-9BCA-4C03-A35B-D86910741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15" y="1311910"/>
            <a:ext cx="5962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28417D11-A582-4BC2-83FB-2649A612ADAE}"/>
              </a:ext>
            </a:extLst>
          </p:cNvPr>
          <p:cNvGrpSpPr/>
          <p:nvPr/>
        </p:nvGrpSpPr>
        <p:grpSpPr>
          <a:xfrm>
            <a:off x="1094739" y="204397"/>
            <a:ext cx="2877185" cy="5996378"/>
            <a:chOff x="1538996" y="-1311910"/>
            <a:chExt cx="4238625" cy="769620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960A5B2-AC00-4A44-8994-9FAAD3A8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4960" y="-1311910"/>
              <a:ext cx="4146698" cy="685800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727CAD9-25EC-4B64-A06B-55EF06645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8996" y="5546090"/>
              <a:ext cx="4238625" cy="8382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B5C49DB-FF68-4BAA-88D4-38FE2933081B}"/>
              </a:ext>
            </a:extLst>
          </p:cNvPr>
          <p:cNvSpPr/>
          <p:nvPr/>
        </p:nvSpPr>
        <p:spPr>
          <a:xfrm>
            <a:off x="1125940" y="657225"/>
            <a:ext cx="2845984" cy="295275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26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24F092CD-7128-4E7A-BA42-3D3C105A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5A326EC-7966-4834-A926-59FC6339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7" y="952513"/>
            <a:ext cx="5697133" cy="45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345D438-FBFC-48A4-8E62-95B891B8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9644"/>
            <a:ext cx="5860476" cy="46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7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048F706A-ED4D-4FE0-B758-4DBC36B9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B9A6018-420C-47E6-B377-D3D70BCC89B8}"/>
              </a:ext>
            </a:extLst>
          </p:cNvPr>
          <p:cNvSpPr txBox="1"/>
          <p:nvPr/>
        </p:nvSpPr>
        <p:spPr>
          <a:xfrm>
            <a:off x="697230" y="416487"/>
            <a:ext cx="3464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  <a:cs typeface="Times New Roman" panose="02020603050405020304" pitchFamily="18" charset="0"/>
              </a:rPr>
              <a:t>Répartition de la somme totale dépensée par chaque client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45496B1-CE12-4BB1-AA94-6083EB6C9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87" y="1062818"/>
            <a:ext cx="59626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8888EE7-0F2D-4736-80CD-0D38B310A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1093369"/>
            <a:ext cx="2665413" cy="467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0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D6F1289-864F-4EEF-A765-B09D2784C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4D1EEA6-D9EF-43E9-879E-8A1EC920EC6E}"/>
              </a:ext>
            </a:extLst>
          </p:cNvPr>
          <p:cNvSpPr txBox="1"/>
          <p:nvPr/>
        </p:nvSpPr>
        <p:spPr>
          <a:xfrm>
            <a:off x="697230" y="416487"/>
            <a:ext cx="3464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  <a:cs typeface="Times New Roman" panose="02020603050405020304" pitchFamily="18" charset="0"/>
              </a:rPr>
              <a:t>Répartition de la somme moyenne dépensée par chaque client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B5A530-94F3-4FC4-88AE-7426233DF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13" y="1188720"/>
            <a:ext cx="59626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240BCB0-43C1-47E7-8E0D-59C754747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30" y="1270000"/>
            <a:ext cx="2869523" cy="464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6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29E78694-DE70-449E-8CDE-4648FE72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7750"/>
            <a:ext cx="5962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C0D31A2-CCD4-4C5A-B171-873592CA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DADB801-D1F5-4040-8DFD-B753797A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047750"/>
            <a:ext cx="5962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768E3F3-9C44-4983-969E-125E4D5A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DCB4F2D2-D491-453E-8325-9D8664BFE07B}"/>
              </a:ext>
            </a:extLst>
          </p:cNvPr>
          <p:cNvSpPr txBox="1">
            <a:spLocks/>
          </p:cNvSpPr>
          <p:nvPr/>
        </p:nvSpPr>
        <p:spPr>
          <a:xfrm>
            <a:off x="431800" y="470887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 de corrélation</a:t>
            </a:r>
            <a:r>
              <a:rPr lang="fr-FR" sz="2000" u="sng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79FCE-5A73-467C-AC89-338E622623DA}"/>
              </a:ext>
            </a:extLst>
          </p:cNvPr>
          <p:cNvSpPr/>
          <p:nvPr/>
        </p:nvSpPr>
        <p:spPr>
          <a:xfrm>
            <a:off x="3034743" y="2924190"/>
            <a:ext cx="1738646" cy="226828"/>
          </a:xfrm>
          <a:prstGeom prst="rect">
            <a:avLst/>
          </a:prstGeom>
          <a:solidFill>
            <a:srgbClr val="1FC7B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A56EB-58AA-445C-A5A9-194AE58122F2}"/>
              </a:ext>
            </a:extLst>
          </p:cNvPr>
          <p:cNvSpPr/>
          <p:nvPr/>
        </p:nvSpPr>
        <p:spPr>
          <a:xfrm>
            <a:off x="3547100" y="2529092"/>
            <a:ext cx="1226289" cy="226828"/>
          </a:xfrm>
          <a:prstGeom prst="rect">
            <a:avLst/>
          </a:prstGeom>
          <a:solidFill>
            <a:srgbClr val="1FC7B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AA55A34-E877-485D-B001-52DA18B5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900713"/>
            <a:ext cx="6324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3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6C587F7-E3E8-4B96-98FD-B92F538D4D7E}"/>
              </a:ext>
            </a:extLst>
          </p:cNvPr>
          <p:cNvSpPr txBox="1"/>
          <p:nvPr/>
        </p:nvSpPr>
        <p:spPr>
          <a:xfrm>
            <a:off x="3048000" y="23013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Modélisation/Clustering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73B64B86-40E1-4572-B404-6D2CD45E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57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868F2CB4-2860-43CA-8E1D-CC44A20C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D84120A2-56C0-47E4-947F-6780B2983B65}"/>
              </a:ext>
            </a:extLst>
          </p:cNvPr>
          <p:cNvSpPr txBox="1">
            <a:spLocks/>
          </p:cNvSpPr>
          <p:nvPr/>
        </p:nvSpPr>
        <p:spPr>
          <a:xfrm>
            <a:off x="580390" y="610209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/>
              <a:t>Analyse en composantes principales PCA</a:t>
            </a:r>
            <a:r>
              <a:rPr lang="fr-FR" sz="2000" b="1" u="sng" dirty="0"/>
              <a:t>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ED23660-7E01-4CD1-8D82-EE1722764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15" y="1265846"/>
            <a:ext cx="5027547" cy="36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4FECE93-676D-4293-B233-DF4C7F2A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950" y="0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BA29181-AE1C-4152-81B3-E359039A4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977659"/>
              </p:ext>
            </p:extLst>
          </p:nvPr>
        </p:nvGraphicFramePr>
        <p:xfrm>
          <a:off x="3962399" y="385763"/>
          <a:ext cx="7400925" cy="6086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e 7">
            <a:extLst>
              <a:ext uri="{FF2B5EF4-FFF2-40B4-BE49-F238E27FC236}">
                <a16:creationId xmlns:a16="http://schemas.microsoft.com/office/drawing/2014/main" id="{1DF7FA60-D14B-49A0-8AA2-CDDDE155E031}"/>
              </a:ext>
            </a:extLst>
          </p:cNvPr>
          <p:cNvGrpSpPr/>
          <p:nvPr/>
        </p:nvGrpSpPr>
        <p:grpSpPr>
          <a:xfrm>
            <a:off x="-76201" y="2419350"/>
            <a:ext cx="4219575" cy="1606123"/>
            <a:chOff x="657225" y="1215598"/>
            <a:chExt cx="3124200" cy="1257300"/>
          </a:xfrm>
          <a:effectLst/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C2DCD33-745E-4A31-A82A-EDE7CBE93676}"/>
                </a:ext>
              </a:extLst>
            </p:cNvPr>
            <p:cNvSpPr/>
            <p:nvPr/>
          </p:nvSpPr>
          <p:spPr>
            <a:xfrm>
              <a:off x="1230174" y="1215598"/>
              <a:ext cx="1978301" cy="1257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AD643E8-A059-4CFC-A888-653B2C97235D}"/>
                </a:ext>
              </a:extLst>
            </p:cNvPr>
            <p:cNvSpPr txBox="1"/>
            <p:nvPr/>
          </p:nvSpPr>
          <p:spPr>
            <a:xfrm>
              <a:off x="657225" y="1428750"/>
              <a:ext cx="3124200" cy="72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3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BEF75870-4098-4B25-8B70-7E6276F0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BEEE62A-A498-4901-A80C-569A05157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" y="1265845"/>
            <a:ext cx="4671364" cy="413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4200D42-5447-4964-992F-AB93676F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31" y="1265846"/>
            <a:ext cx="4671364" cy="41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0E225C2-EE6F-4C7F-92C1-7398A994CF7F}"/>
              </a:ext>
            </a:extLst>
          </p:cNvPr>
          <p:cNvSpPr txBox="1">
            <a:spLocks/>
          </p:cNvSpPr>
          <p:nvPr/>
        </p:nvSpPr>
        <p:spPr>
          <a:xfrm>
            <a:off x="580390" y="610209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/>
              <a:t>Cercles de corrélation (plans factoriels) :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180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1BAA7B7-C4C5-42CB-B708-5C4686184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759" y="685800"/>
            <a:ext cx="4133929" cy="32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F19E599-7B39-4821-9D89-DE60CC82F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7AED43-4AD5-4532-9B24-89B49DC6F797}"/>
              </a:ext>
            </a:extLst>
          </p:cNvPr>
          <p:cNvSpPr txBox="1"/>
          <p:nvPr/>
        </p:nvSpPr>
        <p:spPr>
          <a:xfrm>
            <a:off x="819150" y="3399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K-</a:t>
            </a:r>
            <a:r>
              <a:rPr lang="fr-FR" sz="2400" b="1" u="sng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sur les 9 features: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67ED04A-D0D2-4406-AF23-3F3003AF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" y="801616"/>
            <a:ext cx="4052888" cy="331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79D423A0-95E4-4860-936B-E94ECEF8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056807"/>
            <a:ext cx="4099609" cy="334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0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E46A2FA6-5472-4A97-A1B9-E8675FB4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56F8A44-02DD-472D-8686-90A190D3B592}"/>
              </a:ext>
            </a:extLst>
          </p:cNvPr>
          <p:cNvSpPr txBox="1"/>
          <p:nvPr/>
        </p:nvSpPr>
        <p:spPr>
          <a:xfrm>
            <a:off x="819150" y="3399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K-</a:t>
            </a:r>
            <a:r>
              <a:rPr lang="fr-FR" sz="2400" b="1" u="sng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après PCA sur les 9 features: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CFD9D7F-D11E-4DDB-A76A-840CB5AA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9" y="801616"/>
            <a:ext cx="3734991" cy="305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8654B360-A1FE-4175-A749-8B179275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40" y="801616"/>
            <a:ext cx="4133929" cy="32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EB4F9485-0C45-4C86-BC65-1DF301796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85" y="3288330"/>
            <a:ext cx="4227830" cy="305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0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EB1BA7F2-708C-4864-AA94-00734BDAB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D44C05-8FC4-42A4-ACFF-65A37B7E64F1}"/>
              </a:ext>
            </a:extLst>
          </p:cNvPr>
          <p:cNvSpPr txBox="1"/>
          <p:nvPr/>
        </p:nvSpPr>
        <p:spPr>
          <a:xfrm>
            <a:off x="533399" y="339951"/>
            <a:ext cx="89058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K-</a:t>
            </a:r>
            <a:r>
              <a:rPr lang="fr-FR" sz="2400" b="1" u="sng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avec 3 features ‘’RFM’’ </a:t>
            </a:r>
            <a:r>
              <a:rPr lang="fr-FR" sz="2400" b="1" u="sng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Recency</a:t>
            </a:r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-Frequency-</a:t>
            </a:r>
            <a:r>
              <a:rPr lang="fr-FR" sz="2400" b="1" u="sng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Monetory</a:t>
            </a:r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88A3DA-B05E-48D9-BC0A-4016C776F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61" y="801617"/>
            <a:ext cx="4369139" cy="302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029424A-BEF2-4C45-B457-A880952D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" y="801616"/>
            <a:ext cx="4038282" cy="29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6B6F52C6-6760-4D0C-8E77-C2604040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952" y="3351305"/>
            <a:ext cx="4242095" cy="306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59C9F7FF-E01D-4C19-9273-4FFD4408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A00D00-185F-4D49-B19C-AB5B02DA59C3}"/>
              </a:ext>
            </a:extLst>
          </p:cNvPr>
          <p:cNvSpPr txBox="1"/>
          <p:nvPr/>
        </p:nvSpPr>
        <p:spPr>
          <a:xfrm>
            <a:off x="2400300" y="801616"/>
            <a:ext cx="813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montant_moyen</a:t>
            </a:r>
            <a:r>
              <a:rPr lang="fr-FR" dirty="0"/>
              <a:t>, </a:t>
            </a:r>
            <a:r>
              <a:rPr lang="fr-FR" dirty="0" err="1"/>
              <a:t>Recency</a:t>
            </a:r>
            <a:r>
              <a:rPr lang="fr-FR" dirty="0"/>
              <a:t>, </a:t>
            </a:r>
            <a:r>
              <a:rPr lang="fr-FR" dirty="0" err="1"/>
              <a:t>mean_installments,mean_reviews_score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4CE013-D7B5-4153-9DC3-9A07E6CCA1C0}"/>
              </a:ext>
            </a:extLst>
          </p:cNvPr>
          <p:cNvSpPr txBox="1"/>
          <p:nvPr/>
        </p:nvSpPr>
        <p:spPr>
          <a:xfrm>
            <a:off x="819150" y="339951"/>
            <a:ext cx="361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K-</a:t>
            </a:r>
            <a:r>
              <a:rPr lang="fr-FR" sz="2400" b="1" u="sng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avec 4 features :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FFBCF4E-1A61-45DA-874C-9D40E636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45" y="1263281"/>
            <a:ext cx="5869054" cy="406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1B87425C-245F-46E7-93B9-71819A24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3281"/>
            <a:ext cx="4980623" cy="406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02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D6CA3C4-4172-4BF2-9172-BD0092CD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79" y="263300"/>
            <a:ext cx="3937636" cy="28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79DFFEB-6E8C-40FB-B2A9-F99893E9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8" y="227378"/>
            <a:ext cx="4155709" cy="30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3178DEE-3CEF-4930-A14B-54B921613734}"/>
              </a:ext>
            </a:extLst>
          </p:cNvPr>
          <p:cNvSpPr txBox="1"/>
          <p:nvPr/>
        </p:nvSpPr>
        <p:spPr>
          <a:xfrm>
            <a:off x="6014720" y="1544320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K=5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BF5374-6ADB-4F3F-BC7C-4BFEC77F0981}"/>
              </a:ext>
            </a:extLst>
          </p:cNvPr>
          <p:cNvSpPr txBox="1"/>
          <p:nvPr/>
        </p:nvSpPr>
        <p:spPr>
          <a:xfrm>
            <a:off x="6101080" y="4944349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K=4</a:t>
            </a: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45665A07-5E55-406D-841F-C89A7916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8" y="3285925"/>
            <a:ext cx="4137342" cy="298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0EC36260-3E30-48DB-BB1E-A3244ACD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80" y="3175262"/>
            <a:ext cx="3937635" cy="322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051549E-70D5-465F-A763-B389DBA55FB0}"/>
              </a:ext>
            </a:extLst>
          </p:cNvPr>
          <p:cNvCxnSpPr/>
          <p:nvPr/>
        </p:nvCxnSpPr>
        <p:spPr>
          <a:xfrm>
            <a:off x="3896360" y="3230593"/>
            <a:ext cx="43992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6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EE20CB4A-C97F-4D72-A989-B6F1E03C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6DD83A-2ED0-42BB-B029-BA7FFE4689DF}"/>
              </a:ext>
            </a:extLst>
          </p:cNvPr>
          <p:cNvSpPr txBox="1"/>
          <p:nvPr/>
        </p:nvSpPr>
        <p:spPr>
          <a:xfrm>
            <a:off x="2905760" y="1992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retenu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94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A8901578-801E-46ED-A345-6054E3CD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41FF9FFE-8479-41D0-A340-E1B1612CE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84" y="1781556"/>
            <a:ext cx="4737735" cy="37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7D1578-F2BF-496B-BA2E-4D9432D51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" y="2717038"/>
            <a:ext cx="6886575" cy="22574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DD60C71-98C6-4D30-AF3E-AC317F890C30}"/>
              </a:ext>
            </a:extLst>
          </p:cNvPr>
          <p:cNvSpPr txBox="1"/>
          <p:nvPr/>
        </p:nvSpPr>
        <p:spPr>
          <a:xfrm>
            <a:off x="723899" y="243872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spc="-50" dirty="0">
                <a:latin typeface="+mj-lt"/>
                <a:ea typeface="+mj-ea"/>
                <a:cs typeface="+mj-cs"/>
              </a:rPr>
              <a:t>K-</a:t>
            </a:r>
            <a:r>
              <a:rPr lang="fr-FR" sz="2400" b="1" spc="-50" dirty="0" err="1">
                <a:latin typeface="+mj-lt"/>
                <a:ea typeface="+mj-ea"/>
                <a:cs typeface="+mj-cs"/>
              </a:rPr>
              <a:t>means</a:t>
            </a:r>
            <a:r>
              <a:rPr lang="fr-FR" sz="2400" b="1" spc="-50">
                <a:latin typeface="+mj-lt"/>
                <a:ea typeface="+mj-ea"/>
                <a:cs typeface="+mj-cs"/>
              </a:rPr>
              <a:t> sur </a:t>
            </a:r>
            <a:r>
              <a:rPr lang="fr-FR" sz="2400" b="1" spc="-50" dirty="0">
                <a:latin typeface="+mj-lt"/>
                <a:ea typeface="+mj-ea"/>
                <a:cs typeface="+mj-cs"/>
              </a:rPr>
              <a:t>4 features et K= 4:</a:t>
            </a:r>
          </a:p>
          <a:p>
            <a:endParaRPr lang="fr-FR" sz="2400" b="1" u="sng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montant_moyen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Recency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mean_installments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mean_reviews_score</a:t>
            </a:r>
            <a:endParaRPr lang="fr-FR" dirty="0"/>
          </a:p>
          <a:p>
            <a:r>
              <a:rPr lang="fr-FR" sz="18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80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C8406E0A-9BD7-4DEC-B5E5-48CA1D3CD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5DEF98DC-9D3B-4D7D-9C98-D94C8CEFD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49" y="1257300"/>
            <a:ext cx="57150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63620B-5C8E-4466-AC38-B5E4484A5ABC}"/>
              </a:ext>
            </a:extLst>
          </p:cNvPr>
          <p:cNvSpPr txBox="1"/>
          <p:nvPr/>
        </p:nvSpPr>
        <p:spPr>
          <a:xfrm>
            <a:off x="2671762" y="301778"/>
            <a:ext cx="6848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Stabilité de la segmentation dans le temps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5F94F9-D4CC-44AE-BE39-76037A25F16E}"/>
              </a:ext>
            </a:extLst>
          </p:cNvPr>
          <p:cNvSpPr txBox="1"/>
          <p:nvPr/>
        </p:nvSpPr>
        <p:spPr>
          <a:xfrm>
            <a:off x="180974" y="2562522"/>
            <a:ext cx="6848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de l’</a:t>
            </a:r>
            <a:r>
              <a:rPr lang="fr-FR" sz="2000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fr-FR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 Score avec le temps: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28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480173-CC40-4658-9B48-6B8B9249D400}"/>
              </a:ext>
            </a:extLst>
          </p:cNvPr>
          <p:cNvSpPr txBox="1"/>
          <p:nvPr/>
        </p:nvSpPr>
        <p:spPr>
          <a:xfrm>
            <a:off x="3048000" y="23870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C0ACEEB-5B29-46C4-8328-3C0D315EA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1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1F889C-C6BB-4301-B036-5CD4B8FA4B90}"/>
              </a:ext>
            </a:extLst>
          </p:cNvPr>
          <p:cNvSpPr txBox="1"/>
          <p:nvPr/>
        </p:nvSpPr>
        <p:spPr>
          <a:xfrm>
            <a:off x="2552700" y="2329934"/>
            <a:ext cx="7267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 Problématique</a:t>
            </a: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9954B019-0F0F-4CFE-8D32-E9FF5953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00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86F24866-6845-49ED-A8EC-2F6BF43E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4EFEB9-DC38-4547-B149-DFE876E42B20}"/>
              </a:ext>
            </a:extLst>
          </p:cNvPr>
          <p:cNvSpPr txBox="1"/>
          <p:nvPr/>
        </p:nvSpPr>
        <p:spPr>
          <a:xfrm>
            <a:off x="1023937" y="2671855"/>
            <a:ext cx="10144126" cy="286232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Concernant la Segmentation: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clustering dépend énormément des features utilisées et du nombre de clusters K choisi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final composé de 4 cluster: 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-Clients prometteurs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-Clients à risque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-Clients insatisfaits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-Clients dépensiers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modèle de clustering final est assez stable dans le temps: Contrat de maintenance proposé tous les ans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BAE1FB-8A99-4D3C-B764-322ED7D13C23}"/>
              </a:ext>
            </a:extLst>
          </p:cNvPr>
          <p:cNvSpPr txBox="1"/>
          <p:nvPr/>
        </p:nvSpPr>
        <p:spPr>
          <a:xfrm>
            <a:off x="1028701" y="685648"/>
            <a:ext cx="10144126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Concernant les données d’</a:t>
            </a:r>
            <a:r>
              <a:rPr lang="fr-FR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Quantité de données suffisante pour un modèle d’apprentissage non supervisé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Nécessité de créer de nouvelles features pour la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Manque d’informations démographiques comme le sexe et l’âge des clients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99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8D8D016E-4039-4B7E-92DE-59DEA11B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AE07551-3959-4E65-9155-FD5FE3D8FCC7}"/>
              </a:ext>
            </a:extLst>
          </p:cNvPr>
          <p:cNvSpPr txBox="1"/>
          <p:nvPr/>
        </p:nvSpPr>
        <p:spPr>
          <a:xfrm>
            <a:off x="2686048" y="654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Personae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8733D-0264-46F3-B2EC-0CB824AAA654}"/>
              </a:ext>
            </a:extLst>
          </p:cNvPr>
          <p:cNvSpPr/>
          <p:nvPr/>
        </p:nvSpPr>
        <p:spPr>
          <a:xfrm>
            <a:off x="180973" y="1300160"/>
            <a:ext cx="2752728" cy="43291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Client prometteur</a:t>
            </a:r>
            <a:r>
              <a:rPr lang="fr-FR" sz="1600" dirty="0">
                <a:solidFill>
                  <a:sysClr val="windowText" lastClr="000000"/>
                </a:solidFill>
              </a:rPr>
              <a:t>:</a:t>
            </a:r>
          </a:p>
          <a:p>
            <a:endParaRPr lang="fr-FR" sz="1600" dirty="0">
              <a:solidFill>
                <a:sysClr val="windowText" lastClr="000000"/>
              </a:solidFill>
            </a:endParaRPr>
          </a:p>
          <a:p>
            <a:r>
              <a:rPr lang="fr-FR" sz="1600" dirty="0">
                <a:solidFill>
                  <a:sysClr val="windowText" lastClr="000000"/>
                </a:solidFill>
              </a:rPr>
              <a:t>Montant moyen: 115R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Récence: 184 j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Paiement par tranches: 1.9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Note </a:t>
            </a:r>
            <a:r>
              <a:rPr lang="fr-FR" sz="1600" dirty="0" err="1">
                <a:solidFill>
                  <a:sysClr val="windowText" lastClr="000000"/>
                </a:solidFill>
              </a:rPr>
              <a:t>moy</a:t>
            </a:r>
            <a:r>
              <a:rPr lang="fr-FR" sz="1600" dirty="0">
                <a:solidFill>
                  <a:sysClr val="windowText" lastClr="000000"/>
                </a:solidFill>
              </a:rPr>
              <a:t>: 4.7/5</a:t>
            </a: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03D8F6-4B61-48E9-B696-EA49835F88B4}"/>
              </a:ext>
            </a:extLst>
          </p:cNvPr>
          <p:cNvSpPr/>
          <p:nvPr/>
        </p:nvSpPr>
        <p:spPr>
          <a:xfrm>
            <a:off x="3257547" y="1300160"/>
            <a:ext cx="2752729" cy="43291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Client à risque</a:t>
            </a:r>
            <a:r>
              <a:rPr lang="fr-FR" sz="1600" dirty="0">
                <a:solidFill>
                  <a:sysClr val="windowText" lastClr="000000"/>
                </a:solidFill>
              </a:rPr>
              <a:t>:</a:t>
            </a:r>
          </a:p>
          <a:p>
            <a:endParaRPr lang="fr-FR" sz="1600" dirty="0">
              <a:solidFill>
                <a:sysClr val="windowText" lastClr="000000"/>
              </a:solidFill>
            </a:endParaRPr>
          </a:p>
          <a:p>
            <a:r>
              <a:rPr lang="fr-FR" sz="1600" dirty="0">
                <a:solidFill>
                  <a:sysClr val="windowText" lastClr="000000"/>
                </a:solidFill>
              </a:rPr>
              <a:t>Montant moyen: 114R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Récence: 454 j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Paiement par tranches: 2.1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Note moy:4.6/5</a:t>
            </a: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56EC29-6224-4D7B-80ED-3975EB0ACC92}"/>
              </a:ext>
            </a:extLst>
          </p:cNvPr>
          <p:cNvSpPr/>
          <p:nvPr/>
        </p:nvSpPr>
        <p:spPr>
          <a:xfrm>
            <a:off x="6096004" y="1271884"/>
            <a:ext cx="2752728" cy="43573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Client insatisfait</a:t>
            </a:r>
            <a:r>
              <a:rPr lang="fr-FR" sz="1600" dirty="0">
                <a:solidFill>
                  <a:sysClr val="windowText" lastClr="000000"/>
                </a:solidFill>
              </a:rPr>
              <a:t>:</a:t>
            </a:r>
          </a:p>
          <a:p>
            <a:endParaRPr lang="fr-FR" sz="1600" dirty="0">
              <a:solidFill>
                <a:sysClr val="windowText" lastClr="000000"/>
              </a:solidFill>
            </a:endParaRPr>
          </a:p>
          <a:p>
            <a:r>
              <a:rPr lang="fr-FR" sz="1600" dirty="0">
                <a:solidFill>
                  <a:sysClr val="windowText" lastClr="000000"/>
                </a:solidFill>
              </a:rPr>
              <a:t>Montant moyen: 139R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Récence: 294 j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Paiement par tranches: 2.5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Note moy:1.6</a:t>
            </a: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7748D-64C3-4BC1-9357-862B68987E50}"/>
              </a:ext>
            </a:extLst>
          </p:cNvPr>
          <p:cNvSpPr/>
          <p:nvPr/>
        </p:nvSpPr>
        <p:spPr>
          <a:xfrm>
            <a:off x="8972552" y="1300160"/>
            <a:ext cx="2752729" cy="4329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Client dépensier:</a:t>
            </a:r>
          </a:p>
          <a:p>
            <a:endParaRPr lang="fr-FR" sz="1600" dirty="0">
              <a:solidFill>
                <a:sysClr val="windowText" lastClr="000000"/>
              </a:solidFill>
            </a:endParaRPr>
          </a:p>
          <a:p>
            <a:r>
              <a:rPr lang="fr-FR" sz="1600" dirty="0">
                <a:solidFill>
                  <a:sysClr val="windowText" lastClr="000000"/>
                </a:solidFill>
              </a:rPr>
              <a:t>Montant moyen: 420R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Récence: 306 j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Paiement par tranches: 8.2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Note moy:4.3/5</a:t>
            </a: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77D386-2240-4948-988D-C1E4BF0C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385127"/>
            <a:ext cx="1252537" cy="17438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53041A-46C3-408F-BC9D-A8533993E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3385127"/>
            <a:ext cx="1395415" cy="16607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AD42270-669A-401C-9548-F7CC9D60F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475" y="3359942"/>
            <a:ext cx="1238255" cy="171923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B2154AB-22FF-4680-89DD-5BCE84997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1691" y="3359942"/>
            <a:ext cx="1314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1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A12DF4-3400-43CD-ADC6-76C91A183B3B}"/>
              </a:ext>
            </a:extLst>
          </p:cNvPr>
          <p:cNvSpPr txBox="1"/>
          <p:nvPr/>
        </p:nvSpPr>
        <p:spPr>
          <a:xfrm>
            <a:off x="5396248" y="758952"/>
            <a:ext cx="5759431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Merci</a:t>
            </a:r>
          </a:p>
        </p:txBody>
      </p:sp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FB59385-68D8-41D0-A60F-255ACA9C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F2011-5215-4EE1-8D6A-39F95B66DF11}"/>
              </a:ext>
            </a:extLst>
          </p:cNvPr>
          <p:cNvSpPr txBox="1">
            <a:spLocks/>
          </p:cNvSpPr>
          <p:nvPr/>
        </p:nvSpPr>
        <p:spPr>
          <a:xfrm>
            <a:off x="1082675" y="491889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/>
              <a:t>Problématique/Données</a:t>
            </a:r>
            <a:r>
              <a:rPr lang="fr-FR" sz="2400" b="1" u="sng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50714-D33D-4673-92A2-A20C70818AB6}"/>
              </a:ext>
            </a:extLst>
          </p:cNvPr>
          <p:cNvSpPr txBox="1">
            <a:spLocks/>
          </p:cNvSpPr>
          <p:nvPr/>
        </p:nvSpPr>
        <p:spPr>
          <a:xfrm>
            <a:off x="930275" y="1131886"/>
            <a:ext cx="10331450" cy="523422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Olist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: une solution de vente sur les marketplaces en ligne.</a:t>
            </a:r>
          </a:p>
          <a:p>
            <a:pPr algn="just"/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Problématique: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Construire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une segmentation des clients  qui peut être utilisée par les équipes d'e-commerce au quotidien pour leurs campagnes de communication.</a:t>
            </a:r>
          </a:p>
          <a:p>
            <a:pPr algn="just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Il faut donc arriver à comprendre les différents types d’utilisateurs grâce à leur comportement et à leurs données personnelles.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La description des segments fournie doit être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actionable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pour une utilisation optimale.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Il faut aussi évaluer la fréquence à laquelle la segmentation doit être mise à jour.</a:t>
            </a: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Données: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Olist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 fournit une 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données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 anonymisée comportant des informations sur l’historique de commandes, les produits achetés, les commentaires de satisfaction, et la localisation des clients depuis janvier 2017.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89C09E8-F9B8-4E85-8AD1-D25CB913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ata Schema">
            <a:extLst>
              <a:ext uri="{FF2B5EF4-FFF2-40B4-BE49-F238E27FC236}">
                <a16:creationId xmlns:a16="http://schemas.microsoft.com/office/drawing/2014/main" id="{CCA03BFB-C9ED-4551-89A5-BF238D1F7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1" y="957026"/>
            <a:ext cx="8867775" cy="533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56B9E259-761F-4038-8D3A-81451C9D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5246DF5-6228-4F42-B0A0-63F76941F751}"/>
              </a:ext>
            </a:extLst>
          </p:cNvPr>
          <p:cNvSpPr txBox="1">
            <a:spLocks/>
          </p:cNvSpPr>
          <p:nvPr/>
        </p:nvSpPr>
        <p:spPr>
          <a:xfrm>
            <a:off x="968374" y="301389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/>
              <a:t>Schéma de la base de données</a:t>
            </a:r>
            <a:r>
              <a:rPr lang="fr-FR" sz="24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05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708DD76-9427-4379-8D6B-0C4D582FA313}"/>
              </a:ext>
            </a:extLst>
          </p:cNvPr>
          <p:cNvSpPr txBox="1"/>
          <p:nvPr/>
        </p:nvSpPr>
        <p:spPr>
          <a:xfrm>
            <a:off x="1423987" y="2105561"/>
            <a:ext cx="93440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/feature engineering   et exploration des données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2732EC92-5D70-4757-B0DF-F92A9E7E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5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63B3172-3F0E-492B-9E25-2B80E4B1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360" y="11712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760ADD-7DA2-4C65-849F-F49E7B4BA9BE}"/>
              </a:ext>
            </a:extLst>
          </p:cNvPr>
          <p:cNvSpPr/>
          <p:nvPr/>
        </p:nvSpPr>
        <p:spPr>
          <a:xfrm>
            <a:off x="3205754" y="2867290"/>
            <a:ext cx="5128953" cy="715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A5DACEF-A800-4D20-990D-3256C1A620B7}"/>
              </a:ext>
            </a:extLst>
          </p:cNvPr>
          <p:cNvSpPr/>
          <p:nvPr/>
        </p:nvSpPr>
        <p:spPr>
          <a:xfrm>
            <a:off x="256621" y="456931"/>
            <a:ext cx="2593754" cy="1802617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-Concaténer les différents </a:t>
            </a:r>
            <a:r>
              <a:rPr lang="fr-FR" dirty="0" err="1"/>
              <a:t>datasets</a:t>
            </a:r>
            <a:endParaRPr lang="fr-FR" dirty="0"/>
          </a:p>
          <a:p>
            <a:r>
              <a:rPr lang="fr-FR" dirty="0"/>
              <a:t>De façon à avoir une ligne par client</a:t>
            </a:r>
          </a:p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BA4AA59-1FAE-45E3-A851-36585E3A9C62}"/>
              </a:ext>
            </a:extLst>
          </p:cNvPr>
          <p:cNvSpPr/>
          <p:nvPr/>
        </p:nvSpPr>
        <p:spPr>
          <a:xfrm>
            <a:off x="3725230" y="456931"/>
            <a:ext cx="2593754" cy="1802617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  <a:p>
            <a:r>
              <a:rPr lang="fr-FR" dirty="0"/>
              <a:t>Sélectionner uniquement les colonnes qui nous intéressent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4B52C2D-1363-4A6E-A74D-88088FC9F0B0}"/>
              </a:ext>
            </a:extLst>
          </p:cNvPr>
          <p:cNvSpPr/>
          <p:nvPr/>
        </p:nvSpPr>
        <p:spPr>
          <a:xfrm>
            <a:off x="7193839" y="436197"/>
            <a:ext cx="2593755" cy="1802617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-Supprimer les données dupliquées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0F74FE1-9521-4715-9F1A-3A75918D30F6}"/>
              </a:ext>
            </a:extLst>
          </p:cNvPr>
          <p:cNvSpPr/>
          <p:nvPr/>
        </p:nvSpPr>
        <p:spPr>
          <a:xfrm>
            <a:off x="9518351" y="2554804"/>
            <a:ext cx="2593756" cy="1563536"/>
          </a:xfrm>
          <a:prstGeom prst="roundRect">
            <a:avLst>
              <a:gd name="adj" fmla="val 1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Conversion </a:t>
            </a:r>
            <a:r>
              <a:rPr lang="fr-FR" dirty="0" err="1"/>
              <a:t>datetime</a:t>
            </a:r>
            <a:endParaRPr lang="fr-FR" dirty="0"/>
          </a:p>
          <a:p>
            <a:pPr algn="ctr"/>
            <a:r>
              <a:rPr lang="fr-FR" dirty="0"/>
              <a:t>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7F99013-9F0D-4A40-96DD-370B4EA9F607}"/>
              </a:ext>
            </a:extLst>
          </p:cNvPr>
          <p:cNvSpPr/>
          <p:nvPr/>
        </p:nvSpPr>
        <p:spPr>
          <a:xfrm>
            <a:off x="3881200" y="4321365"/>
            <a:ext cx="2922056" cy="1802617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err="1"/>
              <a:t>selectionner</a:t>
            </a:r>
            <a:r>
              <a:rPr lang="fr-FR" dirty="0"/>
              <a:t> uniquement les commandes passées après le 01-01-2017</a:t>
            </a:r>
          </a:p>
          <a:p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C0AD40-0C50-4469-9C2A-01CFD4B1C52F}"/>
              </a:ext>
            </a:extLst>
          </p:cNvPr>
          <p:cNvSpPr/>
          <p:nvPr/>
        </p:nvSpPr>
        <p:spPr>
          <a:xfrm>
            <a:off x="219092" y="4321365"/>
            <a:ext cx="2593756" cy="1834555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  <a:p>
            <a:r>
              <a:rPr lang="fr-FR" dirty="0"/>
              <a:t>Création de nouvelles features</a:t>
            </a:r>
          </a:p>
        </p:txBody>
      </p:sp>
      <p:sp>
        <p:nvSpPr>
          <p:cNvPr id="10" name="Flèche : courbe vers la gauche 9">
            <a:extLst>
              <a:ext uri="{FF2B5EF4-FFF2-40B4-BE49-F238E27FC236}">
                <a16:creationId xmlns:a16="http://schemas.microsoft.com/office/drawing/2014/main" id="{07A3AE91-D878-4054-995F-5499BD018802}"/>
              </a:ext>
            </a:extLst>
          </p:cNvPr>
          <p:cNvSpPr/>
          <p:nvPr/>
        </p:nvSpPr>
        <p:spPr>
          <a:xfrm rot="18443480">
            <a:off x="10509033" y="640354"/>
            <a:ext cx="719339" cy="1989957"/>
          </a:xfrm>
          <a:prstGeom prst="curvedLef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007E357-DDF1-4263-AD26-7B82751C25AA}"/>
              </a:ext>
            </a:extLst>
          </p:cNvPr>
          <p:cNvSpPr/>
          <p:nvPr/>
        </p:nvSpPr>
        <p:spPr>
          <a:xfrm>
            <a:off x="2909367" y="1246616"/>
            <a:ext cx="712731" cy="2808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B2B40C5-ECAA-42B6-883F-B590C1313DAC}"/>
              </a:ext>
            </a:extLst>
          </p:cNvPr>
          <p:cNvSpPr/>
          <p:nvPr/>
        </p:nvSpPr>
        <p:spPr>
          <a:xfrm>
            <a:off x="6405235" y="1191206"/>
            <a:ext cx="712731" cy="28089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BCA2626-4478-476B-BCAD-D1861F25BF3E}"/>
              </a:ext>
            </a:extLst>
          </p:cNvPr>
          <p:cNvSpPr/>
          <p:nvPr/>
        </p:nvSpPr>
        <p:spPr>
          <a:xfrm rot="10800000">
            <a:off x="2849387" y="5114166"/>
            <a:ext cx="769135" cy="28089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8E8FE1C-F575-4558-9340-703F190A3F0B}"/>
              </a:ext>
            </a:extLst>
          </p:cNvPr>
          <p:cNvSpPr/>
          <p:nvPr/>
        </p:nvSpPr>
        <p:spPr>
          <a:xfrm rot="10800000">
            <a:off x="6834238" y="5082229"/>
            <a:ext cx="712731" cy="28089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91E3AAC0-78C4-4EF8-AE9F-280809C1B890}"/>
              </a:ext>
            </a:extLst>
          </p:cNvPr>
          <p:cNvSpPr/>
          <p:nvPr/>
        </p:nvSpPr>
        <p:spPr>
          <a:xfrm>
            <a:off x="7608931" y="4353303"/>
            <a:ext cx="2732225" cy="1802617"/>
          </a:xfrm>
          <a:prstGeom prst="roundRect">
            <a:avLst>
              <a:gd name="adj" fmla="val 10000"/>
            </a:avLst>
          </a:prstGeom>
          <a:solidFill>
            <a:srgbClr val="313E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err="1"/>
              <a:t>selectionner</a:t>
            </a:r>
            <a:r>
              <a:rPr lang="fr-FR" dirty="0"/>
              <a:t> uniquement les commandes dont le </a:t>
            </a:r>
            <a:r>
              <a:rPr lang="fr-FR" dirty="0" err="1"/>
              <a:t>order_status</a:t>
            </a:r>
            <a:r>
              <a:rPr lang="fr-FR" dirty="0"/>
              <a:t> ="</a:t>
            </a:r>
            <a:r>
              <a:rPr lang="fr-FR" dirty="0" err="1"/>
              <a:t>delivered</a:t>
            </a:r>
            <a:r>
              <a:rPr lang="fr-FR" dirty="0"/>
              <a:t>"</a:t>
            </a:r>
          </a:p>
          <a:p>
            <a:endParaRPr lang="fr-FR" dirty="0"/>
          </a:p>
        </p:txBody>
      </p:sp>
      <p:sp>
        <p:nvSpPr>
          <p:cNvPr id="38" name="Flèche : courbe vers la gauche 37">
            <a:extLst>
              <a:ext uri="{FF2B5EF4-FFF2-40B4-BE49-F238E27FC236}">
                <a16:creationId xmlns:a16="http://schemas.microsoft.com/office/drawing/2014/main" id="{4E23CAE5-C42C-4414-973E-C3E3854B17F5}"/>
              </a:ext>
            </a:extLst>
          </p:cNvPr>
          <p:cNvSpPr/>
          <p:nvPr/>
        </p:nvSpPr>
        <p:spPr>
          <a:xfrm rot="2468102">
            <a:off x="10906909" y="4397776"/>
            <a:ext cx="719339" cy="1989957"/>
          </a:xfrm>
          <a:prstGeom prst="curved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A388C945-A964-413F-8A9A-121B89BC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152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AF1762B-CC28-48E6-8CAE-2D5F3A306F8E}"/>
              </a:ext>
            </a:extLst>
          </p:cNvPr>
          <p:cNvSpPr/>
          <p:nvPr/>
        </p:nvSpPr>
        <p:spPr>
          <a:xfrm>
            <a:off x="4363285" y="2372756"/>
            <a:ext cx="3282368" cy="337824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504112"/>
              <a:satOff val="521"/>
              <a:lumOff val="-7060"/>
              <a:alphaOff val="0"/>
            </a:schemeClr>
          </a:fillRef>
          <a:effectRef idx="0">
            <a:schemeClr val="accent5">
              <a:hueOff val="-1504112"/>
              <a:satOff val="521"/>
              <a:lumOff val="-706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Tx/>
              <a:buChar char="-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total_products_ordered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Mean_reviews_score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Monetary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Montant_moyen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Freight_moyen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Recency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Mean_installments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Delai_livraison_moy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4B65845-A170-44B5-A822-6182739F522A}"/>
              </a:ext>
            </a:extLst>
          </p:cNvPr>
          <p:cNvSpPr/>
          <p:nvPr/>
        </p:nvSpPr>
        <p:spPr>
          <a:xfrm>
            <a:off x="4831186" y="486670"/>
            <a:ext cx="2346566" cy="108138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002741"/>
              <a:satOff val="347"/>
              <a:lumOff val="-4707"/>
              <a:alphaOff val="0"/>
            </a:schemeClr>
          </a:fillRef>
          <a:effectRef idx="0">
            <a:schemeClr val="accent5">
              <a:hueOff val="-1002741"/>
              <a:satOff val="347"/>
              <a:lumOff val="-470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data final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B09AA94-AC9A-480E-BCAF-30A513F8CE7D}"/>
              </a:ext>
            </a:extLst>
          </p:cNvPr>
          <p:cNvSpPr/>
          <p:nvPr/>
        </p:nvSpPr>
        <p:spPr>
          <a:xfrm>
            <a:off x="5043715" y="1725288"/>
            <a:ext cx="1921508" cy="49023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504112"/>
              <a:satOff val="521"/>
              <a:lumOff val="-7060"/>
              <a:alphaOff val="0"/>
            </a:schemeClr>
          </a:fillRef>
          <a:effectRef idx="0">
            <a:schemeClr val="accent5">
              <a:hueOff val="-1504112"/>
              <a:satOff val="521"/>
              <a:lumOff val="-706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665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B99A3AB-5F37-40F1-980E-7AC4203F05DC}"/>
              </a:ext>
            </a:extLst>
          </p:cNvPr>
          <p:cNvSpPr txBox="1"/>
          <p:nvPr/>
        </p:nvSpPr>
        <p:spPr>
          <a:xfrm>
            <a:off x="3048000" y="23013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exploratoire</a:t>
            </a:r>
          </a:p>
        </p:txBody>
      </p:sp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A3FFBCF8-F538-4EB2-A2FA-0265A001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479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1"/>
      </a:lt2>
      <a:accent1>
        <a:srgbClr val="D13FBA"/>
      </a:accent1>
      <a:accent2>
        <a:srgbClr val="9A2DBF"/>
      </a:accent2>
      <a:accent3>
        <a:srgbClr val="6F3FD1"/>
      </a:accent3>
      <a:accent4>
        <a:srgbClr val="313EC0"/>
      </a:accent4>
      <a:accent5>
        <a:srgbClr val="3F89D1"/>
      </a:accent5>
      <a:accent6>
        <a:srgbClr val="2DB4BF"/>
      </a:accent6>
      <a:hlink>
        <a:srgbClr val="3F6BB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50287</TotalTime>
  <Words>606</Words>
  <Application>Microsoft Office PowerPoint</Application>
  <PresentationFormat>Grand écran</PresentationFormat>
  <Paragraphs>172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1" baseType="lpstr">
      <vt:lpstr>Amasis MT Pro</vt:lpstr>
      <vt:lpstr>Arial</vt:lpstr>
      <vt:lpstr>Calibri</vt:lpstr>
      <vt:lpstr>Courier New</vt:lpstr>
      <vt:lpstr>Sagona Book</vt:lpstr>
      <vt:lpstr>Sagona ExtraLight</vt:lpstr>
      <vt:lpstr>Times New Roman</vt:lpstr>
      <vt:lpstr>Wingdings</vt:lpstr>
      <vt:lpstr>RetrospectVTI</vt:lpstr>
      <vt:lpstr>Projet  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2</dc:title>
  <dc:creator>Administrator</dc:creator>
  <cp:lastModifiedBy>housna kouidri</cp:lastModifiedBy>
  <cp:revision>237</cp:revision>
  <dcterms:created xsi:type="dcterms:W3CDTF">2021-05-06T08:15:34Z</dcterms:created>
  <dcterms:modified xsi:type="dcterms:W3CDTF">2021-10-25T13:54:26Z</dcterms:modified>
</cp:coreProperties>
</file>