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5"/>
  </p:notesMasterIdLst>
  <p:sldIdLst>
    <p:sldId id="278" r:id="rId2"/>
    <p:sldId id="288" r:id="rId3"/>
    <p:sldId id="289" r:id="rId4"/>
    <p:sldId id="290" r:id="rId5"/>
    <p:sldId id="293" r:id="rId6"/>
    <p:sldId id="294" r:id="rId7"/>
    <p:sldId id="262" r:id="rId8"/>
    <p:sldId id="280" r:id="rId9"/>
    <p:sldId id="284" r:id="rId10"/>
    <p:sldId id="268" r:id="rId11"/>
    <p:sldId id="256" r:id="rId12"/>
    <p:sldId id="296" r:id="rId13"/>
    <p:sldId id="297" r:id="rId14"/>
  </p:sldIdLst>
  <p:sldSz cx="9144000" cy="5143500" type="screen16x9"/>
  <p:notesSz cx="6858000" cy="9144000"/>
  <p:defaultTextStyle>
    <a:defPPr>
      <a:defRPr lang="fr-FR"/>
    </a:defPPr>
    <a:lvl1pPr marL="0" algn="l" defTabSz="914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7" algn="l" defTabSz="914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5" algn="l" defTabSz="914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11" algn="l" defTabSz="914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49" algn="l" defTabSz="914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86" algn="l" defTabSz="914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23" algn="l" defTabSz="914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61" algn="l" defTabSz="914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97" algn="l" defTabSz="91427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D2F7"/>
    <a:srgbClr val="666666"/>
    <a:srgbClr val="0066CC"/>
    <a:srgbClr val="FF3547"/>
    <a:srgbClr val="008080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8" autoAdjust="0"/>
    <p:restoredTop sz="94660"/>
  </p:normalViewPr>
  <p:slideViewPr>
    <p:cSldViewPr>
      <p:cViewPr>
        <p:scale>
          <a:sx n="100" d="100"/>
          <a:sy n="100" d="100"/>
        </p:scale>
        <p:origin x="307" y="394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95017-71A6-48D1-B684-073F00736F44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073F0-D50F-4694-9B03-E6B21E18D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556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4348D-8964-1697-6C65-21A61BE2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1F9101A-0052-8BF4-21E5-DF5BCCF636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8F7C2F0-371B-84AE-779A-BFB303EB4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3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1540D5-F1F5-B58B-FEBE-B0F706EAD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4A750-1707-4FA3-A9C4-9E1F9E81687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988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28FF9-936A-BF41-B1E3-737A997D6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F38573E-504E-B598-B9C7-EA3BA7FD2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14CB8C3-7BA5-88F8-B238-E6CE6D868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2460F3-4223-5F8C-2771-9D6222802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73F0-D50F-4694-9B03-E6B21E18D17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57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55600" y="1455017"/>
            <a:ext cx="8432800" cy="85725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3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923505" y="2558648"/>
            <a:ext cx="3296993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361950" y="2758103"/>
            <a:ext cx="8439150" cy="323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Parallélogramme 10"/>
          <p:cNvSpPr>
            <a:spLocks noChangeAspect="1"/>
          </p:cNvSpPr>
          <p:nvPr/>
        </p:nvSpPr>
        <p:spPr>
          <a:xfrm>
            <a:off x="734417" y="-3433"/>
            <a:ext cx="1440160" cy="1171027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latin typeface="Century Gothic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4658265"/>
            <a:ext cx="9144000" cy="48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latin typeface="Century Gothic" pitchFamily="34" charset="0"/>
            </a:endParaRPr>
          </a:p>
        </p:txBody>
      </p:sp>
      <p:grpSp>
        <p:nvGrpSpPr>
          <p:cNvPr id="31" name="Groupe 30"/>
          <p:cNvGrpSpPr>
            <a:grpSpLocks noChangeAspect="1"/>
          </p:cNvGrpSpPr>
          <p:nvPr/>
        </p:nvGrpSpPr>
        <p:grpSpPr>
          <a:xfrm>
            <a:off x="6648135" y="4758394"/>
            <a:ext cx="2245040" cy="297000"/>
            <a:chOff x="-2084388" y="4589463"/>
            <a:chExt cx="9144001" cy="1612900"/>
          </a:xfrm>
        </p:grpSpPr>
        <p:sp>
          <p:nvSpPr>
            <p:cNvPr id="1029" name="Rectangle 5"/>
            <p:cNvSpPr>
              <a:spLocks noChangeArrowheads="1"/>
            </p:cNvSpPr>
            <p:nvPr userDrawn="1"/>
          </p:nvSpPr>
          <p:spPr bwMode="auto">
            <a:xfrm>
              <a:off x="5445125" y="4589463"/>
              <a:ext cx="1614488" cy="16129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0" name="Freeform 6"/>
            <p:cNvSpPr>
              <a:spLocks/>
            </p:cNvSpPr>
            <p:nvPr userDrawn="1"/>
          </p:nvSpPr>
          <p:spPr bwMode="auto">
            <a:xfrm>
              <a:off x="6351588" y="4589463"/>
              <a:ext cx="708025" cy="796925"/>
            </a:xfrm>
            <a:custGeom>
              <a:avLst/>
              <a:gdLst/>
              <a:ahLst/>
              <a:cxnLst>
                <a:cxn ang="0">
                  <a:pos x="60" y="502"/>
                </a:cxn>
                <a:cxn ang="0">
                  <a:pos x="446" y="0"/>
                </a:cxn>
                <a:cxn ang="0">
                  <a:pos x="386" y="0"/>
                </a:cxn>
                <a:cxn ang="0">
                  <a:pos x="0" y="502"/>
                </a:cxn>
                <a:cxn ang="0">
                  <a:pos x="60" y="502"/>
                </a:cxn>
              </a:cxnLst>
              <a:rect l="0" t="0" r="r" b="b"/>
              <a:pathLst>
                <a:path w="446" h="502">
                  <a:moveTo>
                    <a:pt x="60" y="502"/>
                  </a:moveTo>
                  <a:lnTo>
                    <a:pt x="446" y="0"/>
                  </a:lnTo>
                  <a:lnTo>
                    <a:pt x="386" y="0"/>
                  </a:lnTo>
                  <a:lnTo>
                    <a:pt x="0" y="502"/>
                  </a:lnTo>
                  <a:lnTo>
                    <a:pt x="60" y="502"/>
                  </a:lnTo>
                  <a:close/>
                </a:path>
              </a:pathLst>
            </a:custGeom>
            <a:solidFill>
              <a:srgbClr val="FF182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1" name="Freeform 7"/>
            <p:cNvSpPr>
              <a:spLocks noEditPoints="1"/>
            </p:cNvSpPr>
            <p:nvPr userDrawn="1"/>
          </p:nvSpPr>
          <p:spPr bwMode="auto">
            <a:xfrm>
              <a:off x="5445125" y="5443538"/>
              <a:ext cx="1341438" cy="596900"/>
            </a:xfrm>
            <a:custGeom>
              <a:avLst/>
              <a:gdLst/>
              <a:ahLst/>
              <a:cxnLst>
                <a:cxn ang="0">
                  <a:pos x="142" y="63"/>
                </a:cxn>
                <a:cxn ang="0">
                  <a:pos x="125" y="57"/>
                </a:cxn>
                <a:cxn ang="0">
                  <a:pos x="93" y="36"/>
                </a:cxn>
                <a:cxn ang="0">
                  <a:pos x="94" y="58"/>
                </a:cxn>
                <a:cxn ang="0">
                  <a:pos x="82" y="63"/>
                </a:cxn>
                <a:cxn ang="0">
                  <a:pos x="80" y="55"/>
                </a:cxn>
                <a:cxn ang="0">
                  <a:pos x="74" y="63"/>
                </a:cxn>
                <a:cxn ang="0">
                  <a:pos x="61" y="60"/>
                </a:cxn>
                <a:cxn ang="0">
                  <a:pos x="55" y="60"/>
                </a:cxn>
                <a:cxn ang="0">
                  <a:pos x="42" y="63"/>
                </a:cxn>
                <a:cxn ang="0">
                  <a:pos x="56" y="47"/>
                </a:cxn>
                <a:cxn ang="0">
                  <a:pos x="28" y="36"/>
                </a:cxn>
                <a:cxn ang="0">
                  <a:pos x="8" y="63"/>
                </a:cxn>
                <a:cxn ang="0">
                  <a:pos x="0" y="58"/>
                </a:cxn>
                <a:cxn ang="0">
                  <a:pos x="22" y="31"/>
                </a:cxn>
                <a:cxn ang="0">
                  <a:pos x="44" y="0"/>
                </a:cxn>
                <a:cxn ang="0">
                  <a:pos x="58" y="6"/>
                </a:cxn>
                <a:cxn ang="0">
                  <a:pos x="70" y="28"/>
                </a:cxn>
                <a:cxn ang="0">
                  <a:pos x="61" y="0"/>
                </a:cxn>
                <a:cxn ang="0">
                  <a:pos x="76" y="4"/>
                </a:cxn>
                <a:cxn ang="0">
                  <a:pos x="91" y="4"/>
                </a:cxn>
                <a:cxn ang="0">
                  <a:pos x="105" y="0"/>
                </a:cxn>
                <a:cxn ang="0">
                  <a:pos x="84" y="25"/>
                </a:cxn>
                <a:cxn ang="0">
                  <a:pos x="86" y="32"/>
                </a:cxn>
                <a:cxn ang="0">
                  <a:pos x="107" y="5"/>
                </a:cxn>
                <a:cxn ang="0">
                  <a:pos x="122" y="0"/>
                </a:cxn>
                <a:cxn ang="0">
                  <a:pos x="130" y="31"/>
                </a:cxn>
                <a:cxn ang="0">
                  <a:pos x="99" y="29"/>
                </a:cxn>
                <a:cxn ang="0">
                  <a:pos x="112" y="16"/>
                </a:cxn>
                <a:cxn ang="0">
                  <a:pos x="112" y="12"/>
                </a:cxn>
                <a:cxn ang="0">
                  <a:pos x="34" y="29"/>
                </a:cxn>
                <a:cxn ang="0">
                  <a:pos x="47" y="16"/>
                </a:cxn>
                <a:cxn ang="0">
                  <a:pos x="46" y="12"/>
                </a:cxn>
                <a:cxn ang="0">
                  <a:pos x="77" y="45"/>
                </a:cxn>
                <a:cxn ang="0">
                  <a:pos x="69" y="42"/>
                </a:cxn>
              </a:cxnLst>
              <a:rect l="0" t="0" r="r" b="b"/>
              <a:pathLst>
                <a:path w="142" h="63">
                  <a:moveTo>
                    <a:pt x="130" y="31"/>
                  </a:moveTo>
                  <a:cubicBezTo>
                    <a:pt x="133" y="40"/>
                    <a:pt x="140" y="61"/>
                    <a:pt x="142" y="63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6" y="63"/>
                    <a:pt x="126" y="60"/>
                    <a:pt x="125" y="57"/>
                  </a:cubicBezTo>
                  <a:cubicBezTo>
                    <a:pt x="124" y="55"/>
                    <a:pt x="119" y="36"/>
                    <a:pt x="119" y="36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2"/>
                    <a:pt x="94" y="57"/>
                    <a:pt x="94" y="58"/>
                  </a:cubicBezTo>
                  <a:cubicBezTo>
                    <a:pt x="95" y="59"/>
                    <a:pt x="97" y="63"/>
                    <a:pt x="97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2" y="63"/>
                    <a:pt x="81" y="61"/>
                    <a:pt x="81" y="60"/>
                  </a:cubicBezTo>
                  <a:cubicBezTo>
                    <a:pt x="81" y="59"/>
                    <a:pt x="80" y="55"/>
                    <a:pt x="80" y="55"/>
                  </a:cubicBezTo>
                  <a:cubicBezTo>
                    <a:pt x="80" y="55"/>
                    <a:pt x="76" y="59"/>
                    <a:pt x="75" y="60"/>
                  </a:cubicBezTo>
                  <a:cubicBezTo>
                    <a:pt x="74" y="62"/>
                    <a:pt x="74" y="63"/>
                    <a:pt x="74" y="63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62" y="63"/>
                    <a:pt x="62" y="61"/>
                    <a:pt x="61" y="60"/>
                  </a:cubicBezTo>
                  <a:cubicBezTo>
                    <a:pt x="61" y="59"/>
                    <a:pt x="60" y="54"/>
                    <a:pt x="60" y="54"/>
                  </a:cubicBezTo>
                  <a:cubicBezTo>
                    <a:pt x="60" y="54"/>
                    <a:pt x="56" y="59"/>
                    <a:pt x="55" y="60"/>
                  </a:cubicBezTo>
                  <a:cubicBezTo>
                    <a:pt x="54" y="62"/>
                    <a:pt x="54" y="63"/>
                    <a:pt x="54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2" y="63"/>
                    <a:pt x="46" y="60"/>
                    <a:pt x="47" y="58"/>
                  </a:cubicBezTo>
                  <a:cubicBezTo>
                    <a:pt x="49" y="56"/>
                    <a:pt x="56" y="47"/>
                    <a:pt x="56" y="47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13" y="55"/>
                    <a:pt x="13" y="56"/>
                  </a:cubicBezTo>
                  <a:cubicBezTo>
                    <a:pt x="12" y="56"/>
                    <a:pt x="8" y="62"/>
                    <a:pt x="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2" y="45"/>
                    <a:pt x="22" y="31"/>
                  </a:cubicBezTo>
                  <a:cubicBezTo>
                    <a:pt x="30" y="20"/>
                    <a:pt x="39" y="9"/>
                    <a:pt x="39" y="8"/>
                  </a:cubicBezTo>
                  <a:cubicBezTo>
                    <a:pt x="41" y="5"/>
                    <a:pt x="44" y="0"/>
                    <a:pt x="4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5"/>
                    <a:pt x="58" y="6"/>
                  </a:cubicBezTo>
                  <a:cubicBezTo>
                    <a:pt x="58" y="7"/>
                    <a:pt x="66" y="33"/>
                    <a:pt x="66" y="34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5"/>
                    <a:pt x="61" y="0"/>
                    <a:pt x="61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6" y="2"/>
                    <a:pt x="76" y="4"/>
                  </a:cubicBezTo>
                  <a:cubicBezTo>
                    <a:pt x="77" y="6"/>
                    <a:pt x="80" y="18"/>
                    <a:pt x="80" y="18"/>
                  </a:cubicBezTo>
                  <a:cubicBezTo>
                    <a:pt x="80" y="18"/>
                    <a:pt x="91" y="5"/>
                    <a:pt x="91" y="4"/>
                  </a:cubicBezTo>
                  <a:cubicBezTo>
                    <a:pt x="92" y="2"/>
                    <a:pt x="93" y="0"/>
                    <a:pt x="93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5" y="0"/>
                    <a:pt x="103" y="2"/>
                    <a:pt x="99" y="7"/>
                  </a:cubicBezTo>
                  <a:cubicBezTo>
                    <a:pt x="97" y="8"/>
                    <a:pt x="84" y="25"/>
                    <a:pt x="84" y="25"/>
                  </a:cubicBezTo>
                  <a:cubicBezTo>
                    <a:pt x="84" y="25"/>
                    <a:pt x="85" y="29"/>
                    <a:pt x="86" y="3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6" y="32"/>
                    <a:pt x="86" y="32"/>
                    <a:pt x="87" y="31"/>
                  </a:cubicBezTo>
                  <a:cubicBezTo>
                    <a:pt x="90" y="27"/>
                    <a:pt x="106" y="6"/>
                    <a:pt x="107" y="5"/>
                  </a:cubicBezTo>
                  <a:cubicBezTo>
                    <a:pt x="108" y="3"/>
                    <a:pt x="109" y="2"/>
                    <a:pt x="11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2" y="0"/>
                    <a:pt x="122" y="4"/>
                    <a:pt x="123" y="5"/>
                  </a:cubicBezTo>
                  <a:lnTo>
                    <a:pt x="130" y="31"/>
                  </a:lnTo>
                  <a:close/>
                  <a:moveTo>
                    <a:pt x="112" y="12"/>
                  </a:moveTo>
                  <a:cubicBezTo>
                    <a:pt x="110" y="16"/>
                    <a:pt x="99" y="29"/>
                    <a:pt x="99" y="29"/>
                  </a:cubicBezTo>
                  <a:cubicBezTo>
                    <a:pt x="116" y="29"/>
                    <a:pt x="116" y="29"/>
                    <a:pt x="116" y="29"/>
                  </a:cubicBezTo>
                  <a:cubicBezTo>
                    <a:pt x="116" y="29"/>
                    <a:pt x="113" y="19"/>
                    <a:pt x="112" y="16"/>
                  </a:cubicBezTo>
                  <a:cubicBezTo>
                    <a:pt x="112" y="15"/>
                    <a:pt x="112" y="12"/>
                    <a:pt x="112" y="12"/>
                  </a:cubicBezTo>
                  <a:cubicBezTo>
                    <a:pt x="112" y="12"/>
                    <a:pt x="112" y="11"/>
                    <a:pt x="112" y="12"/>
                  </a:cubicBezTo>
                  <a:close/>
                  <a:moveTo>
                    <a:pt x="46" y="12"/>
                  </a:moveTo>
                  <a:cubicBezTo>
                    <a:pt x="44" y="16"/>
                    <a:pt x="34" y="29"/>
                    <a:pt x="34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9"/>
                    <a:pt x="47" y="19"/>
                    <a:pt x="47" y="16"/>
                  </a:cubicBezTo>
                  <a:cubicBezTo>
                    <a:pt x="46" y="15"/>
                    <a:pt x="47" y="12"/>
                    <a:pt x="47" y="12"/>
                  </a:cubicBezTo>
                  <a:cubicBezTo>
                    <a:pt x="47" y="12"/>
                    <a:pt x="47" y="11"/>
                    <a:pt x="46" y="12"/>
                  </a:cubicBezTo>
                  <a:close/>
                  <a:moveTo>
                    <a:pt x="72" y="51"/>
                  </a:moveTo>
                  <a:cubicBezTo>
                    <a:pt x="77" y="45"/>
                    <a:pt x="77" y="45"/>
                    <a:pt x="77" y="45"/>
                  </a:cubicBezTo>
                  <a:cubicBezTo>
                    <a:pt x="76" y="45"/>
                    <a:pt x="73" y="37"/>
                    <a:pt x="73" y="37"/>
                  </a:cubicBezTo>
                  <a:cubicBezTo>
                    <a:pt x="69" y="42"/>
                    <a:pt x="69" y="42"/>
                    <a:pt x="69" y="42"/>
                  </a:cubicBezTo>
                  <a:lnTo>
                    <a:pt x="72" y="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2" name="Freeform 8"/>
            <p:cNvSpPr>
              <a:spLocks noEditPoints="1"/>
            </p:cNvSpPr>
            <p:nvPr userDrawn="1"/>
          </p:nvSpPr>
          <p:spPr bwMode="auto">
            <a:xfrm>
              <a:off x="1831975" y="5622926"/>
              <a:ext cx="3217863" cy="427038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44"/>
                </a:cxn>
                <a:cxn ang="0">
                  <a:pos x="7" y="19"/>
                </a:cxn>
                <a:cxn ang="0">
                  <a:pos x="20" y="25"/>
                </a:cxn>
                <a:cxn ang="0">
                  <a:pos x="24" y="27"/>
                </a:cxn>
                <a:cxn ang="0">
                  <a:pos x="47" y="12"/>
                </a:cxn>
                <a:cxn ang="0">
                  <a:pos x="61" y="28"/>
                </a:cxn>
                <a:cxn ang="0">
                  <a:pos x="47" y="41"/>
                </a:cxn>
                <a:cxn ang="0">
                  <a:pos x="40" y="20"/>
                </a:cxn>
                <a:cxn ang="0">
                  <a:pos x="56" y="28"/>
                </a:cxn>
                <a:cxn ang="0">
                  <a:pos x="76" y="16"/>
                </a:cxn>
                <a:cxn ang="0">
                  <a:pos x="76" y="12"/>
                </a:cxn>
                <a:cxn ang="0">
                  <a:pos x="71" y="12"/>
                </a:cxn>
                <a:cxn ang="0">
                  <a:pos x="71" y="16"/>
                </a:cxn>
                <a:cxn ang="0">
                  <a:pos x="84" y="44"/>
                </a:cxn>
                <a:cxn ang="0">
                  <a:pos x="76" y="35"/>
                </a:cxn>
                <a:cxn ang="0">
                  <a:pos x="95" y="13"/>
                </a:cxn>
                <a:cxn ang="0">
                  <a:pos x="95" y="44"/>
                </a:cxn>
                <a:cxn ang="0">
                  <a:pos x="105" y="17"/>
                </a:cxn>
                <a:cxn ang="0">
                  <a:pos x="104" y="12"/>
                </a:cxn>
                <a:cxn ang="0">
                  <a:pos x="110" y="28"/>
                </a:cxn>
                <a:cxn ang="0">
                  <a:pos x="133" y="35"/>
                </a:cxn>
                <a:cxn ang="0">
                  <a:pos x="115" y="29"/>
                </a:cxn>
                <a:cxn ang="0">
                  <a:pos x="115" y="25"/>
                </a:cxn>
                <a:cxn ang="0">
                  <a:pos x="115" y="25"/>
                </a:cxn>
                <a:cxn ang="0">
                  <a:pos x="180" y="12"/>
                </a:cxn>
                <a:cxn ang="0">
                  <a:pos x="171" y="13"/>
                </a:cxn>
                <a:cxn ang="0">
                  <a:pos x="171" y="44"/>
                </a:cxn>
                <a:cxn ang="0">
                  <a:pos x="179" y="16"/>
                </a:cxn>
                <a:cxn ang="0">
                  <a:pos x="185" y="44"/>
                </a:cxn>
                <a:cxn ang="0">
                  <a:pos x="192" y="19"/>
                </a:cxn>
                <a:cxn ang="0">
                  <a:pos x="204" y="25"/>
                </a:cxn>
                <a:cxn ang="0">
                  <a:pos x="208" y="25"/>
                </a:cxn>
                <a:cxn ang="0">
                  <a:pos x="231" y="12"/>
                </a:cxn>
                <a:cxn ang="0">
                  <a:pos x="244" y="35"/>
                </a:cxn>
                <a:cxn ang="0">
                  <a:pos x="223" y="36"/>
                </a:cxn>
                <a:cxn ang="0">
                  <a:pos x="231" y="12"/>
                </a:cxn>
                <a:cxn ang="0">
                  <a:pos x="239" y="25"/>
                </a:cxn>
                <a:cxn ang="0">
                  <a:pos x="239" y="0"/>
                </a:cxn>
                <a:cxn ang="0">
                  <a:pos x="241" y="4"/>
                </a:cxn>
                <a:cxn ang="0">
                  <a:pos x="266" y="16"/>
                </a:cxn>
                <a:cxn ang="0">
                  <a:pos x="259" y="4"/>
                </a:cxn>
                <a:cxn ang="0">
                  <a:pos x="249" y="12"/>
                </a:cxn>
                <a:cxn ang="0">
                  <a:pos x="255" y="34"/>
                </a:cxn>
                <a:cxn ang="0">
                  <a:pos x="268" y="40"/>
                </a:cxn>
                <a:cxn ang="0">
                  <a:pos x="275" y="44"/>
                </a:cxn>
                <a:cxn ang="0">
                  <a:pos x="275" y="13"/>
                </a:cxn>
                <a:cxn ang="0">
                  <a:pos x="280" y="7"/>
                </a:cxn>
                <a:cxn ang="0">
                  <a:pos x="275" y="7"/>
                </a:cxn>
                <a:cxn ang="0">
                  <a:pos x="303" y="45"/>
                </a:cxn>
                <a:cxn ang="0">
                  <a:pos x="303" y="41"/>
                </a:cxn>
                <a:cxn ang="0">
                  <a:pos x="317" y="29"/>
                </a:cxn>
                <a:cxn ang="0">
                  <a:pos x="303" y="16"/>
                </a:cxn>
                <a:cxn ang="0">
                  <a:pos x="339" y="12"/>
                </a:cxn>
                <a:cxn ang="0">
                  <a:pos x="330" y="13"/>
                </a:cxn>
                <a:cxn ang="0">
                  <a:pos x="330" y="44"/>
                </a:cxn>
                <a:cxn ang="0">
                  <a:pos x="340" y="17"/>
                </a:cxn>
                <a:cxn ang="0">
                  <a:pos x="339" y="12"/>
                </a:cxn>
              </a:cxnLst>
              <a:rect l="0" t="0" r="r" b="b"/>
              <a:pathLst>
                <a:path w="341" h="45">
                  <a:moveTo>
                    <a:pt x="14" y="12"/>
                  </a:moveTo>
                  <a:cubicBezTo>
                    <a:pt x="10" y="12"/>
                    <a:pt x="6" y="15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4"/>
                    <a:pt x="5" y="22"/>
                    <a:pt x="7" y="19"/>
                  </a:cubicBezTo>
                  <a:cubicBezTo>
                    <a:pt x="9" y="17"/>
                    <a:pt x="11" y="16"/>
                    <a:pt x="13" y="16"/>
                  </a:cubicBezTo>
                  <a:cubicBezTo>
                    <a:pt x="16" y="16"/>
                    <a:pt x="18" y="17"/>
                    <a:pt x="19" y="19"/>
                  </a:cubicBezTo>
                  <a:cubicBezTo>
                    <a:pt x="20" y="20"/>
                    <a:pt x="20" y="23"/>
                    <a:pt x="20" y="25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4"/>
                    <a:pt x="25" y="19"/>
                    <a:pt x="23" y="17"/>
                  </a:cubicBezTo>
                  <a:cubicBezTo>
                    <a:pt x="21" y="14"/>
                    <a:pt x="18" y="12"/>
                    <a:pt x="14" y="12"/>
                  </a:cubicBezTo>
                  <a:close/>
                  <a:moveTo>
                    <a:pt x="47" y="12"/>
                  </a:moveTo>
                  <a:cubicBezTo>
                    <a:pt x="38" y="12"/>
                    <a:pt x="33" y="19"/>
                    <a:pt x="33" y="28"/>
                  </a:cubicBezTo>
                  <a:cubicBezTo>
                    <a:pt x="33" y="36"/>
                    <a:pt x="37" y="45"/>
                    <a:pt x="46" y="45"/>
                  </a:cubicBezTo>
                  <a:cubicBezTo>
                    <a:pt x="56" y="45"/>
                    <a:pt x="61" y="37"/>
                    <a:pt x="61" y="28"/>
                  </a:cubicBezTo>
                  <a:cubicBezTo>
                    <a:pt x="61" y="20"/>
                    <a:pt x="56" y="12"/>
                    <a:pt x="47" y="12"/>
                  </a:cubicBezTo>
                  <a:close/>
                  <a:moveTo>
                    <a:pt x="54" y="36"/>
                  </a:moveTo>
                  <a:cubicBezTo>
                    <a:pt x="53" y="39"/>
                    <a:pt x="50" y="41"/>
                    <a:pt x="47" y="41"/>
                  </a:cubicBezTo>
                  <a:cubicBezTo>
                    <a:pt x="44" y="41"/>
                    <a:pt x="41" y="39"/>
                    <a:pt x="40" y="37"/>
                  </a:cubicBezTo>
                  <a:cubicBezTo>
                    <a:pt x="39" y="34"/>
                    <a:pt x="38" y="31"/>
                    <a:pt x="38" y="28"/>
                  </a:cubicBezTo>
                  <a:cubicBezTo>
                    <a:pt x="38" y="26"/>
                    <a:pt x="39" y="23"/>
                    <a:pt x="40" y="20"/>
                  </a:cubicBezTo>
                  <a:cubicBezTo>
                    <a:pt x="41" y="18"/>
                    <a:pt x="44" y="16"/>
                    <a:pt x="47" y="16"/>
                  </a:cubicBezTo>
                  <a:cubicBezTo>
                    <a:pt x="50" y="16"/>
                    <a:pt x="52" y="17"/>
                    <a:pt x="54" y="20"/>
                  </a:cubicBezTo>
                  <a:cubicBezTo>
                    <a:pt x="55" y="22"/>
                    <a:pt x="56" y="25"/>
                    <a:pt x="56" y="28"/>
                  </a:cubicBezTo>
                  <a:cubicBezTo>
                    <a:pt x="56" y="31"/>
                    <a:pt x="55" y="34"/>
                    <a:pt x="54" y="36"/>
                  </a:cubicBezTo>
                  <a:close/>
                  <a:moveTo>
                    <a:pt x="76" y="35"/>
                  </a:moveTo>
                  <a:cubicBezTo>
                    <a:pt x="76" y="16"/>
                    <a:pt x="76" y="16"/>
                    <a:pt x="76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6" y="12"/>
                    <a:pt x="76" y="12"/>
                    <a:pt x="76" y="12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16"/>
                    <a:pt x="65" y="16"/>
                    <a:pt x="65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41"/>
                    <a:pt x="73" y="45"/>
                    <a:pt x="80" y="45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81" y="41"/>
                    <a:pt x="81" y="41"/>
                    <a:pt x="81" y="41"/>
                  </a:cubicBezTo>
                  <a:cubicBezTo>
                    <a:pt x="77" y="41"/>
                    <a:pt x="76" y="39"/>
                    <a:pt x="76" y="35"/>
                  </a:cubicBezTo>
                  <a:close/>
                  <a:moveTo>
                    <a:pt x="95" y="20"/>
                  </a:moveTo>
                  <a:cubicBezTo>
                    <a:pt x="95" y="20"/>
                    <a:pt x="95" y="20"/>
                    <a:pt x="95" y="20"/>
                  </a:cubicBezTo>
                  <a:cubicBezTo>
                    <a:pt x="95" y="13"/>
                    <a:pt x="95" y="13"/>
                    <a:pt x="95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1" y="44"/>
                    <a:pt x="91" y="44"/>
                    <a:pt x="91" y="44"/>
                  </a:cubicBezTo>
                  <a:cubicBezTo>
                    <a:pt x="95" y="44"/>
                    <a:pt x="95" y="44"/>
                    <a:pt x="95" y="44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95" y="26"/>
                    <a:pt x="96" y="24"/>
                    <a:pt x="97" y="22"/>
                  </a:cubicBezTo>
                  <a:cubicBezTo>
                    <a:pt x="99" y="18"/>
                    <a:pt x="101" y="17"/>
                    <a:pt x="105" y="17"/>
                  </a:cubicBezTo>
                  <a:cubicBezTo>
                    <a:pt x="106" y="17"/>
                    <a:pt x="106" y="17"/>
                    <a:pt x="106" y="17"/>
                  </a:cubicBezTo>
                  <a:cubicBezTo>
                    <a:pt x="106" y="12"/>
                    <a:pt x="106" y="12"/>
                    <a:pt x="106" y="12"/>
                  </a:cubicBezTo>
                  <a:cubicBezTo>
                    <a:pt x="104" y="12"/>
                    <a:pt x="104" y="12"/>
                    <a:pt x="104" y="12"/>
                  </a:cubicBezTo>
                  <a:cubicBezTo>
                    <a:pt x="99" y="12"/>
                    <a:pt x="97" y="16"/>
                    <a:pt x="95" y="20"/>
                  </a:cubicBezTo>
                  <a:close/>
                  <a:moveTo>
                    <a:pt x="124" y="12"/>
                  </a:moveTo>
                  <a:cubicBezTo>
                    <a:pt x="115" y="12"/>
                    <a:pt x="110" y="20"/>
                    <a:pt x="110" y="28"/>
                  </a:cubicBezTo>
                  <a:cubicBezTo>
                    <a:pt x="110" y="37"/>
                    <a:pt x="115" y="45"/>
                    <a:pt x="124" y="45"/>
                  </a:cubicBezTo>
                  <a:cubicBezTo>
                    <a:pt x="130" y="45"/>
                    <a:pt x="135" y="41"/>
                    <a:pt x="137" y="35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31" y="38"/>
                    <a:pt x="128" y="41"/>
                    <a:pt x="124" y="41"/>
                  </a:cubicBezTo>
                  <a:cubicBezTo>
                    <a:pt x="121" y="41"/>
                    <a:pt x="118" y="39"/>
                    <a:pt x="116" y="36"/>
                  </a:cubicBezTo>
                  <a:cubicBezTo>
                    <a:pt x="115" y="33"/>
                    <a:pt x="115" y="31"/>
                    <a:pt x="115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8" y="20"/>
                    <a:pt x="134" y="12"/>
                    <a:pt x="124" y="12"/>
                  </a:cubicBezTo>
                  <a:close/>
                  <a:moveTo>
                    <a:pt x="115" y="25"/>
                  </a:moveTo>
                  <a:cubicBezTo>
                    <a:pt x="116" y="20"/>
                    <a:pt x="119" y="16"/>
                    <a:pt x="124" y="16"/>
                  </a:cubicBezTo>
                  <a:cubicBezTo>
                    <a:pt x="130" y="16"/>
                    <a:pt x="133" y="20"/>
                    <a:pt x="133" y="25"/>
                  </a:cubicBezTo>
                  <a:lnTo>
                    <a:pt x="115" y="25"/>
                  </a:lnTo>
                  <a:close/>
                  <a:moveTo>
                    <a:pt x="199" y="12"/>
                  </a:moveTo>
                  <a:cubicBezTo>
                    <a:pt x="194" y="12"/>
                    <a:pt x="191" y="15"/>
                    <a:pt x="189" y="19"/>
                  </a:cubicBezTo>
                  <a:cubicBezTo>
                    <a:pt x="188" y="15"/>
                    <a:pt x="185" y="12"/>
                    <a:pt x="180" y="12"/>
                  </a:cubicBezTo>
                  <a:cubicBezTo>
                    <a:pt x="176" y="12"/>
                    <a:pt x="172" y="15"/>
                    <a:pt x="171" y="19"/>
                  </a:cubicBezTo>
                  <a:cubicBezTo>
                    <a:pt x="171" y="19"/>
                    <a:pt x="171" y="19"/>
                    <a:pt x="171" y="19"/>
                  </a:cubicBezTo>
                  <a:cubicBezTo>
                    <a:pt x="171" y="13"/>
                    <a:pt x="171" y="13"/>
                    <a:pt x="171" y="13"/>
                  </a:cubicBezTo>
                  <a:cubicBezTo>
                    <a:pt x="166" y="13"/>
                    <a:pt x="166" y="13"/>
                    <a:pt x="166" y="13"/>
                  </a:cubicBezTo>
                  <a:cubicBezTo>
                    <a:pt x="166" y="44"/>
                    <a:pt x="166" y="44"/>
                    <a:pt x="166" y="44"/>
                  </a:cubicBezTo>
                  <a:cubicBezTo>
                    <a:pt x="171" y="44"/>
                    <a:pt x="171" y="44"/>
                    <a:pt x="171" y="44"/>
                  </a:cubicBezTo>
                  <a:cubicBezTo>
                    <a:pt x="171" y="26"/>
                    <a:pt x="171" y="26"/>
                    <a:pt x="171" y="26"/>
                  </a:cubicBezTo>
                  <a:cubicBezTo>
                    <a:pt x="171" y="24"/>
                    <a:pt x="171" y="21"/>
                    <a:pt x="173" y="19"/>
                  </a:cubicBezTo>
                  <a:cubicBezTo>
                    <a:pt x="174" y="17"/>
                    <a:pt x="177" y="16"/>
                    <a:pt x="179" y="16"/>
                  </a:cubicBezTo>
                  <a:cubicBezTo>
                    <a:pt x="181" y="16"/>
                    <a:pt x="183" y="17"/>
                    <a:pt x="184" y="19"/>
                  </a:cubicBezTo>
                  <a:cubicBezTo>
                    <a:pt x="185" y="20"/>
                    <a:pt x="185" y="22"/>
                    <a:pt x="185" y="24"/>
                  </a:cubicBezTo>
                  <a:cubicBezTo>
                    <a:pt x="185" y="44"/>
                    <a:pt x="185" y="44"/>
                    <a:pt x="185" y="44"/>
                  </a:cubicBezTo>
                  <a:cubicBezTo>
                    <a:pt x="190" y="44"/>
                    <a:pt x="190" y="44"/>
                    <a:pt x="190" y="44"/>
                  </a:cubicBezTo>
                  <a:cubicBezTo>
                    <a:pt x="190" y="27"/>
                    <a:pt x="190" y="27"/>
                    <a:pt x="190" y="27"/>
                  </a:cubicBezTo>
                  <a:cubicBezTo>
                    <a:pt x="190" y="24"/>
                    <a:pt x="190" y="22"/>
                    <a:pt x="192" y="19"/>
                  </a:cubicBezTo>
                  <a:cubicBezTo>
                    <a:pt x="193" y="17"/>
                    <a:pt x="195" y="16"/>
                    <a:pt x="198" y="16"/>
                  </a:cubicBezTo>
                  <a:cubicBezTo>
                    <a:pt x="200" y="16"/>
                    <a:pt x="202" y="17"/>
                    <a:pt x="203" y="19"/>
                  </a:cubicBezTo>
                  <a:cubicBezTo>
                    <a:pt x="204" y="21"/>
                    <a:pt x="204" y="23"/>
                    <a:pt x="204" y="25"/>
                  </a:cubicBezTo>
                  <a:cubicBezTo>
                    <a:pt x="204" y="44"/>
                    <a:pt x="204" y="44"/>
                    <a:pt x="204" y="44"/>
                  </a:cubicBezTo>
                  <a:cubicBezTo>
                    <a:pt x="208" y="44"/>
                    <a:pt x="208" y="44"/>
                    <a:pt x="208" y="44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08" y="22"/>
                    <a:pt x="208" y="19"/>
                    <a:pt x="207" y="16"/>
                  </a:cubicBezTo>
                  <a:cubicBezTo>
                    <a:pt x="205" y="14"/>
                    <a:pt x="202" y="12"/>
                    <a:pt x="199" y="12"/>
                  </a:cubicBezTo>
                  <a:close/>
                  <a:moveTo>
                    <a:pt x="231" y="12"/>
                  </a:moveTo>
                  <a:cubicBezTo>
                    <a:pt x="222" y="12"/>
                    <a:pt x="216" y="20"/>
                    <a:pt x="216" y="28"/>
                  </a:cubicBezTo>
                  <a:cubicBezTo>
                    <a:pt x="216" y="37"/>
                    <a:pt x="221" y="45"/>
                    <a:pt x="231" y="45"/>
                  </a:cubicBezTo>
                  <a:cubicBezTo>
                    <a:pt x="237" y="45"/>
                    <a:pt x="242" y="41"/>
                    <a:pt x="244" y="35"/>
                  </a:cubicBezTo>
                  <a:cubicBezTo>
                    <a:pt x="239" y="35"/>
                    <a:pt x="239" y="35"/>
                    <a:pt x="239" y="35"/>
                  </a:cubicBezTo>
                  <a:cubicBezTo>
                    <a:pt x="238" y="38"/>
                    <a:pt x="235" y="41"/>
                    <a:pt x="231" y="41"/>
                  </a:cubicBezTo>
                  <a:cubicBezTo>
                    <a:pt x="228" y="41"/>
                    <a:pt x="225" y="39"/>
                    <a:pt x="223" y="36"/>
                  </a:cubicBezTo>
                  <a:cubicBezTo>
                    <a:pt x="222" y="33"/>
                    <a:pt x="222" y="31"/>
                    <a:pt x="222" y="29"/>
                  </a:cubicBezTo>
                  <a:cubicBezTo>
                    <a:pt x="245" y="29"/>
                    <a:pt x="245" y="29"/>
                    <a:pt x="245" y="29"/>
                  </a:cubicBezTo>
                  <a:cubicBezTo>
                    <a:pt x="245" y="20"/>
                    <a:pt x="241" y="12"/>
                    <a:pt x="231" y="12"/>
                  </a:cubicBezTo>
                  <a:close/>
                  <a:moveTo>
                    <a:pt x="222" y="25"/>
                  </a:moveTo>
                  <a:cubicBezTo>
                    <a:pt x="222" y="20"/>
                    <a:pt x="226" y="16"/>
                    <a:pt x="231" y="16"/>
                  </a:cubicBezTo>
                  <a:cubicBezTo>
                    <a:pt x="236" y="16"/>
                    <a:pt x="239" y="20"/>
                    <a:pt x="239" y="25"/>
                  </a:cubicBezTo>
                  <a:lnTo>
                    <a:pt x="222" y="25"/>
                  </a:lnTo>
                  <a:close/>
                  <a:moveTo>
                    <a:pt x="241" y="4"/>
                  </a:moveTo>
                  <a:cubicBezTo>
                    <a:pt x="239" y="0"/>
                    <a:pt x="239" y="0"/>
                    <a:pt x="239" y="0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28" y="10"/>
                    <a:pt x="228" y="10"/>
                    <a:pt x="228" y="10"/>
                  </a:cubicBezTo>
                  <a:lnTo>
                    <a:pt x="241" y="4"/>
                  </a:lnTo>
                  <a:close/>
                  <a:moveTo>
                    <a:pt x="259" y="35"/>
                  </a:moveTo>
                  <a:cubicBezTo>
                    <a:pt x="259" y="16"/>
                    <a:pt x="259" y="16"/>
                    <a:pt x="259" y="16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66" y="12"/>
                    <a:pt x="266" y="12"/>
                    <a:pt x="266" y="12"/>
                  </a:cubicBezTo>
                  <a:cubicBezTo>
                    <a:pt x="259" y="12"/>
                    <a:pt x="259" y="12"/>
                    <a:pt x="259" y="12"/>
                  </a:cubicBezTo>
                  <a:cubicBezTo>
                    <a:pt x="259" y="4"/>
                    <a:pt x="259" y="4"/>
                    <a:pt x="259" y="4"/>
                  </a:cubicBezTo>
                  <a:cubicBezTo>
                    <a:pt x="255" y="5"/>
                    <a:pt x="255" y="5"/>
                    <a:pt x="255" y="5"/>
                  </a:cubicBezTo>
                  <a:cubicBezTo>
                    <a:pt x="255" y="12"/>
                    <a:pt x="255" y="12"/>
                    <a:pt x="255" y="12"/>
                  </a:cubicBezTo>
                  <a:cubicBezTo>
                    <a:pt x="249" y="12"/>
                    <a:pt x="249" y="12"/>
                    <a:pt x="249" y="12"/>
                  </a:cubicBezTo>
                  <a:cubicBezTo>
                    <a:pt x="249" y="16"/>
                    <a:pt x="249" y="16"/>
                    <a:pt x="249" y="16"/>
                  </a:cubicBezTo>
                  <a:cubicBezTo>
                    <a:pt x="255" y="16"/>
                    <a:pt x="255" y="16"/>
                    <a:pt x="255" y="16"/>
                  </a:cubicBezTo>
                  <a:cubicBezTo>
                    <a:pt x="255" y="34"/>
                    <a:pt x="255" y="34"/>
                    <a:pt x="255" y="34"/>
                  </a:cubicBezTo>
                  <a:cubicBezTo>
                    <a:pt x="255" y="41"/>
                    <a:pt x="257" y="45"/>
                    <a:pt x="263" y="45"/>
                  </a:cubicBezTo>
                  <a:cubicBezTo>
                    <a:pt x="268" y="44"/>
                    <a:pt x="268" y="44"/>
                    <a:pt x="268" y="44"/>
                  </a:cubicBezTo>
                  <a:cubicBezTo>
                    <a:pt x="268" y="40"/>
                    <a:pt x="268" y="40"/>
                    <a:pt x="268" y="40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60" y="41"/>
                    <a:pt x="259" y="39"/>
                    <a:pt x="259" y="35"/>
                  </a:cubicBezTo>
                  <a:close/>
                  <a:moveTo>
                    <a:pt x="275" y="44"/>
                  </a:moveTo>
                  <a:cubicBezTo>
                    <a:pt x="280" y="44"/>
                    <a:pt x="280" y="44"/>
                    <a:pt x="280" y="44"/>
                  </a:cubicBezTo>
                  <a:cubicBezTo>
                    <a:pt x="280" y="13"/>
                    <a:pt x="280" y="13"/>
                    <a:pt x="280" y="13"/>
                  </a:cubicBezTo>
                  <a:cubicBezTo>
                    <a:pt x="275" y="13"/>
                    <a:pt x="275" y="13"/>
                    <a:pt x="275" y="13"/>
                  </a:cubicBezTo>
                  <a:lnTo>
                    <a:pt x="275" y="44"/>
                  </a:lnTo>
                  <a:close/>
                  <a:moveTo>
                    <a:pt x="275" y="7"/>
                  </a:moveTo>
                  <a:cubicBezTo>
                    <a:pt x="280" y="7"/>
                    <a:pt x="280" y="7"/>
                    <a:pt x="280" y="7"/>
                  </a:cubicBezTo>
                  <a:cubicBezTo>
                    <a:pt x="280" y="2"/>
                    <a:pt x="280" y="2"/>
                    <a:pt x="280" y="2"/>
                  </a:cubicBezTo>
                  <a:cubicBezTo>
                    <a:pt x="275" y="2"/>
                    <a:pt x="275" y="2"/>
                    <a:pt x="275" y="2"/>
                  </a:cubicBezTo>
                  <a:lnTo>
                    <a:pt x="275" y="7"/>
                  </a:lnTo>
                  <a:close/>
                  <a:moveTo>
                    <a:pt x="303" y="12"/>
                  </a:moveTo>
                  <a:cubicBezTo>
                    <a:pt x="294" y="12"/>
                    <a:pt x="289" y="20"/>
                    <a:pt x="289" y="28"/>
                  </a:cubicBezTo>
                  <a:cubicBezTo>
                    <a:pt x="289" y="37"/>
                    <a:pt x="294" y="45"/>
                    <a:pt x="303" y="45"/>
                  </a:cubicBezTo>
                  <a:cubicBezTo>
                    <a:pt x="309" y="45"/>
                    <a:pt x="314" y="41"/>
                    <a:pt x="316" y="35"/>
                  </a:cubicBezTo>
                  <a:cubicBezTo>
                    <a:pt x="312" y="35"/>
                    <a:pt x="312" y="35"/>
                    <a:pt x="312" y="35"/>
                  </a:cubicBezTo>
                  <a:cubicBezTo>
                    <a:pt x="310" y="38"/>
                    <a:pt x="307" y="41"/>
                    <a:pt x="303" y="41"/>
                  </a:cubicBezTo>
                  <a:cubicBezTo>
                    <a:pt x="300" y="41"/>
                    <a:pt x="297" y="39"/>
                    <a:pt x="295" y="36"/>
                  </a:cubicBezTo>
                  <a:cubicBezTo>
                    <a:pt x="294" y="33"/>
                    <a:pt x="294" y="31"/>
                    <a:pt x="294" y="29"/>
                  </a:cubicBezTo>
                  <a:cubicBezTo>
                    <a:pt x="317" y="29"/>
                    <a:pt x="317" y="29"/>
                    <a:pt x="317" y="29"/>
                  </a:cubicBezTo>
                  <a:cubicBezTo>
                    <a:pt x="317" y="20"/>
                    <a:pt x="313" y="12"/>
                    <a:pt x="303" y="12"/>
                  </a:cubicBezTo>
                  <a:close/>
                  <a:moveTo>
                    <a:pt x="294" y="25"/>
                  </a:moveTo>
                  <a:cubicBezTo>
                    <a:pt x="295" y="20"/>
                    <a:pt x="298" y="16"/>
                    <a:pt x="303" y="16"/>
                  </a:cubicBezTo>
                  <a:cubicBezTo>
                    <a:pt x="309" y="16"/>
                    <a:pt x="312" y="20"/>
                    <a:pt x="312" y="25"/>
                  </a:cubicBezTo>
                  <a:lnTo>
                    <a:pt x="294" y="25"/>
                  </a:lnTo>
                  <a:close/>
                  <a:moveTo>
                    <a:pt x="339" y="12"/>
                  </a:moveTo>
                  <a:cubicBezTo>
                    <a:pt x="334" y="12"/>
                    <a:pt x="332" y="16"/>
                    <a:pt x="330" y="20"/>
                  </a:cubicBezTo>
                  <a:cubicBezTo>
                    <a:pt x="330" y="20"/>
                    <a:pt x="330" y="20"/>
                    <a:pt x="330" y="20"/>
                  </a:cubicBezTo>
                  <a:cubicBezTo>
                    <a:pt x="330" y="13"/>
                    <a:pt x="330" y="13"/>
                    <a:pt x="330" y="13"/>
                  </a:cubicBezTo>
                  <a:cubicBezTo>
                    <a:pt x="326" y="13"/>
                    <a:pt x="326" y="13"/>
                    <a:pt x="326" y="13"/>
                  </a:cubicBezTo>
                  <a:cubicBezTo>
                    <a:pt x="326" y="44"/>
                    <a:pt x="326" y="44"/>
                    <a:pt x="326" y="44"/>
                  </a:cubicBezTo>
                  <a:cubicBezTo>
                    <a:pt x="330" y="44"/>
                    <a:pt x="330" y="44"/>
                    <a:pt x="330" y="44"/>
                  </a:cubicBezTo>
                  <a:cubicBezTo>
                    <a:pt x="330" y="28"/>
                    <a:pt x="330" y="28"/>
                    <a:pt x="330" y="28"/>
                  </a:cubicBezTo>
                  <a:cubicBezTo>
                    <a:pt x="330" y="26"/>
                    <a:pt x="331" y="24"/>
                    <a:pt x="332" y="22"/>
                  </a:cubicBezTo>
                  <a:cubicBezTo>
                    <a:pt x="334" y="18"/>
                    <a:pt x="336" y="17"/>
                    <a:pt x="340" y="17"/>
                  </a:cubicBezTo>
                  <a:cubicBezTo>
                    <a:pt x="341" y="17"/>
                    <a:pt x="341" y="17"/>
                    <a:pt x="341" y="17"/>
                  </a:cubicBezTo>
                  <a:cubicBezTo>
                    <a:pt x="341" y="12"/>
                    <a:pt x="341" y="12"/>
                    <a:pt x="341" y="12"/>
                  </a:cubicBezTo>
                  <a:lnTo>
                    <a:pt x="339" y="12"/>
                  </a:lnTo>
                  <a:close/>
                </a:path>
              </a:pathLst>
            </a:custGeom>
            <a:solidFill>
              <a:srgbClr val="0048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3" name="Freeform 9"/>
            <p:cNvSpPr>
              <a:spLocks noEditPoints="1"/>
            </p:cNvSpPr>
            <p:nvPr userDrawn="1"/>
          </p:nvSpPr>
          <p:spPr bwMode="auto">
            <a:xfrm>
              <a:off x="-2084388" y="5613401"/>
              <a:ext cx="3265488" cy="436563"/>
            </a:xfrm>
            <a:custGeom>
              <a:avLst/>
              <a:gdLst/>
              <a:ahLst/>
              <a:cxnLst>
                <a:cxn ang="0">
                  <a:pos x="10" y="14"/>
                </a:cxn>
                <a:cxn ang="0">
                  <a:pos x="12" y="45"/>
                </a:cxn>
                <a:cxn ang="0">
                  <a:pos x="18" y="24"/>
                </a:cxn>
                <a:cxn ang="0">
                  <a:pos x="18" y="13"/>
                </a:cxn>
                <a:cxn ang="0">
                  <a:pos x="27" y="18"/>
                </a:cxn>
                <a:cxn ang="0">
                  <a:pos x="40" y="46"/>
                </a:cxn>
                <a:cxn ang="0">
                  <a:pos x="40" y="38"/>
                </a:cxn>
                <a:cxn ang="0">
                  <a:pos x="56" y="30"/>
                </a:cxn>
                <a:cxn ang="0">
                  <a:pos x="39" y="20"/>
                </a:cxn>
                <a:cxn ang="0">
                  <a:pos x="48" y="6"/>
                </a:cxn>
                <a:cxn ang="0">
                  <a:pos x="34" y="10"/>
                </a:cxn>
                <a:cxn ang="0">
                  <a:pos x="73" y="11"/>
                </a:cxn>
                <a:cxn ang="0">
                  <a:pos x="60" y="11"/>
                </a:cxn>
                <a:cxn ang="0">
                  <a:pos x="73" y="14"/>
                </a:cxn>
                <a:cxn ang="0">
                  <a:pos x="99" y="13"/>
                </a:cxn>
                <a:cxn ang="0">
                  <a:pos x="90" y="14"/>
                </a:cxn>
                <a:cxn ang="0">
                  <a:pos x="91" y="45"/>
                </a:cxn>
                <a:cxn ang="0">
                  <a:pos x="97" y="26"/>
                </a:cxn>
                <a:cxn ang="0">
                  <a:pos x="109" y="26"/>
                </a:cxn>
                <a:cxn ang="0">
                  <a:pos x="129" y="30"/>
                </a:cxn>
                <a:cxn ang="0">
                  <a:pos x="123" y="45"/>
                </a:cxn>
                <a:cxn ang="0">
                  <a:pos x="135" y="14"/>
                </a:cxn>
                <a:cxn ang="0">
                  <a:pos x="150" y="18"/>
                </a:cxn>
                <a:cxn ang="0">
                  <a:pos x="163" y="46"/>
                </a:cxn>
                <a:cxn ang="0">
                  <a:pos x="163" y="38"/>
                </a:cxn>
                <a:cxn ang="0">
                  <a:pos x="179" y="30"/>
                </a:cxn>
                <a:cxn ang="0">
                  <a:pos x="162" y="20"/>
                </a:cxn>
                <a:cxn ang="0">
                  <a:pos x="204" y="13"/>
                </a:cxn>
                <a:cxn ang="0">
                  <a:pos x="195" y="14"/>
                </a:cxn>
                <a:cxn ang="0">
                  <a:pos x="195" y="45"/>
                </a:cxn>
                <a:cxn ang="0">
                  <a:pos x="202" y="26"/>
                </a:cxn>
                <a:cxn ang="0">
                  <a:pos x="214" y="26"/>
                </a:cxn>
                <a:cxn ang="0">
                  <a:pos x="233" y="3"/>
                </a:cxn>
                <a:cxn ang="0">
                  <a:pos x="216" y="14"/>
                </a:cxn>
                <a:cxn ang="0">
                  <a:pos x="221" y="34"/>
                </a:cxn>
                <a:cxn ang="0">
                  <a:pos x="239" y="45"/>
                </a:cxn>
                <a:cxn ang="0">
                  <a:pos x="233" y="33"/>
                </a:cxn>
                <a:cxn ang="0">
                  <a:pos x="239" y="14"/>
                </a:cxn>
                <a:cxn ang="0">
                  <a:pos x="259" y="13"/>
                </a:cxn>
                <a:cxn ang="0">
                  <a:pos x="277" y="30"/>
                </a:cxn>
                <a:cxn ang="0">
                  <a:pos x="255" y="29"/>
                </a:cxn>
                <a:cxn ang="0">
                  <a:pos x="259" y="38"/>
                </a:cxn>
                <a:cxn ang="0">
                  <a:pos x="292" y="18"/>
                </a:cxn>
                <a:cxn ang="0">
                  <a:pos x="280" y="45"/>
                </a:cxn>
                <a:cxn ang="0">
                  <a:pos x="296" y="22"/>
                </a:cxn>
                <a:cxn ang="0">
                  <a:pos x="311" y="45"/>
                </a:cxn>
                <a:cxn ang="0">
                  <a:pos x="301" y="13"/>
                </a:cxn>
                <a:cxn ang="0">
                  <a:pos x="328" y="24"/>
                </a:cxn>
                <a:cxn ang="0">
                  <a:pos x="336" y="23"/>
                </a:cxn>
                <a:cxn ang="0">
                  <a:pos x="321" y="16"/>
                </a:cxn>
                <a:cxn ang="0">
                  <a:pos x="335" y="36"/>
                </a:cxn>
                <a:cxn ang="0">
                  <a:pos x="314" y="36"/>
                </a:cxn>
                <a:cxn ang="0">
                  <a:pos x="342" y="27"/>
                </a:cxn>
              </a:cxnLst>
              <a:rect l="0" t="0" r="r" b="b"/>
              <a:pathLst>
                <a:path w="346" h="46"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0"/>
                    <a:pt x="12" y="28"/>
                    <a:pt x="13" y="26"/>
                  </a:cubicBezTo>
                  <a:cubicBezTo>
                    <a:pt x="14" y="24"/>
                    <a:pt x="16" y="24"/>
                    <a:pt x="18" y="24"/>
                  </a:cubicBezTo>
                  <a:cubicBezTo>
                    <a:pt x="19" y="24"/>
                    <a:pt x="19" y="24"/>
                    <a:pt x="20" y="24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4" y="13"/>
                    <a:pt x="11" y="16"/>
                    <a:pt x="10" y="20"/>
                  </a:cubicBezTo>
                  <a:close/>
                  <a:moveTo>
                    <a:pt x="39" y="13"/>
                  </a:moveTo>
                  <a:cubicBezTo>
                    <a:pt x="35" y="13"/>
                    <a:pt x="30" y="15"/>
                    <a:pt x="27" y="18"/>
                  </a:cubicBezTo>
                  <a:cubicBezTo>
                    <a:pt x="24" y="21"/>
                    <a:pt x="22" y="26"/>
                    <a:pt x="22" y="30"/>
                  </a:cubicBezTo>
                  <a:cubicBezTo>
                    <a:pt x="22" y="34"/>
                    <a:pt x="24" y="39"/>
                    <a:pt x="27" y="42"/>
                  </a:cubicBezTo>
                  <a:cubicBezTo>
                    <a:pt x="31" y="45"/>
                    <a:pt x="35" y="46"/>
                    <a:pt x="40" y="46"/>
                  </a:cubicBezTo>
                  <a:cubicBezTo>
                    <a:pt x="47" y="46"/>
                    <a:pt x="54" y="42"/>
                    <a:pt x="56" y="35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37"/>
                    <a:pt x="42" y="38"/>
                    <a:pt x="40" y="38"/>
                  </a:cubicBezTo>
                  <a:cubicBezTo>
                    <a:pt x="36" y="38"/>
                    <a:pt x="35" y="35"/>
                    <a:pt x="35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6" y="20"/>
                    <a:pt x="50" y="13"/>
                    <a:pt x="39" y="13"/>
                  </a:cubicBezTo>
                  <a:close/>
                  <a:moveTo>
                    <a:pt x="35" y="26"/>
                  </a:moveTo>
                  <a:cubicBezTo>
                    <a:pt x="35" y="23"/>
                    <a:pt x="36" y="20"/>
                    <a:pt x="39" y="20"/>
                  </a:cubicBezTo>
                  <a:cubicBezTo>
                    <a:pt x="43" y="20"/>
                    <a:pt x="44" y="23"/>
                    <a:pt x="44" y="26"/>
                  </a:cubicBezTo>
                  <a:lnTo>
                    <a:pt x="35" y="26"/>
                  </a:lnTo>
                  <a:close/>
                  <a:moveTo>
                    <a:pt x="48" y="6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4" y="10"/>
                    <a:pt x="34" y="10"/>
                    <a:pt x="34" y="10"/>
                  </a:cubicBezTo>
                  <a:lnTo>
                    <a:pt x="48" y="6"/>
                  </a:lnTo>
                  <a:close/>
                  <a:moveTo>
                    <a:pt x="60" y="11"/>
                  </a:moveTo>
                  <a:cubicBezTo>
                    <a:pt x="73" y="11"/>
                    <a:pt x="73" y="11"/>
                    <a:pt x="73" y="11"/>
                  </a:cubicBezTo>
                  <a:cubicBezTo>
                    <a:pt x="73" y="2"/>
                    <a:pt x="73" y="2"/>
                    <a:pt x="73" y="2"/>
                  </a:cubicBezTo>
                  <a:cubicBezTo>
                    <a:pt x="60" y="2"/>
                    <a:pt x="60" y="2"/>
                    <a:pt x="60" y="2"/>
                  </a:cubicBezTo>
                  <a:lnTo>
                    <a:pt x="60" y="11"/>
                  </a:lnTo>
                  <a:close/>
                  <a:moveTo>
                    <a:pt x="60" y="45"/>
                  </a:moveTo>
                  <a:cubicBezTo>
                    <a:pt x="73" y="45"/>
                    <a:pt x="73" y="45"/>
                    <a:pt x="73" y="45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60" y="14"/>
                    <a:pt x="60" y="14"/>
                    <a:pt x="60" y="14"/>
                  </a:cubicBezTo>
                  <a:lnTo>
                    <a:pt x="60" y="45"/>
                  </a:lnTo>
                  <a:close/>
                  <a:moveTo>
                    <a:pt x="99" y="13"/>
                  </a:moveTo>
                  <a:cubicBezTo>
                    <a:pt x="95" y="13"/>
                    <a:pt x="92" y="15"/>
                    <a:pt x="90" y="18"/>
                  </a:cubicBezTo>
                  <a:cubicBezTo>
                    <a:pt x="90" y="18"/>
                    <a:pt x="90" y="18"/>
                    <a:pt x="90" y="18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45"/>
                    <a:pt x="78" y="45"/>
                    <a:pt x="78" y="45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1" y="24"/>
                    <a:pt x="91" y="22"/>
                    <a:pt x="94" y="22"/>
                  </a:cubicBezTo>
                  <a:cubicBezTo>
                    <a:pt x="97" y="22"/>
                    <a:pt x="97" y="24"/>
                    <a:pt x="97" y="26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09" y="26"/>
                    <a:pt x="109" y="26"/>
                    <a:pt x="109" y="26"/>
                  </a:cubicBezTo>
                  <a:cubicBezTo>
                    <a:pt x="109" y="23"/>
                    <a:pt x="109" y="19"/>
                    <a:pt x="107" y="16"/>
                  </a:cubicBezTo>
                  <a:cubicBezTo>
                    <a:pt x="105" y="14"/>
                    <a:pt x="102" y="13"/>
                    <a:pt x="99" y="13"/>
                  </a:cubicBezTo>
                  <a:close/>
                  <a:moveTo>
                    <a:pt x="129" y="30"/>
                  </a:moveTo>
                  <a:cubicBezTo>
                    <a:pt x="124" y="14"/>
                    <a:pt x="124" y="14"/>
                    <a:pt x="124" y="14"/>
                  </a:cubicBezTo>
                  <a:cubicBezTo>
                    <a:pt x="111" y="14"/>
                    <a:pt x="111" y="14"/>
                    <a:pt x="111" y="14"/>
                  </a:cubicBezTo>
                  <a:cubicBezTo>
                    <a:pt x="123" y="45"/>
                    <a:pt x="123" y="45"/>
                    <a:pt x="12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5" y="14"/>
                    <a:pt x="135" y="14"/>
                    <a:pt x="135" y="14"/>
                  </a:cubicBezTo>
                  <a:lnTo>
                    <a:pt x="129" y="30"/>
                  </a:lnTo>
                  <a:close/>
                  <a:moveTo>
                    <a:pt x="162" y="13"/>
                  </a:moveTo>
                  <a:cubicBezTo>
                    <a:pt x="158" y="13"/>
                    <a:pt x="153" y="15"/>
                    <a:pt x="150" y="18"/>
                  </a:cubicBezTo>
                  <a:cubicBezTo>
                    <a:pt x="147" y="21"/>
                    <a:pt x="145" y="26"/>
                    <a:pt x="145" y="30"/>
                  </a:cubicBezTo>
                  <a:cubicBezTo>
                    <a:pt x="145" y="34"/>
                    <a:pt x="147" y="39"/>
                    <a:pt x="150" y="42"/>
                  </a:cubicBezTo>
                  <a:cubicBezTo>
                    <a:pt x="154" y="45"/>
                    <a:pt x="158" y="46"/>
                    <a:pt x="163" y="46"/>
                  </a:cubicBezTo>
                  <a:cubicBezTo>
                    <a:pt x="170" y="46"/>
                    <a:pt x="177" y="42"/>
                    <a:pt x="179" y="35"/>
                  </a:cubicBezTo>
                  <a:cubicBezTo>
                    <a:pt x="168" y="34"/>
                    <a:pt x="168" y="34"/>
                    <a:pt x="168" y="34"/>
                  </a:cubicBezTo>
                  <a:cubicBezTo>
                    <a:pt x="167" y="37"/>
                    <a:pt x="166" y="38"/>
                    <a:pt x="163" y="38"/>
                  </a:cubicBezTo>
                  <a:cubicBezTo>
                    <a:pt x="159" y="38"/>
                    <a:pt x="158" y="35"/>
                    <a:pt x="158" y="32"/>
                  </a:cubicBezTo>
                  <a:cubicBezTo>
                    <a:pt x="179" y="32"/>
                    <a:pt x="179" y="32"/>
                    <a:pt x="179" y="32"/>
                  </a:cubicBezTo>
                  <a:cubicBezTo>
                    <a:pt x="179" y="30"/>
                    <a:pt x="179" y="30"/>
                    <a:pt x="179" y="30"/>
                  </a:cubicBezTo>
                  <a:cubicBezTo>
                    <a:pt x="179" y="20"/>
                    <a:pt x="173" y="13"/>
                    <a:pt x="162" y="13"/>
                  </a:cubicBezTo>
                  <a:close/>
                  <a:moveTo>
                    <a:pt x="158" y="26"/>
                  </a:moveTo>
                  <a:cubicBezTo>
                    <a:pt x="158" y="23"/>
                    <a:pt x="159" y="20"/>
                    <a:pt x="162" y="20"/>
                  </a:cubicBezTo>
                  <a:cubicBezTo>
                    <a:pt x="166" y="20"/>
                    <a:pt x="167" y="23"/>
                    <a:pt x="167" y="26"/>
                  </a:cubicBezTo>
                  <a:lnTo>
                    <a:pt x="158" y="26"/>
                  </a:lnTo>
                  <a:close/>
                  <a:moveTo>
                    <a:pt x="204" y="13"/>
                  </a:moveTo>
                  <a:cubicBezTo>
                    <a:pt x="200" y="13"/>
                    <a:pt x="196" y="15"/>
                    <a:pt x="195" y="18"/>
                  </a:cubicBezTo>
                  <a:cubicBezTo>
                    <a:pt x="195" y="18"/>
                    <a:pt x="195" y="18"/>
                    <a:pt x="195" y="18"/>
                  </a:cubicBezTo>
                  <a:cubicBezTo>
                    <a:pt x="195" y="14"/>
                    <a:pt x="195" y="14"/>
                    <a:pt x="195" y="14"/>
                  </a:cubicBezTo>
                  <a:cubicBezTo>
                    <a:pt x="183" y="14"/>
                    <a:pt x="183" y="14"/>
                    <a:pt x="183" y="14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95" y="45"/>
                    <a:pt x="195" y="45"/>
                    <a:pt x="195" y="45"/>
                  </a:cubicBezTo>
                  <a:cubicBezTo>
                    <a:pt x="195" y="27"/>
                    <a:pt x="195" y="27"/>
                    <a:pt x="195" y="27"/>
                  </a:cubicBezTo>
                  <a:cubicBezTo>
                    <a:pt x="195" y="24"/>
                    <a:pt x="196" y="22"/>
                    <a:pt x="199" y="22"/>
                  </a:cubicBezTo>
                  <a:cubicBezTo>
                    <a:pt x="202" y="22"/>
                    <a:pt x="202" y="24"/>
                    <a:pt x="202" y="26"/>
                  </a:cubicBezTo>
                  <a:cubicBezTo>
                    <a:pt x="202" y="45"/>
                    <a:pt x="202" y="45"/>
                    <a:pt x="202" y="45"/>
                  </a:cubicBezTo>
                  <a:cubicBezTo>
                    <a:pt x="214" y="45"/>
                    <a:pt x="214" y="45"/>
                    <a:pt x="214" y="45"/>
                  </a:cubicBezTo>
                  <a:cubicBezTo>
                    <a:pt x="214" y="26"/>
                    <a:pt x="214" y="26"/>
                    <a:pt x="214" y="26"/>
                  </a:cubicBezTo>
                  <a:cubicBezTo>
                    <a:pt x="214" y="23"/>
                    <a:pt x="214" y="19"/>
                    <a:pt x="212" y="16"/>
                  </a:cubicBezTo>
                  <a:cubicBezTo>
                    <a:pt x="210" y="14"/>
                    <a:pt x="207" y="13"/>
                    <a:pt x="204" y="13"/>
                  </a:cubicBezTo>
                  <a:close/>
                  <a:moveTo>
                    <a:pt x="233" y="3"/>
                  </a:moveTo>
                  <a:cubicBezTo>
                    <a:pt x="222" y="4"/>
                    <a:pt x="222" y="4"/>
                    <a:pt x="222" y="4"/>
                  </a:cubicBezTo>
                  <a:cubicBezTo>
                    <a:pt x="221" y="14"/>
                    <a:pt x="221" y="14"/>
                    <a:pt x="221" y="14"/>
                  </a:cubicBezTo>
                  <a:cubicBezTo>
                    <a:pt x="216" y="14"/>
                    <a:pt x="216" y="14"/>
                    <a:pt x="216" y="14"/>
                  </a:cubicBezTo>
                  <a:cubicBezTo>
                    <a:pt x="216" y="22"/>
                    <a:pt x="216" y="22"/>
                    <a:pt x="216" y="22"/>
                  </a:cubicBezTo>
                  <a:cubicBezTo>
                    <a:pt x="221" y="22"/>
                    <a:pt x="221" y="22"/>
                    <a:pt x="221" y="22"/>
                  </a:cubicBezTo>
                  <a:cubicBezTo>
                    <a:pt x="221" y="34"/>
                    <a:pt x="221" y="34"/>
                    <a:pt x="221" y="34"/>
                  </a:cubicBezTo>
                  <a:cubicBezTo>
                    <a:pt x="221" y="37"/>
                    <a:pt x="221" y="40"/>
                    <a:pt x="223" y="43"/>
                  </a:cubicBezTo>
                  <a:cubicBezTo>
                    <a:pt x="225" y="45"/>
                    <a:pt x="228" y="46"/>
                    <a:pt x="231" y="46"/>
                  </a:cubicBezTo>
                  <a:cubicBezTo>
                    <a:pt x="232" y="46"/>
                    <a:pt x="236" y="46"/>
                    <a:pt x="239" y="45"/>
                  </a:cubicBezTo>
                  <a:cubicBezTo>
                    <a:pt x="239" y="36"/>
                    <a:pt x="239" y="36"/>
                    <a:pt x="239" y="36"/>
                  </a:cubicBezTo>
                  <a:cubicBezTo>
                    <a:pt x="238" y="36"/>
                    <a:pt x="237" y="37"/>
                    <a:pt x="236" y="37"/>
                  </a:cubicBezTo>
                  <a:cubicBezTo>
                    <a:pt x="233" y="37"/>
                    <a:pt x="233" y="35"/>
                    <a:pt x="233" y="33"/>
                  </a:cubicBezTo>
                  <a:cubicBezTo>
                    <a:pt x="233" y="22"/>
                    <a:pt x="233" y="22"/>
                    <a:pt x="233" y="22"/>
                  </a:cubicBezTo>
                  <a:cubicBezTo>
                    <a:pt x="239" y="22"/>
                    <a:pt x="239" y="22"/>
                    <a:pt x="239" y="22"/>
                  </a:cubicBezTo>
                  <a:cubicBezTo>
                    <a:pt x="239" y="14"/>
                    <a:pt x="239" y="14"/>
                    <a:pt x="239" y="14"/>
                  </a:cubicBezTo>
                  <a:cubicBezTo>
                    <a:pt x="233" y="14"/>
                    <a:pt x="233" y="14"/>
                    <a:pt x="233" y="14"/>
                  </a:cubicBezTo>
                  <a:lnTo>
                    <a:pt x="233" y="3"/>
                  </a:lnTo>
                  <a:close/>
                  <a:moveTo>
                    <a:pt x="259" y="13"/>
                  </a:moveTo>
                  <a:cubicBezTo>
                    <a:pt x="249" y="13"/>
                    <a:pt x="242" y="20"/>
                    <a:pt x="242" y="30"/>
                  </a:cubicBezTo>
                  <a:cubicBezTo>
                    <a:pt x="242" y="39"/>
                    <a:pt x="250" y="46"/>
                    <a:pt x="259" y="46"/>
                  </a:cubicBezTo>
                  <a:cubicBezTo>
                    <a:pt x="269" y="46"/>
                    <a:pt x="277" y="39"/>
                    <a:pt x="277" y="30"/>
                  </a:cubicBezTo>
                  <a:cubicBezTo>
                    <a:pt x="277" y="20"/>
                    <a:pt x="269" y="13"/>
                    <a:pt x="259" y="13"/>
                  </a:cubicBezTo>
                  <a:close/>
                  <a:moveTo>
                    <a:pt x="259" y="38"/>
                  </a:moveTo>
                  <a:cubicBezTo>
                    <a:pt x="257" y="38"/>
                    <a:pt x="255" y="38"/>
                    <a:pt x="255" y="29"/>
                  </a:cubicBezTo>
                  <a:cubicBezTo>
                    <a:pt x="255" y="26"/>
                    <a:pt x="255" y="21"/>
                    <a:pt x="259" y="21"/>
                  </a:cubicBezTo>
                  <a:cubicBezTo>
                    <a:pt x="263" y="21"/>
                    <a:pt x="264" y="26"/>
                    <a:pt x="264" y="29"/>
                  </a:cubicBezTo>
                  <a:cubicBezTo>
                    <a:pt x="264" y="38"/>
                    <a:pt x="262" y="38"/>
                    <a:pt x="259" y="38"/>
                  </a:cubicBezTo>
                  <a:close/>
                  <a:moveTo>
                    <a:pt x="301" y="13"/>
                  </a:moveTo>
                  <a:cubicBezTo>
                    <a:pt x="297" y="13"/>
                    <a:pt x="293" y="15"/>
                    <a:pt x="292" y="18"/>
                  </a:cubicBezTo>
                  <a:cubicBezTo>
                    <a:pt x="292" y="18"/>
                    <a:pt x="292" y="18"/>
                    <a:pt x="292" y="18"/>
                  </a:cubicBezTo>
                  <a:cubicBezTo>
                    <a:pt x="292" y="14"/>
                    <a:pt x="292" y="14"/>
                    <a:pt x="292" y="14"/>
                  </a:cubicBezTo>
                  <a:cubicBezTo>
                    <a:pt x="280" y="14"/>
                    <a:pt x="280" y="14"/>
                    <a:pt x="280" y="14"/>
                  </a:cubicBezTo>
                  <a:cubicBezTo>
                    <a:pt x="280" y="45"/>
                    <a:pt x="280" y="45"/>
                    <a:pt x="280" y="45"/>
                  </a:cubicBezTo>
                  <a:cubicBezTo>
                    <a:pt x="292" y="45"/>
                    <a:pt x="292" y="45"/>
                    <a:pt x="292" y="45"/>
                  </a:cubicBezTo>
                  <a:cubicBezTo>
                    <a:pt x="292" y="27"/>
                    <a:pt x="292" y="27"/>
                    <a:pt x="292" y="27"/>
                  </a:cubicBezTo>
                  <a:cubicBezTo>
                    <a:pt x="292" y="24"/>
                    <a:pt x="293" y="22"/>
                    <a:pt x="296" y="22"/>
                  </a:cubicBezTo>
                  <a:cubicBezTo>
                    <a:pt x="299" y="22"/>
                    <a:pt x="299" y="24"/>
                    <a:pt x="299" y="26"/>
                  </a:cubicBezTo>
                  <a:cubicBezTo>
                    <a:pt x="299" y="45"/>
                    <a:pt x="299" y="45"/>
                    <a:pt x="299" y="45"/>
                  </a:cubicBezTo>
                  <a:cubicBezTo>
                    <a:pt x="311" y="45"/>
                    <a:pt x="311" y="45"/>
                    <a:pt x="311" y="45"/>
                  </a:cubicBezTo>
                  <a:cubicBezTo>
                    <a:pt x="311" y="26"/>
                    <a:pt x="311" y="26"/>
                    <a:pt x="311" y="26"/>
                  </a:cubicBezTo>
                  <a:cubicBezTo>
                    <a:pt x="311" y="23"/>
                    <a:pt x="311" y="19"/>
                    <a:pt x="309" y="16"/>
                  </a:cubicBezTo>
                  <a:cubicBezTo>
                    <a:pt x="307" y="14"/>
                    <a:pt x="304" y="13"/>
                    <a:pt x="301" y="13"/>
                  </a:cubicBezTo>
                  <a:close/>
                  <a:moveTo>
                    <a:pt x="342" y="27"/>
                  </a:moveTo>
                  <a:cubicBezTo>
                    <a:pt x="339" y="25"/>
                    <a:pt x="336" y="25"/>
                    <a:pt x="333" y="24"/>
                  </a:cubicBezTo>
                  <a:cubicBezTo>
                    <a:pt x="332" y="24"/>
                    <a:pt x="329" y="24"/>
                    <a:pt x="328" y="24"/>
                  </a:cubicBezTo>
                  <a:cubicBezTo>
                    <a:pt x="327" y="23"/>
                    <a:pt x="326" y="23"/>
                    <a:pt x="326" y="22"/>
                  </a:cubicBezTo>
                  <a:cubicBezTo>
                    <a:pt x="326" y="21"/>
                    <a:pt x="328" y="20"/>
                    <a:pt x="330" y="20"/>
                  </a:cubicBezTo>
                  <a:cubicBezTo>
                    <a:pt x="332" y="20"/>
                    <a:pt x="335" y="21"/>
                    <a:pt x="336" y="23"/>
                  </a:cubicBezTo>
                  <a:cubicBezTo>
                    <a:pt x="345" y="21"/>
                    <a:pt x="345" y="21"/>
                    <a:pt x="345" y="21"/>
                  </a:cubicBezTo>
                  <a:cubicBezTo>
                    <a:pt x="343" y="15"/>
                    <a:pt x="337" y="13"/>
                    <a:pt x="331" y="13"/>
                  </a:cubicBezTo>
                  <a:cubicBezTo>
                    <a:pt x="327" y="13"/>
                    <a:pt x="324" y="14"/>
                    <a:pt x="321" y="16"/>
                  </a:cubicBezTo>
                  <a:cubicBezTo>
                    <a:pt x="318" y="17"/>
                    <a:pt x="316" y="20"/>
                    <a:pt x="316" y="24"/>
                  </a:cubicBezTo>
                  <a:cubicBezTo>
                    <a:pt x="316" y="32"/>
                    <a:pt x="323" y="33"/>
                    <a:pt x="330" y="34"/>
                  </a:cubicBezTo>
                  <a:cubicBezTo>
                    <a:pt x="331" y="34"/>
                    <a:pt x="335" y="35"/>
                    <a:pt x="335" y="36"/>
                  </a:cubicBezTo>
                  <a:cubicBezTo>
                    <a:pt x="335" y="38"/>
                    <a:pt x="332" y="38"/>
                    <a:pt x="331" y="38"/>
                  </a:cubicBezTo>
                  <a:cubicBezTo>
                    <a:pt x="328" y="38"/>
                    <a:pt x="325" y="38"/>
                    <a:pt x="324" y="35"/>
                  </a:cubicBezTo>
                  <a:cubicBezTo>
                    <a:pt x="314" y="36"/>
                    <a:pt x="314" y="36"/>
                    <a:pt x="314" y="36"/>
                  </a:cubicBezTo>
                  <a:cubicBezTo>
                    <a:pt x="317" y="43"/>
                    <a:pt x="323" y="46"/>
                    <a:pt x="330" y="46"/>
                  </a:cubicBezTo>
                  <a:cubicBezTo>
                    <a:pt x="337" y="46"/>
                    <a:pt x="346" y="43"/>
                    <a:pt x="346" y="35"/>
                  </a:cubicBezTo>
                  <a:cubicBezTo>
                    <a:pt x="346" y="31"/>
                    <a:pt x="345" y="28"/>
                    <a:pt x="342" y="27"/>
                  </a:cubicBezTo>
                  <a:close/>
                </a:path>
              </a:pathLst>
            </a:custGeom>
            <a:solidFill>
              <a:srgbClr val="00489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  <p:sp>
          <p:nvSpPr>
            <p:cNvPr id="1034" name="Freeform 10"/>
            <p:cNvSpPr>
              <a:spLocks/>
            </p:cNvSpPr>
            <p:nvPr userDrawn="1"/>
          </p:nvSpPr>
          <p:spPr bwMode="auto">
            <a:xfrm>
              <a:off x="1265237" y="5641976"/>
              <a:ext cx="471488" cy="493713"/>
            </a:xfrm>
            <a:custGeom>
              <a:avLst/>
              <a:gdLst/>
              <a:ahLst/>
              <a:cxnLst>
                <a:cxn ang="0">
                  <a:pos x="60" y="311"/>
                </a:cxn>
                <a:cxn ang="0">
                  <a:pos x="297" y="0"/>
                </a:cxn>
                <a:cxn ang="0">
                  <a:pos x="238" y="0"/>
                </a:cxn>
                <a:cxn ang="0">
                  <a:pos x="0" y="311"/>
                </a:cxn>
                <a:cxn ang="0">
                  <a:pos x="60" y="311"/>
                </a:cxn>
              </a:cxnLst>
              <a:rect l="0" t="0" r="r" b="b"/>
              <a:pathLst>
                <a:path w="297" h="311">
                  <a:moveTo>
                    <a:pt x="60" y="311"/>
                  </a:moveTo>
                  <a:lnTo>
                    <a:pt x="297" y="0"/>
                  </a:lnTo>
                  <a:lnTo>
                    <a:pt x="238" y="0"/>
                  </a:lnTo>
                  <a:lnTo>
                    <a:pt x="0" y="311"/>
                  </a:lnTo>
                  <a:lnTo>
                    <a:pt x="60" y="31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/>
            </a:p>
          </p:txBody>
        </p:sp>
      </p:grp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5194" y="4878372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fld id="{545FC514-E6D8-4465-BEEB-46AFE059B92D}" type="datetimeFigureOut">
              <a:rPr lang="fr-FR" smtClean="0"/>
              <a:t>24/09/2025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44448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A3E8-5961-4F18-9FD4-0FFEE9AB1DA1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5" y="1665320"/>
            <a:ext cx="3757613" cy="266581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5" y="1665320"/>
            <a:ext cx="3757613" cy="266581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729562" y="1132243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4763256" y="1132243"/>
            <a:ext cx="3546985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fld id="{545FC514-E6D8-4465-BEEB-46AFE059B92D}" type="datetimeFigureOut">
              <a:rPr lang="fr-FR" smtClean="0"/>
              <a:t>24/09/2025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73890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A3E8-5961-4F18-9FD4-0FFEE9AB1DA1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600075" y="1662215"/>
            <a:ext cx="3757613" cy="108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4663765" y="1662215"/>
            <a:ext cx="3757613" cy="108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729562" y="1132243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4763256" y="1132243"/>
            <a:ext cx="3546985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fld id="{545FC514-E6D8-4465-BEEB-46AFE059B92D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593450" y="3441917"/>
            <a:ext cx="3757613" cy="108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4657141" y="3441917"/>
            <a:ext cx="3757613" cy="108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722938" y="2926854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4756633" y="2926854"/>
            <a:ext cx="3546985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8329026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MEMB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4817935" y="1177529"/>
            <a:ext cx="3591053" cy="33528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spcBef>
                <a:spcPts val="1125"/>
              </a:spcBef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spcBef>
                <a:spcPts val="1125"/>
              </a:spcBef>
              <a:buClr>
                <a:schemeClr val="accent2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spcBef>
                <a:spcPts val="1125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D7A3E8-5961-4F18-9FD4-0FFEE9AB1DA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1108075" y="2187903"/>
            <a:ext cx="2732088" cy="182999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729562" y="1132243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5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fld id="{545FC514-E6D8-4465-BEEB-46AFE059B92D}" type="datetimeFigureOut">
              <a:rPr lang="fr-FR" smtClean="0"/>
              <a:t>24/09/2025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4353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38188" y="1177528"/>
            <a:ext cx="2340000" cy="1213247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3397210" y="1177528"/>
            <a:ext cx="2340000" cy="121324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6068988" y="1177528"/>
            <a:ext cx="2340000" cy="1213247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2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732120" y="2628901"/>
            <a:ext cx="2340000" cy="1901429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2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3410965" y="2628901"/>
            <a:ext cx="2340000" cy="1901429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4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6067865" y="2628901"/>
            <a:ext cx="2340000" cy="1901429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00000"/>
              <a:buFontTx/>
              <a:buBlip>
                <a:blip r:embed="rId5"/>
              </a:buBlip>
              <a:defRPr sz="1125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100000"/>
              <a:buFontTx/>
              <a:buBlip>
                <a:blip r:embed="rId3"/>
              </a:buBlip>
              <a:defRPr sz="1125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3D7A3E8-5961-4F18-9FD4-0FFEE9AB1DA1}" type="slidenum">
              <a:rPr lang="fr-FR" smtClean="0"/>
              <a:t>‹N°›</a:t>
            </a:fld>
            <a:endParaRPr lang="fr-FR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fld id="{545FC514-E6D8-4465-BEEB-46AFE059B92D}" type="datetimeFigureOut">
              <a:rPr lang="fr-FR" smtClean="0"/>
              <a:t>24/09/2025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87044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5857336" y="1177529"/>
            <a:ext cx="2551652" cy="33528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05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737727" y="1177529"/>
            <a:ext cx="4283537" cy="3352800"/>
          </a:xfrm>
          <a:prstGeom prst="rect">
            <a:avLst/>
          </a:prstGeom>
        </p:spPr>
        <p:txBody>
          <a:bodyPr vert="horz" anchor="ctr" anchorCtr="0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SzPct val="200000"/>
              <a:buFontTx/>
              <a:buBlip>
                <a:blip r:embed="rId3"/>
              </a:buBlip>
              <a:defRPr sz="12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857250" indent="-171450">
              <a:buSzPct val="100000"/>
              <a:buFont typeface="Lucida Grande"/>
              <a:buChar char="&gt;"/>
              <a:defRPr sz="105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7A3E8-5961-4F18-9FD4-0FFEE9AB1DA1}" type="slidenum">
              <a:rPr lang="fr-FR" smtClean="0"/>
              <a:t>‹N°›</a:t>
            </a:fld>
            <a:endParaRPr lang="fr-FR"/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fld id="{545FC514-E6D8-4465-BEEB-46AFE059B92D}" type="datetimeFigureOut">
              <a:rPr lang="fr-FR" smtClean="0"/>
              <a:t>24/09/2025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50655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7A3E8-5961-4F18-9FD4-0FFEE9AB1DA1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fld id="{545FC514-E6D8-4465-BEEB-46AFE059B92D}" type="datetimeFigureOut">
              <a:rPr lang="fr-FR" smtClean="0"/>
              <a:t>24/09/2025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552628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A222B11-DD98-2BEB-0F2E-DCE671F1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674B-1724-4E54-83B6-36084D43B87C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F29C1C-BD9A-2D63-F7AD-BD616743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57D722-94E1-ECB0-7FBA-3FA6D947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AB1C1-A056-4575-BA42-1C515B79ED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655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30D0D3-7DE6-CA30-74D4-7F430A383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61C9DB-1867-B0F9-CCB9-4D0A74824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4A179-7BE9-3A81-1289-AD6C3BA2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020CD-3759-48D1-AB8C-4BECBB8C1CF2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9CAEC1-3CD2-C9ED-2A90-90860BB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D4AEDF-C578-1D1C-3A86-5164C982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4E1CE-70F3-426E-BF0B-6CA0073172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95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971601" y="2019128"/>
            <a:ext cx="7200849" cy="85725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233572" y="3556797"/>
            <a:ext cx="6146740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223305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279900" y="519522"/>
            <a:ext cx="4521200" cy="85725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24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5686426" y="1707654"/>
            <a:ext cx="3114675" cy="685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132668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923505" y="2558648"/>
            <a:ext cx="3296993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361950" y="2758103"/>
            <a:ext cx="8439150" cy="323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4658265"/>
            <a:ext cx="9144000" cy="48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/>
        </p:nvGrpSpPr>
        <p:grpSpPr>
          <a:xfrm>
            <a:off x="8497175" y="4756553"/>
            <a:ext cx="396000" cy="297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>
                <a:latin typeface="Century Gothic" pitchFamily="34" charset="0"/>
              </a:endParaRPr>
            </a:p>
          </p:txBody>
        </p:sp>
      </p:grpSp>
      <p:sp>
        <p:nvSpPr>
          <p:cNvPr id="20" name="Espace réservé du texte 19"/>
          <p:cNvSpPr>
            <a:spLocks noGrp="1"/>
          </p:cNvSpPr>
          <p:nvPr>
            <p:ph type="body" sz="quarter" idx="11" hasCustomPrompt="1"/>
          </p:nvPr>
        </p:nvSpPr>
        <p:spPr>
          <a:xfrm>
            <a:off x="5432613" y="4836808"/>
            <a:ext cx="2834637" cy="2988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825" b="1">
                <a:solidFill>
                  <a:srgbClr val="004893"/>
                </a:solidFill>
                <a:latin typeface="Arial" pitchFamily="34" charset="0"/>
                <a:cs typeface="Arial" pitchFamily="34" charset="0"/>
              </a:defRPr>
            </a:lvl1pPr>
            <a:lvl2pPr marL="0" indent="0" algn="r">
              <a:buFontTx/>
              <a:buNone/>
              <a:defRPr sz="9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2pPr>
            <a:lvl3pPr marL="0" indent="0" algn="r">
              <a:buFontTx/>
              <a:buNone/>
              <a:defRPr sz="75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3pPr>
            <a:lvl4pPr marL="0" indent="0" algn="r">
              <a:buFontTx/>
              <a:buNone/>
              <a:defRPr sz="6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4pPr>
            <a:lvl5pPr marL="0" indent="0" algn="r">
              <a:buFontTx/>
              <a:buNone/>
              <a:defRPr sz="600" b="0">
                <a:solidFill>
                  <a:srgbClr val="103184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Cliquez pour modifier le texte du masque</a:t>
            </a: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1" y="1161125"/>
            <a:ext cx="8432799" cy="1145976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Parallélogramme 12"/>
          <p:cNvSpPr>
            <a:spLocks noChangeAspect="1"/>
          </p:cNvSpPr>
          <p:nvPr/>
        </p:nvSpPr>
        <p:spPr>
          <a:xfrm>
            <a:off x="734417" y="-3433"/>
            <a:ext cx="1440160" cy="1171027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latin typeface="Century Gothic" pitchFamily="34" charset="0"/>
            </a:endParaRPr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78372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fld id="{545FC514-E6D8-4465-BEEB-46AFE059B92D}" type="datetimeFigureOut">
              <a:rPr lang="fr-FR" smtClean="0"/>
              <a:t>24/09/2025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2601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fond sombre">
    <p:bg>
      <p:bgPr>
        <a:solidFill>
          <a:srgbClr val="0045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2923505" y="2558648"/>
            <a:ext cx="3296993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361950" y="2758103"/>
            <a:ext cx="8439150" cy="3238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35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4658265"/>
            <a:ext cx="9144000" cy="485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latin typeface="Century Gothic" pitchFamily="34" charset="0"/>
            </a:endParaRPr>
          </a:p>
        </p:txBody>
      </p:sp>
      <p:grpSp>
        <p:nvGrpSpPr>
          <p:cNvPr id="2" name="Groupe 12"/>
          <p:cNvGrpSpPr>
            <a:grpSpLocks noChangeAspect="1"/>
          </p:cNvGrpSpPr>
          <p:nvPr/>
        </p:nvGrpSpPr>
        <p:grpSpPr>
          <a:xfrm>
            <a:off x="8497175" y="4756553"/>
            <a:ext cx="396000" cy="297000"/>
            <a:chOff x="2654300" y="1511300"/>
            <a:chExt cx="3835401" cy="3835400"/>
          </a:xfrm>
        </p:grpSpPr>
        <p:sp>
          <p:nvSpPr>
            <p:cNvPr id="15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>
                <a:latin typeface="Century Gothic" pitchFamily="34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>
                <a:latin typeface="Century Gothic" pitchFamily="34" charset="0"/>
              </a:endParaRPr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>
                <a:latin typeface="Century Gothic" pitchFamily="34" charset="0"/>
              </a:endParaRPr>
            </a:p>
          </p:txBody>
        </p:sp>
      </p:grpSp>
      <p:sp>
        <p:nvSpPr>
          <p:cNvPr id="13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355601" y="1161125"/>
            <a:ext cx="8432799" cy="1145976"/>
          </a:xfrm>
        </p:spPr>
        <p:txBody>
          <a:bodyPr anchor="b" anchorCtr="0"/>
          <a:lstStyle>
            <a:lvl1pPr marL="0" indent="0" algn="ctr">
              <a:buFontTx/>
              <a:buNone/>
              <a:defRPr sz="4050" b="1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375"/>
              </a:spcBef>
              <a:buFontTx/>
              <a:buNone/>
              <a:defRPr sz="2400" b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9" name="Parallélogramme 18"/>
          <p:cNvSpPr>
            <a:spLocks noChangeAspect="1"/>
          </p:cNvSpPr>
          <p:nvPr/>
        </p:nvSpPr>
        <p:spPr>
          <a:xfrm>
            <a:off x="734417" y="-3433"/>
            <a:ext cx="1440160" cy="1171027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latin typeface="Century Gothic" pitchFamily="34" charset="0"/>
            </a:endParaRPr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78372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fld id="{545FC514-E6D8-4465-BEEB-46AFE059B92D}" type="datetimeFigureOut">
              <a:rPr lang="fr-FR" smtClean="0"/>
              <a:t>24/09/2025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1126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1" y="828676"/>
            <a:ext cx="4223393" cy="3687290"/>
          </a:xfrm>
        </p:spPr>
        <p:txBody>
          <a:bodyPr anchor="ctr" anchorCtr="0"/>
          <a:lstStyle>
            <a:lvl1pPr marL="401241" indent="-401241">
              <a:spcBef>
                <a:spcPts val="15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900" b="0">
                <a:solidFill>
                  <a:srgbClr val="004563"/>
                </a:solidFill>
                <a:latin typeface="Century Gothic" pitchFamily="34" charset="0"/>
              </a:defRPr>
            </a:lvl2pPr>
            <a:lvl3pPr marL="135731" indent="-135731">
              <a:buClr>
                <a:srgbClr val="004563"/>
              </a:buClr>
              <a:defRPr sz="900" b="1">
                <a:latin typeface="Century Gothic" pitchFamily="34" charset="0"/>
              </a:defRPr>
            </a:lvl3pPr>
            <a:lvl4pPr marL="135731" indent="0">
              <a:defRPr sz="900">
                <a:latin typeface="Century Gothic" pitchFamily="34" charset="0"/>
              </a:defRPr>
            </a:lvl4pPr>
            <a:lvl5pPr marL="271463" indent="-135731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7061844" y="825154"/>
            <a:ext cx="571997" cy="3687290"/>
          </a:xfrm>
        </p:spPr>
        <p:txBody>
          <a:bodyPr anchor="ctr" anchorCtr="0"/>
          <a:lstStyle>
            <a:lvl1pPr marL="401241" indent="-401241" algn="r">
              <a:spcBef>
                <a:spcPts val="15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900" b="0">
                <a:solidFill>
                  <a:schemeClr val="tx2"/>
                </a:solidFill>
                <a:latin typeface="Century Gothic" pitchFamily="34" charset="0"/>
              </a:defRPr>
            </a:lvl2pPr>
            <a:lvl3pPr marL="135731" indent="-135731" algn="r">
              <a:buClr>
                <a:schemeClr val="tx2"/>
              </a:buClr>
              <a:defRPr sz="900" b="1">
                <a:latin typeface="Century Gothic" pitchFamily="34" charset="0"/>
              </a:defRPr>
            </a:lvl3pPr>
            <a:lvl4pPr marL="135731" indent="0" algn="r">
              <a:defRPr sz="900">
                <a:latin typeface="Century Gothic" pitchFamily="34" charset="0"/>
              </a:defRPr>
            </a:lvl4pPr>
            <a:lvl5pPr marL="271463" indent="-135731" algn="r">
              <a:defRPr sz="9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3D7A3E8-5961-4F18-9FD4-0FFEE9AB1DA1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fld id="{545FC514-E6D8-4465-BEEB-46AFE059B92D}" type="datetimeFigureOut">
              <a:rPr lang="fr-FR" smtClean="0"/>
              <a:t>24/09/2025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74385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mmaire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2838450" y="828676"/>
            <a:ext cx="5962650" cy="3687290"/>
          </a:xfrm>
        </p:spPr>
        <p:txBody>
          <a:bodyPr anchor="ctr" anchorCtr="0"/>
          <a:lstStyle>
            <a:lvl1pPr marL="401241" indent="-401241">
              <a:spcBef>
                <a:spcPts val="750"/>
              </a:spcBef>
              <a:buClr>
                <a:srgbClr val="004563"/>
              </a:buClr>
              <a:buFont typeface="+mj-lt"/>
              <a:buAutoNum type="arabicPeriod"/>
              <a:tabLst>
                <a:tab pos="3500438" algn="l"/>
              </a:tabLst>
              <a:defRPr>
                <a:latin typeface="Century Gothic" pitchFamily="34" charset="0"/>
              </a:defRPr>
            </a:lvl1pPr>
            <a:lvl2pPr marL="401241" indent="0">
              <a:spcBef>
                <a:spcPts val="0"/>
              </a:spcBef>
              <a:tabLst>
                <a:tab pos="3500438" algn="l"/>
              </a:tabLst>
              <a:defRPr sz="825" b="1">
                <a:solidFill>
                  <a:srgbClr val="004563"/>
                </a:solidFill>
                <a:latin typeface="Century Gothic" pitchFamily="34" charset="0"/>
              </a:defRPr>
            </a:lvl2pPr>
            <a:lvl3pPr marL="601266" indent="-200025">
              <a:buClr>
                <a:srgbClr val="004563"/>
              </a:buClr>
              <a:tabLst>
                <a:tab pos="3500438" algn="l"/>
              </a:tabLst>
              <a:defRPr sz="825" b="1">
                <a:latin typeface="Century Gothic" pitchFamily="34" charset="0"/>
              </a:defRPr>
            </a:lvl3pPr>
            <a:lvl4pPr marL="601266" indent="0">
              <a:tabLst>
                <a:tab pos="3500438" algn="l"/>
              </a:tabLst>
              <a:defRPr sz="825">
                <a:latin typeface="Century Gothic" pitchFamily="34" charset="0"/>
              </a:defRPr>
            </a:lvl4pPr>
            <a:lvl5pPr marL="672704" indent="-71438">
              <a:tabLst/>
              <a:defRPr sz="825">
                <a:latin typeface="Century Gothic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3D7A3E8-5961-4F18-9FD4-0FFEE9AB1DA1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fld id="{545FC514-E6D8-4465-BEEB-46AFE059B92D}" type="datetimeFigureOut">
              <a:rPr lang="fr-FR" smtClean="0"/>
              <a:t>24/09/2025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91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738189" y="1177528"/>
            <a:ext cx="7670799" cy="3352801"/>
          </a:xfrm>
          <a:prstGeom prst="rect">
            <a:avLst/>
          </a:prstGeom>
        </p:spPr>
        <p:txBody>
          <a:bodyPr vert="horz"/>
          <a:lstStyle>
            <a:lvl1pPr marL="214313" indent="-214313">
              <a:buSzPct val="120000"/>
              <a:buFontTx/>
              <a:buBlip>
                <a:blip r:embed="rId2"/>
              </a:buBlip>
              <a:defRPr sz="1350">
                <a:solidFill>
                  <a:srgbClr val="404040"/>
                </a:solidFill>
                <a:latin typeface="Arial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 typeface="Wingdings" pitchFamily="2" charset="2"/>
              <a:buChar char="à"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 typeface="Arial" pitchFamily="34" charset="0"/>
              <a:buChar char="­"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01209A-EBCB-4229-9A21-B7869465F47A}" type="slidenum">
              <a:rPr lang="fr-FR" smtClean="0"/>
              <a:pPr/>
              <a:t>‹N°›</a:t>
            </a:fld>
            <a:r>
              <a:rPr lang="fr-FR"/>
              <a:t>   |  </a:t>
            </a:r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Authentification des utilisateurs  I V01.00 | mai 2017</a:t>
            </a:r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fr-FR"/>
              <a:t>interne AXA</a:t>
            </a:r>
          </a:p>
        </p:txBody>
      </p:sp>
    </p:spTree>
    <p:extLst>
      <p:ext uri="{BB962C8B-B14F-4D97-AF65-F5344CB8AC3E}">
        <p14:creationId xmlns:p14="http://schemas.microsoft.com/office/powerpoint/2010/main" val="249888623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D7A3E8-5961-4F18-9FD4-0FFEE9AB1DA1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736600" y="1668066"/>
            <a:ext cx="7672388" cy="2862263"/>
          </a:xfrm>
        </p:spPr>
        <p:txBody>
          <a:bodyPr>
            <a:normAutofit/>
          </a:bodyPr>
          <a:lstStyle>
            <a:lvl1pPr>
              <a:buFontTx/>
              <a:buNone/>
              <a:defRPr sz="1050"/>
            </a:lvl1pPr>
          </a:lstStyle>
          <a:p>
            <a:r>
              <a:rPr lang="fr-FR"/>
              <a:t>Cliquez sur l'icône pour ajouter un tableau</a:t>
            </a:r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727076" y="614552"/>
            <a:ext cx="7670799" cy="28634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14313" indent="-214313">
              <a:buSzPct val="120000"/>
              <a:buFontTx/>
              <a:buNone/>
              <a:defRPr sz="105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557213" indent="-214313">
              <a:buClr>
                <a:srgbClr val="00727A"/>
              </a:buClr>
              <a:buSzPct val="100000"/>
              <a:buFontTx/>
              <a:buNone/>
              <a:defRPr sz="12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808435" indent="-122635">
              <a:buClr>
                <a:srgbClr val="004563"/>
              </a:buClr>
              <a:buSzPct val="100000"/>
              <a:buFontTx/>
              <a:buNone/>
              <a:defRPr sz="105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fld id="{545FC514-E6D8-4465-BEEB-46AFE059B92D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729562" y="1132243"/>
            <a:ext cx="3628126" cy="44533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050" b="0"/>
            </a:lvl2pPr>
            <a:lvl3pPr marL="0" indent="0">
              <a:spcBef>
                <a:spcPts val="0"/>
              </a:spcBef>
              <a:buFontTx/>
              <a:buNone/>
              <a:defRPr sz="750" b="1"/>
            </a:lvl3pPr>
            <a:lvl4pPr marL="0" indent="0">
              <a:buFontTx/>
              <a:buNone/>
              <a:defRPr sz="750"/>
            </a:lvl4pPr>
            <a:lvl5pPr marL="0" indent="0">
              <a:buFontTx/>
              <a:buNone/>
              <a:defRPr sz="75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34765045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27696" y="248761"/>
            <a:ext cx="7681293" cy="25360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41869" y="1172250"/>
            <a:ext cx="7667119" cy="33580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624390" y="4883832"/>
            <a:ext cx="2858550" cy="16109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266700" y="4858782"/>
            <a:ext cx="7992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/>
          <p:cNvGrpSpPr>
            <a:grpSpLocks noChangeAspect="1"/>
          </p:cNvGrpSpPr>
          <p:nvPr/>
        </p:nvGrpSpPr>
        <p:grpSpPr>
          <a:xfrm>
            <a:off x="8635191" y="4853595"/>
            <a:ext cx="262800" cy="197100"/>
            <a:chOff x="2654300" y="1511300"/>
            <a:chExt cx="3835401" cy="3835400"/>
          </a:xfrm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2654300" y="1511300"/>
              <a:ext cx="3835400" cy="3835400"/>
            </a:xfrm>
            <a:prstGeom prst="rect">
              <a:avLst/>
            </a:prstGeom>
            <a:solidFill>
              <a:srgbClr val="00489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>
                <a:latin typeface="Century Gothic" pitchFamily="34" charset="0"/>
              </a:endParaRPr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4808538" y="1511300"/>
              <a:ext cx="1681163" cy="1895475"/>
            </a:xfrm>
            <a:custGeom>
              <a:avLst/>
              <a:gdLst/>
              <a:ahLst/>
              <a:cxnLst>
                <a:cxn ang="0">
                  <a:pos x="142" y="1194"/>
                </a:cxn>
                <a:cxn ang="0">
                  <a:pos x="1059" y="0"/>
                </a:cxn>
                <a:cxn ang="0">
                  <a:pos x="924" y="0"/>
                </a:cxn>
                <a:cxn ang="0">
                  <a:pos x="0" y="1194"/>
                </a:cxn>
                <a:cxn ang="0">
                  <a:pos x="142" y="1194"/>
                </a:cxn>
              </a:cxnLst>
              <a:rect l="0" t="0" r="r" b="b"/>
              <a:pathLst>
                <a:path w="1059" h="1194">
                  <a:moveTo>
                    <a:pt x="142" y="1194"/>
                  </a:moveTo>
                  <a:lnTo>
                    <a:pt x="1059" y="0"/>
                  </a:lnTo>
                  <a:lnTo>
                    <a:pt x="924" y="0"/>
                  </a:lnTo>
                  <a:lnTo>
                    <a:pt x="0" y="1194"/>
                  </a:lnTo>
                  <a:lnTo>
                    <a:pt x="142" y="1194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>
                <a:latin typeface="Century Gothic" pitchFamily="34" charset="0"/>
              </a:endParaRPr>
            </a:p>
          </p:txBody>
        </p:sp>
        <p:sp>
          <p:nvSpPr>
            <p:cNvPr id="14" name="Freeform 7"/>
            <p:cNvSpPr>
              <a:spLocks noEditPoints="1"/>
            </p:cNvSpPr>
            <p:nvPr userDrawn="1"/>
          </p:nvSpPr>
          <p:spPr bwMode="auto">
            <a:xfrm>
              <a:off x="2654300" y="3497263"/>
              <a:ext cx="3192463" cy="1420813"/>
            </a:xfrm>
            <a:custGeom>
              <a:avLst/>
              <a:gdLst/>
              <a:ahLst/>
              <a:cxnLst>
                <a:cxn ang="0">
                  <a:pos x="283" y="126"/>
                </a:cxn>
                <a:cxn ang="0">
                  <a:pos x="250" y="115"/>
                </a:cxn>
                <a:cxn ang="0">
                  <a:pos x="186" y="72"/>
                </a:cxn>
                <a:cxn ang="0">
                  <a:pos x="188" y="115"/>
                </a:cxn>
                <a:cxn ang="0">
                  <a:pos x="163" y="126"/>
                </a:cxn>
                <a:cxn ang="0">
                  <a:pos x="159" y="110"/>
                </a:cxn>
                <a:cxn ang="0">
                  <a:pos x="147" y="126"/>
                </a:cxn>
                <a:cxn ang="0">
                  <a:pos x="122" y="120"/>
                </a:cxn>
                <a:cxn ang="0">
                  <a:pos x="110" y="121"/>
                </a:cxn>
                <a:cxn ang="0">
                  <a:pos x="84" y="126"/>
                </a:cxn>
                <a:cxn ang="0">
                  <a:pos x="111" y="93"/>
                </a:cxn>
                <a:cxn ang="0">
                  <a:pos x="55" y="72"/>
                </a:cxn>
                <a:cxn ang="0">
                  <a:pos x="15" y="126"/>
                </a:cxn>
                <a:cxn ang="0">
                  <a:pos x="0" y="117"/>
                </a:cxn>
                <a:cxn ang="0">
                  <a:pos x="42" y="63"/>
                </a:cxn>
                <a:cxn ang="0">
                  <a:pos x="87" y="0"/>
                </a:cxn>
                <a:cxn ang="0">
                  <a:pos x="114" y="12"/>
                </a:cxn>
                <a:cxn ang="0">
                  <a:pos x="140" y="56"/>
                </a:cxn>
                <a:cxn ang="0">
                  <a:pos x="120" y="0"/>
                </a:cxn>
                <a:cxn ang="0">
                  <a:pos x="152" y="8"/>
                </a:cxn>
                <a:cxn ang="0">
                  <a:pos x="182" y="7"/>
                </a:cxn>
                <a:cxn ang="0">
                  <a:pos x="210" y="0"/>
                </a:cxn>
                <a:cxn ang="0">
                  <a:pos x="167" y="51"/>
                </a:cxn>
                <a:cxn ang="0">
                  <a:pos x="171" y="65"/>
                </a:cxn>
                <a:cxn ang="0">
                  <a:pos x="213" y="9"/>
                </a:cxn>
                <a:cxn ang="0">
                  <a:pos x="243" y="0"/>
                </a:cxn>
                <a:cxn ang="0">
                  <a:pos x="260" y="63"/>
                </a:cxn>
                <a:cxn ang="0">
                  <a:pos x="197" y="58"/>
                </a:cxn>
                <a:cxn ang="0">
                  <a:pos x="224" y="33"/>
                </a:cxn>
                <a:cxn ang="0">
                  <a:pos x="222" y="24"/>
                </a:cxn>
                <a:cxn ang="0">
                  <a:pos x="67" y="58"/>
                </a:cxn>
                <a:cxn ang="0">
                  <a:pos x="93" y="33"/>
                </a:cxn>
                <a:cxn ang="0">
                  <a:pos x="92" y="24"/>
                </a:cxn>
                <a:cxn ang="0">
                  <a:pos x="152" y="90"/>
                </a:cxn>
                <a:cxn ang="0">
                  <a:pos x="137" y="85"/>
                </a:cxn>
              </a:cxnLst>
              <a:rect l="0" t="0" r="r" b="b"/>
              <a:pathLst>
                <a:path w="283" h="126">
                  <a:moveTo>
                    <a:pt x="260" y="63"/>
                  </a:moveTo>
                  <a:cubicBezTo>
                    <a:pt x="266" y="79"/>
                    <a:pt x="278" y="123"/>
                    <a:pt x="283" y="126"/>
                  </a:cubicBezTo>
                  <a:cubicBezTo>
                    <a:pt x="251" y="126"/>
                    <a:pt x="251" y="126"/>
                    <a:pt x="251" y="126"/>
                  </a:cubicBezTo>
                  <a:cubicBezTo>
                    <a:pt x="251" y="126"/>
                    <a:pt x="251" y="120"/>
                    <a:pt x="250" y="115"/>
                  </a:cubicBezTo>
                  <a:cubicBezTo>
                    <a:pt x="248" y="110"/>
                    <a:pt x="237" y="72"/>
                    <a:pt x="237" y="72"/>
                  </a:cubicBezTo>
                  <a:cubicBezTo>
                    <a:pt x="186" y="72"/>
                    <a:pt x="186" y="72"/>
                    <a:pt x="186" y="72"/>
                  </a:cubicBezTo>
                  <a:cubicBezTo>
                    <a:pt x="178" y="84"/>
                    <a:pt x="178" y="84"/>
                    <a:pt x="178" y="84"/>
                  </a:cubicBezTo>
                  <a:cubicBezTo>
                    <a:pt x="178" y="84"/>
                    <a:pt x="187" y="114"/>
                    <a:pt x="188" y="115"/>
                  </a:cubicBezTo>
                  <a:cubicBezTo>
                    <a:pt x="189" y="118"/>
                    <a:pt x="193" y="126"/>
                    <a:pt x="193" y="126"/>
                  </a:cubicBezTo>
                  <a:cubicBezTo>
                    <a:pt x="163" y="126"/>
                    <a:pt x="163" y="126"/>
                    <a:pt x="163" y="126"/>
                  </a:cubicBezTo>
                  <a:cubicBezTo>
                    <a:pt x="163" y="126"/>
                    <a:pt x="162" y="121"/>
                    <a:pt x="162" y="120"/>
                  </a:cubicBezTo>
                  <a:cubicBezTo>
                    <a:pt x="161" y="118"/>
                    <a:pt x="159" y="110"/>
                    <a:pt x="159" y="110"/>
                  </a:cubicBezTo>
                  <a:cubicBezTo>
                    <a:pt x="159" y="110"/>
                    <a:pt x="152" y="117"/>
                    <a:pt x="150" y="121"/>
                  </a:cubicBezTo>
                  <a:cubicBezTo>
                    <a:pt x="148" y="124"/>
                    <a:pt x="147" y="126"/>
                    <a:pt x="147" y="126"/>
                  </a:cubicBezTo>
                  <a:cubicBezTo>
                    <a:pt x="123" y="126"/>
                    <a:pt x="123" y="126"/>
                    <a:pt x="123" y="126"/>
                  </a:cubicBezTo>
                  <a:cubicBezTo>
                    <a:pt x="123" y="126"/>
                    <a:pt x="122" y="121"/>
                    <a:pt x="122" y="120"/>
                  </a:cubicBezTo>
                  <a:cubicBezTo>
                    <a:pt x="122" y="118"/>
                    <a:pt x="119" y="109"/>
                    <a:pt x="119" y="109"/>
                  </a:cubicBezTo>
                  <a:cubicBezTo>
                    <a:pt x="119" y="109"/>
                    <a:pt x="112" y="117"/>
                    <a:pt x="110" y="121"/>
                  </a:cubicBezTo>
                  <a:cubicBezTo>
                    <a:pt x="108" y="124"/>
                    <a:pt x="107" y="126"/>
                    <a:pt x="107" y="126"/>
                  </a:cubicBezTo>
                  <a:cubicBezTo>
                    <a:pt x="84" y="126"/>
                    <a:pt x="84" y="126"/>
                    <a:pt x="84" y="126"/>
                  </a:cubicBezTo>
                  <a:cubicBezTo>
                    <a:pt x="84" y="126"/>
                    <a:pt x="90" y="120"/>
                    <a:pt x="93" y="117"/>
                  </a:cubicBezTo>
                  <a:cubicBezTo>
                    <a:pt x="97" y="112"/>
                    <a:pt x="111" y="93"/>
                    <a:pt x="111" y="93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26" y="110"/>
                    <a:pt x="25" y="112"/>
                  </a:cubicBezTo>
                  <a:cubicBezTo>
                    <a:pt x="24" y="113"/>
                    <a:pt x="15" y="125"/>
                    <a:pt x="15" y="126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116"/>
                    <a:pt x="23" y="89"/>
                    <a:pt x="42" y="63"/>
                  </a:cubicBezTo>
                  <a:cubicBezTo>
                    <a:pt x="60" y="40"/>
                    <a:pt x="77" y="18"/>
                    <a:pt x="78" y="16"/>
                  </a:cubicBezTo>
                  <a:cubicBezTo>
                    <a:pt x="82" y="11"/>
                    <a:pt x="87" y="0"/>
                    <a:pt x="87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4" y="10"/>
                    <a:pt x="114" y="12"/>
                  </a:cubicBezTo>
                  <a:cubicBezTo>
                    <a:pt x="115" y="14"/>
                    <a:pt x="131" y="67"/>
                    <a:pt x="131" y="67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25" y="10"/>
                    <a:pt x="122" y="1"/>
                    <a:pt x="120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0"/>
                    <a:pt x="151" y="4"/>
                    <a:pt x="152" y="8"/>
                  </a:cubicBezTo>
                  <a:cubicBezTo>
                    <a:pt x="153" y="12"/>
                    <a:pt x="160" y="35"/>
                    <a:pt x="160" y="35"/>
                  </a:cubicBezTo>
                  <a:cubicBezTo>
                    <a:pt x="160" y="35"/>
                    <a:pt x="181" y="9"/>
                    <a:pt x="182" y="7"/>
                  </a:cubicBezTo>
                  <a:cubicBezTo>
                    <a:pt x="184" y="4"/>
                    <a:pt x="184" y="0"/>
                    <a:pt x="184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0" y="0"/>
                    <a:pt x="205" y="3"/>
                    <a:pt x="197" y="13"/>
                  </a:cubicBezTo>
                  <a:cubicBezTo>
                    <a:pt x="194" y="17"/>
                    <a:pt x="167" y="51"/>
                    <a:pt x="167" y="51"/>
                  </a:cubicBezTo>
                  <a:cubicBezTo>
                    <a:pt x="167" y="51"/>
                    <a:pt x="170" y="59"/>
                    <a:pt x="171" y="63"/>
                  </a:cubicBezTo>
                  <a:cubicBezTo>
                    <a:pt x="171" y="64"/>
                    <a:pt x="171" y="65"/>
                    <a:pt x="171" y="65"/>
                  </a:cubicBezTo>
                  <a:cubicBezTo>
                    <a:pt x="171" y="65"/>
                    <a:pt x="172" y="64"/>
                    <a:pt x="173" y="63"/>
                  </a:cubicBezTo>
                  <a:cubicBezTo>
                    <a:pt x="180" y="54"/>
                    <a:pt x="211" y="13"/>
                    <a:pt x="213" y="9"/>
                  </a:cubicBezTo>
                  <a:cubicBezTo>
                    <a:pt x="215" y="6"/>
                    <a:pt x="217" y="3"/>
                    <a:pt x="218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4" y="7"/>
                    <a:pt x="245" y="9"/>
                  </a:cubicBezTo>
                  <a:lnTo>
                    <a:pt x="260" y="63"/>
                  </a:lnTo>
                  <a:close/>
                  <a:moveTo>
                    <a:pt x="222" y="24"/>
                  </a:moveTo>
                  <a:cubicBezTo>
                    <a:pt x="219" y="32"/>
                    <a:pt x="197" y="58"/>
                    <a:pt x="197" y="58"/>
                  </a:cubicBezTo>
                  <a:cubicBezTo>
                    <a:pt x="231" y="58"/>
                    <a:pt x="231" y="58"/>
                    <a:pt x="231" y="58"/>
                  </a:cubicBezTo>
                  <a:cubicBezTo>
                    <a:pt x="231" y="58"/>
                    <a:pt x="225" y="37"/>
                    <a:pt x="224" y="33"/>
                  </a:cubicBezTo>
                  <a:cubicBezTo>
                    <a:pt x="223" y="29"/>
                    <a:pt x="223" y="24"/>
                    <a:pt x="223" y="24"/>
                  </a:cubicBezTo>
                  <a:cubicBezTo>
                    <a:pt x="223" y="24"/>
                    <a:pt x="223" y="23"/>
                    <a:pt x="222" y="24"/>
                  </a:cubicBezTo>
                  <a:close/>
                  <a:moveTo>
                    <a:pt x="92" y="24"/>
                  </a:moveTo>
                  <a:cubicBezTo>
                    <a:pt x="88" y="32"/>
                    <a:pt x="67" y="58"/>
                    <a:pt x="67" y="58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8"/>
                    <a:pt x="94" y="37"/>
                    <a:pt x="93" y="33"/>
                  </a:cubicBezTo>
                  <a:cubicBezTo>
                    <a:pt x="92" y="29"/>
                    <a:pt x="92" y="24"/>
                    <a:pt x="92" y="24"/>
                  </a:cubicBezTo>
                  <a:cubicBezTo>
                    <a:pt x="92" y="24"/>
                    <a:pt x="92" y="23"/>
                    <a:pt x="92" y="24"/>
                  </a:cubicBezTo>
                  <a:close/>
                  <a:moveTo>
                    <a:pt x="143" y="103"/>
                  </a:moveTo>
                  <a:cubicBezTo>
                    <a:pt x="152" y="90"/>
                    <a:pt x="152" y="90"/>
                    <a:pt x="152" y="90"/>
                  </a:cubicBezTo>
                  <a:cubicBezTo>
                    <a:pt x="151" y="89"/>
                    <a:pt x="146" y="73"/>
                    <a:pt x="146" y="73"/>
                  </a:cubicBezTo>
                  <a:cubicBezTo>
                    <a:pt x="137" y="85"/>
                    <a:pt x="137" y="85"/>
                    <a:pt x="137" y="85"/>
                  </a:cubicBezTo>
                  <a:lnTo>
                    <a:pt x="143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>
                <a:latin typeface="Century Gothic" pitchFamily="34" charset="0"/>
              </a:endParaRPr>
            </a:p>
          </p:txBody>
        </p:sp>
      </p:grpSp>
      <p:sp>
        <p:nvSpPr>
          <p:cNvPr id="15" name="Parallélogramme 14"/>
          <p:cNvSpPr>
            <a:spLocks noChangeAspect="1"/>
          </p:cNvSpPr>
          <p:nvPr/>
        </p:nvSpPr>
        <p:spPr>
          <a:xfrm>
            <a:off x="233889" y="-11511"/>
            <a:ext cx="694268" cy="564524"/>
          </a:xfrm>
          <a:prstGeom prst="parallelogram">
            <a:avLst>
              <a:gd name="adj" fmla="val 8379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cxnSp>
        <p:nvCxnSpPr>
          <p:cNvPr id="16" name="Connecteur droit 15"/>
          <p:cNvCxnSpPr/>
          <p:nvPr/>
        </p:nvCxnSpPr>
        <p:spPr>
          <a:xfrm>
            <a:off x="727696" y="551606"/>
            <a:ext cx="7681293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54421" y="4881563"/>
            <a:ext cx="487090" cy="16109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53D7A3E8-5961-4F18-9FD4-0FFEE9AB1DA1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505200" y="4881563"/>
            <a:ext cx="2133600" cy="163367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600" b="1">
                <a:solidFill>
                  <a:schemeClr val="accent4"/>
                </a:solidFill>
                <a:latin typeface="+mj-lt"/>
              </a:defRPr>
            </a:lvl1pPr>
          </a:lstStyle>
          <a:p>
            <a:fld id="{545FC514-E6D8-4465-BEEB-46AFE059B92D}" type="datetimeFigureOut">
              <a:rPr lang="fr-FR" smtClean="0"/>
              <a:t>24/09/2025</a:t>
            </a:fld>
            <a:endParaRPr lang="fr-FR"/>
          </a:p>
        </p:txBody>
      </p:sp>
      <p:sp>
        <p:nvSpPr>
          <p:cNvPr id="4" name="MSIPCMContentMarking" descr="{&quot;HashCode&quot;:-510168642,&quot;Placement&quot;:&quot;Footer&quot;,&quot;Top&quot;:372.1359,&quot;Left&quot;:0.0,&quot;SlideWidth&quot;:720,&quot;SlideHeight&quot;:405}">
            <a:extLst>
              <a:ext uri="{FF2B5EF4-FFF2-40B4-BE49-F238E27FC236}">
                <a16:creationId xmlns:a16="http://schemas.microsoft.com/office/drawing/2014/main" id="{7469715B-6570-4DE3-A24D-AC25AF989F23}"/>
              </a:ext>
            </a:extLst>
          </p:cNvPr>
          <p:cNvSpPr txBox="1"/>
          <p:nvPr userDrawn="1"/>
        </p:nvSpPr>
        <p:spPr>
          <a:xfrm>
            <a:off x="0" y="4726126"/>
            <a:ext cx="1719930" cy="41737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cs typeface="Arial" pitchFamily="34" charset="0"/>
              </a:rPr>
              <a:t>
 Classification : Confidentiel </a:t>
            </a:r>
          </a:p>
        </p:txBody>
      </p:sp>
    </p:spTree>
    <p:extLst>
      <p:ext uri="{BB962C8B-B14F-4D97-AF65-F5344CB8AC3E}">
        <p14:creationId xmlns:p14="http://schemas.microsoft.com/office/powerpoint/2010/main" val="86526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</p:sldLayoutIdLst>
  <p:transition>
    <p:fade/>
  </p:transition>
  <p:txStyles>
    <p:titleStyle>
      <a:lvl1pPr algn="l" defTabSz="342900" rtl="0" eaLnBrk="1" latinLnBrk="0" hangingPunct="1">
        <a:spcBef>
          <a:spcPct val="0"/>
        </a:spcBef>
        <a:buNone/>
        <a:defRPr sz="15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Tx/>
        <a:buBlip>
          <a:blip r:embed="rId19"/>
        </a:buBlip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71463" indent="0" algn="l" defTabSz="342900" rtl="0" eaLnBrk="1" latinLnBrk="0" hangingPunct="1">
        <a:spcBef>
          <a:spcPct val="20000"/>
        </a:spcBef>
        <a:buFont typeface="Arial"/>
        <a:buNone/>
        <a:defRPr sz="135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72679" indent="-201216" algn="l" defTabSz="3429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472679" indent="0" algn="l" defTabSz="3429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601266" indent="-128588" algn="l" defTabSz="3429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94E17-613F-BAA3-02A6-A9E0F1F6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359F2D-A30B-17E0-FC46-82BF009847F1}"/>
              </a:ext>
            </a:extLst>
          </p:cNvPr>
          <p:cNvSpPr/>
          <p:nvPr/>
        </p:nvSpPr>
        <p:spPr>
          <a:xfrm>
            <a:off x="1146227" y="1999366"/>
            <a:ext cx="6806381" cy="1346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fr-FR" sz="2400" dirty="0">
              <a:ln w="0"/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A1CD1E-259A-3B0F-9533-CA9BA8061D13}"/>
              </a:ext>
            </a:extLst>
          </p:cNvPr>
          <p:cNvSpPr txBox="1"/>
          <p:nvPr/>
        </p:nvSpPr>
        <p:spPr>
          <a:xfrm>
            <a:off x="2555776" y="1995686"/>
            <a:ext cx="4536504" cy="92333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fr-FR" sz="5400" b="1" dirty="0">
                <a:solidFill>
                  <a:srgbClr val="00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Foundation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9B255DA-B1BD-B0BC-FE77-07A2C02FF62E}"/>
              </a:ext>
            </a:extLst>
          </p:cNvPr>
          <p:cNvSpPr txBox="1"/>
          <p:nvPr/>
        </p:nvSpPr>
        <p:spPr>
          <a:xfrm>
            <a:off x="2915816" y="2819712"/>
            <a:ext cx="3528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666666"/>
                </a:solidFill>
              </a:defRPr>
            </a:pPr>
            <a:r>
              <a:rPr lang="fr-F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Unified</a:t>
            </a:r>
            <a:r>
              <a:rPr lang="fr-FR" sz="2400" dirty="0">
                <a:latin typeface="Segoe UI" panose="020B0502040204020203" pitchFamily="34" charset="0"/>
                <a:cs typeface="Segoe UI" panose="020B0502040204020203" pitchFamily="34" charset="0"/>
              </a:rPr>
              <a:t> AXA Platform</a:t>
            </a:r>
            <a:endParaRPr lang="fr-FR" sz="2000" dirty="0">
              <a:solidFill>
                <a:srgbClr val="66666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Cube Generic Blue icon | Freepik">
            <a:extLst>
              <a:ext uri="{FF2B5EF4-FFF2-40B4-BE49-F238E27FC236}">
                <a16:creationId xmlns:a16="http://schemas.microsoft.com/office/drawing/2014/main" id="{1BBE9E6B-D21F-6CB6-9F6D-EF40AFDD2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93261"/>
            <a:ext cx="739085" cy="73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79326BC9-B885-D7C1-DCBF-74336851C69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6979" y="1884235"/>
            <a:ext cx="3461998" cy="684414"/>
          </a:xfrm>
          <a:prstGeom prst="bentConnector3">
            <a:avLst>
              <a:gd name="adj1" fmla="val 100019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EF29CC4C-4939-E4CA-1CCE-E9FDD214AEB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94583" y="2780808"/>
            <a:ext cx="3461998" cy="684414"/>
          </a:xfrm>
          <a:prstGeom prst="bentConnector3">
            <a:avLst>
              <a:gd name="adj1" fmla="val 100019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5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BB752-D6A9-BDB0-E4ED-71F962E41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>
            <a:extLst>
              <a:ext uri="{FF2B5EF4-FFF2-40B4-BE49-F238E27FC236}">
                <a16:creationId xmlns:a16="http://schemas.microsoft.com/office/drawing/2014/main" id="{EEFF4330-945E-6436-05FD-447F5A02CE3F}"/>
              </a:ext>
            </a:extLst>
          </p:cNvPr>
          <p:cNvSpPr txBox="1">
            <a:spLocks/>
          </p:cNvSpPr>
          <p:nvPr/>
        </p:nvSpPr>
        <p:spPr>
          <a:xfrm>
            <a:off x="727696" y="248761"/>
            <a:ext cx="7681293" cy="25360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b="1" dirty="0"/>
              <a:t>Use case </a:t>
            </a:r>
            <a:r>
              <a:rPr lang="fr-FR" b="1" dirty="0" err="1"/>
              <a:t>diagram</a:t>
            </a:r>
            <a:endParaRPr lang="fr-FR" b="1" dirty="0"/>
          </a:p>
        </p:txBody>
      </p:sp>
      <p:pic>
        <p:nvPicPr>
          <p:cNvPr id="5" name="Image 4" descr="Une image contenant diagramme, ligne&#10;&#10;Le contenu généré par l’IA peut être incorrect.">
            <a:extLst>
              <a:ext uri="{FF2B5EF4-FFF2-40B4-BE49-F238E27FC236}">
                <a16:creationId xmlns:a16="http://schemas.microsoft.com/office/drawing/2014/main" id="{1877E284-4727-776C-0531-2F94D9579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7325"/>
            <a:ext cx="9144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3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3700619" y="1471604"/>
            <a:ext cx="1159074" cy="917117"/>
          </a:xfrm>
          <a:custGeom>
            <a:avLst/>
            <a:gdLst/>
            <a:ahLst/>
            <a:cxnLst/>
            <a:rect l="l" t="t" r="r" b="b"/>
            <a:pathLst>
              <a:path w="2318148" h="1834234">
                <a:moveTo>
                  <a:pt x="0" y="0"/>
                </a:moveTo>
                <a:lnTo>
                  <a:pt x="2318147" y="0"/>
                </a:lnTo>
                <a:lnTo>
                  <a:pt x="2318147" y="1834234"/>
                </a:lnTo>
                <a:lnTo>
                  <a:pt x="0" y="1834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 sz="900"/>
          </a:p>
        </p:txBody>
      </p:sp>
      <p:sp>
        <p:nvSpPr>
          <p:cNvPr id="4" name="AutoShape 4"/>
          <p:cNvSpPr/>
          <p:nvPr/>
        </p:nvSpPr>
        <p:spPr>
          <a:xfrm>
            <a:off x="4386441" y="1751388"/>
            <a:ext cx="412827" cy="0"/>
          </a:xfrm>
          <a:prstGeom prst="line">
            <a:avLst/>
          </a:prstGeom>
          <a:ln w="28575" cap="flat">
            <a:solidFill>
              <a:srgbClr val="3C5679"/>
            </a:solidFill>
            <a:prstDash val="sysDash"/>
            <a:headEnd type="oval" w="lg" len="lg"/>
            <a:tailEnd type="none" w="sm" len="sm"/>
          </a:ln>
        </p:spPr>
        <p:txBody>
          <a:bodyPr/>
          <a:lstStyle/>
          <a:p>
            <a:endParaRPr lang="fr-FR" sz="900"/>
          </a:p>
        </p:txBody>
      </p:sp>
      <p:sp>
        <p:nvSpPr>
          <p:cNvPr id="5" name="AutoShape 5"/>
          <p:cNvSpPr/>
          <p:nvPr/>
        </p:nvSpPr>
        <p:spPr>
          <a:xfrm>
            <a:off x="3531305" y="2838093"/>
            <a:ext cx="1248914" cy="0"/>
          </a:xfrm>
          <a:prstGeom prst="line">
            <a:avLst/>
          </a:prstGeom>
          <a:ln w="28575" cap="flat">
            <a:solidFill>
              <a:srgbClr val="3C5679"/>
            </a:solidFill>
            <a:prstDash val="sysDash"/>
            <a:headEnd type="oval" w="lg" len="lg"/>
            <a:tailEnd type="none" w="sm" len="sm"/>
          </a:ln>
        </p:spPr>
        <p:txBody>
          <a:bodyPr/>
          <a:lstStyle/>
          <a:p>
            <a:endParaRPr lang="fr-FR" sz="900"/>
          </a:p>
        </p:txBody>
      </p:sp>
      <p:sp>
        <p:nvSpPr>
          <p:cNvPr id="6" name="Freeform 6"/>
          <p:cNvSpPr/>
          <p:nvPr/>
        </p:nvSpPr>
        <p:spPr>
          <a:xfrm>
            <a:off x="3121082" y="2516279"/>
            <a:ext cx="1159074" cy="917117"/>
          </a:xfrm>
          <a:custGeom>
            <a:avLst/>
            <a:gdLst/>
            <a:ahLst/>
            <a:cxnLst/>
            <a:rect l="l" t="t" r="r" b="b"/>
            <a:pathLst>
              <a:path w="2318148" h="1834234">
                <a:moveTo>
                  <a:pt x="0" y="0"/>
                </a:moveTo>
                <a:lnTo>
                  <a:pt x="2318148" y="0"/>
                </a:lnTo>
                <a:lnTo>
                  <a:pt x="2318148" y="1834235"/>
                </a:lnTo>
                <a:lnTo>
                  <a:pt x="0" y="1834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 sz="900"/>
          </a:p>
        </p:txBody>
      </p:sp>
      <p:sp>
        <p:nvSpPr>
          <p:cNvPr id="7" name="AutoShape 7"/>
          <p:cNvSpPr/>
          <p:nvPr/>
        </p:nvSpPr>
        <p:spPr>
          <a:xfrm>
            <a:off x="4386441" y="4108291"/>
            <a:ext cx="393777" cy="0"/>
          </a:xfrm>
          <a:prstGeom prst="line">
            <a:avLst/>
          </a:prstGeom>
          <a:ln w="28575" cap="flat">
            <a:solidFill>
              <a:srgbClr val="3C5679"/>
            </a:solidFill>
            <a:prstDash val="sysDash"/>
            <a:headEnd type="oval" w="lg" len="lg"/>
            <a:tailEnd type="none" w="sm" len="sm"/>
          </a:ln>
        </p:spPr>
        <p:txBody>
          <a:bodyPr/>
          <a:lstStyle/>
          <a:p>
            <a:endParaRPr lang="fr-FR" sz="900"/>
          </a:p>
        </p:txBody>
      </p:sp>
      <p:sp>
        <p:nvSpPr>
          <p:cNvPr id="8" name="Freeform 8"/>
          <p:cNvSpPr/>
          <p:nvPr/>
        </p:nvSpPr>
        <p:spPr>
          <a:xfrm>
            <a:off x="3644775" y="3770419"/>
            <a:ext cx="1159074" cy="917117"/>
          </a:xfrm>
          <a:custGeom>
            <a:avLst/>
            <a:gdLst/>
            <a:ahLst/>
            <a:cxnLst/>
            <a:rect l="l" t="t" r="r" b="b"/>
            <a:pathLst>
              <a:path w="2318148" h="1834234">
                <a:moveTo>
                  <a:pt x="0" y="0"/>
                </a:moveTo>
                <a:lnTo>
                  <a:pt x="2318148" y="0"/>
                </a:lnTo>
                <a:lnTo>
                  <a:pt x="2318148" y="1834234"/>
                </a:lnTo>
                <a:lnTo>
                  <a:pt x="0" y="1834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 sz="900"/>
          </a:p>
        </p:txBody>
      </p:sp>
      <p:sp>
        <p:nvSpPr>
          <p:cNvPr id="9" name="Freeform 9"/>
          <p:cNvSpPr/>
          <p:nvPr/>
        </p:nvSpPr>
        <p:spPr>
          <a:xfrm>
            <a:off x="5003874" y="3301560"/>
            <a:ext cx="1159074" cy="917117"/>
          </a:xfrm>
          <a:custGeom>
            <a:avLst/>
            <a:gdLst/>
            <a:ahLst/>
            <a:cxnLst/>
            <a:rect l="l" t="t" r="r" b="b"/>
            <a:pathLst>
              <a:path w="2318148" h="1834234">
                <a:moveTo>
                  <a:pt x="0" y="0"/>
                </a:moveTo>
                <a:lnTo>
                  <a:pt x="2318148" y="0"/>
                </a:lnTo>
                <a:lnTo>
                  <a:pt x="2318148" y="1834234"/>
                </a:lnTo>
                <a:lnTo>
                  <a:pt x="0" y="1834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 sz="900"/>
          </a:p>
        </p:txBody>
      </p:sp>
      <p:sp>
        <p:nvSpPr>
          <p:cNvPr id="10" name="AutoShape 10"/>
          <p:cNvSpPr/>
          <p:nvPr/>
        </p:nvSpPr>
        <p:spPr>
          <a:xfrm>
            <a:off x="4775456" y="2140217"/>
            <a:ext cx="1015609" cy="0"/>
          </a:xfrm>
          <a:prstGeom prst="line">
            <a:avLst/>
          </a:prstGeom>
          <a:ln w="28575" cap="flat">
            <a:solidFill>
              <a:srgbClr val="3C5679"/>
            </a:solidFill>
            <a:prstDash val="sysDash"/>
            <a:headEnd type="none" w="sm" len="sm"/>
            <a:tailEnd type="oval" w="lg" len="lg"/>
          </a:ln>
        </p:spPr>
        <p:txBody>
          <a:bodyPr/>
          <a:lstStyle/>
          <a:p>
            <a:endParaRPr lang="fr-FR" sz="900"/>
          </a:p>
        </p:txBody>
      </p:sp>
      <p:sp>
        <p:nvSpPr>
          <p:cNvPr id="11" name="Freeform 11"/>
          <p:cNvSpPr/>
          <p:nvPr/>
        </p:nvSpPr>
        <p:spPr>
          <a:xfrm>
            <a:off x="5003874" y="1860433"/>
            <a:ext cx="1159074" cy="917117"/>
          </a:xfrm>
          <a:custGeom>
            <a:avLst/>
            <a:gdLst/>
            <a:ahLst/>
            <a:cxnLst/>
            <a:rect l="l" t="t" r="r" b="b"/>
            <a:pathLst>
              <a:path w="2318148" h="1834234">
                <a:moveTo>
                  <a:pt x="0" y="0"/>
                </a:moveTo>
                <a:lnTo>
                  <a:pt x="2318148" y="0"/>
                </a:lnTo>
                <a:lnTo>
                  <a:pt x="2318148" y="1834235"/>
                </a:lnTo>
                <a:lnTo>
                  <a:pt x="0" y="1834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 sz="900"/>
          </a:p>
        </p:txBody>
      </p:sp>
      <p:sp>
        <p:nvSpPr>
          <p:cNvPr id="12" name="AutoShape 12"/>
          <p:cNvSpPr/>
          <p:nvPr/>
        </p:nvSpPr>
        <p:spPr>
          <a:xfrm rot="-5400000">
            <a:off x="3602957" y="2935793"/>
            <a:ext cx="2368810" cy="0"/>
          </a:xfrm>
          <a:prstGeom prst="line">
            <a:avLst/>
          </a:prstGeom>
          <a:ln w="28575" cap="flat">
            <a:solidFill>
              <a:srgbClr val="3C5679"/>
            </a:solidFill>
            <a:prstDash val="lgDash"/>
            <a:headEnd type="none" w="sm" len="sm"/>
            <a:tailEnd type="none" w="sm" len="sm"/>
          </a:ln>
        </p:spPr>
        <p:txBody>
          <a:bodyPr/>
          <a:lstStyle/>
          <a:p>
            <a:endParaRPr lang="fr-FR" sz="900"/>
          </a:p>
        </p:txBody>
      </p:sp>
      <p:sp>
        <p:nvSpPr>
          <p:cNvPr id="13" name="AutoShape 13"/>
          <p:cNvSpPr/>
          <p:nvPr/>
        </p:nvSpPr>
        <p:spPr>
          <a:xfrm>
            <a:off x="4775456" y="3546951"/>
            <a:ext cx="870458" cy="0"/>
          </a:xfrm>
          <a:prstGeom prst="line">
            <a:avLst/>
          </a:prstGeom>
          <a:ln w="28575" cap="flat">
            <a:solidFill>
              <a:srgbClr val="3C5679"/>
            </a:solidFill>
            <a:prstDash val="sysDash"/>
            <a:headEnd type="none" w="sm" len="sm"/>
            <a:tailEnd type="oval" w="lg" len="lg"/>
          </a:ln>
        </p:spPr>
        <p:txBody>
          <a:bodyPr/>
          <a:lstStyle/>
          <a:p>
            <a:endParaRPr lang="fr-FR" sz="900"/>
          </a:p>
        </p:txBody>
      </p:sp>
      <p:grpSp>
        <p:nvGrpSpPr>
          <p:cNvPr id="14" name="Group 14"/>
          <p:cNvGrpSpPr/>
          <p:nvPr/>
        </p:nvGrpSpPr>
        <p:grpSpPr>
          <a:xfrm>
            <a:off x="3777562" y="1410359"/>
            <a:ext cx="768504" cy="696345"/>
            <a:chOff x="0" y="0"/>
            <a:chExt cx="2550919" cy="2311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50919" cy="2311400"/>
            </a:xfrm>
            <a:custGeom>
              <a:avLst/>
              <a:gdLst/>
              <a:ahLst/>
              <a:cxnLst/>
              <a:rect l="l" t="t" r="r" b="b"/>
              <a:pathLst>
                <a:path w="2550919" h="2311400">
                  <a:moveTo>
                    <a:pt x="224611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246119" y="2311400"/>
                  </a:lnTo>
                  <a:cubicBezTo>
                    <a:pt x="2415029" y="2311400"/>
                    <a:pt x="2550919" y="2175510"/>
                    <a:pt x="2550919" y="2006600"/>
                  </a:cubicBezTo>
                  <a:lnTo>
                    <a:pt x="2550919" y="304800"/>
                  </a:lnTo>
                  <a:cubicBezTo>
                    <a:pt x="2550919" y="135890"/>
                    <a:pt x="2415029" y="0"/>
                    <a:pt x="2246119" y="0"/>
                  </a:cubicBezTo>
                  <a:close/>
                </a:path>
              </a:pathLst>
            </a:custGeom>
            <a:solidFill>
              <a:srgbClr val="048CD6"/>
            </a:solidFill>
          </p:spPr>
          <p:txBody>
            <a:bodyPr/>
            <a:lstStyle/>
            <a:p>
              <a:endParaRPr lang="fr-FR" sz="90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114974" y="1751388"/>
            <a:ext cx="768504" cy="696345"/>
            <a:chOff x="0" y="0"/>
            <a:chExt cx="2550919" cy="2311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50919" cy="2311400"/>
            </a:xfrm>
            <a:custGeom>
              <a:avLst/>
              <a:gdLst/>
              <a:ahLst/>
              <a:cxnLst/>
              <a:rect l="l" t="t" r="r" b="b"/>
              <a:pathLst>
                <a:path w="2550919" h="2311400">
                  <a:moveTo>
                    <a:pt x="224611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246119" y="2311400"/>
                  </a:lnTo>
                  <a:cubicBezTo>
                    <a:pt x="2415029" y="2311400"/>
                    <a:pt x="2550919" y="2175510"/>
                    <a:pt x="2550919" y="2006600"/>
                  </a:cubicBezTo>
                  <a:lnTo>
                    <a:pt x="2550919" y="304800"/>
                  </a:lnTo>
                  <a:cubicBezTo>
                    <a:pt x="2550919" y="135890"/>
                    <a:pt x="2415029" y="0"/>
                    <a:pt x="2246119" y="0"/>
                  </a:cubicBezTo>
                  <a:close/>
                </a:path>
              </a:pathLst>
            </a:custGeom>
            <a:solidFill>
              <a:srgbClr val="048CD6"/>
            </a:solidFill>
          </p:spPr>
          <p:txBody>
            <a:bodyPr/>
            <a:lstStyle/>
            <a:p>
              <a:endParaRPr lang="fr-FR" sz="900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260523" y="2479296"/>
            <a:ext cx="768504" cy="696345"/>
            <a:chOff x="0" y="0"/>
            <a:chExt cx="2550919" cy="2311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550919" cy="2311400"/>
            </a:xfrm>
            <a:custGeom>
              <a:avLst/>
              <a:gdLst/>
              <a:ahLst/>
              <a:cxnLst/>
              <a:rect l="l" t="t" r="r" b="b"/>
              <a:pathLst>
                <a:path w="2550919" h="2311400">
                  <a:moveTo>
                    <a:pt x="224611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246119" y="2311400"/>
                  </a:lnTo>
                  <a:cubicBezTo>
                    <a:pt x="2415029" y="2311400"/>
                    <a:pt x="2550919" y="2175510"/>
                    <a:pt x="2550919" y="2006600"/>
                  </a:cubicBezTo>
                  <a:lnTo>
                    <a:pt x="2550919" y="304800"/>
                  </a:lnTo>
                  <a:cubicBezTo>
                    <a:pt x="2550919" y="135890"/>
                    <a:pt x="2415029" y="0"/>
                    <a:pt x="2246119" y="0"/>
                  </a:cubicBezTo>
                  <a:close/>
                </a:path>
              </a:pathLst>
            </a:custGeom>
            <a:solidFill>
              <a:srgbClr val="048CD6"/>
            </a:solidFill>
          </p:spPr>
          <p:txBody>
            <a:bodyPr/>
            <a:lstStyle/>
            <a:p>
              <a:endParaRPr lang="fr-FR" sz="9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777562" y="3760119"/>
            <a:ext cx="768504" cy="696345"/>
            <a:chOff x="0" y="0"/>
            <a:chExt cx="2550919" cy="2311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550919" cy="2311400"/>
            </a:xfrm>
            <a:custGeom>
              <a:avLst/>
              <a:gdLst/>
              <a:ahLst/>
              <a:cxnLst/>
              <a:rect l="l" t="t" r="r" b="b"/>
              <a:pathLst>
                <a:path w="2550919" h="2311400">
                  <a:moveTo>
                    <a:pt x="224611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246119" y="2311400"/>
                  </a:lnTo>
                  <a:cubicBezTo>
                    <a:pt x="2415029" y="2311400"/>
                    <a:pt x="2550919" y="2175510"/>
                    <a:pt x="2550919" y="2006600"/>
                  </a:cubicBezTo>
                  <a:lnTo>
                    <a:pt x="2550919" y="304800"/>
                  </a:lnTo>
                  <a:cubicBezTo>
                    <a:pt x="2550919" y="135890"/>
                    <a:pt x="2415029" y="0"/>
                    <a:pt x="2246119" y="0"/>
                  </a:cubicBezTo>
                  <a:close/>
                </a:path>
              </a:pathLst>
            </a:custGeom>
            <a:solidFill>
              <a:srgbClr val="048CD6"/>
            </a:solidFill>
          </p:spPr>
          <p:txBody>
            <a:bodyPr/>
            <a:lstStyle/>
            <a:p>
              <a:endParaRPr lang="fr-FR" sz="900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114974" y="3198779"/>
            <a:ext cx="768504" cy="696345"/>
            <a:chOff x="0" y="0"/>
            <a:chExt cx="2550919" cy="2311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550919" cy="2311400"/>
            </a:xfrm>
            <a:custGeom>
              <a:avLst/>
              <a:gdLst/>
              <a:ahLst/>
              <a:cxnLst/>
              <a:rect l="l" t="t" r="r" b="b"/>
              <a:pathLst>
                <a:path w="2550919" h="2311400">
                  <a:moveTo>
                    <a:pt x="2246119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2246119" y="2311400"/>
                  </a:lnTo>
                  <a:cubicBezTo>
                    <a:pt x="2415029" y="2311400"/>
                    <a:pt x="2550919" y="2175510"/>
                    <a:pt x="2550919" y="2006600"/>
                  </a:cubicBezTo>
                  <a:lnTo>
                    <a:pt x="2550919" y="304800"/>
                  </a:lnTo>
                  <a:cubicBezTo>
                    <a:pt x="2550919" y="135890"/>
                    <a:pt x="2415029" y="0"/>
                    <a:pt x="2246119" y="0"/>
                  </a:cubicBezTo>
                  <a:close/>
                </a:path>
              </a:pathLst>
            </a:custGeom>
            <a:solidFill>
              <a:srgbClr val="048CD6"/>
            </a:solidFill>
          </p:spPr>
          <p:txBody>
            <a:bodyPr/>
            <a:lstStyle/>
            <a:p>
              <a:endParaRPr lang="fr-FR" sz="900"/>
            </a:p>
          </p:txBody>
        </p:sp>
      </p:grpSp>
      <p:sp>
        <p:nvSpPr>
          <p:cNvPr id="26" name="Freeform 26"/>
          <p:cNvSpPr/>
          <p:nvPr/>
        </p:nvSpPr>
        <p:spPr>
          <a:xfrm rot="-1346745">
            <a:off x="-194003" y="4754711"/>
            <a:ext cx="698670" cy="709310"/>
          </a:xfrm>
          <a:custGeom>
            <a:avLst/>
            <a:gdLst/>
            <a:ahLst/>
            <a:cxnLst/>
            <a:rect l="l" t="t" r="r" b="b"/>
            <a:pathLst>
              <a:path w="1397340" h="1418619">
                <a:moveTo>
                  <a:pt x="0" y="0"/>
                </a:moveTo>
                <a:lnTo>
                  <a:pt x="1397340" y="0"/>
                </a:lnTo>
                <a:lnTo>
                  <a:pt x="1397340" y="1418619"/>
                </a:lnTo>
                <a:lnTo>
                  <a:pt x="0" y="14186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 sz="900"/>
          </a:p>
        </p:txBody>
      </p:sp>
      <p:sp>
        <p:nvSpPr>
          <p:cNvPr id="28" name="Freeform 28"/>
          <p:cNvSpPr/>
          <p:nvPr/>
        </p:nvSpPr>
        <p:spPr>
          <a:xfrm>
            <a:off x="3941248" y="1522955"/>
            <a:ext cx="437654" cy="432183"/>
          </a:xfrm>
          <a:custGeom>
            <a:avLst/>
            <a:gdLst/>
            <a:ahLst/>
            <a:cxnLst/>
            <a:rect l="l" t="t" r="r" b="b"/>
            <a:pathLst>
              <a:path w="875307" h="864366">
                <a:moveTo>
                  <a:pt x="0" y="0"/>
                </a:moveTo>
                <a:lnTo>
                  <a:pt x="875307" y="0"/>
                </a:lnTo>
                <a:lnTo>
                  <a:pt x="875307" y="864366"/>
                </a:lnTo>
                <a:lnTo>
                  <a:pt x="0" y="864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900"/>
          </a:p>
        </p:txBody>
      </p:sp>
      <p:sp>
        <p:nvSpPr>
          <p:cNvPr id="29" name="Freeform 29"/>
          <p:cNvSpPr/>
          <p:nvPr/>
        </p:nvSpPr>
        <p:spPr>
          <a:xfrm>
            <a:off x="3427274" y="2568525"/>
            <a:ext cx="435003" cy="500003"/>
          </a:xfrm>
          <a:custGeom>
            <a:avLst/>
            <a:gdLst/>
            <a:ahLst/>
            <a:cxnLst/>
            <a:rect l="l" t="t" r="r" b="b"/>
            <a:pathLst>
              <a:path w="870005" h="1000005">
                <a:moveTo>
                  <a:pt x="0" y="0"/>
                </a:moveTo>
                <a:lnTo>
                  <a:pt x="870004" y="0"/>
                </a:lnTo>
                <a:lnTo>
                  <a:pt x="870004" y="1000005"/>
                </a:lnTo>
                <a:lnTo>
                  <a:pt x="0" y="10000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900"/>
          </a:p>
        </p:txBody>
      </p:sp>
      <p:sp>
        <p:nvSpPr>
          <p:cNvPr id="30" name="Freeform 30"/>
          <p:cNvSpPr/>
          <p:nvPr/>
        </p:nvSpPr>
        <p:spPr>
          <a:xfrm>
            <a:off x="5223067" y="1850718"/>
            <a:ext cx="515252" cy="497686"/>
          </a:xfrm>
          <a:custGeom>
            <a:avLst/>
            <a:gdLst/>
            <a:ahLst/>
            <a:cxnLst/>
            <a:rect l="l" t="t" r="r" b="b"/>
            <a:pathLst>
              <a:path w="1030503" h="995372">
                <a:moveTo>
                  <a:pt x="0" y="0"/>
                </a:moveTo>
                <a:lnTo>
                  <a:pt x="1030503" y="0"/>
                </a:lnTo>
                <a:lnTo>
                  <a:pt x="1030503" y="995372"/>
                </a:lnTo>
                <a:lnTo>
                  <a:pt x="0" y="9953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900"/>
          </a:p>
        </p:txBody>
      </p:sp>
      <p:sp>
        <p:nvSpPr>
          <p:cNvPr id="31" name="Freeform 31"/>
          <p:cNvSpPr/>
          <p:nvPr/>
        </p:nvSpPr>
        <p:spPr>
          <a:xfrm>
            <a:off x="5283419" y="3300273"/>
            <a:ext cx="507646" cy="507646"/>
          </a:xfrm>
          <a:custGeom>
            <a:avLst/>
            <a:gdLst/>
            <a:ahLst/>
            <a:cxnLst/>
            <a:rect l="l" t="t" r="r" b="b"/>
            <a:pathLst>
              <a:path w="1015291" h="1015291">
                <a:moveTo>
                  <a:pt x="0" y="0"/>
                </a:moveTo>
                <a:lnTo>
                  <a:pt x="1015291" y="0"/>
                </a:lnTo>
                <a:lnTo>
                  <a:pt x="1015291" y="1015290"/>
                </a:lnTo>
                <a:lnTo>
                  <a:pt x="0" y="10152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900"/>
          </a:p>
        </p:txBody>
      </p:sp>
      <p:sp>
        <p:nvSpPr>
          <p:cNvPr id="32" name="Freeform 32"/>
          <p:cNvSpPr/>
          <p:nvPr/>
        </p:nvSpPr>
        <p:spPr>
          <a:xfrm>
            <a:off x="3867637" y="3957272"/>
            <a:ext cx="588355" cy="399346"/>
          </a:xfrm>
          <a:custGeom>
            <a:avLst/>
            <a:gdLst/>
            <a:ahLst/>
            <a:cxnLst/>
            <a:rect l="l" t="t" r="r" b="b"/>
            <a:pathLst>
              <a:path w="1176709" h="798691">
                <a:moveTo>
                  <a:pt x="0" y="0"/>
                </a:moveTo>
                <a:lnTo>
                  <a:pt x="1176709" y="0"/>
                </a:lnTo>
                <a:lnTo>
                  <a:pt x="1176709" y="798691"/>
                </a:lnTo>
                <a:lnTo>
                  <a:pt x="0" y="79869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900"/>
          </a:p>
        </p:txBody>
      </p:sp>
      <p:sp>
        <p:nvSpPr>
          <p:cNvPr id="33" name="TextBox 33"/>
          <p:cNvSpPr txBox="1"/>
          <p:nvPr/>
        </p:nvSpPr>
        <p:spPr>
          <a:xfrm>
            <a:off x="6101692" y="3490572"/>
            <a:ext cx="2527958" cy="268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5"/>
              </a:lnSpc>
            </a:pPr>
            <a:r>
              <a:rPr lang="en-US" sz="800" dirty="0">
                <a:solidFill>
                  <a:srgbClr val="3B3B3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Detailed history </a:t>
            </a:r>
          </a:p>
          <a:p>
            <a:pPr>
              <a:lnSpc>
                <a:spcPts val="1125"/>
              </a:lnSpc>
            </a:pPr>
            <a:endParaRPr lang="en-US" sz="800" dirty="0">
              <a:solidFill>
                <a:srgbClr val="3B3B3B"/>
              </a:solidFill>
              <a:latin typeface="Segoe UI" panose="020B0502040204020203" pitchFamily="34" charset="0"/>
              <a:ea typeface="Canva Sans"/>
              <a:cs typeface="Segoe UI" panose="020B0502040204020203" pitchFamily="34" charset="0"/>
              <a:sym typeface="Canva Sans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278202" y="1429288"/>
            <a:ext cx="2527935" cy="177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1470"/>
              </a:lnSpc>
              <a:spcBef>
                <a:spcPct val="0"/>
              </a:spcBef>
            </a:pPr>
            <a:r>
              <a:rPr lang="en-US" sz="1050" b="1" dirty="0">
                <a:solidFill>
                  <a:srgbClr val="0D0D0D"/>
                </a:solidFill>
                <a:latin typeface="Segoe UI" panose="020B0502040204020203" pitchFamily="34" charset="0"/>
                <a:ea typeface="Montserrat Bold"/>
                <a:cs typeface="Segoe UI" panose="020B0502040204020203" pitchFamily="34" charset="0"/>
                <a:sym typeface="Montserrat Bold"/>
              </a:rPr>
              <a:t>International Coverage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78202" y="1678913"/>
            <a:ext cx="2504684" cy="268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5"/>
              </a:lnSpc>
            </a:pPr>
            <a:r>
              <a:rPr lang="en-US" sz="800" dirty="0">
                <a:solidFill>
                  <a:srgbClr val="3B3B3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Multi-entity support </a:t>
            </a:r>
          </a:p>
          <a:p>
            <a:pPr>
              <a:lnSpc>
                <a:spcPts val="1125"/>
              </a:lnSpc>
            </a:pPr>
            <a:endParaRPr lang="en-US" sz="800" dirty="0">
              <a:solidFill>
                <a:srgbClr val="3B3B3B"/>
              </a:solidFill>
              <a:latin typeface="Segoe UI" panose="020B0502040204020203" pitchFamily="34" charset="0"/>
              <a:ea typeface="Canva Sans"/>
              <a:cs typeface="Segoe UI" panose="020B0502040204020203" pitchFamily="34" charset="0"/>
              <a:sym typeface="Canva Sans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278202" y="2691368"/>
            <a:ext cx="2527935" cy="177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1470"/>
              </a:lnSpc>
              <a:spcBef>
                <a:spcPct val="0"/>
              </a:spcBef>
            </a:pPr>
            <a:r>
              <a:rPr lang="en-US" sz="1050" b="1">
                <a:solidFill>
                  <a:srgbClr val="0D0D0D"/>
                </a:solidFill>
                <a:latin typeface="Segoe UI" panose="020B0502040204020203" pitchFamily="34" charset="0"/>
                <a:ea typeface="Montserrat Bold"/>
                <a:cs typeface="Segoe UI" panose="020B0502040204020203" pitchFamily="34" charset="0"/>
                <a:sym typeface="Montserrat Bold"/>
              </a:rPr>
              <a:t>Enhanced Security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78202" y="2952192"/>
            <a:ext cx="2504684" cy="268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5"/>
              </a:lnSpc>
            </a:pPr>
            <a:r>
              <a:rPr lang="en-US" sz="800" dirty="0">
                <a:solidFill>
                  <a:srgbClr val="3B3B3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Granular RBAC</a:t>
            </a:r>
          </a:p>
          <a:p>
            <a:pPr>
              <a:lnSpc>
                <a:spcPts val="1125"/>
              </a:lnSpc>
            </a:pPr>
            <a:endParaRPr lang="en-US" sz="800" dirty="0">
              <a:solidFill>
                <a:srgbClr val="3B3B3B"/>
              </a:solidFill>
              <a:latin typeface="Segoe UI" panose="020B0502040204020203" pitchFamily="34" charset="0"/>
              <a:ea typeface="Canva Sans"/>
              <a:cs typeface="Segoe UI" panose="020B0502040204020203" pitchFamily="34" charset="0"/>
              <a:sym typeface="Canva Sans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278202" y="3972190"/>
            <a:ext cx="2527935" cy="177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1470"/>
              </a:lnSpc>
              <a:spcBef>
                <a:spcPct val="0"/>
              </a:spcBef>
            </a:pPr>
            <a:r>
              <a:rPr lang="en-US" sz="1050" b="1" dirty="0">
                <a:solidFill>
                  <a:srgbClr val="0D0D0D"/>
                </a:solidFill>
                <a:latin typeface="Segoe UI" panose="020B0502040204020203" pitchFamily="34" charset="0"/>
                <a:ea typeface="Montserrat Bold"/>
                <a:cs typeface="Segoe UI" panose="020B0502040204020203" pitchFamily="34" charset="0"/>
                <a:sym typeface="Montserrat Bold"/>
              </a:rPr>
              <a:t>Support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78202" y="4206063"/>
            <a:ext cx="2504684" cy="268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5"/>
              </a:lnSpc>
            </a:pPr>
            <a:r>
              <a:rPr lang="en-US" sz="800">
                <a:solidFill>
                  <a:srgbClr val="3B3B3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Complete documentation and assistance</a:t>
            </a:r>
          </a:p>
          <a:p>
            <a:pPr>
              <a:lnSpc>
                <a:spcPts val="1125"/>
              </a:lnSpc>
            </a:pPr>
            <a:endParaRPr lang="en-US" sz="800">
              <a:solidFill>
                <a:srgbClr val="3B3B3B"/>
              </a:solidFill>
              <a:latin typeface="Segoe UI" panose="020B0502040204020203" pitchFamily="34" charset="0"/>
              <a:ea typeface="Canva Sans"/>
              <a:cs typeface="Segoe UI" panose="020B0502040204020203" pitchFamily="34" charset="0"/>
              <a:sym typeface="Canva Sans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6101692" y="1769253"/>
            <a:ext cx="2527958" cy="177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1470"/>
              </a:lnSpc>
              <a:spcBef>
                <a:spcPct val="0"/>
              </a:spcBef>
            </a:pPr>
            <a:r>
              <a:rPr lang="en-US" sz="1050" b="1" dirty="0">
                <a:solidFill>
                  <a:srgbClr val="0D0D0D"/>
                </a:solidFill>
                <a:latin typeface="Segoe UI" panose="020B0502040204020203" pitchFamily="34" charset="0"/>
                <a:ea typeface="Montserrat Bold"/>
                <a:cs typeface="Segoe UI" panose="020B0502040204020203" pitchFamily="34" charset="0"/>
                <a:sym typeface="Montserrat Bold"/>
              </a:rPr>
              <a:t>Maximum Flexibility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6101692" y="2020719"/>
            <a:ext cx="2527958" cy="268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5"/>
              </a:lnSpc>
            </a:pPr>
            <a:r>
              <a:rPr lang="en-US" sz="800" dirty="0">
                <a:solidFill>
                  <a:srgbClr val="3B3B3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Advanced configuration and parameterization</a:t>
            </a:r>
          </a:p>
          <a:p>
            <a:pPr>
              <a:lnSpc>
                <a:spcPts val="1125"/>
              </a:lnSpc>
            </a:pPr>
            <a:endParaRPr lang="en-US" sz="800" dirty="0">
              <a:solidFill>
                <a:srgbClr val="3B3B3B"/>
              </a:solidFill>
              <a:latin typeface="Segoe UI" panose="020B0502040204020203" pitchFamily="34" charset="0"/>
              <a:ea typeface="Canva Sans"/>
              <a:cs typeface="Segoe UI" panose="020B0502040204020203" pitchFamily="34" charset="0"/>
              <a:sym typeface="Canva Sans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101692" y="3225387"/>
            <a:ext cx="2527958" cy="177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1470"/>
              </a:lnSpc>
              <a:spcBef>
                <a:spcPct val="0"/>
              </a:spcBef>
            </a:pPr>
            <a:r>
              <a:rPr lang="en-US" sz="1050" b="1">
                <a:solidFill>
                  <a:srgbClr val="0D0D0D"/>
                </a:solidFill>
                <a:latin typeface="Segoe UI" panose="020B0502040204020203" pitchFamily="34" charset="0"/>
                <a:ea typeface="Montserrat Bold"/>
                <a:cs typeface="Segoe UI" panose="020B0502040204020203" pitchFamily="34" charset="0"/>
                <a:sym typeface="Montserrat Bold"/>
              </a:rPr>
              <a:t>Complete Traceability</a:t>
            </a:r>
          </a:p>
        </p:txBody>
      </p:sp>
      <p:sp>
        <p:nvSpPr>
          <p:cNvPr id="44" name="Titre 2">
            <a:extLst>
              <a:ext uri="{FF2B5EF4-FFF2-40B4-BE49-F238E27FC236}">
                <a16:creationId xmlns:a16="http://schemas.microsoft.com/office/drawing/2014/main" id="{DAFE6D1D-C0C3-014B-E640-CFDD8A7FA5BE}"/>
              </a:ext>
            </a:extLst>
          </p:cNvPr>
          <p:cNvSpPr txBox="1">
            <a:spLocks/>
          </p:cNvSpPr>
          <p:nvPr/>
        </p:nvSpPr>
        <p:spPr>
          <a:xfrm>
            <a:off x="727696" y="248761"/>
            <a:ext cx="7681293" cy="25360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b="1" dirty="0" err="1"/>
              <a:t>Competitive</a:t>
            </a:r>
            <a:r>
              <a:rPr lang="fr-FR" b="1" dirty="0"/>
              <a:t> </a:t>
            </a:r>
            <a:r>
              <a:rPr lang="fr-FR" b="1" dirty="0" err="1"/>
              <a:t>Advantages</a:t>
            </a:r>
            <a:endParaRPr lang="fr-FR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1760" y="771550"/>
            <a:ext cx="4320480" cy="3888432"/>
          </a:xfrm>
          <a:custGeom>
            <a:avLst/>
            <a:gdLst/>
            <a:ahLst/>
            <a:cxnLst/>
            <a:rect l="l" t="t" r="r" b="b"/>
            <a:pathLst>
              <a:path w="7034065" h="6735117">
                <a:moveTo>
                  <a:pt x="0" y="0"/>
                </a:moveTo>
                <a:lnTo>
                  <a:pt x="7034065" y="0"/>
                </a:lnTo>
                <a:lnTo>
                  <a:pt x="7034065" y="6735117"/>
                </a:lnTo>
                <a:lnTo>
                  <a:pt x="0" y="6735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90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1B87A6B-A847-B78D-F1A1-46CD3A3E1351}"/>
              </a:ext>
            </a:extLst>
          </p:cNvPr>
          <p:cNvSpPr txBox="1">
            <a:spLocks/>
          </p:cNvSpPr>
          <p:nvPr/>
        </p:nvSpPr>
        <p:spPr>
          <a:xfrm>
            <a:off x="727696" y="248761"/>
            <a:ext cx="7681293" cy="25360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b="1" dirty="0" err="1"/>
              <a:t>Demonstration</a:t>
            </a:r>
            <a:endParaRPr lang="fr-FR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16B20D-9D7A-BA9F-1E47-7CC713506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79A5316-BE1E-7B6D-EE9A-E2CCF66EE090}"/>
              </a:ext>
            </a:extLst>
          </p:cNvPr>
          <p:cNvSpPr txBox="1">
            <a:spLocks/>
          </p:cNvSpPr>
          <p:nvPr/>
        </p:nvSpPr>
        <p:spPr>
          <a:xfrm>
            <a:off x="727696" y="248761"/>
            <a:ext cx="7681293" cy="25360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b="1" dirty="0" err="1"/>
              <a:t>Demonstration</a:t>
            </a:r>
            <a:endParaRPr lang="fr-FR" b="1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0733EB7E-7CA6-220A-5B7C-7C1A3B279F91}"/>
              </a:ext>
            </a:extLst>
          </p:cNvPr>
          <p:cNvGrpSpPr/>
          <p:nvPr/>
        </p:nvGrpSpPr>
        <p:grpSpPr>
          <a:xfrm>
            <a:off x="391878" y="2283718"/>
            <a:ext cx="8352928" cy="1260088"/>
            <a:chOff x="467544" y="2067798"/>
            <a:chExt cx="8352928" cy="1260088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54AD768F-85BD-32F8-7782-6679C3C1C55F}"/>
                </a:ext>
              </a:extLst>
            </p:cNvPr>
            <p:cNvSpPr/>
            <p:nvPr/>
          </p:nvSpPr>
          <p:spPr>
            <a:xfrm>
              <a:off x="467544" y="2067798"/>
              <a:ext cx="8352928" cy="1260088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A6D2F7"/>
              </a:solidFill>
            </a:ln>
            <a:effectLst>
              <a:outerShdw blurRad="50800" dist="38100" dir="2700000" algn="tl" rotWithShape="0">
                <a:prstClr val="black">
                  <a:alpha val="12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1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endParaRPr lang="en-US" sz="1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Complete Solution</a:t>
              </a:r>
            </a:p>
            <a:p>
              <a:pPr algn="ctr"/>
              <a:r>
                <a:rPr lang="en-US" sz="9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Foundation represents a lever for simplification, harmonization and performance for local teams, while fully integrating into the group's global data strategy.</a:t>
              </a:r>
              <a:endParaRPr lang="fr-FR" dirty="0"/>
            </a:p>
          </p:txBody>
        </p:sp>
        <p:pic>
          <p:nvPicPr>
            <p:cNvPr id="8" name="Graphique 7" descr="Étoile avec un remplissage uni">
              <a:extLst>
                <a:ext uri="{FF2B5EF4-FFF2-40B4-BE49-F238E27FC236}">
                  <a16:creationId xmlns:a16="http://schemas.microsoft.com/office/drawing/2014/main" id="{AD1F2D38-0125-E4A4-AF32-28F8BC4B7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2832" y="2114550"/>
              <a:ext cx="457200" cy="45720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BAF05C25-2BCC-26A8-F758-CE7E0386CC7E}"/>
              </a:ext>
            </a:extLst>
          </p:cNvPr>
          <p:cNvSpPr txBox="1"/>
          <p:nvPr/>
        </p:nvSpPr>
        <p:spPr>
          <a:xfrm>
            <a:off x="3563888" y="1254831"/>
            <a:ext cx="2736304" cy="553998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fr-FR" sz="3000" b="1" dirty="0">
                <a:solidFill>
                  <a:srgbClr val="0066C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Foundation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989EE9-8762-F79A-0223-A262899EABF6}"/>
              </a:ext>
            </a:extLst>
          </p:cNvPr>
          <p:cNvSpPr txBox="1"/>
          <p:nvPr/>
        </p:nvSpPr>
        <p:spPr>
          <a:xfrm>
            <a:off x="2555776" y="1747274"/>
            <a:ext cx="45050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future of AXA operational management</a:t>
            </a:r>
          </a:p>
        </p:txBody>
      </p:sp>
    </p:spTree>
    <p:extLst>
      <p:ext uri="{BB962C8B-B14F-4D97-AF65-F5344CB8AC3E}">
        <p14:creationId xmlns:p14="http://schemas.microsoft.com/office/powerpoint/2010/main" val="298193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4B831-35FA-EAE7-167A-615FA27D0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>
            <a:extLst>
              <a:ext uri="{FF2B5EF4-FFF2-40B4-BE49-F238E27FC236}">
                <a16:creationId xmlns:a16="http://schemas.microsoft.com/office/drawing/2014/main" id="{47588C16-627D-D697-30D9-6993D572DB53}"/>
              </a:ext>
            </a:extLst>
          </p:cNvPr>
          <p:cNvSpPr txBox="1">
            <a:spLocks/>
          </p:cNvSpPr>
          <p:nvPr/>
        </p:nvSpPr>
        <p:spPr>
          <a:xfrm>
            <a:off x="727696" y="248761"/>
            <a:ext cx="7681293" cy="25360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b="1" dirty="0"/>
              <a:t>Vision &amp; Mission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6DA4CD9-B4E5-617A-BD3E-C941BC896665}"/>
              </a:ext>
            </a:extLst>
          </p:cNvPr>
          <p:cNvGrpSpPr/>
          <p:nvPr/>
        </p:nvGrpSpPr>
        <p:grpSpPr>
          <a:xfrm>
            <a:off x="115451" y="1563638"/>
            <a:ext cx="4392488" cy="936000"/>
            <a:chOff x="115451" y="982406"/>
            <a:chExt cx="4392488" cy="936104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1E17895A-42B1-D2BB-FA88-08E5F1216CA1}"/>
                </a:ext>
              </a:extLst>
            </p:cNvPr>
            <p:cNvSpPr/>
            <p:nvPr/>
          </p:nvSpPr>
          <p:spPr>
            <a:xfrm>
              <a:off x="115451" y="982406"/>
              <a:ext cx="4392488" cy="9361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A6D2F7"/>
              </a:solidFill>
            </a:ln>
            <a:effectLst>
              <a:outerShdw blurRad="50800" dist="38100" dir="2700000" algn="tl" rotWithShape="0">
                <a:prstClr val="black">
                  <a:alpha val="12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AXA Standards Alignment</a:t>
              </a:r>
            </a:p>
            <a:p>
              <a:r>
                <a:rPr lang="en-US" sz="9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Natural alignment with group standards, ensuring consistency and compliance</a:t>
              </a:r>
              <a:r>
                <a:rPr lang="en-US" dirty="0"/>
                <a:t>.</a:t>
              </a:r>
              <a:endParaRPr lang="fr-FR" dirty="0"/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A9C8706B-49AB-A5FF-1A79-06CA956FE7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1059582"/>
              <a:ext cx="291600" cy="254872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15CA9D6-1C08-36A6-A90F-78F664D93006}"/>
              </a:ext>
            </a:extLst>
          </p:cNvPr>
          <p:cNvGrpSpPr/>
          <p:nvPr/>
        </p:nvGrpSpPr>
        <p:grpSpPr>
          <a:xfrm>
            <a:off x="115451" y="2748084"/>
            <a:ext cx="4392488" cy="936000"/>
            <a:chOff x="115451" y="2166852"/>
            <a:chExt cx="4392488" cy="936104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5AA32FED-BC9F-5EAE-904B-23162B75BB3B}"/>
                </a:ext>
              </a:extLst>
            </p:cNvPr>
            <p:cNvSpPr/>
            <p:nvPr/>
          </p:nvSpPr>
          <p:spPr>
            <a:xfrm>
              <a:off x="115451" y="2166852"/>
              <a:ext cx="4392488" cy="9361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A6D2F7"/>
              </a:solidFill>
            </a:ln>
            <a:effectLst>
              <a:outerShdw blurRad="50800" dist="38100" dir="2700000" algn="tl" rotWithShape="0">
                <a:prstClr val="black">
                  <a:alpha val="12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Modern &amp; Secure Tools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Modern, robust and reliable tools that enhance the quality and security of operations.</a:t>
              </a:r>
            </a:p>
            <a:p>
              <a:pPr algn="ctr"/>
              <a:endParaRPr lang="fr-FR" dirty="0"/>
            </a:p>
          </p:txBody>
        </p: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47A71439-C3DE-3E04-1E6B-C71A3C37A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944" y="2216997"/>
              <a:ext cx="291600" cy="291600"/>
            </a:xfrm>
            <a:prstGeom prst="rect">
              <a:avLst/>
            </a:prstGeom>
          </p:spPr>
        </p:pic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1794284A-36BB-AE55-D086-82E9640E3B72}"/>
              </a:ext>
            </a:extLst>
          </p:cNvPr>
          <p:cNvGrpSpPr/>
          <p:nvPr/>
        </p:nvGrpSpPr>
        <p:grpSpPr>
          <a:xfrm>
            <a:off x="4676008" y="2754558"/>
            <a:ext cx="4392488" cy="936000"/>
            <a:chOff x="4676008" y="2173326"/>
            <a:chExt cx="4392488" cy="936104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9AEDF42C-9362-333C-720C-BC10AA0B451D}"/>
                </a:ext>
              </a:extLst>
            </p:cNvPr>
            <p:cNvSpPr/>
            <p:nvPr/>
          </p:nvSpPr>
          <p:spPr>
            <a:xfrm>
              <a:off x="4676008" y="2173326"/>
              <a:ext cx="4392488" cy="9361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A6D2F7"/>
              </a:solidFill>
            </a:ln>
            <a:effectLst>
              <a:outerShdw blurRad="50800" dist="38100" dir="2700000" algn="tl" rotWithShape="0">
                <a:prstClr val="black">
                  <a:alpha val="12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Process Simplification</a:t>
              </a: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Facilitates the daily work of operational teams in France, UK, Germany and Japan.</a:t>
              </a:r>
            </a:p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B25A2313-34F6-D5C8-6E54-FF88BFDEF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4456" y="2254949"/>
              <a:ext cx="291600" cy="244793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3FFBC7F-E1CA-6BC4-2123-5A5F78F8A498}"/>
              </a:ext>
            </a:extLst>
          </p:cNvPr>
          <p:cNvGrpSpPr/>
          <p:nvPr/>
        </p:nvGrpSpPr>
        <p:grpSpPr>
          <a:xfrm>
            <a:off x="4676008" y="1563742"/>
            <a:ext cx="4392488" cy="936000"/>
            <a:chOff x="4676008" y="997469"/>
            <a:chExt cx="4392488" cy="936104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92BDB7D-741F-2132-2D9D-AC7A1C7E2306}"/>
                </a:ext>
              </a:extLst>
            </p:cNvPr>
            <p:cNvSpPr/>
            <p:nvPr/>
          </p:nvSpPr>
          <p:spPr>
            <a:xfrm>
              <a:off x="4676008" y="997469"/>
              <a:ext cx="4392488" cy="93610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rgbClr val="A6D2F7"/>
              </a:solidFill>
            </a:ln>
            <a:effectLst>
              <a:outerShdw blurRad="50800" dist="38100" dir="2700000" algn="tl" rotWithShape="0">
                <a:prstClr val="black">
                  <a:alpha val="12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4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Seamless Interconnection</a:t>
              </a:r>
              <a:endParaRPr lang="en-US" sz="9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lnSpc>
                  <a:spcPct val="200000"/>
                </a:lnSpc>
              </a:pPr>
              <a:r>
                <a:rPr lang="en-US" sz="900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seamless interconnection between applications, ensuring efficient information flow.</a:t>
              </a:r>
            </a:p>
            <a:p>
              <a:endParaRPr lang="fr-FR" dirty="0"/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FAE884C-5011-D49B-3734-1BE043CF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8024" y="1117063"/>
              <a:ext cx="291600" cy="225421"/>
            </a:xfrm>
            <a:prstGeom prst="rect">
              <a:avLst/>
            </a:prstGeom>
          </p:spPr>
        </p:pic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343FA04B-3AEF-6530-B8E3-86BA5237456B}"/>
              </a:ext>
            </a:extLst>
          </p:cNvPr>
          <p:cNvSpPr txBox="1"/>
          <p:nvPr/>
        </p:nvSpPr>
        <p:spPr>
          <a:xfrm>
            <a:off x="2588122" y="1001969"/>
            <a:ext cx="3960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unified platform that groups multiple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5531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37A2A-D21F-B69B-8FEE-B68D957A5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>
            <a:extLst>
              <a:ext uri="{FF2B5EF4-FFF2-40B4-BE49-F238E27FC236}">
                <a16:creationId xmlns:a16="http://schemas.microsoft.com/office/drawing/2014/main" id="{3A9B72CD-FCF0-30C4-B6AA-27F911E1503A}"/>
              </a:ext>
            </a:extLst>
          </p:cNvPr>
          <p:cNvSpPr txBox="1">
            <a:spLocks/>
          </p:cNvSpPr>
          <p:nvPr/>
        </p:nvSpPr>
        <p:spPr>
          <a:xfrm>
            <a:off x="727696" y="248761"/>
            <a:ext cx="7681293" cy="25360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b="1" dirty="0" err="1"/>
              <a:t>Technical</a:t>
            </a:r>
            <a:r>
              <a:rPr lang="fr-FR" b="1" dirty="0"/>
              <a:t> Architecture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DFEB7E-A187-79A2-4295-28C8FD39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545"/>
            <a:ext cx="9144000" cy="144841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D7CD51E-20CA-4EAF-722D-C783DA1E7CB6}"/>
              </a:ext>
            </a:extLst>
          </p:cNvPr>
          <p:cNvSpPr txBox="1"/>
          <p:nvPr/>
        </p:nvSpPr>
        <p:spPr>
          <a:xfrm>
            <a:off x="2588122" y="1001969"/>
            <a:ext cx="39604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and robust 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241326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2ED7B-FCFA-EB33-02BB-3ADB97907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>
            <a:extLst>
              <a:ext uri="{FF2B5EF4-FFF2-40B4-BE49-F238E27FC236}">
                <a16:creationId xmlns:a16="http://schemas.microsoft.com/office/drawing/2014/main" id="{76EF7211-FA11-2170-0DBF-A26D1C2CEBBC}"/>
              </a:ext>
            </a:extLst>
          </p:cNvPr>
          <p:cNvSpPr txBox="1">
            <a:spLocks/>
          </p:cNvSpPr>
          <p:nvPr/>
        </p:nvSpPr>
        <p:spPr>
          <a:xfrm>
            <a:off x="727696" y="248761"/>
            <a:ext cx="7681293" cy="25360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b="1" dirty="0" err="1"/>
              <a:t>Technical</a:t>
            </a:r>
            <a:r>
              <a:rPr lang="fr-FR" b="1" dirty="0"/>
              <a:t> Architecture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B2D92A30-7EC0-E32A-DAF7-014CA47C61DB}"/>
              </a:ext>
            </a:extLst>
          </p:cNvPr>
          <p:cNvSpPr/>
          <p:nvPr/>
        </p:nvSpPr>
        <p:spPr>
          <a:xfrm rot="1186171">
            <a:off x="4750306" y="2856402"/>
            <a:ext cx="761178" cy="761178"/>
          </a:xfrm>
          <a:custGeom>
            <a:avLst/>
            <a:gdLst/>
            <a:ahLst/>
            <a:cxnLst/>
            <a:rect l="l" t="t" r="r" b="b"/>
            <a:pathLst>
              <a:path w="1522356" h="1522356">
                <a:moveTo>
                  <a:pt x="0" y="0"/>
                </a:moveTo>
                <a:lnTo>
                  <a:pt x="1522356" y="0"/>
                </a:lnTo>
                <a:lnTo>
                  <a:pt x="1522356" y="1522357"/>
                </a:lnTo>
                <a:lnTo>
                  <a:pt x="0" y="1522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B266CF54-256D-EF7A-B469-C2D33C93E7FC}"/>
              </a:ext>
            </a:extLst>
          </p:cNvPr>
          <p:cNvSpPr/>
          <p:nvPr/>
        </p:nvSpPr>
        <p:spPr>
          <a:xfrm rot="13306062">
            <a:off x="3251373" y="2877919"/>
            <a:ext cx="761178" cy="761178"/>
          </a:xfrm>
          <a:custGeom>
            <a:avLst/>
            <a:gdLst/>
            <a:ahLst/>
            <a:cxnLst/>
            <a:rect l="l" t="t" r="r" b="b"/>
            <a:pathLst>
              <a:path w="1522356" h="1522356">
                <a:moveTo>
                  <a:pt x="0" y="0"/>
                </a:moveTo>
                <a:lnTo>
                  <a:pt x="1522356" y="0"/>
                </a:lnTo>
                <a:lnTo>
                  <a:pt x="1522356" y="1522357"/>
                </a:lnTo>
                <a:lnTo>
                  <a:pt x="0" y="1522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D3A0F84B-6F61-CCE0-AD9D-0755EA815E2B}"/>
              </a:ext>
            </a:extLst>
          </p:cNvPr>
          <p:cNvSpPr/>
          <p:nvPr/>
        </p:nvSpPr>
        <p:spPr>
          <a:xfrm rot="17538602">
            <a:off x="3982198" y="2309334"/>
            <a:ext cx="761178" cy="761178"/>
          </a:xfrm>
          <a:custGeom>
            <a:avLst/>
            <a:gdLst/>
            <a:ahLst/>
            <a:cxnLst/>
            <a:rect l="l" t="t" r="r" b="b"/>
            <a:pathLst>
              <a:path w="1522356" h="1522356">
                <a:moveTo>
                  <a:pt x="0" y="0"/>
                </a:moveTo>
                <a:lnTo>
                  <a:pt x="1522356" y="0"/>
                </a:lnTo>
                <a:lnTo>
                  <a:pt x="1522356" y="1522356"/>
                </a:lnTo>
                <a:lnTo>
                  <a:pt x="0" y="1522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5F427AF2-D3F0-6E0F-32AB-734299BB3730}"/>
              </a:ext>
            </a:extLst>
          </p:cNvPr>
          <p:cNvSpPr/>
          <p:nvPr/>
        </p:nvSpPr>
        <p:spPr>
          <a:xfrm rot="18834792">
            <a:off x="4255526" y="2157921"/>
            <a:ext cx="198760" cy="195884"/>
          </a:xfrm>
          <a:custGeom>
            <a:avLst/>
            <a:gdLst/>
            <a:ahLst/>
            <a:cxnLst/>
            <a:rect l="l" t="t" r="r" b="b"/>
            <a:pathLst>
              <a:path w="397519" h="391767">
                <a:moveTo>
                  <a:pt x="0" y="0"/>
                </a:moveTo>
                <a:lnTo>
                  <a:pt x="397519" y="0"/>
                </a:lnTo>
                <a:lnTo>
                  <a:pt x="397519" y="391767"/>
                </a:lnTo>
                <a:lnTo>
                  <a:pt x="0" y="3917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99630" b="-102560"/>
            </a:stretch>
          </a:blipFill>
        </p:spPr>
        <p:txBody>
          <a:bodyPr/>
          <a:lstStyle/>
          <a:p>
            <a:endParaRPr lang="fr-F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D6675D9F-AAAA-0F25-4ACB-3E0CF9D180CF}"/>
              </a:ext>
            </a:extLst>
          </p:cNvPr>
          <p:cNvSpPr/>
          <p:nvPr/>
        </p:nvSpPr>
        <p:spPr>
          <a:xfrm rot="2284989">
            <a:off x="5440569" y="3057920"/>
            <a:ext cx="198760" cy="195884"/>
          </a:xfrm>
          <a:custGeom>
            <a:avLst/>
            <a:gdLst/>
            <a:ahLst/>
            <a:cxnLst/>
            <a:rect l="l" t="t" r="r" b="b"/>
            <a:pathLst>
              <a:path w="397519" h="391767">
                <a:moveTo>
                  <a:pt x="0" y="0"/>
                </a:moveTo>
                <a:lnTo>
                  <a:pt x="397518" y="0"/>
                </a:lnTo>
                <a:lnTo>
                  <a:pt x="397518" y="391768"/>
                </a:lnTo>
                <a:lnTo>
                  <a:pt x="0" y="391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99630" b="-102560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08044093-8DF9-9B92-5A19-61B079CECAF4}"/>
              </a:ext>
            </a:extLst>
          </p:cNvPr>
          <p:cNvSpPr/>
          <p:nvPr/>
        </p:nvSpPr>
        <p:spPr>
          <a:xfrm rot="13500000">
            <a:off x="3099980" y="3079437"/>
            <a:ext cx="198760" cy="195884"/>
          </a:xfrm>
          <a:custGeom>
            <a:avLst/>
            <a:gdLst/>
            <a:ahLst/>
            <a:cxnLst/>
            <a:rect l="l" t="t" r="r" b="b"/>
            <a:pathLst>
              <a:path w="397519" h="391767">
                <a:moveTo>
                  <a:pt x="0" y="0"/>
                </a:moveTo>
                <a:lnTo>
                  <a:pt x="397519" y="0"/>
                </a:lnTo>
                <a:lnTo>
                  <a:pt x="397519" y="391768"/>
                </a:lnTo>
                <a:lnTo>
                  <a:pt x="0" y="391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99630" b="-102560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fr-F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Freeform 15">
            <a:extLst>
              <a:ext uri="{FF2B5EF4-FFF2-40B4-BE49-F238E27FC236}">
                <a16:creationId xmlns:a16="http://schemas.microsoft.com/office/drawing/2014/main" id="{23137267-A66B-FADF-D4F3-F74C9D6B9019}"/>
              </a:ext>
            </a:extLst>
          </p:cNvPr>
          <p:cNvSpPr/>
          <p:nvPr/>
        </p:nvSpPr>
        <p:spPr>
          <a:xfrm>
            <a:off x="3461618" y="3086226"/>
            <a:ext cx="340689" cy="344565"/>
          </a:xfrm>
          <a:custGeom>
            <a:avLst/>
            <a:gdLst/>
            <a:ahLst/>
            <a:cxnLst/>
            <a:rect l="l" t="t" r="r" b="b"/>
            <a:pathLst>
              <a:path w="681377" h="689130">
                <a:moveTo>
                  <a:pt x="0" y="0"/>
                </a:moveTo>
                <a:lnTo>
                  <a:pt x="681377" y="0"/>
                </a:lnTo>
                <a:lnTo>
                  <a:pt x="681377" y="689131"/>
                </a:lnTo>
                <a:lnTo>
                  <a:pt x="0" y="6891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id="{215DAFAE-0EE9-2893-1E65-C8E8336EFF6B}"/>
              </a:ext>
            </a:extLst>
          </p:cNvPr>
          <p:cNvSpPr/>
          <p:nvPr/>
        </p:nvSpPr>
        <p:spPr>
          <a:xfrm>
            <a:off x="4215423" y="2524674"/>
            <a:ext cx="330497" cy="330497"/>
          </a:xfrm>
          <a:custGeom>
            <a:avLst/>
            <a:gdLst/>
            <a:ahLst/>
            <a:cxnLst/>
            <a:rect l="l" t="t" r="r" b="b"/>
            <a:pathLst>
              <a:path w="660994" h="660994">
                <a:moveTo>
                  <a:pt x="0" y="0"/>
                </a:moveTo>
                <a:lnTo>
                  <a:pt x="660994" y="0"/>
                </a:lnTo>
                <a:lnTo>
                  <a:pt x="660994" y="660994"/>
                </a:lnTo>
                <a:lnTo>
                  <a:pt x="0" y="6609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Freeform 17">
            <a:extLst>
              <a:ext uri="{FF2B5EF4-FFF2-40B4-BE49-F238E27FC236}">
                <a16:creationId xmlns:a16="http://schemas.microsoft.com/office/drawing/2014/main" id="{CF549DDA-10D7-EFFA-7547-606EB523C9E8}"/>
              </a:ext>
            </a:extLst>
          </p:cNvPr>
          <p:cNvSpPr/>
          <p:nvPr/>
        </p:nvSpPr>
        <p:spPr>
          <a:xfrm>
            <a:off x="4923910" y="3069205"/>
            <a:ext cx="413971" cy="345149"/>
          </a:xfrm>
          <a:custGeom>
            <a:avLst/>
            <a:gdLst/>
            <a:ahLst/>
            <a:cxnLst/>
            <a:rect l="l" t="t" r="r" b="b"/>
            <a:pathLst>
              <a:path w="827942" h="690297">
                <a:moveTo>
                  <a:pt x="0" y="0"/>
                </a:moveTo>
                <a:lnTo>
                  <a:pt x="827942" y="0"/>
                </a:lnTo>
                <a:lnTo>
                  <a:pt x="827942" y="690297"/>
                </a:lnTo>
                <a:lnTo>
                  <a:pt x="0" y="690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24">
            <a:extLst>
              <a:ext uri="{FF2B5EF4-FFF2-40B4-BE49-F238E27FC236}">
                <a16:creationId xmlns:a16="http://schemas.microsoft.com/office/drawing/2014/main" id="{AC2F2153-8FA3-DC47-CD75-B0B64B40A344}"/>
              </a:ext>
            </a:extLst>
          </p:cNvPr>
          <p:cNvSpPr txBox="1"/>
          <p:nvPr/>
        </p:nvSpPr>
        <p:spPr>
          <a:xfrm>
            <a:off x="3673636" y="1131590"/>
            <a:ext cx="1984078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1471"/>
              </a:lnSpc>
              <a:spcBef>
                <a:spcPct val="0"/>
              </a:spcBef>
            </a:pPr>
            <a:r>
              <a:rPr lang="en-US" sz="1400" b="1" spc="34" dirty="0">
                <a:solidFill>
                  <a:schemeClr val="accent1"/>
                </a:solidFill>
                <a:latin typeface="Segoe UI" panose="020B0502040204020203" pitchFamily="34" charset="0"/>
                <a:ea typeface="DM Sans Bold"/>
                <a:cs typeface="Segoe UI" panose="020B0502040204020203" pitchFamily="34" charset="0"/>
                <a:sym typeface="DM Sans Bold"/>
              </a:rPr>
              <a:t> Infrastructure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6462F083-9A64-E77C-D81A-AC257A83F7A5}"/>
              </a:ext>
            </a:extLst>
          </p:cNvPr>
          <p:cNvSpPr txBox="1"/>
          <p:nvPr/>
        </p:nvSpPr>
        <p:spPr>
          <a:xfrm>
            <a:off x="5888386" y="2920552"/>
            <a:ext cx="1984078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1471"/>
              </a:lnSpc>
              <a:spcBef>
                <a:spcPct val="0"/>
              </a:spcBef>
            </a:pPr>
            <a:r>
              <a:rPr lang="en-US" sz="1400" b="1" spc="34" dirty="0">
                <a:solidFill>
                  <a:schemeClr val="accent1"/>
                </a:solidFill>
                <a:latin typeface="Segoe UI" panose="020B0502040204020203" pitchFamily="34" charset="0"/>
                <a:ea typeface="DM Sans Bold"/>
                <a:cs typeface="Segoe UI" panose="020B0502040204020203" pitchFamily="34" charset="0"/>
                <a:sym typeface="DM Sans Bold"/>
              </a:rPr>
              <a:t>Frontend</a:t>
            </a:r>
          </a:p>
        </p:txBody>
      </p:sp>
      <p:sp>
        <p:nvSpPr>
          <p:cNvPr id="45" name="TextBox 26">
            <a:extLst>
              <a:ext uri="{FF2B5EF4-FFF2-40B4-BE49-F238E27FC236}">
                <a16:creationId xmlns:a16="http://schemas.microsoft.com/office/drawing/2014/main" id="{93536D67-8C8C-1DB8-C40F-BBE908F561F5}"/>
              </a:ext>
            </a:extLst>
          </p:cNvPr>
          <p:cNvSpPr txBox="1"/>
          <p:nvPr/>
        </p:nvSpPr>
        <p:spPr>
          <a:xfrm>
            <a:off x="3673635" y="1379763"/>
            <a:ext cx="2482541" cy="696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61925" lvl="1" indent="-80963" algn="just">
              <a:lnSpc>
                <a:spcPts val="1125"/>
              </a:lnSpc>
              <a:spcBef>
                <a:spcPct val="0"/>
              </a:spcBef>
              <a:buFont typeface="Arial"/>
              <a:buChar char="•"/>
            </a:pPr>
            <a:r>
              <a:rPr lang="en-US" sz="900" dirty="0">
                <a:solidFill>
                  <a:schemeClr val="accent1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Databricks File System (DBFS) for storage</a:t>
            </a:r>
          </a:p>
          <a:p>
            <a:pPr marL="161925" lvl="1" indent="-80963" algn="just">
              <a:lnSpc>
                <a:spcPts val="1125"/>
              </a:lnSpc>
              <a:spcBef>
                <a:spcPct val="0"/>
              </a:spcBef>
              <a:buFont typeface="Arial"/>
              <a:buChar char="•"/>
            </a:pPr>
            <a:r>
              <a:rPr lang="en-US" sz="900" dirty="0">
                <a:solidFill>
                  <a:schemeClr val="accent1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.env for environment variables</a:t>
            </a:r>
          </a:p>
          <a:p>
            <a:pPr marL="161925" lvl="1" indent="-80963" algn="just">
              <a:lnSpc>
                <a:spcPts val="1125"/>
              </a:lnSpc>
              <a:spcBef>
                <a:spcPct val="0"/>
              </a:spcBef>
              <a:buFont typeface="Arial"/>
              <a:buChar char="•"/>
            </a:pPr>
            <a:r>
              <a:rPr lang="en-US" sz="900" dirty="0">
                <a:solidFill>
                  <a:schemeClr val="accent1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Parallelism via multicore futures</a:t>
            </a:r>
          </a:p>
          <a:p>
            <a:pPr marL="161925" lvl="1" indent="-80963" algn="just">
              <a:lnSpc>
                <a:spcPts val="1125"/>
              </a:lnSpc>
              <a:spcBef>
                <a:spcPct val="0"/>
              </a:spcBef>
              <a:buFont typeface="Arial"/>
              <a:buChar char="•"/>
            </a:pPr>
            <a:r>
              <a:rPr lang="en-US" sz="900" dirty="0">
                <a:solidFill>
                  <a:schemeClr val="accent1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REST API Integration</a:t>
            </a:r>
          </a:p>
          <a:p>
            <a:pPr algn="just">
              <a:lnSpc>
                <a:spcPts val="1125"/>
              </a:lnSpc>
              <a:spcBef>
                <a:spcPct val="0"/>
              </a:spcBef>
            </a:pPr>
            <a:endParaRPr lang="en-US" sz="900" dirty="0">
              <a:solidFill>
                <a:schemeClr val="accent1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sp>
        <p:nvSpPr>
          <p:cNvPr id="46" name="TextBox 27">
            <a:extLst>
              <a:ext uri="{FF2B5EF4-FFF2-40B4-BE49-F238E27FC236}">
                <a16:creationId xmlns:a16="http://schemas.microsoft.com/office/drawing/2014/main" id="{1988BAB3-7F0C-9C00-CA7E-007A28939BEC}"/>
              </a:ext>
            </a:extLst>
          </p:cNvPr>
          <p:cNvSpPr txBox="1"/>
          <p:nvPr/>
        </p:nvSpPr>
        <p:spPr>
          <a:xfrm>
            <a:off x="5888385" y="3168726"/>
            <a:ext cx="2644055" cy="5551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61925" lvl="1" indent="-80963">
              <a:lnSpc>
                <a:spcPts val="1125"/>
              </a:lnSpc>
              <a:spcBef>
                <a:spcPct val="0"/>
              </a:spcBef>
              <a:buFont typeface="Arial"/>
              <a:buChar char="•"/>
            </a:pPr>
            <a:r>
              <a:rPr lang="en-US" sz="900" dirty="0">
                <a:solidFill>
                  <a:schemeClr val="accent1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CSS : bootstrap, MDB, swiper, custom styles</a:t>
            </a:r>
          </a:p>
          <a:p>
            <a:pPr marL="161925" lvl="1" indent="-80963">
              <a:lnSpc>
                <a:spcPts val="1125"/>
              </a:lnSpc>
              <a:spcBef>
                <a:spcPct val="0"/>
              </a:spcBef>
              <a:buFont typeface="Arial"/>
              <a:buChar char="•"/>
            </a:pPr>
            <a:r>
              <a:rPr lang="en-US" sz="900" dirty="0">
                <a:solidFill>
                  <a:schemeClr val="accent1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JS : jQuery, airDatepicker, CodeMirror, custom...</a:t>
            </a:r>
          </a:p>
          <a:p>
            <a:pPr>
              <a:lnSpc>
                <a:spcPts val="1125"/>
              </a:lnSpc>
              <a:spcBef>
                <a:spcPct val="0"/>
              </a:spcBef>
            </a:pPr>
            <a:endParaRPr lang="en-US" sz="900" dirty="0">
              <a:solidFill>
                <a:schemeClr val="accent1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  <a:p>
            <a:pPr>
              <a:lnSpc>
                <a:spcPts val="1125"/>
              </a:lnSpc>
              <a:spcBef>
                <a:spcPct val="0"/>
              </a:spcBef>
            </a:pPr>
            <a:endParaRPr lang="en-US" sz="900" dirty="0">
              <a:solidFill>
                <a:schemeClr val="accent1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sp>
        <p:nvSpPr>
          <p:cNvPr id="47" name="TextBox 28">
            <a:extLst>
              <a:ext uri="{FF2B5EF4-FFF2-40B4-BE49-F238E27FC236}">
                <a16:creationId xmlns:a16="http://schemas.microsoft.com/office/drawing/2014/main" id="{E723D95F-7F20-DBD0-F678-DEEEE86A9A1F}"/>
              </a:ext>
            </a:extLst>
          </p:cNvPr>
          <p:cNvSpPr txBox="1"/>
          <p:nvPr/>
        </p:nvSpPr>
        <p:spPr>
          <a:xfrm>
            <a:off x="971601" y="2922668"/>
            <a:ext cx="1984078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1471"/>
              </a:lnSpc>
              <a:spcBef>
                <a:spcPct val="0"/>
              </a:spcBef>
            </a:pPr>
            <a:r>
              <a:rPr lang="en-US" sz="1400" b="1" spc="34" dirty="0">
                <a:solidFill>
                  <a:schemeClr val="accent1"/>
                </a:solidFill>
                <a:latin typeface="Segoe UI" panose="020B0502040204020203" pitchFamily="34" charset="0"/>
                <a:ea typeface="DM Sans Bold"/>
                <a:cs typeface="Segoe UI" panose="020B0502040204020203" pitchFamily="34" charset="0"/>
                <a:sym typeface="DM Sans Bold"/>
              </a:rPr>
              <a:t> Python Integration</a:t>
            </a:r>
          </a:p>
        </p:txBody>
      </p:sp>
      <p:sp>
        <p:nvSpPr>
          <p:cNvPr id="48" name="TextBox 29">
            <a:extLst>
              <a:ext uri="{FF2B5EF4-FFF2-40B4-BE49-F238E27FC236}">
                <a16:creationId xmlns:a16="http://schemas.microsoft.com/office/drawing/2014/main" id="{A54E3735-3FD0-8525-05AE-33495B5D0C75}"/>
              </a:ext>
            </a:extLst>
          </p:cNvPr>
          <p:cNvSpPr txBox="1"/>
          <p:nvPr/>
        </p:nvSpPr>
        <p:spPr>
          <a:xfrm>
            <a:off x="971600" y="3170841"/>
            <a:ext cx="2482541" cy="553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61925" lvl="1" indent="-80963">
              <a:lnSpc>
                <a:spcPts val="1125"/>
              </a:lnSpc>
              <a:spcBef>
                <a:spcPct val="0"/>
              </a:spcBef>
              <a:buFont typeface="Arial"/>
              <a:buChar char="•"/>
            </a:pPr>
            <a:r>
              <a:rPr lang="en-US" sz="900" dirty="0">
                <a:solidFill>
                  <a:schemeClr val="accent1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Data quality check</a:t>
            </a:r>
          </a:p>
          <a:p>
            <a:pPr marL="161925" lvl="1" indent="-80963">
              <a:lnSpc>
                <a:spcPts val="1125"/>
              </a:lnSpc>
              <a:spcBef>
                <a:spcPct val="0"/>
              </a:spcBef>
              <a:buFont typeface="Arial"/>
              <a:buChar char="•"/>
            </a:pPr>
            <a:r>
              <a:rPr lang="en-US" sz="900" dirty="0">
                <a:solidFill>
                  <a:schemeClr val="accent1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Other tools: docx cleanup</a:t>
            </a:r>
          </a:p>
          <a:p>
            <a:pPr marL="161925" lvl="1" indent="-80963">
              <a:lnSpc>
                <a:spcPts val="1125"/>
              </a:lnSpc>
              <a:spcBef>
                <a:spcPct val="0"/>
              </a:spcBef>
              <a:buFont typeface="Arial"/>
              <a:buChar char="•"/>
            </a:pPr>
            <a:r>
              <a:rPr lang="en-US" sz="900" dirty="0">
                <a:solidFill>
                  <a:schemeClr val="accent1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Advanced Analytics</a:t>
            </a:r>
          </a:p>
          <a:p>
            <a:pPr>
              <a:lnSpc>
                <a:spcPts val="1125"/>
              </a:lnSpc>
              <a:spcBef>
                <a:spcPct val="0"/>
              </a:spcBef>
            </a:pPr>
            <a:endParaRPr lang="en-US" sz="900" dirty="0">
              <a:solidFill>
                <a:schemeClr val="accent1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5838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3A674-5F64-368D-4C41-990F426FC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>
            <a:extLst>
              <a:ext uri="{FF2B5EF4-FFF2-40B4-BE49-F238E27FC236}">
                <a16:creationId xmlns:a16="http://schemas.microsoft.com/office/drawing/2014/main" id="{F7BAEA5B-2943-7F2F-E55B-5D58050E4CB9}"/>
              </a:ext>
            </a:extLst>
          </p:cNvPr>
          <p:cNvSpPr txBox="1">
            <a:spLocks/>
          </p:cNvSpPr>
          <p:nvPr/>
        </p:nvSpPr>
        <p:spPr>
          <a:xfrm>
            <a:off x="727696" y="248761"/>
            <a:ext cx="7681293" cy="25360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b="1" dirty="0"/>
              <a:t>Key Features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63B2BE-7738-D8CC-5C6E-3A203469D636}"/>
              </a:ext>
            </a:extLst>
          </p:cNvPr>
          <p:cNvSpPr txBox="1"/>
          <p:nvPr/>
        </p:nvSpPr>
        <p:spPr>
          <a:xfrm>
            <a:off x="3203848" y="926599"/>
            <a:ext cx="2487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complete platform for all needs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FD304BB-38BB-471E-5044-14798811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204"/>
            <a:ext cx="9144000" cy="33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8E4EA-CF07-8780-3ED0-4D5249737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2">
            <a:extLst>
              <a:ext uri="{FF2B5EF4-FFF2-40B4-BE49-F238E27FC236}">
                <a16:creationId xmlns:a16="http://schemas.microsoft.com/office/drawing/2014/main" id="{8798C3E9-A8EB-D925-4D8A-3DEA0472C026}"/>
              </a:ext>
            </a:extLst>
          </p:cNvPr>
          <p:cNvSpPr txBox="1">
            <a:spLocks/>
          </p:cNvSpPr>
          <p:nvPr/>
        </p:nvSpPr>
        <p:spPr>
          <a:xfrm>
            <a:off x="727696" y="248761"/>
            <a:ext cx="7681293" cy="25360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b="1" dirty="0"/>
              <a:t>Key Features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1CC54B-7970-0655-6F30-25D09FB3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968"/>
            <a:ext cx="9144000" cy="269556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060843D-231D-D6C3-9DE5-6DA2FAF4091E}"/>
              </a:ext>
            </a:extLst>
          </p:cNvPr>
          <p:cNvSpPr txBox="1"/>
          <p:nvPr/>
        </p:nvSpPr>
        <p:spPr>
          <a:xfrm>
            <a:off x="3203848" y="926599"/>
            <a:ext cx="2487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complete platform for all needs</a:t>
            </a:r>
          </a:p>
        </p:txBody>
      </p:sp>
    </p:spTree>
    <p:extLst>
      <p:ext uri="{BB962C8B-B14F-4D97-AF65-F5344CB8AC3E}">
        <p14:creationId xmlns:p14="http://schemas.microsoft.com/office/powerpoint/2010/main" val="342487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D916880-2131-8BA4-DD9A-9D28EAE24335}"/>
              </a:ext>
            </a:extLst>
          </p:cNvPr>
          <p:cNvSpPr txBox="1"/>
          <p:nvPr/>
        </p:nvSpPr>
        <p:spPr>
          <a:xfrm>
            <a:off x="251520" y="1419622"/>
            <a:ext cx="4139952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/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RBAC = Role-Based Access Control</a:t>
            </a:r>
          </a:p>
          <a:p>
            <a:pPr marL="342900" lvl="1"/>
            <a:endParaRPr lang="fr-FR" sz="135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14351" lvl="2" indent="-214313">
              <a:buFont typeface="Arial" panose="020B0604020202020204" pitchFamily="34" charset="0"/>
              <a:buChar char="•"/>
            </a:pP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Intelligent access rights management system based on roles </a:t>
            </a:r>
          </a:p>
          <a:p>
            <a:pPr marL="1014351" lvl="2" indent="-214313">
              <a:buFont typeface="Arial" panose="020B0604020202020204" pitchFamily="34" charset="0"/>
              <a:buChar char="•"/>
            </a:pP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Granular control of user permissions </a:t>
            </a:r>
          </a:p>
          <a:p>
            <a:pPr marL="1014351" lvl="2" indent="-214313">
              <a:buFont typeface="Arial" panose="020B0604020202020204" pitchFamily="34" charset="0"/>
              <a:buChar char="•"/>
            </a:pPr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Advanced security for application and feature access </a:t>
            </a:r>
          </a:p>
        </p:txBody>
      </p:sp>
      <p:pic>
        <p:nvPicPr>
          <p:cNvPr id="6" name="Image 5" descr="Une image contenant texte, diagramm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0493801B-E775-AA72-1A7E-6B2B840A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131590"/>
            <a:ext cx="3780421" cy="2520280"/>
          </a:xfrm>
          <a:prstGeom prst="rect">
            <a:avLst/>
          </a:prstGeom>
        </p:spPr>
      </p:pic>
      <p:sp>
        <p:nvSpPr>
          <p:cNvPr id="7" name="Titre 2">
            <a:extLst>
              <a:ext uri="{FF2B5EF4-FFF2-40B4-BE49-F238E27FC236}">
                <a16:creationId xmlns:a16="http://schemas.microsoft.com/office/drawing/2014/main" id="{2AB778F2-3B77-2F18-0DB2-E8753F9CD0EA}"/>
              </a:ext>
            </a:extLst>
          </p:cNvPr>
          <p:cNvSpPr txBox="1">
            <a:spLocks/>
          </p:cNvSpPr>
          <p:nvPr/>
        </p:nvSpPr>
        <p:spPr>
          <a:xfrm>
            <a:off x="727696" y="248761"/>
            <a:ext cx="7681293" cy="25360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b="1" dirty="0"/>
              <a:t>What is RBAC?</a:t>
            </a:r>
          </a:p>
        </p:txBody>
      </p:sp>
    </p:spTree>
    <p:extLst>
      <p:ext uri="{BB962C8B-B14F-4D97-AF65-F5344CB8AC3E}">
        <p14:creationId xmlns:p14="http://schemas.microsoft.com/office/powerpoint/2010/main" val="335748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3927740" y="1361739"/>
            <a:ext cx="1288522" cy="1261783"/>
            <a:chOff x="-72390" y="7620"/>
            <a:chExt cx="6487160" cy="6352540"/>
          </a:xfrm>
        </p:grpSpPr>
        <p:sp>
          <p:nvSpPr>
            <p:cNvPr id="6" name="Freeform 6"/>
            <p:cNvSpPr/>
            <p:nvPr/>
          </p:nvSpPr>
          <p:spPr>
            <a:xfrm>
              <a:off x="-72390" y="7620"/>
              <a:ext cx="6487160" cy="6352540"/>
            </a:xfrm>
            <a:custGeom>
              <a:avLst/>
              <a:gdLst/>
              <a:ahLst/>
              <a:cxnLst/>
              <a:rect l="l" t="t" r="r" b="b"/>
              <a:pathLst>
                <a:path w="6487160" h="6352540">
                  <a:moveTo>
                    <a:pt x="6322060" y="3176270"/>
                  </a:moveTo>
                  <a:cubicBezTo>
                    <a:pt x="6322060" y="2844800"/>
                    <a:pt x="6487160" y="2493010"/>
                    <a:pt x="6385560" y="2194560"/>
                  </a:cubicBezTo>
                  <a:cubicBezTo>
                    <a:pt x="6281420" y="1884680"/>
                    <a:pt x="5928360" y="1694180"/>
                    <a:pt x="5734050" y="1436370"/>
                  </a:cubicBezTo>
                  <a:cubicBezTo>
                    <a:pt x="5537200" y="1176020"/>
                    <a:pt x="5455920" y="796290"/>
                    <a:pt x="5185410" y="607060"/>
                  </a:cubicBezTo>
                  <a:cubicBezTo>
                    <a:pt x="4917440" y="420370"/>
                    <a:pt x="4517390" y="462280"/>
                    <a:pt x="4196080" y="360680"/>
                  </a:cubicBezTo>
                  <a:cubicBezTo>
                    <a:pt x="3884930" y="264160"/>
                    <a:pt x="3589020" y="0"/>
                    <a:pt x="3244850" y="0"/>
                  </a:cubicBezTo>
                  <a:cubicBezTo>
                    <a:pt x="2900680" y="0"/>
                    <a:pt x="2603500" y="262890"/>
                    <a:pt x="2293620" y="360680"/>
                  </a:cubicBezTo>
                  <a:cubicBezTo>
                    <a:pt x="1972310" y="461010"/>
                    <a:pt x="1570990" y="419100"/>
                    <a:pt x="1303020" y="607060"/>
                  </a:cubicBezTo>
                  <a:cubicBezTo>
                    <a:pt x="1032510" y="796290"/>
                    <a:pt x="951230" y="1176020"/>
                    <a:pt x="754380" y="1436370"/>
                  </a:cubicBezTo>
                  <a:cubicBezTo>
                    <a:pt x="558800" y="1694180"/>
                    <a:pt x="207010" y="1884680"/>
                    <a:pt x="101600" y="2194560"/>
                  </a:cubicBezTo>
                  <a:cubicBezTo>
                    <a:pt x="1270" y="2493010"/>
                    <a:pt x="165100" y="2844800"/>
                    <a:pt x="165100" y="3176270"/>
                  </a:cubicBezTo>
                  <a:cubicBezTo>
                    <a:pt x="165100" y="3507740"/>
                    <a:pt x="0" y="3859530"/>
                    <a:pt x="101600" y="4157980"/>
                  </a:cubicBezTo>
                  <a:cubicBezTo>
                    <a:pt x="205740" y="4467860"/>
                    <a:pt x="558800" y="4658360"/>
                    <a:pt x="753110" y="4916170"/>
                  </a:cubicBezTo>
                  <a:cubicBezTo>
                    <a:pt x="949960" y="5176520"/>
                    <a:pt x="1031240" y="5556250"/>
                    <a:pt x="1301750" y="5745480"/>
                  </a:cubicBezTo>
                  <a:cubicBezTo>
                    <a:pt x="1569720" y="5933440"/>
                    <a:pt x="1969770" y="5891530"/>
                    <a:pt x="2292350" y="5991860"/>
                  </a:cubicBezTo>
                  <a:cubicBezTo>
                    <a:pt x="2603500" y="6088380"/>
                    <a:pt x="2899410" y="6352540"/>
                    <a:pt x="3243580" y="6352540"/>
                  </a:cubicBezTo>
                  <a:cubicBezTo>
                    <a:pt x="3587750" y="6352540"/>
                    <a:pt x="3884930" y="6089650"/>
                    <a:pt x="4194810" y="5991860"/>
                  </a:cubicBezTo>
                  <a:cubicBezTo>
                    <a:pt x="4516120" y="5891530"/>
                    <a:pt x="4917440" y="5933440"/>
                    <a:pt x="5185410" y="5745480"/>
                  </a:cubicBezTo>
                  <a:cubicBezTo>
                    <a:pt x="5455920" y="5556250"/>
                    <a:pt x="5537200" y="5176520"/>
                    <a:pt x="5734050" y="4916170"/>
                  </a:cubicBezTo>
                  <a:cubicBezTo>
                    <a:pt x="5929630" y="4658360"/>
                    <a:pt x="6281420" y="4467860"/>
                    <a:pt x="6385560" y="4157980"/>
                  </a:cubicBezTo>
                  <a:cubicBezTo>
                    <a:pt x="6487160" y="3858260"/>
                    <a:pt x="6322060" y="3506470"/>
                    <a:pt x="6322060" y="3176270"/>
                  </a:cubicBezTo>
                  <a:close/>
                </a:path>
              </a:pathLst>
            </a:custGeom>
            <a:solidFill>
              <a:srgbClr val="A6D2F7"/>
            </a:solidFill>
            <a:ln>
              <a:solidFill>
                <a:schemeClr val="bg2">
                  <a:lumMod val="20000"/>
                  <a:lumOff val="80000"/>
                </a:schemeClr>
              </a:solidFill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Freeform 8"/>
          <p:cNvSpPr/>
          <p:nvPr/>
        </p:nvSpPr>
        <p:spPr>
          <a:xfrm>
            <a:off x="2804990" y="1478581"/>
            <a:ext cx="565537" cy="565537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1" name="Freeform 11"/>
          <p:cNvSpPr/>
          <p:nvPr/>
        </p:nvSpPr>
        <p:spPr>
          <a:xfrm>
            <a:off x="5773473" y="1478581"/>
            <a:ext cx="565537" cy="565537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endParaRPr lang="fr-FR" dirty="0"/>
          </a:p>
        </p:txBody>
      </p:sp>
      <p:sp>
        <p:nvSpPr>
          <p:cNvPr id="14" name="Freeform 14"/>
          <p:cNvSpPr/>
          <p:nvPr/>
        </p:nvSpPr>
        <p:spPr>
          <a:xfrm>
            <a:off x="4289232" y="3081524"/>
            <a:ext cx="565537" cy="565537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endParaRPr lang="fr-FR"/>
          </a:p>
        </p:txBody>
      </p:sp>
      <p:sp>
        <p:nvSpPr>
          <p:cNvPr id="16" name="AutoShape 16"/>
          <p:cNvSpPr/>
          <p:nvPr/>
        </p:nvSpPr>
        <p:spPr>
          <a:xfrm>
            <a:off x="3367195" y="1804893"/>
            <a:ext cx="580006" cy="90379"/>
          </a:xfrm>
          <a:prstGeom prst="line">
            <a:avLst/>
          </a:prstGeom>
          <a:ln w="28575" cap="flat">
            <a:solidFill>
              <a:srgbClr val="3C5679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7" name="AutoShape 17"/>
          <p:cNvSpPr/>
          <p:nvPr/>
        </p:nvSpPr>
        <p:spPr>
          <a:xfrm flipV="1">
            <a:off x="4572000" y="2623521"/>
            <a:ext cx="0" cy="458003"/>
          </a:xfrm>
          <a:prstGeom prst="line">
            <a:avLst/>
          </a:prstGeom>
          <a:ln w="28575" cap="flat">
            <a:solidFill>
              <a:srgbClr val="3C5679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8" name="AutoShape 18"/>
          <p:cNvSpPr/>
          <p:nvPr/>
        </p:nvSpPr>
        <p:spPr>
          <a:xfrm flipH="1">
            <a:off x="5196894" y="1804893"/>
            <a:ext cx="579911" cy="90364"/>
          </a:xfrm>
          <a:prstGeom prst="line">
            <a:avLst/>
          </a:prstGeom>
          <a:ln w="28575" cap="flat">
            <a:solidFill>
              <a:srgbClr val="3C5679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21" name="Freeform 21"/>
          <p:cNvSpPr/>
          <p:nvPr/>
        </p:nvSpPr>
        <p:spPr>
          <a:xfrm>
            <a:off x="4431555" y="3243861"/>
            <a:ext cx="280891" cy="240864"/>
          </a:xfrm>
          <a:custGeom>
            <a:avLst/>
            <a:gdLst/>
            <a:ahLst/>
            <a:cxnLst/>
            <a:rect l="l" t="t" r="r" b="b"/>
            <a:pathLst>
              <a:path w="561781" h="481728">
                <a:moveTo>
                  <a:pt x="0" y="0"/>
                </a:moveTo>
                <a:lnTo>
                  <a:pt x="561782" y="0"/>
                </a:lnTo>
                <a:lnTo>
                  <a:pt x="561782" y="481728"/>
                </a:lnTo>
                <a:lnTo>
                  <a:pt x="0" y="481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6" name="TextBox 26"/>
          <p:cNvSpPr txBox="1"/>
          <p:nvPr/>
        </p:nvSpPr>
        <p:spPr>
          <a:xfrm>
            <a:off x="539552" y="1607996"/>
            <a:ext cx="1892053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>
              <a:lnSpc>
                <a:spcPts val="1470"/>
              </a:lnSpc>
              <a:spcBef>
                <a:spcPct val="0"/>
              </a:spcBef>
            </a:pPr>
            <a:r>
              <a:rPr lang="en-US" sz="1400" b="1" dirty="0">
                <a:solidFill>
                  <a:schemeClr val="accent1"/>
                </a:solidFill>
                <a:latin typeface="Segoe UI" panose="020B0502040204020203" pitchFamily="34" charset="0"/>
                <a:ea typeface="Montserrat Bold"/>
                <a:cs typeface="Segoe UI" panose="020B0502040204020203" pitchFamily="34" charset="0"/>
                <a:sym typeface="Montserrat Bold"/>
              </a:rPr>
              <a:t>Rights Management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4319" y="1850075"/>
            <a:ext cx="2617481" cy="2731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5"/>
              </a:lnSpc>
              <a:spcBef>
                <a:spcPct val="0"/>
              </a:spcBef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A right corresponds to a permission that allows access to a menu, application, or functionality.</a:t>
            </a:r>
            <a:endParaRPr lang="fr-FR" sz="800" dirty="0">
              <a:solidFill>
                <a:srgbClr val="3B3B3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622889" y="1563638"/>
            <a:ext cx="2393994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just">
              <a:lnSpc>
                <a:spcPts val="1470"/>
              </a:lnSpc>
              <a:spcBef>
                <a:spcPct val="0"/>
              </a:spcBef>
            </a:pPr>
            <a:r>
              <a:rPr lang="fr-FR" sz="14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Profile Management</a:t>
            </a:r>
            <a:endParaRPr lang="en-US" sz="14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  <a:sym typeface="Montserrat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341531" y="1797555"/>
            <a:ext cx="2473474" cy="2701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5"/>
              </a:lnSpc>
              <a:spcBef>
                <a:spcPct val="0"/>
              </a:spcBef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A profile is a set of rights. It can be created from scratch or based on an existing profile</a:t>
            </a:r>
            <a:endParaRPr lang="fr-FR" sz="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238338" y="3798690"/>
            <a:ext cx="2393994" cy="192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ctr">
              <a:lnSpc>
                <a:spcPts val="1470"/>
              </a:lnSpc>
              <a:spcBef>
                <a:spcPct val="0"/>
              </a:spcBef>
            </a:pPr>
            <a:r>
              <a:rPr lang="en-US" sz="1400" b="1" dirty="0">
                <a:solidFill>
                  <a:schemeClr val="accent1"/>
                </a:solidFill>
                <a:latin typeface="Segoe UI" panose="020B0502040204020203" pitchFamily="34" charset="0"/>
                <a:ea typeface="Montserrat Bold"/>
                <a:cs typeface="Segoe UI" panose="020B0502040204020203" pitchFamily="34" charset="0"/>
                <a:sym typeface="Montserrat Bold"/>
              </a:rPr>
              <a:t>User Management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980033" y="3988209"/>
            <a:ext cx="3292578" cy="295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A user can have access to one or multiple profiles, depending on their responsibilities and the functionalities they need to access.</a:t>
            </a:r>
            <a:endParaRPr lang="en-US" sz="800" dirty="0">
              <a:solidFill>
                <a:srgbClr val="3B3B3B"/>
              </a:solidFill>
              <a:latin typeface="Segoe UI" panose="020B0502040204020203" pitchFamily="34" charset="0"/>
              <a:ea typeface="Canva Sans"/>
              <a:cs typeface="Segoe UI" panose="020B0502040204020203" pitchFamily="34" charset="0"/>
              <a:sym typeface="Canva Sans"/>
            </a:endParaRPr>
          </a:p>
        </p:txBody>
      </p:sp>
      <p:pic>
        <p:nvPicPr>
          <p:cNvPr id="36" name="Graphique 35" descr="Utilisateurs contour">
            <a:extLst>
              <a:ext uri="{FF2B5EF4-FFF2-40B4-BE49-F238E27FC236}">
                <a16:creationId xmlns:a16="http://schemas.microsoft.com/office/drawing/2014/main" id="{26C4E61C-BA50-FB47-259A-AEF494083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6164" y="1507704"/>
            <a:ext cx="486008" cy="486008"/>
          </a:xfrm>
          <a:prstGeom prst="rect">
            <a:avLst/>
          </a:prstGeom>
        </p:spPr>
      </p:pic>
      <p:pic>
        <p:nvPicPr>
          <p:cNvPr id="38" name="Graphique 37" descr="Clé contour">
            <a:extLst>
              <a:ext uri="{FF2B5EF4-FFF2-40B4-BE49-F238E27FC236}">
                <a16:creationId xmlns:a16="http://schemas.microsoft.com/office/drawing/2014/main" id="{5F00092D-0F04-3FC7-A486-F6991494F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2880236" y="1547249"/>
            <a:ext cx="401692" cy="401692"/>
          </a:xfrm>
          <a:prstGeom prst="rect">
            <a:avLst/>
          </a:prstGeom>
        </p:spPr>
      </p:pic>
      <p:sp>
        <p:nvSpPr>
          <p:cNvPr id="39" name="TextBox 30">
            <a:extLst>
              <a:ext uri="{FF2B5EF4-FFF2-40B4-BE49-F238E27FC236}">
                <a16:creationId xmlns:a16="http://schemas.microsoft.com/office/drawing/2014/main" id="{7E3636FC-2A0A-D33C-3147-0F925ADD1546}"/>
              </a:ext>
            </a:extLst>
          </p:cNvPr>
          <p:cNvSpPr txBox="1"/>
          <p:nvPr/>
        </p:nvSpPr>
        <p:spPr>
          <a:xfrm>
            <a:off x="4151909" y="2223069"/>
            <a:ext cx="830581" cy="174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ctr">
              <a:lnSpc>
                <a:spcPts val="1470"/>
              </a:lnSpc>
              <a:spcBef>
                <a:spcPct val="0"/>
              </a:spcBef>
            </a:pPr>
            <a:r>
              <a:rPr lang="en-US" sz="1050" b="1" dirty="0">
                <a:solidFill>
                  <a:srgbClr val="0D0D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RBAC</a:t>
            </a:r>
          </a:p>
        </p:txBody>
      </p:sp>
      <p:sp>
        <p:nvSpPr>
          <p:cNvPr id="42" name="Titre 2">
            <a:extLst>
              <a:ext uri="{FF2B5EF4-FFF2-40B4-BE49-F238E27FC236}">
                <a16:creationId xmlns:a16="http://schemas.microsoft.com/office/drawing/2014/main" id="{1E6AA2B0-02DA-C2B7-F51F-41C84DE6B243}"/>
              </a:ext>
            </a:extLst>
          </p:cNvPr>
          <p:cNvSpPr txBox="1">
            <a:spLocks/>
          </p:cNvSpPr>
          <p:nvPr/>
        </p:nvSpPr>
        <p:spPr>
          <a:xfrm>
            <a:off x="727696" y="248761"/>
            <a:ext cx="7681293" cy="25360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b="1" dirty="0"/>
              <a:t>RBAC Principles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076AEEBF-AFE4-B865-E8EF-88F6ED8B1F13}"/>
              </a:ext>
            </a:extLst>
          </p:cNvPr>
          <p:cNvSpPr/>
          <p:nvPr/>
        </p:nvSpPr>
        <p:spPr>
          <a:xfrm>
            <a:off x="4211960" y="1635646"/>
            <a:ext cx="656027" cy="582576"/>
          </a:xfrm>
          <a:custGeom>
            <a:avLst/>
            <a:gdLst/>
            <a:ahLst/>
            <a:cxnLst/>
            <a:rect l="l" t="t" r="r" b="b"/>
            <a:pathLst>
              <a:path w="3713607" h="4114800">
                <a:moveTo>
                  <a:pt x="0" y="0"/>
                </a:moveTo>
                <a:lnTo>
                  <a:pt x="3713608" y="0"/>
                </a:lnTo>
                <a:lnTo>
                  <a:pt x="37136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28605-F834-278F-3DCA-4602BC602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2">
            <a:extLst>
              <a:ext uri="{FF2B5EF4-FFF2-40B4-BE49-F238E27FC236}">
                <a16:creationId xmlns:a16="http://schemas.microsoft.com/office/drawing/2014/main" id="{2ECE5BB3-3320-9AAC-86A3-02CCE55CF6CE}"/>
              </a:ext>
            </a:extLst>
          </p:cNvPr>
          <p:cNvSpPr txBox="1">
            <a:spLocks/>
          </p:cNvSpPr>
          <p:nvPr/>
        </p:nvSpPr>
        <p:spPr>
          <a:xfrm>
            <a:off x="727696" y="248761"/>
            <a:ext cx="7681293" cy="25360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fr-FR" b="1" dirty="0" err="1"/>
              <a:t>Rights</a:t>
            </a:r>
            <a:r>
              <a:rPr lang="fr-FR" b="1" dirty="0"/>
              <a:t> Management</a:t>
            </a:r>
          </a:p>
        </p:txBody>
      </p:sp>
      <p:sp>
        <p:nvSpPr>
          <p:cNvPr id="28" name="Titre 2">
            <a:extLst>
              <a:ext uri="{FF2B5EF4-FFF2-40B4-BE49-F238E27FC236}">
                <a16:creationId xmlns:a16="http://schemas.microsoft.com/office/drawing/2014/main" id="{F705E771-309D-C57C-27E4-EC6B7D06DCB7}"/>
              </a:ext>
            </a:extLst>
          </p:cNvPr>
          <p:cNvSpPr txBox="1">
            <a:spLocks/>
          </p:cNvSpPr>
          <p:nvPr/>
        </p:nvSpPr>
        <p:spPr>
          <a:xfrm>
            <a:off x="611560" y="2787774"/>
            <a:ext cx="2040447" cy="25360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Century Gothic" pitchFamily="34" charset="0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The three types of rights</a:t>
            </a:r>
            <a:endParaRPr lang="fr-FR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EA50865D-1273-A271-9477-FB09E90CDD7C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2652007" y="1563638"/>
            <a:ext cx="1559953" cy="1350938"/>
          </a:xfrm>
          <a:prstGeom prst="bentConnector3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28780279-90DE-4BAE-6656-1A5171B2810E}"/>
              </a:ext>
            </a:extLst>
          </p:cNvPr>
          <p:cNvCxnSpPr>
            <a:cxnSpLocks/>
          </p:cNvCxnSpPr>
          <p:nvPr/>
        </p:nvCxnSpPr>
        <p:spPr>
          <a:xfrm>
            <a:off x="2652007" y="2914575"/>
            <a:ext cx="1559953" cy="138536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0C781A62-DCC5-32A5-7577-B20966C22716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2652007" y="2914576"/>
            <a:ext cx="1559953" cy="1270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1A265F71-5B47-B6FB-F317-F6013AA5C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739" y="771550"/>
            <a:ext cx="4115917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05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PPT_AXA_VF">
  <a:themeElements>
    <a:clrScheme name="AXA Palette 2014 - 6 couleurs">
      <a:dk1>
        <a:sysClr val="windowText" lastClr="000000"/>
      </a:dk1>
      <a:lt1>
        <a:sysClr val="window" lastClr="FFFFFF"/>
      </a:lt1>
      <a:dk2>
        <a:srgbClr val="004563"/>
      </a:dk2>
      <a:lt2>
        <a:srgbClr val="707173"/>
      </a:lt2>
      <a:accent1>
        <a:srgbClr val="4977B6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004893"/>
      </a:hlink>
      <a:folHlink>
        <a:srgbClr val="93569A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Affichage à l'écran (16:9)</PresentationFormat>
  <Paragraphs>70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3" baseType="lpstr">
      <vt:lpstr>Aptos</vt:lpstr>
      <vt:lpstr>Arial</vt:lpstr>
      <vt:lpstr>Calibri</vt:lpstr>
      <vt:lpstr>Century Gothic</vt:lpstr>
      <vt:lpstr>Lucida Grande</vt:lpstr>
      <vt:lpstr>Montserrat Bold</vt:lpstr>
      <vt:lpstr>Open Sans</vt:lpstr>
      <vt:lpstr>Segoe UI</vt:lpstr>
      <vt:lpstr>Wingdings</vt:lpstr>
      <vt:lpstr>template_PPT_AXA_VF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AXA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et prérequis réseaux</dc:title>
  <dc:creator>HUCKERT Thibault</dc:creator>
  <cp:lastModifiedBy>Houssam Belkharachi</cp:lastModifiedBy>
  <cp:revision>67</cp:revision>
  <dcterms:created xsi:type="dcterms:W3CDTF">2016-05-25T08:19:48Z</dcterms:created>
  <dcterms:modified xsi:type="dcterms:W3CDTF">2025-09-25T11:22:18Z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fbbd0f-0666-461a-9212-afe773a25324_Enabled">
    <vt:lpwstr>true</vt:lpwstr>
  </property>
  <property fmtid="{D5CDD505-2E9C-101B-9397-08002B2CF9AE}" pid="3" name="MSIP_Label_bbfbbd0f-0666-461a-9212-afe773a25324_SetDate">
    <vt:lpwstr>2022-12-13T15:28:16Z</vt:lpwstr>
  </property>
  <property fmtid="{D5CDD505-2E9C-101B-9397-08002B2CF9AE}" pid="4" name="MSIP_Label_bbfbbd0f-0666-461a-9212-afe773a25324_Method">
    <vt:lpwstr>Standard</vt:lpwstr>
  </property>
  <property fmtid="{D5CDD505-2E9C-101B-9397-08002B2CF9AE}" pid="5" name="MSIP_Label_bbfbbd0f-0666-461a-9212-afe773a25324_Name">
    <vt:lpwstr>AFA Confidentiel</vt:lpwstr>
  </property>
  <property fmtid="{D5CDD505-2E9C-101B-9397-08002B2CF9AE}" pid="6" name="MSIP_Label_bbfbbd0f-0666-461a-9212-afe773a25324_SiteId">
    <vt:lpwstr>396b38cc-aa65-492b-bb0e-3d94ed25a97b</vt:lpwstr>
  </property>
  <property fmtid="{D5CDD505-2E9C-101B-9397-08002B2CF9AE}" pid="7" name="MSIP_Label_bbfbbd0f-0666-461a-9212-afe773a25324_ActionId">
    <vt:lpwstr>5909fcc8-8a2a-48aa-9a9a-453da2a4c290</vt:lpwstr>
  </property>
  <property fmtid="{D5CDD505-2E9C-101B-9397-08002B2CF9AE}" pid="8" name="MSIP_Label_bbfbbd0f-0666-461a-9212-afe773a25324_ContentBits">
    <vt:lpwstr>3</vt:lpwstr>
  </property>
</Properties>
</file>