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https://fr.wikipedia.org/wiki/Mod%C3%A8le-vue-contr%C3%B4leur" TargetMode="External" Type="http://schemas.openxmlformats.org/officeDocument/2006/relationships/hyperlink"/><Relationship Id="rId11" Target="https://fr.wikipedia.org/wiki/Programmation_orient%C3%A9e_objet" TargetMode="External" Type="http://schemas.openxmlformats.org/officeDocument/2006/relationships/hyperlink"/><Relationship Id="rId12" Target="https://fr.wikipedia.org/wiki/Syst%C3%A8me_de_gestion_de_base_de_donn%C3%A9es" TargetMode="External" Type="http://schemas.openxmlformats.org/officeDocument/2006/relationships/hyperlink"/><Relationship Id="rId2" Target="../media/image8.png" Type="http://schemas.openxmlformats.org/officeDocument/2006/relationships/image"/><Relationship Id="rId3" Target="../media/image9.svg" Type="http://schemas.openxmlformats.org/officeDocument/2006/relationships/image"/><Relationship Id="rId4" Target="https://fr.wikipedia.org/wiki/Mod%C3%A8le-vue-contr%C3%B4leur" TargetMode="External" Type="http://schemas.openxmlformats.org/officeDocument/2006/relationships/hyperlink"/><Relationship Id="rId5" Target="https://fr.wikipedia.org/wiki/Framework" TargetMode="External" Type="http://schemas.openxmlformats.org/officeDocument/2006/relationships/hyperlink"/><Relationship Id="rId6" Target="https://fr.wikipedia.org/wiki/Web_application" TargetMode="External" Type="http://schemas.openxmlformats.org/officeDocument/2006/relationships/hyperlink"/><Relationship Id="rId7" Target="https://fr.wikipedia.org/wiki/Open-source" TargetMode="External" Type="http://schemas.openxmlformats.org/officeDocument/2006/relationships/hyperlink"/><Relationship Id="rId8" Target="https://fr.wikipedia.org/wiki/PHP" TargetMode="External" Type="http://schemas.openxmlformats.org/officeDocument/2006/relationships/hyperlink"/><Relationship Id="rId9" Target="https://fr.wikipedia.org/wiki/Laravel#cite_note-WebDesignerArticle-1"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https://fr.wikipedia.org/wiki/World_Wide_Web" TargetMode="External" Type="http://schemas.openxmlformats.org/officeDocument/2006/relationships/hyperlink"/><Relationship Id="rId11" Target="https://fr.wikipedia.org/wiki/Service_web" TargetMode="External" Type="http://schemas.openxmlformats.org/officeDocument/2006/relationships/hyperlink"/><Relationship Id="rId12" Target="https://fr.wikipedia.org/wiki/H%C3%A9bergeur_web" TargetMode="External" Type="http://schemas.openxmlformats.org/officeDocument/2006/relationships/hyperlink"/><Relationship Id="rId13" Target="https://fr.wikipedia.org/wiki/D%C3%A9veloppement_de_logiciel" TargetMode="External" Type="http://schemas.openxmlformats.org/officeDocument/2006/relationships/hyperlink"/><Relationship Id="rId14" Target="https://fr.wikipedia.org/wiki/Logiciel_de_gestion_de_versions" TargetMode="External" Type="http://schemas.openxmlformats.org/officeDocument/2006/relationships/hyperlink"/><Relationship Id="rId15" Target="https://fr.wikipedia.org/wiki/Git" TargetMode="External" Type="http://schemas.openxmlformats.org/officeDocument/2006/relationships/hyperlink"/><Relationship Id="rId2" Target="../media/image8.png" Type="http://schemas.openxmlformats.org/officeDocument/2006/relationships/image"/><Relationship Id="rId3" Target="../media/image9.svg" Type="http://schemas.openxmlformats.org/officeDocument/2006/relationships/image"/><Relationship Id="rId4" Target="https://fr.wikipedia.org/wiki/Framework" TargetMode="External" Type="http://schemas.openxmlformats.org/officeDocument/2006/relationships/hyperlink"/><Relationship Id="rId5" Target="https://fr.wikipedia.org/wiki/Feuilles_de_style_en_cascade" TargetMode="External" Type="http://schemas.openxmlformats.org/officeDocument/2006/relationships/hyperlink"/><Relationship Id="rId6" Target="https://fr.wikipedia.org/wiki/Open_source" TargetMode="External" Type="http://schemas.openxmlformats.org/officeDocument/2006/relationships/hyperlink"/><Relationship Id="rId7" Target="https://fr.wikipedia.org/wiki/Bootstrap_(framework)" TargetMode="External" Type="http://schemas.openxmlformats.org/officeDocument/2006/relationships/hyperlink"/><Relationship Id="rId8" Target="https://fr.wikipedia.org/wiki/%C3%89diteur_d%27image_vectorielle" TargetMode="External" Type="http://schemas.openxmlformats.org/officeDocument/2006/relationships/hyperlink"/><Relationship Id="rId9" Target="https://fr.wikipedia.org/wiki/Prototypage_logiciel"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TextBox 2" id="2"/>
          <p:cNvSpPr txBox="true"/>
          <p:nvPr/>
        </p:nvSpPr>
        <p:spPr>
          <a:xfrm rot="0">
            <a:off x="2345438" y="2973851"/>
            <a:ext cx="14913862" cy="5180964"/>
          </a:xfrm>
          <a:prstGeom prst="rect">
            <a:avLst/>
          </a:prstGeom>
        </p:spPr>
        <p:txBody>
          <a:bodyPr anchor="t" rtlCol="false" tIns="0" lIns="0" bIns="0" rIns="0">
            <a:spAutoFit/>
          </a:bodyPr>
          <a:lstStyle/>
          <a:p>
            <a:pPr algn="l">
              <a:lnSpc>
                <a:spcPts val="19579"/>
              </a:lnSpc>
            </a:pPr>
            <a:r>
              <a:rPr lang="en-US" sz="21999">
                <a:solidFill>
                  <a:srgbClr val="000000"/>
                </a:solidFill>
                <a:latin typeface="DM Sans"/>
              </a:rPr>
              <a:t>Moroccan Explorer</a:t>
            </a:r>
          </a:p>
        </p:txBody>
      </p:sp>
      <p:sp>
        <p:nvSpPr>
          <p:cNvPr name="AutoShape 3" id="3"/>
          <p:cNvSpPr/>
          <p:nvPr/>
        </p:nvSpPr>
        <p:spPr>
          <a:xfrm flipH="true" flipV="true">
            <a:off x="2345438" y="1565979"/>
            <a:ext cx="1632016" cy="0"/>
          </a:xfrm>
          <a:prstGeom prst="line">
            <a:avLst/>
          </a:prstGeom>
          <a:ln cap="flat" w="190500">
            <a:solidFill>
              <a:srgbClr val="000000"/>
            </a:solidFill>
            <a:prstDash val="solid"/>
            <a:headEnd type="none" len="sm" w="sm"/>
            <a:tailEnd type="none" len="sm" w="sm"/>
          </a:ln>
        </p:spPr>
      </p:sp>
      <p:sp>
        <p:nvSpPr>
          <p:cNvPr name="AutoShape 4" id="4"/>
          <p:cNvSpPr/>
          <p:nvPr/>
        </p:nvSpPr>
        <p:spPr>
          <a:xfrm>
            <a:off x="17164050" y="8810213"/>
            <a:ext cx="0" cy="1632016"/>
          </a:xfrm>
          <a:prstGeom prst="line">
            <a:avLst/>
          </a:prstGeom>
          <a:ln cap="flat" w="190500">
            <a:solidFill>
              <a:srgbClr val="000000"/>
            </a:solidFill>
            <a:prstDash val="solid"/>
            <a:headEnd type="none" len="sm" w="sm"/>
            <a:tailEnd type="none" len="sm" w="sm"/>
          </a:ln>
        </p:spPr>
      </p:sp>
      <p:sp>
        <p:nvSpPr>
          <p:cNvPr name="TextBox 5" id="5"/>
          <p:cNvSpPr txBox="true"/>
          <p:nvPr/>
        </p:nvSpPr>
        <p:spPr>
          <a:xfrm rot="0">
            <a:off x="2345438" y="689864"/>
            <a:ext cx="2437786" cy="338836"/>
          </a:xfrm>
          <a:prstGeom prst="rect">
            <a:avLst/>
          </a:prstGeom>
        </p:spPr>
        <p:txBody>
          <a:bodyPr anchor="t" rtlCol="false" tIns="0" lIns="0" bIns="0" rIns="0">
            <a:spAutoFit/>
          </a:bodyPr>
          <a:lstStyle/>
          <a:p>
            <a:pPr algn="l">
              <a:lnSpc>
                <a:spcPts val="2491"/>
              </a:lnSpc>
            </a:pPr>
            <a:r>
              <a:rPr lang="en-US" sz="2799">
                <a:solidFill>
                  <a:srgbClr val="000000"/>
                </a:solidFill>
                <a:latin typeface="DM Sans Bold"/>
              </a:rPr>
              <a:t>2024</a:t>
            </a:r>
          </a:p>
        </p:txBody>
      </p:sp>
      <p:sp>
        <p:nvSpPr>
          <p:cNvPr name="Freeform 6" id="6"/>
          <p:cNvSpPr/>
          <p:nvPr/>
        </p:nvSpPr>
        <p:spPr>
          <a:xfrm flipH="false" flipV="false" rot="0">
            <a:off x="1028700" y="7781513"/>
            <a:ext cx="1476787" cy="1476787"/>
          </a:xfrm>
          <a:custGeom>
            <a:avLst/>
            <a:gdLst/>
            <a:ahLst/>
            <a:cxnLst/>
            <a:rect r="r" b="b" t="t" l="l"/>
            <a:pathLst>
              <a:path h="1476787" w="1476787">
                <a:moveTo>
                  <a:pt x="0" y="0"/>
                </a:moveTo>
                <a:lnTo>
                  <a:pt x="1476787" y="0"/>
                </a:lnTo>
                <a:lnTo>
                  <a:pt x="1476787" y="1476787"/>
                </a:lnTo>
                <a:lnTo>
                  <a:pt x="0" y="1476787"/>
                </a:lnTo>
                <a:lnTo>
                  <a:pt x="0" y="0"/>
                </a:lnTo>
                <a:close/>
              </a:path>
            </a:pathLst>
          </a:custGeom>
          <a:blipFill>
            <a:blip r:embed="rId2"/>
            <a:stretch>
              <a:fillRect l="0" t="0" r="0" b="0"/>
            </a:stretch>
          </a:blipFill>
          <a:ln cap="sq">
            <a:noFill/>
            <a:prstDash val="solid"/>
            <a:miter/>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131782" y="3077578"/>
            <a:ext cx="8024435" cy="4455694"/>
          </a:xfrm>
          <a:prstGeom prst="rect">
            <a:avLst/>
          </a:prstGeom>
        </p:spPr>
        <p:txBody>
          <a:bodyPr anchor="t" rtlCol="false" tIns="0" lIns="0" bIns="0" rIns="0">
            <a:spAutoFit/>
          </a:bodyPr>
          <a:lstStyle/>
          <a:p>
            <a:pPr algn="ctr">
              <a:lnSpc>
                <a:spcPts val="11468"/>
              </a:lnSpc>
            </a:pPr>
            <a:r>
              <a:rPr lang="en-US" sz="12331">
                <a:solidFill>
                  <a:srgbClr val="000000"/>
                </a:solidFill>
                <a:latin typeface="DM Sans Bold"/>
              </a:rPr>
              <a:t>Test Pratique</a:t>
            </a:r>
          </a:p>
          <a:p>
            <a:pPr algn="ctr">
              <a:lnSpc>
                <a:spcPts val="11420"/>
              </a:lnSpc>
            </a:pPr>
          </a:p>
        </p:txBody>
      </p:sp>
      <p:sp>
        <p:nvSpPr>
          <p:cNvPr name="AutoShape 3" id="3"/>
          <p:cNvSpPr/>
          <p:nvPr/>
        </p:nvSpPr>
        <p:spPr>
          <a:xfrm flipV="true">
            <a:off x="1028700" y="1123950"/>
            <a:ext cx="1006565" cy="0"/>
          </a:xfrm>
          <a:prstGeom prst="line">
            <a:avLst/>
          </a:prstGeom>
          <a:ln cap="flat" w="190500">
            <a:solidFill>
              <a:srgbClr val="000000"/>
            </a:solidFill>
            <a:prstDash val="solid"/>
            <a:headEnd type="none" len="sm" w="sm"/>
            <a:tailEnd type="none" len="sm" w="sm"/>
          </a:ln>
        </p:spPr>
      </p:sp>
      <p:sp>
        <p:nvSpPr>
          <p:cNvPr name="Freeform 4" id="4"/>
          <p:cNvSpPr/>
          <p:nvPr/>
        </p:nvSpPr>
        <p:spPr>
          <a:xfrm flipH="false" flipV="false" rot="5400000">
            <a:off x="14577199" y="6583757"/>
            <a:ext cx="1249403" cy="4114800"/>
          </a:xfrm>
          <a:custGeom>
            <a:avLst/>
            <a:gdLst/>
            <a:ahLst/>
            <a:cxnLst/>
            <a:rect r="r" b="b" t="t" l="l"/>
            <a:pathLst>
              <a:path h="4114800" w="1249403">
                <a:moveTo>
                  <a:pt x="0" y="0"/>
                </a:moveTo>
                <a:lnTo>
                  <a:pt x="1249402" y="0"/>
                </a:lnTo>
                <a:lnTo>
                  <a:pt x="124940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250188" y="4124643"/>
            <a:ext cx="14913862" cy="2694939"/>
          </a:xfrm>
          <a:prstGeom prst="rect">
            <a:avLst/>
          </a:prstGeom>
        </p:spPr>
        <p:txBody>
          <a:bodyPr anchor="t" rtlCol="false" tIns="0" lIns="0" bIns="0" rIns="0">
            <a:spAutoFit/>
          </a:bodyPr>
          <a:lstStyle/>
          <a:p>
            <a:pPr algn="l">
              <a:lnSpc>
                <a:spcPts val="19579"/>
              </a:lnSpc>
            </a:pPr>
            <a:r>
              <a:rPr lang="en-US" sz="21999">
                <a:solidFill>
                  <a:srgbClr val="000000"/>
                </a:solidFill>
                <a:latin typeface="DM Sans"/>
              </a:rPr>
              <a:t>Merci !</a:t>
            </a:r>
          </a:p>
        </p:txBody>
      </p:sp>
      <p:sp>
        <p:nvSpPr>
          <p:cNvPr name="AutoShape 3" id="3"/>
          <p:cNvSpPr/>
          <p:nvPr/>
        </p:nvSpPr>
        <p:spPr>
          <a:xfrm flipH="true" flipV="true">
            <a:off x="2345438" y="1565979"/>
            <a:ext cx="1632016" cy="0"/>
          </a:xfrm>
          <a:prstGeom prst="line">
            <a:avLst/>
          </a:prstGeom>
          <a:ln cap="flat" w="190500">
            <a:solidFill>
              <a:srgbClr val="000000"/>
            </a:solidFill>
            <a:prstDash val="solid"/>
            <a:headEnd type="none" len="sm" w="sm"/>
            <a:tailEnd type="none" len="sm" w="sm"/>
          </a:ln>
        </p:spPr>
      </p:sp>
      <p:sp>
        <p:nvSpPr>
          <p:cNvPr name="AutoShape 4" id="4"/>
          <p:cNvSpPr/>
          <p:nvPr/>
        </p:nvSpPr>
        <p:spPr>
          <a:xfrm>
            <a:off x="17164050" y="8810213"/>
            <a:ext cx="0" cy="1632016"/>
          </a:xfrm>
          <a:prstGeom prst="line">
            <a:avLst/>
          </a:prstGeom>
          <a:ln cap="flat" w="190500">
            <a:solidFill>
              <a:srgbClr val="000000"/>
            </a:solidFill>
            <a:prstDash val="solid"/>
            <a:headEnd type="none" len="sm" w="sm"/>
            <a:tailEnd type="none" len="sm" w="sm"/>
          </a:ln>
        </p:spPr>
      </p:sp>
      <p:sp>
        <p:nvSpPr>
          <p:cNvPr name="Freeform 5" id="5"/>
          <p:cNvSpPr/>
          <p:nvPr/>
        </p:nvSpPr>
        <p:spPr>
          <a:xfrm flipH="false" flipV="false" rot="0">
            <a:off x="772545" y="8760618"/>
            <a:ext cx="1089431" cy="865603"/>
          </a:xfrm>
          <a:custGeom>
            <a:avLst/>
            <a:gdLst/>
            <a:ahLst/>
            <a:cxnLst/>
            <a:rect r="r" b="b" t="t" l="l"/>
            <a:pathLst>
              <a:path h="865603" w="1089431">
                <a:moveTo>
                  <a:pt x="0" y="0"/>
                </a:moveTo>
                <a:lnTo>
                  <a:pt x="1089431" y="0"/>
                </a:lnTo>
                <a:lnTo>
                  <a:pt x="1089431" y="865603"/>
                </a:lnTo>
                <a:lnTo>
                  <a:pt x="0" y="865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flipV="true">
            <a:off x="1028700" y="1028700"/>
            <a:ext cx="0" cy="5564086"/>
          </a:xfrm>
          <a:prstGeom prst="line">
            <a:avLst/>
          </a:prstGeom>
          <a:ln cap="flat" w="190500">
            <a:solidFill>
              <a:srgbClr val="000000"/>
            </a:solidFill>
            <a:prstDash val="solid"/>
            <a:headEnd type="none" len="sm" w="sm"/>
            <a:tailEnd type="none" len="sm" w="sm"/>
          </a:ln>
        </p:spPr>
      </p:sp>
      <p:grpSp>
        <p:nvGrpSpPr>
          <p:cNvPr name="Group 3" id="3"/>
          <p:cNvGrpSpPr/>
          <p:nvPr/>
        </p:nvGrpSpPr>
        <p:grpSpPr>
          <a:xfrm rot="0">
            <a:off x="10815026" y="1028700"/>
            <a:ext cx="6444274" cy="8229600"/>
            <a:chOff x="0" y="0"/>
            <a:chExt cx="8592365" cy="10972800"/>
          </a:xfrm>
        </p:grpSpPr>
        <p:pic>
          <p:nvPicPr>
            <p:cNvPr name="Picture 4" id="4"/>
            <p:cNvPicPr>
              <a:picLocks noChangeAspect="true"/>
            </p:cNvPicPr>
            <p:nvPr/>
          </p:nvPicPr>
          <p:blipFill>
            <a:blip r:embed="rId2"/>
            <a:srcRect l="13231" t="0" r="34564" b="0"/>
            <a:stretch>
              <a:fillRect/>
            </a:stretch>
          </p:blipFill>
          <p:spPr>
            <a:xfrm flipH="false" flipV="false">
              <a:off x="0" y="0"/>
              <a:ext cx="8592365" cy="10972800"/>
            </a:xfrm>
            <a:prstGeom prst="rect">
              <a:avLst/>
            </a:prstGeom>
          </p:spPr>
        </p:pic>
      </p:grpSp>
      <p:sp>
        <p:nvSpPr>
          <p:cNvPr name="TextBox 5" id="5"/>
          <p:cNvSpPr txBox="true"/>
          <p:nvPr/>
        </p:nvSpPr>
        <p:spPr>
          <a:xfrm rot="0">
            <a:off x="895316" y="7817514"/>
            <a:ext cx="9302074" cy="1767078"/>
          </a:xfrm>
          <a:prstGeom prst="rect">
            <a:avLst/>
          </a:prstGeom>
        </p:spPr>
        <p:txBody>
          <a:bodyPr anchor="t" rtlCol="false" tIns="0" lIns="0" bIns="0" rIns="0">
            <a:spAutoFit/>
          </a:bodyPr>
          <a:lstStyle/>
          <a:p>
            <a:pPr algn="l">
              <a:lnSpc>
                <a:spcPts val="12816"/>
              </a:lnSpc>
            </a:pPr>
            <a:r>
              <a:rPr lang="en-US" sz="14400">
                <a:solidFill>
                  <a:srgbClr val="000000"/>
                </a:solidFill>
                <a:latin typeface="DM Sans Bold"/>
              </a:rPr>
              <a:t>Contexte</a:t>
            </a:r>
          </a:p>
        </p:txBody>
      </p:sp>
      <p:sp>
        <p:nvSpPr>
          <p:cNvPr name="TextBox 6" id="6"/>
          <p:cNvSpPr txBox="true"/>
          <p:nvPr/>
        </p:nvSpPr>
        <p:spPr>
          <a:xfrm rot="0">
            <a:off x="1742035" y="1001297"/>
            <a:ext cx="7401965" cy="6397117"/>
          </a:xfrm>
          <a:prstGeom prst="rect">
            <a:avLst/>
          </a:prstGeom>
        </p:spPr>
        <p:txBody>
          <a:bodyPr anchor="t" rtlCol="false" tIns="0" lIns="0" bIns="0" rIns="0">
            <a:spAutoFit/>
          </a:bodyPr>
          <a:lstStyle/>
          <a:p>
            <a:pPr algn="l">
              <a:lnSpc>
                <a:spcPts val="3223"/>
              </a:lnSpc>
            </a:pPr>
            <a:r>
              <a:rPr lang="en-US" sz="2599">
                <a:solidFill>
                  <a:srgbClr val="433833"/>
                </a:solidFill>
                <a:latin typeface="DM Sans"/>
              </a:rPr>
              <a:t>Le tourisme au Maroc est en plein essor, attirant un nombre croissant de visiteurs nationaux et internationaux chaque année. Cependant, malgré cette popularité, il existe un besoin évident d'une plateforme centralisée et conviviale pour aider les voyageurs à planifier leurs séjours. Actuellement, il manque un guide touristique en ligne complet qui offre des informations détaillées sur les tours, les hôtels, les restaurants et les services de location de voitures au Maroc. Pour combler cette lacune, nous avons développé un site web guide touristique qui fournira toutes ces fonctionnalités de manière efficace et conviviale.</a:t>
            </a:r>
          </a:p>
          <a:p>
            <a:pPr algn="l" marL="0" indent="0" lvl="0">
              <a:lnSpc>
                <a:spcPts val="3223"/>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10790" y="2561016"/>
            <a:ext cx="8655676" cy="6360777"/>
            <a:chOff x="0" y="0"/>
            <a:chExt cx="11540901" cy="8481036"/>
          </a:xfrm>
        </p:grpSpPr>
        <p:pic>
          <p:nvPicPr>
            <p:cNvPr name="Picture 3" id="3"/>
            <p:cNvPicPr>
              <a:picLocks noChangeAspect="true"/>
            </p:cNvPicPr>
            <p:nvPr/>
          </p:nvPicPr>
          <p:blipFill>
            <a:blip r:embed="rId2"/>
            <a:srcRect l="4583" t="0" r="4583" b="0"/>
            <a:stretch>
              <a:fillRect/>
            </a:stretch>
          </p:blipFill>
          <p:spPr>
            <a:xfrm flipH="false" flipV="false">
              <a:off x="0" y="0"/>
              <a:ext cx="11540901" cy="8481036"/>
            </a:xfrm>
            <a:prstGeom prst="rect">
              <a:avLst/>
            </a:prstGeom>
          </p:spPr>
        </p:pic>
      </p:grpSp>
      <p:sp>
        <p:nvSpPr>
          <p:cNvPr name="TextBox 4" id="4"/>
          <p:cNvSpPr txBox="true"/>
          <p:nvPr/>
        </p:nvSpPr>
        <p:spPr>
          <a:xfrm rot="0">
            <a:off x="1028700" y="812977"/>
            <a:ext cx="16625217" cy="1101851"/>
          </a:xfrm>
          <a:prstGeom prst="rect">
            <a:avLst/>
          </a:prstGeom>
        </p:spPr>
        <p:txBody>
          <a:bodyPr anchor="t" rtlCol="false" tIns="0" lIns="0" bIns="0" rIns="0">
            <a:spAutoFit/>
          </a:bodyPr>
          <a:lstStyle/>
          <a:p>
            <a:pPr algn="l">
              <a:lnSpc>
                <a:spcPts val="8183"/>
              </a:lnSpc>
            </a:pPr>
            <a:r>
              <a:rPr lang="en-US" sz="8799">
                <a:solidFill>
                  <a:srgbClr val="000000"/>
                </a:solidFill>
                <a:latin typeface="DM Sans Bold"/>
              </a:rPr>
              <a:t>Objectif </a:t>
            </a:r>
          </a:p>
        </p:txBody>
      </p:sp>
      <p:sp>
        <p:nvSpPr>
          <p:cNvPr name="TextBox 5" id="5"/>
          <p:cNvSpPr txBox="true"/>
          <p:nvPr/>
        </p:nvSpPr>
        <p:spPr>
          <a:xfrm rot="0">
            <a:off x="10474634" y="4967013"/>
            <a:ext cx="6784666" cy="3954780"/>
          </a:xfrm>
          <a:prstGeom prst="rect">
            <a:avLst/>
          </a:prstGeom>
        </p:spPr>
        <p:txBody>
          <a:bodyPr anchor="t" rtlCol="false" tIns="0" lIns="0" bIns="0" rIns="0">
            <a:spAutoFit/>
          </a:bodyPr>
          <a:lstStyle/>
          <a:p>
            <a:pPr algn="l">
              <a:lnSpc>
                <a:spcPts val="3102"/>
              </a:lnSpc>
            </a:pPr>
            <a:r>
              <a:rPr lang="en-US" sz="2899">
                <a:solidFill>
                  <a:srgbClr val="433833"/>
                </a:solidFill>
                <a:latin typeface="DM Sans"/>
              </a:rPr>
              <a:t>L'objectif de ce projet est de créer une plateforme en ligne pour guider les touristes dans la planification de leur voyage au Maroc. Cette plateforme offrira des informations détaillées sur les tours, les hotels, les restaurants et les services de location de voitures, ainsi que la possibilité de réserver ces services en ligne.</a:t>
            </a:r>
          </a:p>
          <a:p>
            <a:pPr algn="l">
              <a:lnSpc>
                <a:spcPts val="3316"/>
              </a:lnSpc>
            </a:pPr>
          </a:p>
        </p:txBody>
      </p:sp>
      <p:sp>
        <p:nvSpPr>
          <p:cNvPr name="AutoShape 6" id="6"/>
          <p:cNvSpPr/>
          <p:nvPr/>
        </p:nvSpPr>
        <p:spPr>
          <a:xfrm>
            <a:off x="1123950" y="2561016"/>
            <a:ext cx="0" cy="1006565"/>
          </a:xfrm>
          <a:prstGeom prst="line">
            <a:avLst/>
          </a:prstGeom>
          <a:ln cap="flat" w="190500">
            <a:solidFill>
              <a:srgbClr val="000000"/>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123950" y="2561016"/>
            <a:ext cx="0" cy="1006565"/>
          </a:xfrm>
          <a:prstGeom prst="line">
            <a:avLst/>
          </a:prstGeom>
          <a:ln cap="flat" w="190500">
            <a:solidFill>
              <a:srgbClr val="000000"/>
            </a:solidFill>
            <a:prstDash val="solid"/>
            <a:headEnd type="none" len="sm" w="sm"/>
            <a:tailEnd type="none" len="sm" w="sm"/>
          </a:ln>
        </p:spPr>
      </p:sp>
      <p:sp>
        <p:nvSpPr>
          <p:cNvPr name="Freeform 3" id="3"/>
          <p:cNvSpPr/>
          <p:nvPr/>
        </p:nvSpPr>
        <p:spPr>
          <a:xfrm flipH="false" flipV="false" rot="0">
            <a:off x="3985848" y="2561016"/>
            <a:ext cx="10710920" cy="7212985"/>
          </a:xfrm>
          <a:custGeom>
            <a:avLst/>
            <a:gdLst/>
            <a:ahLst/>
            <a:cxnLst/>
            <a:rect r="r" b="b" t="t" l="l"/>
            <a:pathLst>
              <a:path h="7212985" w="10710920">
                <a:moveTo>
                  <a:pt x="0" y="0"/>
                </a:moveTo>
                <a:lnTo>
                  <a:pt x="10710921" y="0"/>
                </a:lnTo>
                <a:lnTo>
                  <a:pt x="10710921" y="7212985"/>
                </a:lnTo>
                <a:lnTo>
                  <a:pt x="0" y="7212985"/>
                </a:lnTo>
                <a:lnTo>
                  <a:pt x="0" y="0"/>
                </a:lnTo>
                <a:close/>
              </a:path>
            </a:pathLst>
          </a:custGeom>
          <a:blipFill>
            <a:blip r:embed="rId2"/>
            <a:stretch>
              <a:fillRect l="0" t="0" r="0" b="0"/>
            </a:stretch>
          </a:blipFill>
        </p:spPr>
      </p:sp>
      <p:sp>
        <p:nvSpPr>
          <p:cNvPr name="TextBox 4" id="4"/>
          <p:cNvSpPr txBox="true"/>
          <p:nvPr/>
        </p:nvSpPr>
        <p:spPr>
          <a:xfrm rot="0">
            <a:off x="1028700" y="812977"/>
            <a:ext cx="16625217" cy="1101851"/>
          </a:xfrm>
          <a:prstGeom prst="rect">
            <a:avLst/>
          </a:prstGeom>
        </p:spPr>
        <p:txBody>
          <a:bodyPr anchor="t" rtlCol="false" tIns="0" lIns="0" bIns="0" rIns="0">
            <a:spAutoFit/>
          </a:bodyPr>
          <a:lstStyle/>
          <a:p>
            <a:pPr algn="l">
              <a:lnSpc>
                <a:spcPts val="8183"/>
              </a:lnSpc>
            </a:pPr>
            <a:r>
              <a:rPr lang="en-US" sz="8799">
                <a:solidFill>
                  <a:srgbClr val="000000"/>
                </a:solidFill>
                <a:latin typeface="DM Sans Bold"/>
              </a:rPr>
              <a:t>Diagramme de classe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123950" y="2561016"/>
            <a:ext cx="0" cy="1006565"/>
          </a:xfrm>
          <a:prstGeom prst="line">
            <a:avLst/>
          </a:prstGeom>
          <a:ln cap="flat" w="190500">
            <a:solidFill>
              <a:srgbClr val="000000"/>
            </a:solidFill>
            <a:prstDash val="solid"/>
            <a:headEnd type="none" len="sm" w="sm"/>
            <a:tailEnd type="none" len="sm" w="sm"/>
          </a:ln>
        </p:spPr>
      </p:sp>
      <p:sp>
        <p:nvSpPr>
          <p:cNvPr name="Freeform 3" id="3"/>
          <p:cNvSpPr/>
          <p:nvPr/>
        </p:nvSpPr>
        <p:spPr>
          <a:xfrm flipH="false" flipV="false" rot="0">
            <a:off x="2630013" y="2561016"/>
            <a:ext cx="13422590" cy="6697284"/>
          </a:xfrm>
          <a:custGeom>
            <a:avLst/>
            <a:gdLst/>
            <a:ahLst/>
            <a:cxnLst/>
            <a:rect r="r" b="b" t="t" l="l"/>
            <a:pathLst>
              <a:path h="6697284" w="13422590">
                <a:moveTo>
                  <a:pt x="0" y="0"/>
                </a:moveTo>
                <a:lnTo>
                  <a:pt x="13422590" y="0"/>
                </a:lnTo>
                <a:lnTo>
                  <a:pt x="13422590" y="6697284"/>
                </a:lnTo>
                <a:lnTo>
                  <a:pt x="0" y="6697284"/>
                </a:lnTo>
                <a:lnTo>
                  <a:pt x="0" y="0"/>
                </a:lnTo>
                <a:close/>
              </a:path>
            </a:pathLst>
          </a:custGeom>
          <a:blipFill>
            <a:blip r:embed="rId2"/>
            <a:stretch>
              <a:fillRect l="0" t="0" r="0" b="0"/>
            </a:stretch>
          </a:blipFill>
        </p:spPr>
      </p:sp>
      <p:sp>
        <p:nvSpPr>
          <p:cNvPr name="TextBox 4" id="4"/>
          <p:cNvSpPr txBox="true"/>
          <p:nvPr/>
        </p:nvSpPr>
        <p:spPr>
          <a:xfrm rot="0">
            <a:off x="1028700" y="812977"/>
            <a:ext cx="16625217" cy="1101851"/>
          </a:xfrm>
          <a:prstGeom prst="rect">
            <a:avLst/>
          </a:prstGeom>
        </p:spPr>
        <p:txBody>
          <a:bodyPr anchor="t" rtlCol="false" tIns="0" lIns="0" bIns="0" rIns="0">
            <a:spAutoFit/>
          </a:bodyPr>
          <a:lstStyle/>
          <a:p>
            <a:pPr algn="l">
              <a:lnSpc>
                <a:spcPts val="8183"/>
              </a:lnSpc>
            </a:pPr>
            <a:r>
              <a:rPr lang="en-US" sz="8799">
                <a:solidFill>
                  <a:srgbClr val="000000"/>
                </a:solidFill>
                <a:latin typeface="DM Sans Bold"/>
              </a:rPr>
              <a:t>cas d’utilisation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123950" y="2561016"/>
            <a:ext cx="0" cy="1006565"/>
          </a:xfrm>
          <a:prstGeom prst="line">
            <a:avLst/>
          </a:prstGeom>
          <a:ln cap="flat" w="190500">
            <a:solidFill>
              <a:srgbClr val="000000"/>
            </a:solidFill>
            <a:prstDash val="solid"/>
            <a:headEnd type="none" len="sm" w="sm"/>
            <a:tailEnd type="none" len="sm" w="sm"/>
          </a:ln>
        </p:spPr>
      </p:sp>
      <p:sp>
        <p:nvSpPr>
          <p:cNvPr name="Freeform 3" id="3"/>
          <p:cNvSpPr/>
          <p:nvPr/>
        </p:nvSpPr>
        <p:spPr>
          <a:xfrm flipH="false" flipV="false" rot="0">
            <a:off x="4258409" y="2561016"/>
            <a:ext cx="10165799" cy="7113738"/>
          </a:xfrm>
          <a:custGeom>
            <a:avLst/>
            <a:gdLst/>
            <a:ahLst/>
            <a:cxnLst/>
            <a:rect r="r" b="b" t="t" l="l"/>
            <a:pathLst>
              <a:path h="7113738" w="10165799">
                <a:moveTo>
                  <a:pt x="0" y="0"/>
                </a:moveTo>
                <a:lnTo>
                  <a:pt x="10165799" y="0"/>
                </a:lnTo>
                <a:lnTo>
                  <a:pt x="10165799" y="7113738"/>
                </a:lnTo>
                <a:lnTo>
                  <a:pt x="0" y="7113738"/>
                </a:lnTo>
                <a:lnTo>
                  <a:pt x="0" y="0"/>
                </a:lnTo>
                <a:close/>
              </a:path>
            </a:pathLst>
          </a:custGeom>
          <a:blipFill>
            <a:blip r:embed="rId2"/>
            <a:stretch>
              <a:fillRect l="0" t="0" r="0" b="0"/>
            </a:stretch>
          </a:blipFill>
        </p:spPr>
      </p:sp>
      <p:sp>
        <p:nvSpPr>
          <p:cNvPr name="TextBox 4" id="4"/>
          <p:cNvSpPr txBox="true"/>
          <p:nvPr/>
        </p:nvSpPr>
        <p:spPr>
          <a:xfrm rot="0">
            <a:off x="1028700" y="812977"/>
            <a:ext cx="16625217" cy="1101851"/>
          </a:xfrm>
          <a:prstGeom prst="rect">
            <a:avLst/>
          </a:prstGeom>
        </p:spPr>
        <p:txBody>
          <a:bodyPr anchor="t" rtlCol="false" tIns="0" lIns="0" bIns="0" rIns="0">
            <a:spAutoFit/>
          </a:bodyPr>
          <a:lstStyle/>
          <a:p>
            <a:pPr algn="l">
              <a:lnSpc>
                <a:spcPts val="8183"/>
              </a:lnSpc>
            </a:pPr>
            <a:r>
              <a:rPr lang="en-US" sz="8799">
                <a:solidFill>
                  <a:srgbClr val="000000"/>
                </a:solidFill>
                <a:latin typeface="DM Sans Bold"/>
              </a:rPr>
              <a:t>Diagramme de séquence:</a:t>
            </a:r>
          </a:p>
        </p:txBody>
      </p:sp>
      <p:sp>
        <p:nvSpPr>
          <p:cNvPr name="TextBox 5" id="5"/>
          <p:cNvSpPr txBox="true"/>
          <p:nvPr/>
        </p:nvSpPr>
        <p:spPr>
          <a:xfrm rot="0">
            <a:off x="1417766" y="2494341"/>
            <a:ext cx="334664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Autehtification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123950" y="2561016"/>
            <a:ext cx="0" cy="1006565"/>
          </a:xfrm>
          <a:prstGeom prst="line">
            <a:avLst/>
          </a:prstGeom>
          <a:ln cap="flat" w="190500">
            <a:solidFill>
              <a:srgbClr val="000000"/>
            </a:solidFill>
            <a:prstDash val="solid"/>
            <a:headEnd type="none" len="sm" w="sm"/>
            <a:tailEnd type="none" len="sm" w="sm"/>
          </a:ln>
        </p:spPr>
      </p:sp>
      <p:sp>
        <p:nvSpPr>
          <p:cNvPr name="Freeform 3" id="3"/>
          <p:cNvSpPr/>
          <p:nvPr/>
        </p:nvSpPr>
        <p:spPr>
          <a:xfrm flipH="false" flipV="false" rot="0">
            <a:off x="4657298" y="2561016"/>
            <a:ext cx="9368021" cy="7086376"/>
          </a:xfrm>
          <a:custGeom>
            <a:avLst/>
            <a:gdLst/>
            <a:ahLst/>
            <a:cxnLst/>
            <a:rect r="r" b="b" t="t" l="l"/>
            <a:pathLst>
              <a:path h="7086376" w="9368021">
                <a:moveTo>
                  <a:pt x="0" y="0"/>
                </a:moveTo>
                <a:lnTo>
                  <a:pt x="9368021" y="0"/>
                </a:lnTo>
                <a:lnTo>
                  <a:pt x="9368021" y="7086376"/>
                </a:lnTo>
                <a:lnTo>
                  <a:pt x="0" y="7086376"/>
                </a:lnTo>
                <a:lnTo>
                  <a:pt x="0" y="0"/>
                </a:lnTo>
                <a:close/>
              </a:path>
            </a:pathLst>
          </a:custGeom>
          <a:blipFill>
            <a:blip r:embed="rId2"/>
            <a:stretch>
              <a:fillRect l="0" t="0" r="0" b="0"/>
            </a:stretch>
          </a:blipFill>
        </p:spPr>
      </p:sp>
      <p:sp>
        <p:nvSpPr>
          <p:cNvPr name="TextBox 4" id="4"/>
          <p:cNvSpPr txBox="true"/>
          <p:nvPr/>
        </p:nvSpPr>
        <p:spPr>
          <a:xfrm rot="0">
            <a:off x="1028700" y="812977"/>
            <a:ext cx="16625217" cy="1101851"/>
          </a:xfrm>
          <a:prstGeom prst="rect">
            <a:avLst/>
          </a:prstGeom>
        </p:spPr>
        <p:txBody>
          <a:bodyPr anchor="t" rtlCol="false" tIns="0" lIns="0" bIns="0" rIns="0">
            <a:spAutoFit/>
          </a:bodyPr>
          <a:lstStyle/>
          <a:p>
            <a:pPr algn="l">
              <a:lnSpc>
                <a:spcPts val="8183"/>
              </a:lnSpc>
            </a:pPr>
            <a:r>
              <a:rPr lang="en-US" sz="8799">
                <a:solidFill>
                  <a:srgbClr val="000000"/>
                </a:solidFill>
                <a:latin typeface="DM Sans Bold"/>
              </a:rPr>
              <a:t>Diagramme de séquence:</a:t>
            </a:r>
          </a:p>
        </p:txBody>
      </p:sp>
      <p:sp>
        <p:nvSpPr>
          <p:cNvPr name="TextBox 5" id="5"/>
          <p:cNvSpPr txBox="true"/>
          <p:nvPr/>
        </p:nvSpPr>
        <p:spPr>
          <a:xfrm rot="0">
            <a:off x="1395829" y="2494341"/>
            <a:ext cx="268595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Inscriptions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028700" y="9258300"/>
            <a:ext cx="555821" cy="0"/>
          </a:xfrm>
          <a:prstGeom prst="line">
            <a:avLst/>
          </a:prstGeom>
          <a:ln cap="flat" w="190500">
            <a:solidFill>
              <a:srgbClr val="000000"/>
            </a:solidFill>
            <a:prstDash val="solid"/>
            <a:headEnd type="none" len="sm" w="sm"/>
            <a:tailEnd type="none" len="sm" w="sm"/>
          </a:ln>
        </p:spPr>
      </p:sp>
      <p:sp>
        <p:nvSpPr>
          <p:cNvPr name="Freeform 3" id="3"/>
          <p:cNvSpPr/>
          <p:nvPr/>
        </p:nvSpPr>
        <p:spPr>
          <a:xfrm flipH="false" flipV="false" rot="0">
            <a:off x="5141873" y="5372467"/>
            <a:ext cx="698856" cy="700129"/>
          </a:xfrm>
          <a:custGeom>
            <a:avLst/>
            <a:gdLst/>
            <a:ahLst/>
            <a:cxnLst/>
            <a:rect r="r" b="b" t="t" l="l"/>
            <a:pathLst>
              <a:path h="700129" w="698856">
                <a:moveTo>
                  <a:pt x="0" y="0"/>
                </a:moveTo>
                <a:lnTo>
                  <a:pt x="698856" y="0"/>
                </a:lnTo>
                <a:lnTo>
                  <a:pt x="698856" y="700129"/>
                </a:lnTo>
                <a:lnTo>
                  <a:pt x="0" y="7001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39953" y="5372467"/>
            <a:ext cx="698856" cy="700129"/>
          </a:xfrm>
          <a:custGeom>
            <a:avLst/>
            <a:gdLst/>
            <a:ahLst/>
            <a:cxnLst/>
            <a:rect r="r" b="b" t="t" l="l"/>
            <a:pathLst>
              <a:path h="700129" w="698856">
                <a:moveTo>
                  <a:pt x="0" y="0"/>
                </a:moveTo>
                <a:lnTo>
                  <a:pt x="698856" y="0"/>
                </a:lnTo>
                <a:lnTo>
                  <a:pt x="698856" y="700129"/>
                </a:lnTo>
                <a:lnTo>
                  <a:pt x="0" y="7001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1176274"/>
            <a:ext cx="16230600" cy="1817751"/>
          </a:xfrm>
          <a:prstGeom prst="rect">
            <a:avLst/>
          </a:prstGeom>
        </p:spPr>
        <p:txBody>
          <a:bodyPr anchor="t" rtlCol="false" tIns="0" lIns="0" bIns="0" rIns="0">
            <a:spAutoFit/>
          </a:bodyPr>
          <a:lstStyle/>
          <a:p>
            <a:pPr algn="l">
              <a:lnSpc>
                <a:spcPts val="13392"/>
              </a:lnSpc>
            </a:pPr>
            <a:r>
              <a:rPr lang="en-US" sz="14400">
                <a:solidFill>
                  <a:srgbClr val="000000"/>
                </a:solidFill>
                <a:latin typeface="DM Sans Bold"/>
              </a:rPr>
              <a:t>Outils :</a:t>
            </a:r>
          </a:p>
        </p:txBody>
      </p:sp>
      <p:sp>
        <p:nvSpPr>
          <p:cNvPr name="TextBox 6" id="6"/>
          <p:cNvSpPr txBox="true"/>
          <p:nvPr/>
        </p:nvSpPr>
        <p:spPr>
          <a:xfrm rot="0">
            <a:off x="1028700" y="5563781"/>
            <a:ext cx="3618473" cy="346075"/>
          </a:xfrm>
          <a:prstGeom prst="rect">
            <a:avLst/>
          </a:prstGeom>
        </p:spPr>
        <p:txBody>
          <a:bodyPr anchor="t" rtlCol="false" tIns="0" lIns="0" bIns="0" rIns="0">
            <a:spAutoFit/>
          </a:bodyPr>
          <a:lstStyle/>
          <a:p>
            <a:pPr algn="l">
              <a:lnSpc>
                <a:spcPts val="2674"/>
              </a:lnSpc>
            </a:pPr>
            <a:r>
              <a:rPr lang="en-US" sz="2499">
                <a:solidFill>
                  <a:srgbClr val="433833"/>
                </a:solidFill>
                <a:latin typeface="DM Sans Bold"/>
              </a:rPr>
              <a:t>React js</a:t>
            </a:r>
          </a:p>
        </p:txBody>
      </p:sp>
      <p:sp>
        <p:nvSpPr>
          <p:cNvPr name="TextBox 7" id="7"/>
          <p:cNvSpPr txBox="true"/>
          <p:nvPr/>
        </p:nvSpPr>
        <p:spPr>
          <a:xfrm rot="0">
            <a:off x="6335429" y="5563781"/>
            <a:ext cx="4209824" cy="346075"/>
          </a:xfrm>
          <a:prstGeom prst="rect">
            <a:avLst/>
          </a:prstGeom>
        </p:spPr>
        <p:txBody>
          <a:bodyPr anchor="t" rtlCol="false" tIns="0" lIns="0" bIns="0" rIns="0">
            <a:spAutoFit/>
          </a:bodyPr>
          <a:lstStyle/>
          <a:p>
            <a:pPr algn="l">
              <a:lnSpc>
                <a:spcPts val="2674"/>
              </a:lnSpc>
            </a:pPr>
            <a:r>
              <a:rPr lang="en-US" sz="2499">
                <a:solidFill>
                  <a:srgbClr val="433833"/>
                </a:solidFill>
                <a:latin typeface="DM Sans Bold"/>
              </a:rPr>
              <a:t>Laravel php </a:t>
            </a:r>
          </a:p>
        </p:txBody>
      </p:sp>
      <p:sp>
        <p:nvSpPr>
          <p:cNvPr name="TextBox 8" id="8"/>
          <p:cNvSpPr txBox="true"/>
          <p:nvPr/>
        </p:nvSpPr>
        <p:spPr>
          <a:xfrm rot="0">
            <a:off x="12233508" y="5563781"/>
            <a:ext cx="4209824" cy="346075"/>
          </a:xfrm>
          <a:prstGeom prst="rect">
            <a:avLst/>
          </a:prstGeom>
        </p:spPr>
        <p:txBody>
          <a:bodyPr anchor="t" rtlCol="false" tIns="0" lIns="0" bIns="0" rIns="0">
            <a:spAutoFit/>
          </a:bodyPr>
          <a:lstStyle/>
          <a:p>
            <a:pPr algn="l">
              <a:lnSpc>
                <a:spcPts val="2674"/>
              </a:lnSpc>
            </a:pPr>
            <a:r>
              <a:rPr lang="en-US" sz="2499">
                <a:solidFill>
                  <a:srgbClr val="433833"/>
                </a:solidFill>
                <a:latin typeface="DM Sans Bold"/>
              </a:rPr>
              <a:t>MySQL</a:t>
            </a:r>
          </a:p>
        </p:txBody>
      </p:sp>
      <p:sp>
        <p:nvSpPr>
          <p:cNvPr name="TextBox 9" id="9"/>
          <p:cNvSpPr txBox="true"/>
          <p:nvPr/>
        </p:nvSpPr>
        <p:spPr>
          <a:xfrm rot="0">
            <a:off x="1028700" y="6209005"/>
            <a:ext cx="3618473" cy="2679700"/>
          </a:xfrm>
          <a:prstGeom prst="rect">
            <a:avLst/>
          </a:prstGeom>
        </p:spPr>
        <p:txBody>
          <a:bodyPr anchor="t" rtlCol="false" tIns="0" lIns="0" bIns="0" rIns="0">
            <a:spAutoFit/>
          </a:bodyPr>
          <a:lstStyle/>
          <a:p>
            <a:pPr algn="l">
              <a:lnSpc>
                <a:spcPts val="2674"/>
              </a:lnSpc>
            </a:pPr>
            <a:r>
              <a:rPr lang="en-US" sz="2499">
                <a:solidFill>
                  <a:srgbClr val="433833"/>
                </a:solidFill>
                <a:latin typeface="DM Sans"/>
              </a:rPr>
              <a:t>React est une bibliothèque qui ne gère que l'interface de l'application, cette interface étant considérée comme la vue dans le modèle </a:t>
            </a:r>
            <a:r>
              <a:rPr lang="en-US" sz="2499" u="sng">
                <a:solidFill>
                  <a:srgbClr val="433833"/>
                </a:solidFill>
                <a:latin typeface="DM Sans"/>
                <a:hlinkClick r:id="rId4" tooltip="https://fr.wikipedia.org/wiki/Mod%C3%A8le-vue-contr%C3%B4leur"/>
              </a:rPr>
              <a:t>MVC</a:t>
            </a:r>
            <a:r>
              <a:rPr lang="en-US" sz="2499">
                <a:solidFill>
                  <a:srgbClr val="433833"/>
                </a:solidFill>
                <a:latin typeface="DM Sans"/>
              </a:rPr>
              <a:t>. </a:t>
            </a:r>
          </a:p>
        </p:txBody>
      </p:sp>
      <p:sp>
        <p:nvSpPr>
          <p:cNvPr name="TextBox 10" id="10"/>
          <p:cNvSpPr txBox="true"/>
          <p:nvPr/>
        </p:nvSpPr>
        <p:spPr>
          <a:xfrm rot="0">
            <a:off x="6335429" y="6209005"/>
            <a:ext cx="4209824" cy="2346325"/>
          </a:xfrm>
          <a:prstGeom prst="rect">
            <a:avLst/>
          </a:prstGeom>
        </p:spPr>
        <p:txBody>
          <a:bodyPr anchor="t" rtlCol="false" tIns="0" lIns="0" bIns="0" rIns="0">
            <a:spAutoFit/>
          </a:bodyPr>
          <a:lstStyle/>
          <a:p>
            <a:pPr algn="l">
              <a:lnSpc>
                <a:spcPts val="2674"/>
              </a:lnSpc>
            </a:pPr>
            <a:r>
              <a:rPr lang="en-US" sz="2499">
                <a:solidFill>
                  <a:srgbClr val="433833"/>
                </a:solidFill>
                <a:latin typeface="DM Sans"/>
              </a:rPr>
              <a:t>Laravel est un </a:t>
            </a:r>
            <a:r>
              <a:rPr lang="en-US" sz="2499" u="sng">
                <a:solidFill>
                  <a:srgbClr val="433833"/>
                </a:solidFill>
                <a:latin typeface="DM Sans"/>
                <a:hlinkClick r:id="rId5" tooltip="https://fr.wikipedia.org/wiki/Framework"/>
              </a:rPr>
              <a:t>framework</a:t>
            </a:r>
            <a:r>
              <a:rPr lang="en-US" sz="2499">
                <a:solidFill>
                  <a:srgbClr val="433833"/>
                </a:solidFill>
                <a:latin typeface="DM Sans"/>
              </a:rPr>
              <a:t> </a:t>
            </a:r>
            <a:r>
              <a:rPr lang="en-US" sz="2499" u="sng">
                <a:solidFill>
                  <a:srgbClr val="433833"/>
                </a:solidFill>
                <a:latin typeface="DM Sans"/>
                <a:hlinkClick r:id="rId6" tooltip="https://fr.wikipedia.org/wiki/Web_application"/>
              </a:rPr>
              <a:t>web</a:t>
            </a:r>
            <a:r>
              <a:rPr lang="en-US" sz="2499">
                <a:solidFill>
                  <a:srgbClr val="433833"/>
                </a:solidFill>
                <a:latin typeface="DM Sans"/>
              </a:rPr>
              <a:t> </a:t>
            </a:r>
            <a:r>
              <a:rPr lang="en-US" sz="2499" u="sng">
                <a:solidFill>
                  <a:srgbClr val="433833"/>
                </a:solidFill>
                <a:latin typeface="DM Sans"/>
                <a:hlinkClick r:id="rId7" tooltip="https://fr.wikipedia.org/wiki/Open-source"/>
              </a:rPr>
              <a:t>open-source</a:t>
            </a:r>
            <a:r>
              <a:rPr lang="en-US" sz="2499">
                <a:solidFill>
                  <a:srgbClr val="433833"/>
                </a:solidFill>
                <a:latin typeface="DM Sans"/>
              </a:rPr>
              <a:t> écrit en </a:t>
            </a:r>
            <a:r>
              <a:rPr lang="en-US" sz="2499" u="sng">
                <a:solidFill>
                  <a:srgbClr val="433833"/>
                </a:solidFill>
                <a:latin typeface="DM Sans"/>
                <a:hlinkClick r:id="rId8" tooltip="https://fr.wikipedia.org/wiki/PHP"/>
              </a:rPr>
              <a:t>PHP</a:t>
            </a:r>
            <a:r>
              <a:rPr lang="en-US" sz="2499" u="sng">
                <a:solidFill>
                  <a:srgbClr val="433833"/>
                </a:solidFill>
                <a:latin typeface="DM Sans"/>
                <a:hlinkClick r:id="rId9" tooltip="https://fr.wikipedia.org/wiki/Laravel#cite_note-WebDesignerArticle-1"/>
              </a:rPr>
              <a:t>1</a:t>
            </a:r>
            <a:r>
              <a:rPr lang="en-US" sz="2499">
                <a:solidFill>
                  <a:srgbClr val="433833"/>
                </a:solidFill>
                <a:latin typeface="DM Sans"/>
              </a:rPr>
              <a:t> respectant le principe </a:t>
            </a:r>
            <a:r>
              <a:rPr lang="en-US" sz="2499" u="sng">
                <a:solidFill>
                  <a:srgbClr val="433833"/>
                </a:solidFill>
                <a:latin typeface="DM Sans"/>
                <a:hlinkClick r:id="rId10" tooltip="https://fr.wikipedia.org/wiki/Mod%C3%A8le-vue-contr%C3%B4leur"/>
              </a:rPr>
              <a:t>modèle-vue-contrôleur</a:t>
            </a:r>
            <a:r>
              <a:rPr lang="en-US" sz="2499">
                <a:solidFill>
                  <a:srgbClr val="433833"/>
                </a:solidFill>
                <a:latin typeface="DM Sans"/>
              </a:rPr>
              <a:t> et entièrement développé en </a:t>
            </a:r>
            <a:r>
              <a:rPr lang="en-US" sz="2499" u="sng">
                <a:solidFill>
                  <a:srgbClr val="433833"/>
                </a:solidFill>
                <a:latin typeface="DM Sans"/>
                <a:hlinkClick r:id="rId11" tooltip="https://fr.wikipedia.org/wiki/Programmation_orient%C3%A9e_objet"/>
              </a:rPr>
              <a:t>programmation orientée objet</a:t>
            </a:r>
            <a:r>
              <a:rPr lang="en-US" sz="2499">
                <a:solidFill>
                  <a:srgbClr val="433833"/>
                </a:solidFill>
                <a:latin typeface="DM Sans"/>
              </a:rPr>
              <a:t>.</a:t>
            </a:r>
          </a:p>
        </p:txBody>
      </p:sp>
      <p:sp>
        <p:nvSpPr>
          <p:cNvPr name="TextBox 11" id="11"/>
          <p:cNvSpPr txBox="true"/>
          <p:nvPr/>
        </p:nvSpPr>
        <p:spPr>
          <a:xfrm rot="0">
            <a:off x="12233508" y="6205131"/>
            <a:ext cx="4209824" cy="1346200"/>
          </a:xfrm>
          <a:prstGeom prst="rect">
            <a:avLst/>
          </a:prstGeom>
        </p:spPr>
        <p:txBody>
          <a:bodyPr anchor="t" rtlCol="false" tIns="0" lIns="0" bIns="0" rIns="0">
            <a:spAutoFit/>
          </a:bodyPr>
          <a:lstStyle/>
          <a:p>
            <a:pPr algn="l">
              <a:lnSpc>
                <a:spcPts val="2674"/>
              </a:lnSpc>
            </a:pPr>
            <a:r>
              <a:rPr lang="en-US" sz="2499">
                <a:solidFill>
                  <a:srgbClr val="433833"/>
                </a:solidFill>
                <a:latin typeface="DM Sans"/>
              </a:rPr>
              <a:t>MySQL </a:t>
            </a:r>
            <a:r>
              <a:rPr lang="en-US" sz="2499">
                <a:solidFill>
                  <a:srgbClr val="433833"/>
                </a:solidFill>
                <a:latin typeface="DM Sans"/>
              </a:rPr>
              <a:t>est un </a:t>
            </a:r>
            <a:r>
              <a:rPr lang="en-US" sz="2499" u="sng">
                <a:solidFill>
                  <a:srgbClr val="433833"/>
                </a:solidFill>
                <a:latin typeface="DM Sans"/>
                <a:hlinkClick r:id="rId12" tooltip="https://fr.wikipedia.org/wiki/Syst%C3%A8me_de_gestion_de_base_de_donn%C3%A9es"/>
              </a:rPr>
              <a:t>système de gestion de bases de données</a:t>
            </a:r>
            <a:r>
              <a:rPr lang="en-US" sz="2499">
                <a:solidFill>
                  <a:srgbClr val="433833"/>
                </a:solidFill>
                <a:latin typeface="DM Sans"/>
              </a:rPr>
              <a:t> relationnelles (SGBDR).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028700" y="9258300"/>
            <a:ext cx="555821" cy="0"/>
          </a:xfrm>
          <a:prstGeom prst="line">
            <a:avLst/>
          </a:prstGeom>
          <a:ln cap="flat" w="190500">
            <a:solidFill>
              <a:srgbClr val="000000"/>
            </a:solidFill>
            <a:prstDash val="solid"/>
            <a:headEnd type="none" len="sm" w="sm"/>
            <a:tailEnd type="none" len="sm" w="sm"/>
          </a:ln>
        </p:spPr>
      </p:sp>
      <p:sp>
        <p:nvSpPr>
          <p:cNvPr name="Freeform 3" id="3"/>
          <p:cNvSpPr/>
          <p:nvPr/>
        </p:nvSpPr>
        <p:spPr>
          <a:xfrm flipH="false" flipV="false" rot="0">
            <a:off x="5141873" y="5372467"/>
            <a:ext cx="698856" cy="700129"/>
          </a:xfrm>
          <a:custGeom>
            <a:avLst/>
            <a:gdLst/>
            <a:ahLst/>
            <a:cxnLst/>
            <a:rect r="r" b="b" t="t" l="l"/>
            <a:pathLst>
              <a:path h="700129" w="698856">
                <a:moveTo>
                  <a:pt x="0" y="0"/>
                </a:moveTo>
                <a:lnTo>
                  <a:pt x="698856" y="0"/>
                </a:lnTo>
                <a:lnTo>
                  <a:pt x="698856" y="700129"/>
                </a:lnTo>
                <a:lnTo>
                  <a:pt x="0" y="7001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39953" y="5372467"/>
            <a:ext cx="698856" cy="700129"/>
          </a:xfrm>
          <a:custGeom>
            <a:avLst/>
            <a:gdLst/>
            <a:ahLst/>
            <a:cxnLst/>
            <a:rect r="r" b="b" t="t" l="l"/>
            <a:pathLst>
              <a:path h="700129" w="698856">
                <a:moveTo>
                  <a:pt x="0" y="0"/>
                </a:moveTo>
                <a:lnTo>
                  <a:pt x="698856" y="0"/>
                </a:lnTo>
                <a:lnTo>
                  <a:pt x="698856" y="700129"/>
                </a:lnTo>
                <a:lnTo>
                  <a:pt x="0" y="7001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1176274"/>
            <a:ext cx="16230600" cy="1817751"/>
          </a:xfrm>
          <a:prstGeom prst="rect">
            <a:avLst/>
          </a:prstGeom>
        </p:spPr>
        <p:txBody>
          <a:bodyPr anchor="t" rtlCol="false" tIns="0" lIns="0" bIns="0" rIns="0">
            <a:spAutoFit/>
          </a:bodyPr>
          <a:lstStyle/>
          <a:p>
            <a:pPr algn="l">
              <a:lnSpc>
                <a:spcPts val="13392"/>
              </a:lnSpc>
            </a:pPr>
            <a:r>
              <a:rPr lang="en-US" sz="14400">
                <a:solidFill>
                  <a:srgbClr val="000000"/>
                </a:solidFill>
                <a:latin typeface="DM Sans Bold"/>
              </a:rPr>
              <a:t>Outils :</a:t>
            </a:r>
          </a:p>
        </p:txBody>
      </p:sp>
      <p:sp>
        <p:nvSpPr>
          <p:cNvPr name="TextBox 6" id="6"/>
          <p:cNvSpPr txBox="true"/>
          <p:nvPr/>
        </p:nvSpPr>
        <p:spPr>
          <a:xfrm rot="0">
            <a:off x="1028700" y="5563781"/>
            <a:ext cx="3618473" cy="346075"/>
          </a:xfrm>
          <a:prstGeom prst="rect">
            <a:avLst/>
          </a:prstGeom>
        </p:spPr>
        <p:txBody>
          <a:bodyPr anchor="t" rtlCol="false" tIns="0" lIns="0" bIns="0" rIns="0">
            <a:spAutoFit/>
          </a:bodyPr>
          <a:lstStyle/>
          <a:p>
            <a:pPr algn="l">
              <a:lnSpc>
                <a:spcPts val="2674"/>
              </a:lnSpc>
            </a:pPr>
            <a:r>
              <a:rPr lang="en-US" sz="2499">
                <a:solidFill>
                  <a:srgbClr val="433833"/>
                </a:solidFill>
                <a:latin typeface="DM Sans Bold"/>
              </a:rPr>
              <a:t>Tailwind CSS</a:t>
            </a:r>
          </a:p>
        </p:txBody>
      </p:sp>
      <p:sp>
        <p:nvSpPr>
          <p:cNvPr name="TextBox 7" id="7"/>
          <p:cNvSpPr txBox="true"/>
          <p:nvPr/>
        </p:nvSpPr>
        <p:spPr>
          <a:xfrm rot="0">
            <a:off x="6335429" y="5563781"/>
            <a:ext cx="4209824" cy="346075"/>
          </a:xfrm>
          <a:prstGeom prst="rect">
            <a:avLst/>
          </a:prstGeom>
        </p:spPr>
        <p:txBody>
          <a:bodyPr anchor="t" rtlCol="false" tIns="0" lIns="0" bIns="0" rIns="0">
            <a:spAutoFit/>
          </a:bodyPr>
          <a:lstStyle/>
          <a:p>
            <a:pPr algn="l">
              <a:lnSpc>
                <a:spcPts val="2674"/>
              </a:lnSpc>
            </a:pPr>
            <a:r>
              <a:rPr lang="en-US" sz="2499">
                <a:solidFill>
                  <a:srgbClr val="433833"/>
                </a:solidFill>
                <a:latin typeface="DM Sans Bold"/>
              </a:rPr>
              <a:t>Figma</a:t>
            </a:r>
          </a:p>
        </p:txBody>
      </p:sp>
      <p:sp>
        <p:nvSpPr>
          <p:cNvPr name="TextBox 8" id="8"/>
          <p:cNvSpPr txBox="true"/>
          <p:nvPr/>
        </p:nvSpPr>
        <p:spPr>
          <a:xfrm rot="0">
            <a:off x="12233508" y="5563781"/>
            <a:ext cx="4209824" cy="346075"/>
          </a:xfrm>
          <a:prstGeom prst="rect">
            <a:avLst/>
          </a:prstGeom>
        </p:spPr>
        <p:txBody>
          <a:bodyPr anchor="t" rtlCol="false" tIns="0" lIns="0" bIns="0" rIns="0">
            <a:spAutoFit/>
          </a:bodyPr>
          <a:lstStyle/>
          <a:p>
            <a:pPr algn="l">
              <a:lnSpc>
                <a:spcPts val="2674"/>
              </a:lnSpc>
            </a:pPr>
            <a:r>
              <a:rPr lang="en-US" sz="2499">
                <a:solidFill>
                  <a:srgbClr val="433833"/>
                </a:solidFill>
                <a:latin typeface="DM Sans Bold"/>
              </a:rPr>
              <a:t>Github</a:t>
            </a:r>
          </a:p>
        </p:txBody>
      </p:sp>
      <p:sp>
        <p:nvSpPr>
          <p:cNvPr name="TextBox 9" id="9"/>
          <p:cNvSpPr txBox="true"/>
          <p:nvPr/>
        </p:nvSpPr>
        <p:spPr>
          <a:xfrm rot="0">
            <a:off x="1028700" y="6209005"/>
            <a:ext cx="3618473" cy="2679700"/>
          </a:xfrm>
          <a:prstGeom prst="rect">
            <a:avLst/>
          </a:prstGeom>
        </p:spPr>
        <p:txBody>
          <a:bodyPr anchor="t" rtlCol="false" tIns="0" lIns="0" bIns="0" rIns="0">
            <a:spAutoFit/>
          </a:bodyPr>
          <a:lstStyle/>
          <a:p>
            <a:pPr algn="l">
              <a:lnSpc>
                <a:spcPts val="2674"/>
              </a:lnSpc>
            </a:pPr>
            <a:r>
              <a:rPr lang="en-US" sz="2499">
                <a:solidFill>
                  <a:srgbClr val="433833"/>
                </a:solidFill>
                <a:latin typeface="DM Sans"/>
              </a:rPr>
              <a:t>Tailwind CSS</a:t>
            </a:r>
            <a:r>
              <a:rPr lang="en-US" sz="2499">
                <a:solidFill>
                  <a:srgbClr val="433833"/>
                </a:solidFill>
                <a:latin typeface="DM Sans"/>
              </a:rPr>
              <a:t> est un </a:t>
            </a:r>
            <a:r>
              <a:rPr lang="en-US" sz="2499" u="sng">
                <a:solidFill>
                  <a:srgbClr val="433833"/>
                </a:solidFill>
                <a:latin typeface="DM Sans"/>
                <a:hlinkClick r:id="rId4" tooltip="https://fr.wikipedia.org/wiki/Framework"/>
              </a:rPr>
              <a:t>framework</a:t>
            </a:r>
            <a:r>
              <a:rPr lang="en-US" sz="2499">
                <a:solidFill>
                  <a:srgbClr val="433833"/>
                </a:solidFill>
                <a:latin typeface="DM Sans"/>
              </a:rPr>
              <a:t> </a:t>
            </a:r>
            <a:r>
              <a:rPr lang="en-US" sz="2499" u="sng">
                <a:solidFill>
                  <a:srgbClr val="433833"/>
                </a:solidFill>
                <a:latin typeface="DM Sans"/>
                <a:hlinkClick r:id="rId5" tooltip="https://fr.wikipedia.org/wiki/Feuilles_de_style_en_cascade"/>
              </a:rPr>
              <a:t>CSS</a:t>
            </a:r>
            <a:r>
              <a:rPr lang="en-US" sz="2499">
                <a:solidFill>
                  <a:srgbClr val="433833"/>
                </a:solidFill>
                <a:latin typeface="DM Sans"/>
              </a:rPr>
              <a:t> </a:t>
            </a:r>
            <a:r>
              <a:rPr lang="en-US" sz="2499" u="sng">
                <a:solidFill>
                  <a:srgbClr val="433833"/>
                </a:solidFill>
                <a:latin typeface="DM Sans"/>
                <a:hlinkClick r:id="rId6" tooltip="https://fr.wikipedia.org/wiki/Open_source"/>
              </a:rPr>
              <a:t>open source</a:t>
            </a:r>
            <a:r>
              <a:rPr lang="en-US" sz="2499">
                <a:solidFill>
                  <a:srgbClr val="433833"/>
                </a:solidFill>
                <a:latin typeface="DM Sans"/>
              </a:rPr>
              <a:t>. La fonctionnalité principale de cette bibliothèque est, contrairement à d'autres frameworks CSS comme </a:t>
            </a:r>
            <a:r>
              <a:rPr lang="en-US" sz="2499" u="sng">
                <a:solidFill>
                  <a:srgbClr val="433833"/>
                </a:solidFill>
                <a:latin typeface="DM Sans"/>
                <a:hlinkClick r:id="rId7" tooltip="https://fr.wikipedia.org/wiki/Bootstrap_(framework)"/>
              </a:rPr>
              <a:t>Bootstrap</a:t>
            </a:r>
            <a:r>
              <a:rPr lang="en-US" sz="2499">
                <a:solidFill>
                  <a:srgbClr val="433833"/>
                </a:solidFill>
                <a:latin typeface="DM Sans"/>
              </a:rPr>
              <a:t>.</a:t>
            </a:r>
          </a:p>
        </p:txBody>
      </p:sp>
      <p:sp>
        <p:nvSpPr>
          <p:cNvPr name="TextBox 10" id="10"/>
          <p:cNvSpPr txBox="true"/>
          <p:nvPr/>
        </p:nvSpPr>
        <p:spPr>
          <a:xfrm rot="0">
            <a:off x="6335429" y="6209005"/>
            <a:ext cx="4209824" cy="1679575"/>
          </a:xfrm>
          <a:prstGeom prst="rect">
            <a:avLst/>
          </a:prstGeom>
        </p:spPr>
        <p:txBody>
          <a:bodyPr anchor="t" rtlCol="false" tIns="0" lIns="0" bIns="0" rIns="0">
            <a:spAutoFit/>
          </a:bodyPr>
          <a:lstStyle/>
          <a:p>
            <a:pPr algn="l">
              <a:lnSpc>
                <a:spcPts val="2674"/>
              </a:lnSpc>
            </a:pPr>
            <a:r>
              <a:rPr lang="en-US" sz="2499">
                <a:solidFill>
                  <a:srgbClr val="433833"/>
                </a:solidFill>
                <a:latin typeface="DM Sans"/>
              </a:rPr>
              <a:t>Figma est un </a:t>
            </a:r>
            <a:r>
              <a:rPr lang="en-US" sz="2499" u="sng">
                <a:solidFill>
                  <a:srgbClr val="433833"/>
                </a:solidFill>
                <a:latin typeface="DM Sans"/>
                <a:hlinkClick r:id="rId8" tooltip="https://fr.wikipedia.org/wiki/%C3%89diteur_d%27image_vectorielle"/>
              </a:rPr>
              <a:t>éditeur de graphiques vectoriels</a:t>
            </a:r>
            <a:r>
              <a:rPr lang="en-US" sz="2499">
                <a:solidFill>
                  <a:srgbClr val="433833"/>
                </a:solidFill>
                <a:latin typeface="DM Sans"/>
              </a:rPr>
              <a:t> et un outil de </a:t>
            </a:r>
            <a:r>
              <a:rPr lang="en-US" sz="2499" u="sng">
                <a:solidFill>
                  <a:srgbClr val="433833"/>
                </a:solidFill>
                <a:latin typeface="DM Sans"/>
                <a:hlinkClick r:id="rId9" tooltip="https://fr.wikipedia.org/wiki/Prototypage_logiciel"/>
              </a:rPr>
              <a:t>prototypage</a:t>
            </a:r>
            <a:r>
              <a:rPr lang="en-US" sz="2499">
                <a:solidFill>
                  <a:srgbClr val="433833"/>
                </a:solidFill>
                <a:latin typeface="DM Sans"/>
              </a:rPr>
              <a:t>. Il est principalement basé sur le </a:t>
            </a:r>
            <a:r>
              <a:rPr lang="en-US" sz="2499" u="sng">
                <a:solidFill>
                  <a:srgbClr val="433833"/>
                </a:solidFill>
                <a:latin typeface="DM Sans"/>
                <a:hlinkClick r:id="rId10" tooltip="https://fr.wikipedia.org/wiki/World_Wide_Web"/>
              </a:rPr>
              <a:t>web</a:t>
            </a:r>
            <a:r>
              <a:rPr lang="en-US" sz="2499">
                <a:solidFill>
                  <a:srgbClr val="433833"/>
                </a:solidFill>
                <a:latin typeface="DM Sans"/>
              </a:rPr>
              <a:t>,</a:t>
            </a:r>
          </a:p>
        </p:txBody>
      </p:sp>
      <p:sp>
        <p:nvSpPr>
          <p:cNvPr name="TextBox 11" id="11"/>
          <p:cNvSpPr txBox="true"/>
          <p:nvPr/>
        </p:nvSpPr>
        <p:spPr>
          <a:xfrm rot="0">
            <a:off x="12233508" y="6205131"/>
            <a:ext cx="4209824" cy="2346325"/>
          </a:xfrm>
          <a:prstGeom prst="rect">
            <a:avLst/>
          </a:prstGeom>
        </p:spPr>
        <p:txBody>
          <a:bodyPr anchor="t" rtlCol="false" tIns="0" lIns="0" bIns="0" rIns="0">
            <a:spAutoFit/>
          </a:bodyPr>
          <a:lstStyle/>
          <a:p>
            <a:pPr algn="l">
              <a:lnSpc>
                <a:spcPts val="2674"/>
              </a:lnSpc>
            </a:pPr>
            <a:r>
              <a:rPr lang="en-US" sz="2499">
                <a:solidFill>
                  <a:srgbClr val="433833"/>
                </a:solidFill>
                <a:latin typeface="DM Sans"/>
              </a:rPr>
              <a:t>GitHub</a:t>
            </a:r>
            <a:r>
              <a:rPr lang="en-US" sz="2499">
                <a:solidFill>
                  <a:srgbClr val="433833"/>
                </a:solidFill>
                <a:latin typeface="DM Sans"/>
              </a:rPr>
              <a:t> (entreprise GitHub, Inc.) est un </a:t>
            </a:r>
            <a:r>
              <a:rPr lang="en-US" sz="2499" u="sng">
                <a:solidFill>
                  <a:srgbClr val="433833"/>
                </a:solidFill>
                <a:latin typeface="DM Sans"/>
                <a:hlinkClick r:id="rId11" tooltip="https://fr.wikipedia.org/wiki/Service_web"/>
              </a:rPr>
              <a:t>service web</a:t>
            </a:r>
            <a:r>
              <a:rPr lang="en-US" sz="2499">
                <a:solidFill>
                  <a:srgbClr val="433833"/>
                </a:solidFill>
                <a:latin typeface="DM Sans"/>
              </a:rPr>
              <a:t> d'</a:t>
            </a:r>
            <a:r>
              <a:rPr lang="en-US" sz="2499" u="sng">
                <a:solidFill>
                  <a:srgbClr val="433833"/>
                </a:solidFill>
                <a:latin typeface="DM Sans"/>
                <a:hlinkClick r:id="rId12" tooltip="https://fr.wikipedia.org/wiki/H%C3%A9bergeur_web"/>
              </a:rPr>
              <a:t>hébergement</a:t>
            </a:r>
            <a:r>
              <a:rPr lang="en-US" sz="2499">
                <a:solidFill>
                  <a:srgbClr val="433833"/>
                </a:solidFill>
                <a:latin typeface="DM Sans"/>
              </a:rPr>
              <a:t> et de gestion de </a:t>
            </a:r>
            <a:r>
              <a:rPr lang="en-US" sz="2499" u="sng">
                <a:solidFill>
                  <a:srgbClr val="433833"/>
                </a:solidFill>
                <a:latin typeface="DM Sans"/>
                <a:hlinkClick r:id="rId13" tooltip="https://fr.wikipedia.org/wiki/D%C3%A9veloppement_de_logiciel"/>
              </a:rPr>
              <a:t>développement de logiciels</a:t>
            </a:r>
            <a:r>
              <a:rPr lang="en-US" sz="2499">
                <a:solidFill>
                  <a:srgbClr val="433833"/>
                </a:solidFill>
                <a:latin typeface="DM Sans"/>
              </a:rPr>
              <a:t>, utilisant le </a:t>
            </a:r>
            <a:r>
              <a:rPr lang="en-US" sz="2499" u="sng">
                <a:solidFill>
                  <a:srgbClr val="433833"/>
                </a:solidFill>
                <a:latin typeface="DM Sans"/>
                <a:hlinkClick r:id="rId14" tooltip="https://fr.wikipedia.org/wiki/Logiciel_de_gestion_de_versions"/>
              </a:rPr>
              <a:t>logiciel de gestion de versions</a:t>
            </a:r>
            <a:r>
              <a:rPr lang="en-US" sz="2499">
                <a:solidFill>
                  <a:srgbClr val="433833"/>
                </a:solidFill>
                <a:latin typeface="DM Sans"/>
              </a:rPr>
              <a:t> </a:t>
            </a:r>
            <a:r>
              <a:rPr lang="en-US" sz="2499" u="sng">
                <a:solidFill>
                  <a:srgbClr val="433833"/>
                </a:solidFill>
                <a:latin typeface="DM Sans"/>
                <a:hlinkClick r:id="rId15" tooltip="https://fr.wikipedia.org/wiki/Git"/>
              </a:rPr>
              <a:t>Git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DAGEf7sFVrY</dc:identifier>
  <dcterms:modified xsi:type="dcterms:W3CDTF">2011-08-01T06:04:30Z</dcterms:modified>
  <cp:revision>1</cp:revision>
  <dc:title>Diagramme de classe :</dc:title>
</cp:coreProperties>
</file>