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2465a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2465a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2465af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2465af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2465af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2465af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00050" y="11049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RÉALISATION</a:t>
            </a: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 D’UN CHATBOT </a:t>
            </a: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ÉDUCATIF</a:t>
            </a: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97825" y="2811542"/>
            <a:ext cx="3209700" cy="17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fr" sz="1100">
                <a:latin typeface="Times New Roman"/>
                <a:ea typeface="Times New Roman"/>
                <a:cs typeface="Times New Roman"/>
                <a:sym typeface="Times New Roman"/>
              </a:rPr>
              <a:t>Réalisé par: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fr" sz="1100">
                <a:latin typeface="Times New Roman"/>
                <a:ea typeface="Times New Roman"/>
                <a:cs typeface="Times New Roman"/>
                <a:sym typeface="Times New Roman"/>
              </a:rPr>
              <a:t>HOUSSAY</a:t>
            </a:r>
            <a:r>
              <a:rPr lang="fr" sz="1100">
                <a:latin typeface="Times New Roman"/>
                <a:ea typeface="Times New Roman"/>
                <a:cs typeface="Times New Roman"/>
                <a:sym typeface="Times New Roman"/>
              </a:rPr>
              <a:t> Abderrahim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fr" sz="1100">
                <a:latin typeface="Times New Roman"/>
                <a:ea typeface="Times New Roman"/>
                <a:cs typeface="Times New Roman"/>
                <a:sym typeface="Times New Roman"/>
              </a:rPr>
              <a:t>LAHDAR Taib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fr" sz="1100">
                <a:latin typeface="Times New Roman"/>
                <a:ea typeface="Times New Roman"/>
                <a:cs typeface="Times New Roman"/>
                <a:sym typeface="Times New Roman"/>
              </a:rPr>
              <a:t> BOURKHA Fatiha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fr" sz="1100">
                <a:latin typeface="Times New Roman"/>
                <a:ea typeface="Times New Roman"/>
                <a:cs typeface="Times New Roman"/>
                <a:sym typeface="Times New Roman"/>
              </a:rPr>
              <a:t>HARBECH Maryam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562850" y="2661875"/>
            <a:ext cx="32097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latin typeface="Times New Roman"/>
                <a:ea typeface="Times New Roman"/>
                <a:cs typeface="Times New Roman"/>
                <a:sym typeface="Times New Roman"/>
              </a:rPr>
              <a:t>Encadré par: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1" lang="fr" sz="1100">
                <a:latin typeface="Times New Roman"/>
                <a:ea typeface="Times New Roman"/>
                <a:cs typeface="Times New Roman"/>
                <a:sym typeface="Times New Roman"/>
              </a:rPr>
              <a:t>EL HAJJI Mohamed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1" lang="fr" sz="1100">
                <a:latin typeface="Times New Roman"/>
                <a:ea typeface="Times New Roman"/>
                <a:cs typeface="Times New Roman"/>
                <a:sym typeface="Times New Roman"/>
              </a:rPr>
              <a:t> AIT BAHA  Tarek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0" y="2094025"/>
            <a:ext cx="22158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470850" y="780850"/>
            <a:ext cx="6331500" cy="3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Vue d’ensemble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Les étapes suivies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Une démonstration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fr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451300" y="563075"/>
            <a:ext cx="34566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153500" y="1410125"/>
            <a:ext cx="79905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900">
                <a:latin typeface="Times New Roman"/>
                <a:ea typeface="Times New Roman"/>
                <a:cs typeface="Times New Roman"/>
                <a:sym typeface="Times New Roman"/>
              </a:rPr>
              <a:t>Un chatbot est un programme informatique conçu pour simuler la conversation avec des utilisateurs humains.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900">
                <a:latin typeface="Times New Roman"/>
                <a:ea typeface="Times New Roman"/>
                <a:cs typeface="Times New Roman"/>
                <a:sym typeface="Times New Roman"/>
              </a:rPr>
              <a:t>En générale Il existe deux grands types de chatbots 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fr" sz="1900">
                <a:latin typeface="Times New Roman"/>
                <a:ea typeface="Times New Roman"/>
                <a:cs typeface="Times New Roman"/>
                <a:sym typeface="Times New Roman"/>
              </a:rPr>
              <a:t>Des chatbots “basiques”, basés sur des règles. Simples à développer et à déployer, ils atteignent très vite leur limite, tant sur le plan des fonctionnalités que sur leur capacité à dialoguer ;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fr" sz="1900">
                <a:latin typeface="Times New Roman"/>
                <a:ea typeface="Times New Roman"/>
                <a:cs typeface="Times New Roman"/>
                <a:sym typeface="Times New Roman"/>
              </a:rPr>
              <a:t>Des “chatbots intelligents”, appuyés sur des technologies de Machine Learning (ML) ou apprentissage automatique et de reconnaissance naturelle du langage (NLP – Natural Language Processing) ;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Vue d'ensemble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610000"/>
            <a:ext cx="3837000" cy="3832800"/>
          </a:xfrm>
          <a:prstGeom prst="rect">
            <a:avLst/>
          </a:prstGeom>
        </p:spPr>
        <p:txBody>
          <a:bodyPr anchorCtr="0" anchor="b" bIns="91425" lIns="91425" spcFirstLastPara="1" rIns="91425" wrap="square" tIns="990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>
                <a:latin typeface="Times New Roman"/>
                <a:ea typeface="Times New Roman"/>
                <a:cs typeface="Times New Roman"/>
                <a:sym typeface="Times New Roman"/>
              </a:rPr>
              <a:t>Notre </a:t>
            </a:r>
            <a:r>
              <a:rPr b="1" lang="fr" sz="1700">
                <a:latin typeface="Times New Roman"/>
                <a:ea typeface="Times New Roman"/>
                <a:cs typeface="Times New Roman"/>
                <a:sym typeface="Times New Roman"/>
              </a:rPr>
              <a:t>modèle</a:t>
            </a:r>
            <a:r>
              <a:rPr b="1" lang="fr" sz="1700">
                <a:latin typeface="Times New Roman"/>
                <a:ea typeface="Times New Roman"/>
                <a:cs typeface="Times New Roman"/>
                <a:sym typeface="Times New Roman"/>
              </a:rPr>
              <a:t> chatbot est basée sur les deux approches tant que un chatbot basique qui répond aux questions sur un </a:t>
            </a:r>
            <a:r>
              <a:rPr b="1" lang="fr" sz="1700">
                <a:latin typeface="Times New Roman"/>
                <a:ea typeface="Times New Roman"/>
                <a:cs typeface="Times New Roman"/>
                <a:sym typeface="Times New Roman"/>
              </a:rPr>
              <a:t>thème</a:t>
            </a:r>
            <a:r>
              <a:rPr b="1" lang="fr" sz="1700">
                <a:latin typeface="Times New Roman"/>
                <a:ea typeface="Times New Roman"/>
                <a:cs typeface="Times New Roman"/>
                <a:sym typeface="Times New Roman"/>
              </a:rPr>
              <a:t> spécifique. Et aussi un chatbot </a:t>
            </a:r>
            <a:r>
              <a:rPr b="1" lang="fr" sz="1700">
                <a:latin typeface="Times New Roman"/>
                <a:ea typeface="Times New Roman"/>
                <a:cs typeface="Times New Roman"/>
                <a:sym typeface="Times New Roman"/>
              </a:rPr>
              <a:t>intelligent car il est basé sur un modèle de Deep Learning.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95275" y="259125"/>
            <a:ext cx="78609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fr" sz="151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projet vise l’acquisition des compétences clef nécessaires en Algorithmique et en Programmation. Il a pour objectif de créer un chatbot pour les formateurs et les étudiants à utiliser dans le secteur de l’enseignement. Le projet sera divisé en quatre niveaux :</a:t>
            </a:r>
            <a:endParaRPr b="1" sz="151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8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88" y="1688025"/>
            <a:ext cx="8347881" cy="34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latin typeface="Times New Roman"/>
                <a:ea typeface="Times New Roman"/>
                <a:cs typeface="Times New Roman"/>
                <a:sym typeface="Times New Roman"/>
              </a:rPr>
              <a:t>Les étapes suivies</a:t>
            </a:r>
            <a:endParaRPr b="1"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3" name="Google Shape;103;p19"/>
          <p:cNvSpPr/>
          <p:nvPr/>
        </p:nvSpPr>
        <p:spPr>
          <a:xfrm>
            <a:off x="750400" y="2378250"/>
            <a:ext cx="2183700" cy="6306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1198821" y="2494600"/>
            <a:ext cx="13491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étape 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1781181" y="1880296"/>
            <a:ext cx="184341" cy="502114"/>
            <a:chOff x="777447" y="1610215"/>
            <a:chExt cx="198900" cy="593656"/>
          </a:xfrm>
        </p:grpSpPr>
        <p:cxnSp>
          <p:nvCxnSpPr>
            <p:cNvPr id="106" name="Google Shape;106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589275" y="235675"/>
            <a:ext cx="25911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Définition des </a:t>
            </a: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intentes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Une « intention » est l'intention de l'utilisateur d'interagir avec un chatbot ou l'intention derrière chaque message que le chatbot reçoit d'un utilisateur particulier.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09" name="Google Shape;109;p19"/>
          <p:cNvSpPr/>
          <p:nvPr/>
        </p:nvSpPr>
        <p:spPr>
          <a:xfrm>
            <a:off x="2566826" y="2378250"/>
            <a:ext cx="2183700" cy="630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2853424" y="2494600"/>
            <a:ext cx="12192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</a:rPr>
              <a:t>étape 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3370964" y="3004146"/>
            <a:ext cx="184341" cy="502114"/>
            <a:chOff x="2223534" y="2938958"/>
            <a:chExt cx="198900" cy="593656"/>
          </a:xfrm>
        </p:grpSpPr>
        <p:cxnSp>
          <p:nvCxnSpPr>
            <p:cNvPr id="112" name="Google Shape;112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1791988" y="3432300"/>
            <a:ext cx="33423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52">
                <a:latin typeface="Times New Roman"/>
                <a:ea typeface="Times New Roman"/>
                <a:cs typeface="Times New Roman"/>
                <a:sym typeface="Times New Roman"/>
              </a:rPr>
              <a:t>Préparation de données</a:t>
            </a:r>
            <a:endParaRPr b="1" sz="17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33">
                <a:latin typeface="Times New Roman"/>
                <a:ea typeface="Times New Roman"/>
                <a:cs typeface="Times New Roman"/>
                <a:sym typeface="Times New Roman"/>
              </a:rPr>
              <a:t>Création d’un fichier nommé « intents. JSON » contient les intents de notre modèle.</a:t>
            </a:r>
            <a:endParaRPr sz="1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15" name="Google Shape;115;p19"/>
          <p:cNvSpPr/>
          <p:nvPr/>
        </p:nvSpPr>
        <p:spPr>
          <a:xfrm>
            <a:off x="4100500" y="2378250"/>
            <a:ext cx="2421900" cy="630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4374616" y="2494600"/>
            <a:ext cx="12192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</a:rPr>
              <a:t>étape 3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4886204" y="1880296"/>
            <a:ext cx="184341" cy="502114"/>
            <a:chOff x="3918084" y="1610215"/>
            <a:chExt cx="198900" cy="593656"/>
          </a:xfrm>
        </p:grpSpPr>
        <p:cxnSp>
          <p:nvCxnSpPr>
            <p:cNvPr id="118" name="Google Shape;118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20" name="Google Shape;120;p19"/>
          <p:cNvSpPr/>
          <p:nvPr/>
        </p:nvSpPr>
        <p:spPr>
          <a:xfrm>
            <a:off x="5634202" y="2378250"/>
            <a:ext cx="2183700" cy="630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6236790" y="2494600"/>
            <a:ext cx="1219200" cy="3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lt1"/>
                </a:solidFill>
              </a:rPr>
              <a:t>étape 4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754226" y="2975509"/>
            <a:ext cx="184341" cy="502114"/>
            <a:chOff x="5958946" y="2938958"/>
            <a:chExt cx="198900" cy="593656"/>
          </a:xfrm>
        </p:grpSpPr>
        <p:cxnSp>
          <p:nvCxnSpPr>
            <p:cNvPr id="123" name="Google Shape;12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5266150" y="3432300"/>
            <a:ext cx="31605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600">
                <a:latin typeface="Times New Roman"/>
                <a:ea typeface="Times New Roman"/>
                <a:cs typeface="Times New Roman"/>
                <a:sym typeface="Times New Roman"/>
              </a:rPr>
              <a:t>Test du modèle</a:t>
            </a:r>
            <a:endParaRPr b="1"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900">
                <a:latin typeface="Times New Roman"/>
                <a:ea typeface="Times New Roman"/>
                <a:cs typeface="Times New Roman"/>
                <a:sym typeface="Times New Roman"/>
              </a:rPr>
              <a:t>Nous allons mettre en œuvre une fonction de discussion pour dialoguer avec un véritable utilisateur. Lorsqu'un nouveau message utilisateur est reçu, le chatbot </a:t>
            </a:r>
            <a:r>
              <a:rPr lang="fr" sz="4900">
                <a:latin typeface="Times New Roman"/>
                <a:ea typeface="Times New Roman"/>
                <a:cs typeface="Times New Roman"/>
                <a:sym typeface="Times New Roman"/>
              </a:rPr>
              <a:t>calculer</a:t>
            </a:r>
            <a:r>
              <a:rPr lang="fr" sz="4900">
                <a:latin typeface="Times New Roman"/>
                <a:ea typeface="Times New Roman"/>
                <a:cs typeface="Times New Roman"/>
                <a:sym typeface="Times New Roman"/>
              </a:rPr>
              <a:t> la similitude entre la nouvelle séquence de texte et les données </a:t>
            </a:r>
            <a:r>
              <a:rPr lang="fr" sz="4900">
                <a:latin typeface="Times New Roman"/>
                <a:ea typeface="Times New Roman"/>
                <a:cs typeface="Times New Roman"/>
                <a:sym typeface="Times New Roman"/>
              </a:rPr>
              <a:t>d'entraînement</a:t>
            </a:r>
            <a:r>
              <a:rPr lang="fr" sz="4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4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83333"/>
              <a:buFont typeface="Arial"/>
              <a:buNone/>
            </a:pPr>
            <a:r>
              <a:t/>
            </a:r>
            <a:endParaRPr b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3688675" y="235675"/>
            <a:ext cx="25911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Entrainement de </a:t>
            </a: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modèle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Extraire les données de fichier intents.JSON , Par la suite la vectorisation des données en utilisant la classe Tokenizer.,Ensuite 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l'entraînement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modèle.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60950" y="22368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latin typeface="Times New Roman"/>
                <a:ea typeface="Times New Roman"/>
                <a:cs typeface="Times New Roman"/>
                <a:sym typeface="Times New Roman"/>
              </a:rPr>
              <a:t>Une démonstration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Conclusion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Times New Roman"/>
                <a:ea typeface="Times New Roman"/>
                <a:cs typeface="Times New Roman"/>
                <a:sym typeface="Times New Roman"/>
              </a:rPr>
              <a:t>Malgré la contrainte de temps, on a peut  </a:t>
            </a:r>
            <a:r>
              <a:rPr b="1" lang="fr">
                <a:latin typeface="Times New Roman"/>
                <a:ea typeface="Times New Roman"/>
                <a:cs typeface="Times New Roman"/>
                <a:sym typeface="Times New Roman"/>
              </a:rPr>
              <a:t>atteindre  le niveau 2 de ce challenge et on a appris énormément de chose en élaborant ce travaille </a:t>
            </a:r>
            <a:r>
              <a:rPr b="1" lang="fr">
                <a:latin typeface="Times New Roman"/>
                <a:ea typeface="Times New Roman"/>
                <a:cs typeface="Times New Roman"/>
                <a:sym typeface="Times New Roman"/>
              </a:rPr>
              <a:t> parmis elles 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l’esprit de travail en groupe.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rôle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de cette outils dans notre profession.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l’importance des chatbots dans l’enseignement.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