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7" r:id="rId4"/>
    <p:sldId id="263" r:id="rId5"/>
    <p:sldId id="258" r:id="rId6"/>
    <p:sldId id="259" r:id="rId7"/>
    <p:sldId id="260" r:id="rId8"/>
    <p:sldId id="261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9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alientintent:Desktop:data-jam-february-2016-master:data:Overall_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alientintent:Desktop:data-jam-february-2016-master:data:Overall_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alientintent:Desktop:data-jam-february-2016-master:data:Overall_Dat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alientintent:Desktop:data-jam-february-2016-master:data:Overall_Data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alientintent:Desktop:data-jam-february-2016-master:data:Overall_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4400"/>
            </a:pPr>
            <a:r>
              <a:rPr lang="en-US" sz="4400"/>
              <a:t>Alcoholic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Output!$B$1</c:f>
              <c:strCache>
                <c:ptCount val="1"/>
                <c:pt idx="0">
                  <c:v>Alcoholic</c:v>
                </c:pt>
              </c:strCache>
            </c:strRef>
          </c:tx>
          <c:invertIfNegative val="0"/>
          <c:cat>
            <c:strRef>
              <c:f>Output!$A$2:$A$6</c:f>
              <c:strCache>
                <c:ptCount val="5"/>
                <c:pt idx="0">
                  <c:v>1:10</c:v>
                </c:pt>
                <c:pt idx="1">
                  <c:v>10:100</c:v>
                </c:pt>
                <c:pt idx="2">
                  <c:v>100:1000</c:v>
                </c:pt>
                <c:pt idx="3">
                  <c:v>1000:10000</c:v>
                </c:pt>
                <c:pt idx="4">
                  <c:v>10000:UP</c:v>
                </c:pt>
              </c:strCache>
            </c:strRef>
          </c:cat>
          <c:val>
            <c:numRef>
              <c:f>Output!$B$2:$B$6</c:f>
              <c:numCache>
                <c:formatCode>0</c:formatCode>
                <c:ptCount val="5"/>
                <c:pt idx="0">
                  <c:v>15.70247933884298</c:v>
                </c:pt>
                <c:pt idx="1">
                  <c:v>20.17892644135189</c:v>
                </c:pt>
                <c:pt idx="2">
                  <c:v>21.3215170076893</c:v>
                </c:pt>
                <c:pt idx="3">
                  <c:v>21.25494629734313</c:v>
                </c:pt>
                <c:pt idx="4">
                  <c:v>15.27093596059113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4036456"/>
        <c:axId val="2134024696"/>
      </c:barChart>
      <c:catAx>
        <c:axId val="21340364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Follower Range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34024696"/>
        <c:crosses val="autoZero"/>
        <c:auto val="1"/>
        <c:lblAlgn val="ctr"/>
        <c:lblOffset val="100"/>
        <c:noMultiLvlLbl val="0"/>
      </c:catAx>
      <c:valAx>
        <c:axId val="2134024696"/>
        <c:scaling>
          <c:orientation val="minMax"/>
          <c:max val="35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% Neg Rating (Neg/Fol)</a:t>
                </a:r>
              </a:p>
            </c:rich>
          </c:tx>
          <c:layout/>
          <c:overlay val="0"/>
        </c:title>
        <c:numFmt formatCode="0" sourceLinked="1"/>
        <c:majorTickMark val="out"/>
        <c:minorTickMark val="none"/>
        <c:tickLblPos val="nextTo"/>
        <c:crossAx val="213403645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4400"/>
            </a:pPr>
            <a:r>
              <a:rPr lang="en-US" sz="4400"/>
              <a:t>Depressed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Output!$B$1</c:f>
              <c:strCache>
                <c:ptCount val="1"/>
                <c:pt idx="0">
                  <c:v>Alcoholic</c:v>
                </c:pt>
              </c:strCache>
            </c:strRef>
          </c:tx>
          <c:invertIfNegative val="0"/>
          <c:cat>
            <c:strRef>
              <c:f>Output!$A$9:$A$13</c:f>
              <c:strCache>
                <c:ptCount val="5"/>
                <c:pt idx="0">
                  <c:v>1:10</c:v>
                </c:pt>
                <c:pt idx="1">
                  <c:v>10:100</c:v>
                </c:pt>
                <c:pt idx="2">
                  <c:v>100:1000</c:v>
                </c:pt>
                <c:pt idx="3">
                  <c:v>1000:10000</c:v>
                </c:pt>
                <c:pt idx="4">
                  <c:v>10000:UP</c:v>
                </c:pt>
              </c:strCache>
            </c:strRef>
          </c:cat>
          <c:val>
            <c:numRef>
              <c:f>Output!$B$9:$B$13</c:f>
              <c:numCache>
                <c:formatCode>0</c:formatCode>
                <c:ptCount val="5"/>
                <c:pt idx="0">
                  <c:v>22.79069767441861</c:v>
                </c:pt>
                <c:pt idx="1">
                  <c:v>29.45109625252682</c:v>
                </c:pt>
                <c:pt idx="2">
                  <c:v>30.82948925736608</c:v>
                </c:pt>
                <c:pt idx="3">
                  <c:v>31.45517676767677</c:v>
                </c:pt>
                <c:pt idx="4">
                  <c:v>29.56989247311828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2160024"/>
        <c:axId val="2140618376"/>
      </c:barChart>
      <c:catAx>
        <c:axId val="20921600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Follower Range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40618376"/>
        <c:crosses val="autoZero"/>
        <c:auto val="1"/>
        <c:lblAlgn val="ctr"/>
        <c:lblOffset val="100"/>
        <c:noMultiLvlLbl val="0"/>
      </c:catAx>
      <c:valAx>
        <c:axId val="214061837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% Neg Rating (Neg/Fol)</a:t>
                </a:r>
              </a:p>
            </c:rich>
          </c:tx>
          <c:layout/>
          <c:overlay val="0"/>
        </c:title>
        <c:numFmt formatCode="0" sourceLinked="1"/>
        <c:majorTickMark val="out"/>
        <c:minorTickMark val="none"/>
        <c:tickLblPos val="nextTo"/>
        <c:crossAx val="209216002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4400"/>
            </a:pPr>
            <a:r>
              <a:rPr lang="en-US" sz="4400"/>
              <a:t>Depression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Output!$B$1</c:f>
              <c:strCache>
                <c:ptCount val="1"/>
                <c:pt idx="0">
                  <c:v>Alcoholic</c:v>
                </c:pt>
              </c:strCache>
            </c:strRef>
          </c:tx>
          <c:invertIfNegative val="0"/>
          <c:cat>
            <c:strRef>
              <c:f>Output!$A$17:$A$21</c:f>
              <c:strCache>
                <c:ptCount val="5"/>
                <c:pt idx="0">
                  <c:v>1:10</c:v>
                </c:pt>
                <c:pt idx="1">
                  <c:v>10:100</c:v>
                </c:pt>
                <c:pt idx="2">
                  <c:v>100:1000</c:v>
                </c:pt>
                <c:pt idx="3">
                  <c:v>1000:10000</c:v>
                </c:pt>
                <c:pt idx="4">
                  <c:v>10000:UP</c:v>
                </c:pt>
              </c:strCache>
            </c:strRef>
          </c:cat>
          <c:val>
            <c:numRef>
              <c:f>Output!$B$17:$B$21</c:f>
              <c:numCache>
                <c:formatCode>0</c:formatCode>
                <c:ptCount val="5"/>
                <c:pt idx="0">
                  <c:v>13.04347826086956</c:v>
                </c:pt>
                <c:pt idx="1">
                  <c:v>16.07075649228453</c:v>
                </c:pt>
                <c:pt idx="2">
                  <c:v>14.6604938271605</c:v>
                </c:pt>
                <c:pt idx="3">
                  <c:v>15.79342253345004</c:v>
                </c:pt>
                <c:pt idx="4">
                  <c:v>11.33828996282528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8024488"/>
        <c:axId val="2137819608"/>
      </c:barChart>
      <c:catAx>
        <c:axId val="21380244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Follower Range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37819608"/>
        <c:crosses val="autoZero"/>
        <c:auto val="1"/>
        <c:lblAlgn val="ctr"/>
        <c:lblOffset val="100"/>
        <c:noMultiLvlLbl val="0"/>
      </c:catAx>
      <c:valAx>
        <c:axId val="2137819608"/>
        <c:scaling>
          <c:orientation val="minMax"/>
          <c:max val="35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% Neg Rating (Neg/Fol)</a:t>
                </a:r>
              </a:p>
            </c:rich>
          </c:tx>
          <c:layout/>
          <c:overlay val="0"/>
        </c:title>
        <c:numFmt formatCode="0" sourceLinked="1"/>
        <c:majorTickMark val="out"/>
        <c:minorTickMark val="none"/>
        <c:tickLblPos val="nextTo"/>
        <c:crossAx val="213802448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4400"/>
            </a:pPr>
            <a:r>
              <a:rPr lang="en-US" sz="4400"/>
              <a:t>Suicide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Output!$B$1</c:f>
              <c:strCache>
                <c:ptCount val="1"/>
                <c:pt idx="0">
                  <c:v>Alcoholic</c:v>
                </c:pt>
              </c:strCache>
            </c:strRef>
          </c:tx>
          <c:invertIfNegative val="0"/>
          <c:cat>
            <c:strRef>
              <c:f>Output!$A$25:$A$29</c:f>
              <c:strCache>
                <c:ptCount val="5"/>
                <c:pt idx="0">
                  <c:v>1:10</c:v>
                </c:pt>
                <c:pt idx="1">
                  <c:v>10:100</c:v>
                </c:pt>
                <c:pt idx="2">
                  <c:v>100:1000</c:v>
                </c:pt>
                <c:pt idx="3">
                  <c:v>1000:10000</c:v>
                </c:pt>
                <c:pt idx="4">
                  <c:v>10000:UP</c:v>
                </c:pt>
              </c:strCache>
            </c:strRef>
          </c:cat>
          <c:val>
            <c:numRef>
              <c:f>Output!$B$25:$B$29</c:f>
              <c:numCache>
                <c:formatCode>0</c:formatCode>
                <c:ptCount val="5"/>
                <c:pt idx="0">
                  <c:v>22.4778761061947</c:v>
                </c:pt>
                <c:pt idx="1">
                  <c:v>22.5382932166302</c:v>
                </c:pt>
                <c:pt idx="2">
                  <c:v>22.17010631644778</c:v>
                </c:pt>
                <c:pt idx="3">
                  <c:v>23.83566343597221</c:v>
                </c:pt>
                <c:pt idx="4">
                  <c:v>18.1026137463698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9153608"/>
        <c:axId val="2138999704"/>
      </c:barChart>
      <c:catAx>
        <c:axId val="21391536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Follower Range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38999704"/>
        <c:crosses val="autoZero"/>
        <c:auto val="1"/>
        <c:lblAlgn val="ctr"/>
        <c:lblOffset val="100"/>
        <c:noMultiLvlLbl val="0"/>
      </c:catAx>
      <c:valAx>
        <c:axId val="2138999704"/>
        <c:scaling>
          <c:orientation val="minMax"/>
          <c:max val="35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% Neg Rating (Neg/Fol)</a:t>
                </a:r>
              </a:p>
            </c:rich>
          </c:tx>
          <c:layout/>
          <c:overlay val="0"/>
        </c:title>
        <c:numFmt formatCode="0" sourceLinked="1"/>
        <c:majorTickMark val="out"/>
        <c:minorTickMark val="none"/>
        <c:tickLblPos val="nextTo"/>
        <c:crossAx val="213915360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4400"/>
            </a:pPr>
            <a:r>
              <a:rPr lang="en-US" sz="4400"/>
              <a:t>All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Output!$B$24</c:f>
              <c:strCache>
                <c:ptCount val="1"/>
                <c:pt idx="0">
                  <c:v>Suicide</c:v>
                </c:pt>
              </c:strCache>
            </c:strRef>
          </c:tx>
          <c:invertIfNegative val="0"/>
          <c:cat>
            <c:strRef>
              <c:f>Output!$A$25:$A$29</c:f>
              <c:strCache>
                <c:ptCount val="5"/>
                <c:pt idx="0">
                  <c:v>1:10</c:v>
                </c:pt>
                <c:pt idx="1">
                  <c:v>10:100</c:v>
                </c:pt>
                <c:pt idx="2">
                  <c:v>100:1000</c:v>
                </c:pt>
                <c:pt idx="3">
                  <c:v>1000:10000</c:v>
                </c:pt>
                <c:pt idx="4">
                  <c:v>10000:UP</c:v>
                </c:pt>
              </c:strCache>
            </c:strRef>
          </c:cat>
          <c:val>
            <c:numRef>
              <c:f>Output!$B$25:$B$29</c:f>
              <c:numCache>
                <c:formatCode>0</c:formatCode>
                <c:ptCount val="5"/>
                <c:pt idx="0">
                  <c:v>22.4778761061947</c:v>
                </c:pt>
                <c:pt idx="1">
                  <c:v>22.5382932166302</c:v>
                </c:pt>
                <c:pt idx="2">
                  <c:v>22.17010631644778</c:v>
                </c:pt>
                <c:pt idx="3">
                  <c:v>23.83566343597221</c:v>
                </c:pt>
                <c:pt idx="4">
                  <c:v>18.1026137463698</c:v>
                </c:pt>
              </c:numCache>
            </c:numRef>
          </c:val>
        </c:ser>
        <c:ser>
          <c:idx val="2"/>
          <c:order val="2"/>
          <c:tx>
            <c:strRef>
              <c:f>Output!$B$16</c:f>
              <c:strCache>
                <c:ptCount val="1"/>
                <c:pt idx="0">
                  <c:v>Depression</c:v>
                </c:pt>
              </c:strCache>
            </c:strRef>
          </c:tx>
          <c:invertIfNegative val="0"/>
          <c:cat>
            <c:strRef>
              <c:f>Output!$A$17:$A$21</c:f>
              <c:strCache>
                <c:ptCount val="5"/>
                <c:pt idx="0">
                  <c:v>1:10</c:v>
                </c:pt>
                <c:pt idx="1">
                  <c:v>10:100</c:v>
                </c:pt>
                <c:pt idx="2">
                  <c:v>100:1000</c:v>
                </c:pt>
                <c:pt idx="3">
                  <c:v>1000:10000</c:v>
                </c:pt>
                <c:pt idx="4">
                  <c:v>10000:UP</c:v>
                </c:pt>
              </c:strCache>
            </c:strRef>
          </c:cat>
          <c:val>
            <c:numRef>
              <c:f>Output!$B$17:$B$21</c:f>
              <c:numCache>
                <c:formatCode>0</c:formatCode>
                <c:ptCount val="5"/>
                <c:pt idx="0">
                  <c:v>13.04347826086956</c:v>
                </c:pt>
                <c:pt idx="1">
                  <c:v>16.07075649228453</c:v>
                </c:pt>
                <c:pt idx="2">
                  <c:v>14.6604938271605</c:v>
                </c:pt>
                <c:pt idx="3">
                  <c:v>15.79342253345004</c:v>
                </c:pt>
                <c:pt idx="4">
                  <c:v>11.33828996282528</c:v>
                </c:pt>
              </c:numCache>
            </c:numRef>
          </c:val>
        </c:ser>
        <c:ser>
          <c:idx val="3"/>
          <c:order val="3"/>
          <c:tx>
            <c:strRef>
              <c:f>Output!$B$8</c:f>
              <c:strCache>
                <c:ptCount val="1"/>
                <c:pt idx="0">
                  <c:v>Depressed</c:v>
                </c:pt>
              </c:strCache>
            </c:strRef>
          </c:tx>
          <c:invertIfNegative val="0"/>
          <c:cat>
            <c:strRef>
              <c:f>Output!$A$9:$A$13</c:f>
              <c:strCache>
                <c:ptCount val="5"/>
                <c:pt idx="0">
                  <c:v>1:10</c:v>
                </c:pt>
                <c:pt idx="1">
                  <c:v>10:100</c:v>
                </c:pt>
                <c:pt idx="2">
                  <c:v>100:1000</c:v>
                </c:pt>
                <c:pt idx="3">
                  <c:v>1000:10000</c:v>
                </c:pt>
                <c:pt idx="4">
                  <c:v>10000:UP</c:v>
                </c:pt>
              </c:strCache>
            </c:strRef>
          </c:cat>
          <c:val>
            <c:numRef>
              <c:f>Output!$B$9:$B$13</c:f>
              <c:numCache>
                <c:formatCode>0</c:formatCode>
                <c:ptCount val="5"/>
                <c:pt idx="0">
                  <c:v>22.79069767441861</c:v>
                </c:pt>
                <c:pt idx="1">
                  <c:v>29.45109625252682</c:v>
                </c:pt>
                <c:pt idx="2">
                  <c:v>30.82948925736608</c:v>
                </c:pt>
                <c:pt idx="3">
                  <c:v>31.45517676767677</c:v>
                </c:pt>
                <c:pt idx="4">
                  <c:v>29.56989247311828</c:v>
                </c:pt>
              </c:numCache>
            </c:numRef>
          </c:val>
        </c:ser>
        <c:ser>
          <c:idx val="0"/>
          <c:order val="0"/>
          <c:tx>
            <c:strRef>
              <c:f>Output!$B$1</c:f>
              <c:strCache>
                <c:ptCount val="1"/>
                <c:pt idx="0">
                  <c:v>Alcoholic</c:v>
                </c:pt>
              </c:strCache>
            </c:strRef>
          </c:tx>
          <c:invertIfNegative val="0"/>
          <c:cat>
            <c:strRef>
              <c:f>Output!$A$2:$A$6</c:f>
              <c:strCache>
                <c:ptCount val="5"/>
                <c:pt idx="0">
                  <c:v>1:10</c:v>
                </c:pt>
                <c:pt idx="1">
                  <c:v>10:100</c:v>
                </c:pt>
                <c:pt idx="2">
                  <c:v>100:1000</c:v>
                </c:pt>
                <c:pt idx="3">
                  <c:v>1000:10000</c:v>
                </c:pt>
                <c:pt idx="4">
                  <c:v>10000:UP</c:v>
                </c:pt>
              </c:strCache>
            </c:strRef>
          </c:cat>
          <c:val>
            <c:numRef>
              <c:f>Output!$B$2:$B$6</c:f>
              <c:numCache>
                <c:formatCode>0</c:formatCode>
                <c:ptCount val="5"/>
                <c:pt idx="0">
                  <c:v>15.70247933884298</c:v>
                </c:pt>
                <c:pt idx="1">
                  <c:v>20.17892644135189</c:v>
                </c:pt>
                <c:pt idx="2">
                  <c:v>21.3215170076893</c:v>
                </c:pt>
                <c:pt idx="3">
                  <c:v>21.25494629734313</c:v>
                </c:pt>
                <c:pt idx="4">
                  <c:v>15.27093596059113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0661288"/>
        <c:axId val="2090666856"/>
      </c:barChart>
      <c:catAx>
        <c:axId val="20906612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Follower Range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090666856"/>
        <c:crosses val="autoZero"/>
        <c:auto val="1"/>
        <c:lblAlgn val="ctr"/>
        <c:lblOffset val="100"/>
        <c:noMultiLvlLbl val="0"/>
      </c:catAx>
      <c:valAx>
        <c:axId val="2090666856"/>
        <c:scaling>
          <c:orientation val="minMax"/>
          <c:max val="35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% Neg Rating (Neg/Fol)</a:t>
                </a:r>
              </a:p>
            </c:rich>
          </c:tx>
          <c:layout/>
          <c:overlay val="0"/>
        </c:title>
        <c:numFmt formatCode="0" sourceLinked="1"/>
        <c:majorTickMark val="out"/>
        <c:minorTickMark val="none"/>
        <c:tickLblPos val="nextTo"/>
        <c:crossAx val="2090661288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20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8355-50FC-1B4B-86C9-D2835B7342DB}" type="datetimeFigureOut">
              <a:rPr lang="en-US" smtClean="0"/>
              <a:t>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81D07-79B6-DF43-8DD1-BCC84AB8F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2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8355-50FC-1B4B-86C9-D2835B7342DB}" type="datetimeFigureOut">
              <a:rPr lang="en-US" smtClean="0"/>
              <a:t>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81D07-79B6-DF43-8DD1-BCC84AB8F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87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8355-50FC-1B4B-86C9-D2835B7342DB}" type="datetimeFigureOut">
              <a:rPr lang="en-US" smtClean="0"/>
              <a:t>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81D07-79B6-DF43-8DD1-BCC84AB8F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1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8355-50FC-1B4B-86C9-D2835B7342DB}" type="datetimeFigureOut">
              <a:rPr lang="en-US" smtClean="0"/>
              <a:t>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81D07-79B6-DF43-8DD1-BCC84AB8F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26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8355-50FC-1B4B-86C9-D2835B7342DB}" type="datetimeFigureOut">
              <a:rPr lang="en-US" smtClean="0"/>
              <a:t>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81D07-79B6-DF43-8DD1-BCC84AB8F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1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8355-50FC-1B4B-86C9-D2835B7342DB}" type="datetimeFigureOut">
              <a:rPr lang="en-US" smtClean="0"/>
              <a:t>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81D07-79B6-DF43-8DD1-BCC84AB8F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6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8355-50FC-1B4B-86C9-D2835B7342DB}" type="datetimeFigureOut">
              <a:rPr lang="en-US" smtClean="0"/>
              <a:t>2/13/16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81D07-79B6-DF43-8DD1-BCC84AB8F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19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8355-50FC-1B4B-86C9-D2835B7342DB}" type="datetimeFigureOut">
              <a:rPr lang="en-US" smtClean="0"/>
              <a:t>2/13/16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81D07-79B6-DF43-8DD1-BCC84AB8F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20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8355-50FC-1B4B-86C9-D2835B7342DB}" type="datetimeFigureOut">
              <a:rPr lang="en-US" smtClean="0"/>
              <a:t>2/13/16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81D07-79B6-DF43-8DD1-BCC84AB8F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8355-50FC-1B4B-86C9-D2835B7342DB}" type="datetimeFigureOut">
              <a:rPr lang="en-US" smtClean="0"/>
              <a:t>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81D07-79B6-DF43-8DD1-BCC84AB8F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74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8355-50FC-1B4B-86C9-D2835B7342DB}" type="datetimeFigureOut">
              <a:rPr lang="en-US" smtClean="0"/>
              <a:t>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81D07-79B6-DF43-8DD1-BCC84AB8F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36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18355-50FC-1B4B-86C9-D2835B7342DB}" type="datetimeFigureOut">
              <a:rPr lang="en-US" smtClean="0"/>
              <a:t>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81D07-79B6-DF43-8DD1-BCC84AB8F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2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“Who’s just yakking?”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Analyzing scored negative responses, keywords, and user following.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23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25098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Is there a correlation b/w followers &amp; Negativity?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36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 all four keywords in bins of follower number</a:t>
            </a:r>
          </a:p>
          <a:p>
            <a:pPr lvl="1"/>
            <a:r>
              <a:rPr lang="en-US" dirty="0" smtClean="0"/>
              <a:t>1:10</a:t>
            </a:r>
          </a:p>
          <a:p>
            <a:pPr lvl="1"/>
            <a:r>
              <a:rPr lang="en-US" dirty="0" smtClean="0"/>
              <a:t>11:100</a:t>
            </a:r>
          </a:p>
          <a:p>
            <a:pPr lvl="1"/>
            <a:r>
              <a:rPr lang="en-US" dirty="0" smtClean="0"/>
              <a:t>101:1000</a:t>
            </a:r>
          </a:p>
          <a:p>
            <a:pPr lvl="1"/>
            <a:r>
              <a:rPr lang="en-US" dirty="0" smtClean="0"/>
              <a:t>1001:1000</a:t>
            </a:r>
          </a:p>
          <a:p>
            <a:pPr lvl="1"/>
            <a:r>
              <a:rPr lang="en-US" dirty="0" smtClean="0"/>
              <a:t>10001: 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703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Summate number of “negative” scored entries</a:t>
            </a:r>
          </a:p>
          <a:p>
            <a:r>
              <a:rPr lang="en-US" dirty="0" smtClean="0"/>
              <a:t>Divide by total number of entries in bin</a:t>
            </a:r>
          </a:p>
          <a:p>
            <a:r>
              <a:rPr lang="en-US" dirty="0" smtClean="0"/>
              <a:t>Multiply by 100</a:t>
            </a:r>
          </a:p>
          <a:p>
            <a:r>
              <a:rPr lang="en-US" dirty="0" smtClean="0"/>
              <a:t>Put into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809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0019795"/>
              </p:ext>
            </p:extLst>
          </p:nvPr>
        </p:nvGraphicFramePr>
        <p:xfrm>
          <a:off x="0" y="1417638"/>
          <a:ext cx="9144000" cy="54403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17225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036594"/>
              </p:ext>
            </p:extLst>
          </p:nvPr>
        </p:nvGraphicFramePr>
        <p:xfrm>
          <a:off x="0" y="1625600"/>
          <a:ext cx="9144000" cy="523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47955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785691"/>
              </p:ext>
            </p:extLst>
          </p:nvPr>
        </p:nvGraphicFramePr>
        <p:xfrm>
          <a:off x="0" y="1557867"/>
          <a:ext cx="9144000" cy="5300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47955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9216673"/>
              </p:ext>
            </p:extLst>
          </p:nvPr>
        </p:nvGraphicFramePr>
        <p:xfrm>
          <a:off x="0" y="1676400"/>
          <a:ext cx="91440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47955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8456740"/>
              </p:ext>
            </p:extLst>
          </p:nvPr>
        </p:nvGraphicFramePr>
        <p:xfrm>
          <a:off x="0" y="1134533"/>
          <a:ext cx="9144000" cy="5723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1673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131</Words>
  <Application>Microsoft Macintosh PowerPoint</Application>
  <PresentationFormat>On-screen Show (4:3)</PresentationFormat>
  <Paragraphs>30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“Who’s just yakking?”</vt:lpstr>
      <vt:lpstr>Is there a correlation b/w followers &amp; Negativity?</vt:lpstr>
      <vt:lpstr>Steps</vt:lpstr>
      <vt:lpstr>Steps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Duke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“Who’s just yakking?”</dc:title>
  <dc:creator>Inderpreet Jalli</dc:creator>
  <cp:lastModifiedBy>Inderpreet Jalli</cp:lastModifiedBy>
  <cp:revision>6</cp:revision>
  <dcterms:created xsi:type="dcterms:W3CDTF">2016-02-13T18:20:45Z</dcterms:created>
  <dcterms:modified xsi:type="dcterms:W3CDTF">2016-02-13T18:51:29Z</dcterms:modified>
</cp:coreProperties>
</file>