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66" r:id="rId5"/>
    <p:sldId id="259" r:id="rId6"/>
    <p:sldId id="260" r:id="rId7"/>
    <p:sldId id="267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8" autoAdjust="0"/>
  </p:normalViewPr>
  <p:slideViewPr>
    <p:cSldViewPr>
      <p:cViewPr varScale="1">
        <p:scale>
          <a:sx n="110" d="100"/>
          <a:sy n="110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Appointee</a:t>
            </a:r>
            <a:r>
              <a:rPr lang="en-US" baseline="0"/>
              <a:t> Donations in $</a:t>
            </a:r>
            <a:endParaRPr lang="en-US"/>
          </a:p>
        </c:rich>
      </c:tx>
      <c:layout>
        <c:manualLayout>
          <c:xMode val="edge"/>
          <c:yMode val="edge"/>
          <c:x val="0.35435800780066523"/>
          <c:y val="1.6227180527383367E-2"/>
        </c:manualLayout>
      </c:layout>
      <c:overlay val="0"/>
    </c:title>
    <c:autoTitleDeleted val="0"/>
    <c:plotArea>
      <c:layout/>
      <c:pieChart>
        <c:varyColors val="1"/>
        <c:ser>
          <c:idx val="8"/>
          <c:order val="8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3399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9"/>
          <c:order val="9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0"/>
          <c:order val="10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1"/>
          <c:order val="11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2"/>
          <c:order val="12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3"/>
          <c:order val="13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4"/>
          <c:order val="14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5"/>
          <c:order val="15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4"/>
          <c:order val="4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5"/>
          <c:order val="5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6"/>
          <c:order val="6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7"/>
          <c:order val="7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2"/>
          <c:order val="2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3"/>
          <c:order val="3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"/>
          <c:order val="1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0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6682482415144426"/>
          <c:y val="0.14116752647298395"/>
          <c:w val="8.6537377272285415E-2"/>
          <c:h val="0.2578273253368683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Appointees</a:t>
            </a:r>
            <a:r>
              <a:rPr lang="en-US" baseline="0"/>
              <a:t> that donated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BQ</c:v>
          </c:tx>
          <c:invertIfNegative val="0"/>
          <c:dPt>
            <c:idx val="0"/>
            <c:invertIfNegative val="0"/>
            <c:bubble3D val="0"/>
            <c:spPr>
              <a:solidFill>
                <a:srgbClr val="FF3399"/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Sheet1!$P$12</c:f>
              <c:strCache>
                <c:ptCount val="1"/>
                <c:pt idx="0">
                  <c:v>BQ</c:v>
                </c:pt>
              </c:strCache>
            </c:strRef>
          </c:cat>
          <c:val>
            <c:numRef>
              <c:f>Sheet1!$Q$12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</c:ser>
        <c:ser>
          <c:idx val="1"/>
          <c:order val="1"/>
          <c:tx>
            <c:strRef>
              <c:f>Sheet1!$P$13</c:f>
              <c:strCache>
                <c:ptCount val="1"/>
                <c:pt idx="0">
                  <c:v>Conservative Party of Canada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CA" dirty="0"/>
                      <a:t>Conservative Party of </a:t>
                    </a:r>
                    <a:r>
                      <a:rPr lang="en-CA" dirty="0" smtClean="0"/>
                      <a:t>Canada </a:t>
                    </a:r>
                    <a:r>
                      <a:rPr lang="en-CA" dirty="0"/>
                      <a:t>77%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Sheet1!$Q$13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</c:ser>
        <c:ser>
          <c:idx val="2"/>
          <c:order val="2"/>
          <c:tx>
            <c:strRef>
              <c:f>Sheet1!$P$14</c:f>
              <c:strCache>
                <c:ptCount val="1"/>
                <c:pt idx="0">
                  <c:v>Green Party of Canada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CA" dirty="0" smtClean="0"/>
                      <a:t>Green </a:t>
                    </a:r>
                    <a:r>
                      <a:rPr lang="en-CA" dirty="0"/>
                      <a:t>Party of </a:t>
                    </a:r>
                    <a:r>
                      <a:rPr lang="en-CA" dirty="0" smtClean="0"/>
                      <a:t>Canada</a:t>
                    </a:r>
                    <a:r>
                      <a:rPr lang="en-CA" baseline="0" dirty="0" smtClean="0"/>
                      <a:t> </a:t>
                    </a:r>
                    <a:r>
                      <a:rPr lang="en-CA" dirty="0" smtClean="0"/>
                      <a:t>3</a:t>
                    </a:r>
                    <a:r>
                      <a:rPr lang="en-CA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Sheet1!$Q$14</c:f>
              <c:numCache>
                <c:formatCode>0%</c:formatCode>
                <c:ptCount val="1"/>
                <c:pt idx="0">
                  <c:v>0.03</c:v>
                </c:pt>
              </c:numCache>
            </c:numRef>
          </c:val>
        </c:ser>
        <c:ser>
          <c:idx val="3"/>
          <c:order val="3"/>
          <c:tx>
            <c:strRef>
              <c:f>Sheet1!$P$15</c:f>
              <c:strCache>
                <c:ptCount val="1"/>
                <c:pt idx="0">
                  <c:v>Liberal Party of Canada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CA" dirty="0"/>
                      <a:t>Liberal Party of </a:t>
                    </a:r>
                    <a:r>
                      <a:rPr lang="en-CA" dirty="0" smtClean="0"/>
                      <a:t>Canada </a:t>
                    </a:r>
                    <a:r>
                      <a:rPr lang="en-CA" dirty="0"/>
                      <a:t>38%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Sheet1!$Q$15</c:f>
              <c:numCache>
                <c:formatCode>0%</c:formatCode>
                <c:ptCount val="1"/>
                <c:pt idx="0">
                  <c:v>0.38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7793408"/>
        <c:axId val="127848832"/>
      </c:barChart>
      <c:catAx>
        <c:axId val="127793408"/>
        <c:scaling>
          <c:orientation val="minMax"/>
        </c:scaling>
        <c:delete val="1"/>
        <c:axPos val="l"/>
        <c:majorTickMark val="none"/>
        <c:minorTickMark val="none"/>
        <c:tickLblPos val="nextTo"/>
        <c:crossAx val="127848832"/>
        <c:crosses val="autoZero"/>
        <c:auto val="1"/>
        <c:lblAlgn val="ctr"/>
        <c:lblOffset val="100"/>
        <c:noMultiLvlLbl val="0"/>
      </c:catAx>
      <c:valAx>
        <c:axId val="12784883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crossAx val="127793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Ambassador</a:t>
            </a:r>
            <a:r>
              <a:rPr lang="en-US" baseline="0"/>
              <a:t> Donations in $</a:t>
            </a:r>
            <a:endParaRPr lang="en-US"/>
          </a:p>
        </c:rich>
      </c:tx>
      <c:layout>
        <c:manualLayout>
          <c:xMode val="edge"/>
          <c:yMode val="edge"/>
          <c:x val="0.34182143999189485"/>
          <c:y val="1.619433198380566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Pt>
            <c:idx val="1"/>
            <c:bubble3D val="0"/>
            <c:spPr>
              <a:solidFill>
                <a:srgbClr val="FF000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Sheet3!$O$1:$O$2</c:f>
              <c:strCache>
                <c:ptCount val="2"/>
                <c:pt idx="0">
                  <c:v>CP</c:v>
                </c:pt>
                <c:pt idx="1">
                  <c:v>Libs</c:v>
                </c:pt>
              </c:strCache>
            </c:strRef>
          </c:cat>
          <c:val>
            <c:numRef>
              <c:f>Sheet3!$P$1:$P$2</c:f>
              <c:numCache>
                <c:formatCode>General</c:formatCode>
                <c:ptCount val="2"/>
                <c:pt idx="0">
                  <c:v>8507</c:v>
                </c:pt>
                <c:pt idx="1">
                  <c:v>5224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Ambassador</a:t>
            </a:r>
            <a:r>
              <a:rPr lang="en-US" baseline="0"/>
              <a:t>s that donated to each party 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Sheet3!$T$1</c:f>
              <c:strCache>
                <c:ptCount val="1"/>
                <c:pt idx="0">
                  <c:v>CP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Sheet3!$U$1</c:f>
              <c:numCache>
                <c:formatCode>0%</c:formatCode>
                <c:ptCount val="1"/>
                <c:pt idx="0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Sheet3!$T$2</c:f>
              <c:strCache>
                <c:ptCount val="1"/>
                <c:pt idx="0">
                  <c:v>Libs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Sheet3!$U$2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131648"/>
        <c:axId val="127133568"/>
      </c:barChart>
      <c:catAx>
        <c:axId val="127131648"/>
        <c:scaling>
          <c:orientation val="minMax"/>
        </c:scaling>
        <c:delete val="1"/>
        <c:axPos val="l"/>
        <c:majorTickMark val="none"/>
        <c:minorTickMark val="none"/>
        <c:tickLblPos val="nextTo"/>
        <c:crossAx val="127133568"/>
        <c:crosses val="autoZero"/>
        <c:auto val="1"/>
        <c:lblAlgn val="ctr"/>
        <c:lblOffset val="100"/>
        <c:noMultiLvlLbl val="0"/>
      </c:catAx>
      <c:valAx>
        <c:axId val="12713356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crossAx val="127131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Lobbyists</a:t>
            </a:r>
            <a:r>
              <a:rPr lang="en-US" baseline="0"/>
              <a:t> that donated to each party</a:t>
            </a:r>
            <a:endParaRPr lang="en-US"/>
          </a:p>
        </c:rich>
      </c:tx>
      <c:layout>
        <c:manualLayout>
          <c:xMode val="edge"/>
          <c:yMode val="edge"/>
          <c:x val="0.24949830898003425"/>
          <c:y val="1.7660044150110375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Sheet4!$M$5</c:f>
              <c:strCache>
                <c:ptCount val="1"/>
                <c:pt idx="0">
                  <c:v>Liberal Party of Canada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CA" dirty="0" smtClean="0"/>
                      <a:t>Liberals, </a:t>
                    </a:r>
                    <a:r>
                      <a:rPr lang="en-CA" dirty="0"/>
                      <a:t>60%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Sheet4!$N$5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</c:ser>
        <c:ser>
          <c:idx val="1"/>
          <c:order val="1"/>
          <c:tx>
            <c:strRef>
              <c:f>Sheet4!$M$6</c:f>
              <c:strCache>
                <c:ptCount val="1"/>
                <c:pt idx="0">
                  <c:v>Conservative Party of Canada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Sheet4!$N$6</c:f>
              <c:numCache>
                <c:formatCode>0%</c:formatCode>
                <c:ptCount val="1"/>
                <c:pt idx="0">
                  <c:v>0.49</c:v>
                </c:pt>
              </c:numCache>
            </c:numRef>
          </c:val>
        </c:ser>
        <c:ser>
          <c:idx val="2"/>
          <c:order val="2"/>
          <c:tx>
            <c:strRef>
              <c:f>Sheet4!$M$7</c:f>
              <c:strCache>
                <c:ptCount val="1"/>
                <c:pt idx="0">
                  <c:v>Green Party of Canada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Sheet4!$N$7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</c:ser>
        <c:ser>
          <c:idx val="3"/>
          <c:order val="3"/>
          <c:tx>
            <c:strRef>
              <c:f>Sheet4!$M$8</c:f>
              <c:strCache>
                <c:ptCount val="1"/>
                <c:pt idx="0">
                  <c:v>BQ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3399"/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Sheet4!$N$8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7652992"/>
        <c:axId val="127655296"/>
      </c:barChart>
      <c:catAx>
        <c:axId val="127652992"/>
        <c:scaling>
          <c:orientation val="minMax"/>
        </c:scaling>
        <c:delete val="1"/>
        <c:axPos val="l"/>
        <c:majorTickMark val="none"/>
        <c:minorTickMark val="none"/>
        <c:tickLblPos val="nextTo"/>
        <c:crossAx val="127655296"/>
        <c:crosses val="autoZero"/>
        <c:auto val="1"/>
        <c:lblAlgn val="ctr"/>
        <c:lblOffset val="100"/>
        <c:noMultiLvlLbl val="0"/>
      </c:catAx>
      <c:valAx>
        <c:axId val="12765529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crossAx val="127652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Lobbyist </a:t>
            </a:r>
            <a:r>
              <a:rPr lang="en-US" baseline="0" dirty="0"/>
              <a:t>Donations in $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</c:dPt>
          <c:dPt>
            <c:idx val="2"/>
            <c:bubble3D val="0"/>
            <c:spPr>
              <a:solidFill>
                <a:srgbClr val="92D050"/>
              </a:solidFill>
            </c:spPr>
          </c:dPt>
          <c:dPt>
            <c:idx val="3"/>
            <c:bubble3D val="0"/>
            <c:spPr>
              <a:solidFill>
                <a:srgbClr val="FF3399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Sheet4!$J$1:$J$4</c:f>
              <c:strCache>
                <c:ptCount val="4"/>
                <c:pt idx="0">
                  <c:v>Liberal Party of Canada</c:v>
                </c:pt>
                <c:pt idx="1">
                  <c:v>Conservative Party of Canada</c:v>
                </c:pt>
                <c:pt idx="2">
                  <c:v>Green Party of Canada</c:v>
                </c:pt>
                <c:pt idx="3">
                  <c:v>BQ</c:v>
                </c:pt>
              </c:strCache>
            </c:strRef>
          </c:cat>
          <c:val>
            <c:numRef>
              <c:f>Sheet4!$K$1:$K$4</c:f>
              <c:numCache>
                <c:formatCode>General</c:formatCode>
                <c:ptCount val="4"/>
                <c:pt idx="0">
                  <c:v>1876</c:v>
                </c:pt>
                <c:pt idx="1">
                  <c:v>1542</c:v>
                </c:pt>
                <c:pt idx="2">
                  <c:v>213</c:v>
                </c:pt>
                <c:pt idx="3">
                  <c:v>147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1468434866695"/>
          <c:y val="0.18199167923158543"/>
          <c:w val="0.29887070037297969"/>
          <c:h val="0.2564952253308762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E9AFB-11A0-453B-BF5A-3C0192FDD0D7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9A0B8-A2D0-4849-A749-16493114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Federal Political Financing in Canada 2004 - 2013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Satish</a:t>
            </a:r>
            <a:r>
              <a:rPr lang="en-US" dirty="0" smtClean="0"/>
              <a:t> </a:t>
            </a:r>
            <a:r>
              <a:rPr lang="en-US" dirty="0" err="1" smtClean="0"/>
              <a:t>Terala</a:t>
            </a:r>
            <a:r>
              <a:rPr lang="en-US" dirty="0" smtClean="0"/>
              <a:t>, Will de la Guardia, Tim Groves, Robert </a:t>
            </a:r>
            <a:r>
              <a:rPr lang="en-US" dirty="0" err="1" smtClean="0"/>
              <a:t>Palinic</a:t>
            </a:r>
            <a:r>
              <a:rPr lang="en-US" dirty="0" smtClean="0"/>
              <a:t>, </a:t>
            </a:r>
            <a:r>
              <a:rPr lang="en-US" dirty="0" err="1" smtClean="0"/>
              <a:t>Houtsin</a:t>
            </a:r>
            <a:r>
              <a:rPr lang="en-US" dirty="0" smtClean="0"/>
              <a:t> </a:t>
            </a:r>
            <a:r>
              <a:rPr lang="en-US" dirty="0" err="1" smtClean="0"/>
              <a:t>Diep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8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22060"/>
              </p:ext>
            </p:extLst>
          </p:nvPr>
        </p:nvGraphicFramePr>
        <p:xfrm>
          <a:off x="2309723" y="2895600"/>
          <a:ext cx="6834277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297935"/>
              </p:ext>
            </p:extLst>
          </p:nvPr>
        </p:nvGraphicFramePr>
        <p:xfrm>
          <a:off x="-381000" y="76200"/>
          <a:ext cx="6096000" cy="3771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3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Contributions by Party from 2004 – 2013</a:t>
            </a:r>
          </a:p>
          <a:p>
            <a:r>
              <a:rPr lang="en-US" dirty="0" smtClean="0"/>
              <a:t>Estate Breakdown by Party</a:t>
            </a:r>
          </a:p>
          <a:p>
            <a:r>
              <a:rPr lang="en-US" smtClean="0"/>
              <a:t>Top Individual Donations 2013</a:t>
            </a:r>
          </a:p>
          <a:p>
            <a:r>
              <a:rPr lang="en-US" smtClean="0"/>
              <a:t>Provincial </a:t>
            </a:r>
            <a:r>
              <a:rPr lang="en-US" dirty="0" smtClean="0"/>
              <a:t>Funding Balance</a:t>
            </a:r>
          </a:p>
          <a:p>
            <a:r>
              <a:rPr lang="en-US" dirty="0" smtClean="0"/>
              <a:t>Appointee, Ambassador, Lobbyist, Donations by Party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1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anana Shepard\Downloads\datathon\New folder\contributions by party 2004 to 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7000" y="3267218"/>
            <a:ext cx="17426354" cy="35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anana Shepard\Downloads\datathon\New folder\contributions by party 2004 to 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164123"/>
            <a:ext cx="18897600" cy="38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8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Banana Shepard\Downloads\datathon\New folder\contributions by party 2004 to 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390955"/>
            <a:ext cx="11025554" cy="227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0"/>
            <a:ext cx="11668125" cy="722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419165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http://www.cbc.ca/news/politics/elections-bill-s-cap-on-estate-donations-may-hit-ndp-1.2523366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anana Shepard\Downloads\datathon\New folder\Individual Donations 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610600" cy="56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4700" y="33355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Individual </a:t>
            </a:r>
            <a:r>
              <a:rPr lang="en-US" dirty="0"/>
              <a:t>D</a:t>
            </a:r>
            <a:r>
              <a:rPr lang="en-US" dirty="0" smtClean="0"/>
              <a:t>onations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9106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Provincial Funding Balance</a:t>
            </a:r>
            <a:endParaRPr lang="en-US" sz="3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" y="1371600"/>
            <a:ext cx="9047976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4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719847"/>
              </p:ext>
            </p:extLst>
          </p:nvPr>
        </p:nvGraphicFramePr>
        <p:xfrm>
          <a:off x="-457200" y="33068"/>
          <a:ext cx="5562599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39692"/>
              </p:ext>
            </p:extLst>
          </p:nvPr>
        </p:nvGraphicFramePr>
        <p:xfrm>
          <a:off x="4038600" y="2286000"/>
          <a:ext cx="4800600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89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237092"/>
              </p:ext>
            </p:extLst>
          </p:nvPr>
        </p:nvGraphicFramePr>
        <p:xfrm>
          <a:off x="-914399" y="0"/>
          <a:ext cx="5562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162198"/>
              </p:ext>
            </p:extLst>
          </p:nvPr>
        </p:nvGraphicFramePr>
        <p:xfrm>
          <a:off x="2575883" y="2438400"/>
          <a:ext cx="65436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32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142</Words>
  <Application>Microsoft Office PowerPoint</Application>
  <PresentationFormat>On-screen Show (4:3)</PresentationFormat>
  <Paragraphs>27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Federal Political Financing in Canada 2004 - 2013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2014-12-06T23:28:03Z</dcterms:created>
  <dcterms:modified xsi:type="dcterms:W3CDTF">2014-12-07T00:20:17Z</dcterms:modified>
</cp:coreProperties>
</file>