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2"/>
  </p:notesMasterIdLst>
  <p:sldIdLst>
    <p:sldId id="256" r:id="rId2"/>
    <p:sldId id="260" r:id="rId3"/>
    <p:sldId id="261" r:id="rId4"/>
    <p:sldId id="298" r:id="rId5"/>
    <p:sldId id="299" r:id="rId6"/>
    <p:sldId id="300" r:id="rId7"/>
    <p:sldId id="302" r:id="rId8"/>
    <p:sldId id="259" r:id="rId9"/>
    <p:sldId id="303" r:id="rId10"/>
    <p:sldId id="263" r:id="rId11"/>
    <p:sldId id="305" r:id="rId12"/>
    <p:sldId id="358" r:id="rId13"/>
    <p:sldId id="307" r:id="rId14"/>
    <p:sldId id="308" r:id="rId15"/>
    <p:sldId id="262" r:id="rId16"/>
    <p:sldId id="309" r:id="rId17"/>
    <p:sldId id="324" r:id="rId18"/>
    <p:sldId id="310" r:id="rId19"/>
    <p:sldId id="314" r:id="rId20"/>
    <p:sldId id="325" r:id="rId21"/>
    <p:sldId id="326" r:id="rId22"/>
    <p:sldId id="311" r:id="rId23"/>
    <p:sldId id="315" r:id="rId24"/>
    <p:sldId id="327" r:id="rId25"/>
    <p:sldId id="328" r:id="rId26"/>
    <p:sldId id="316" r:id="rId27"/>
    <p:sldId id="317" r:id="rId28"/>
    <p:sldId id="329" r:id="rId29"/>
    <p:sldId id="330" r:id="rId30"/>
    <p:sldId id="318" r:id="rId31"/>
    <p:sldId id="319" r:id="rId32"/>
    <p:sldId id="331" r:id="rId33"/>
    <p:sldId id="332" r:id="rId34"/>
    <p:sldId id="320" r:id="rId35"/>
    <p:sldId id="321" r:id="rId36"/>
    <p:sldId id="333" r:id="rId37"/>
    <p:sldId id="334" r:id="rId38"/>
    <p:sldId id="322" r:id="rId39"/>
    <p:sldId id="336" r:id="rId40"/>
    <p:sldId id="337" r:id="rId41"/>
    <p:sldId id="338" r:id="rId42"/>
    <p:sldId id="339" r:id="rId43"/>
    <p:sldId id="340" r:id="rId44"/>
    <p:sldId id="341" r:id="rId45"/>
    <p:sldId id="343" r:id="rId46"/>
    <p:sldId id="345" r:id="rId47"/>
    <p:sldId id="344" r:id="rId48"/>
    <p:sldId id="346" r:id="rId49"/>
    <p:sldId id="347" r:id="rId50"/>
    <p:sldId id="348" r:id="rId51"/>
    <p:sldId id="352" r:id="rId52"/>
    <p:sldId id="349" r:id="rId53"/>
    <p:sldId id="350" r:id="rId54"/>
    <p:sldId id="351" r:id="rId55"/>
    <p:sldId id="356" r:id="rId56"/>
    <p:sldId id="354" r:id="rId57"/>
    <p:sldId id="359" r:id="rId58"/>
    <p:sldId id="353" r:id="rId59"/>
    <p:sldId id="357" r:id="rId60"/>
    <p:sldId id="360" r:id="rId61"/>
    <p:sldId id="355" r:id="rId62"/>
    <p:sldId id="361" r:id="rId63"/>
    <p:sldId id="362" r:id="rId64"/>
    <p:sldId id="363" r:id="rId65"/>
    <p:sldId id="323" r:id="rId66"/>
    <p:sldId id="257" r:id="rId67"/>
    <p:sldId id="258" r:id="rId68"/>
    <p:sldId id="301" r:id="rId69"/>
    <p:sldId id="295" r:id="rId70"/>
    <p:sldId id="296" r:id="rId71"/>
    <p:sldId id="313" r:id="rId72"/>
    <p:sldId id="304" r:id="rId73"/>
    <p:sldId id="264" r:id="rId74"/>
    <p:sldId id="278" r:id="rId75"/>
    <p:sldId id="279" r:id="rId76"/>
    <p:sldId id="280" r:id="rId77"/>
    <p:sldId id="281" r:id="rId78"/>
    <p:sldId id="291" r:id="rId79"/>
    <p:sldId id="293" r:id="rId80"/>
    <p:sldId id="294" r:id="rId81"/>
  </p:sldIdLst>
  <p:sldSz cx="9144000" cy="5143500" type="screen16x9"/>
  <p:notesSz cx="6858000" cy="9144000"/>
  <p:embeddedFontLst>
    <p:embeddedFont>
      <p:font typeface="Quicksand" charset="0"/>
      <p:regular r:id="rId83"/>
      <p:bold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082" autoAdjust="0"/>
  </p:normalViewPr>
  <p:slideViewPr>
    <p:cSldViewPr>
      <p:cViewPr varScale="1">
        <p:scale>
          <a:sx n="96" d="100"/>
          <a:sy n="96" d="100"/>
        </p:scale>
        <p:origin x="-1066" y="-7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Issue: </a:t>
            </a:r>
          </a:p>
          <a:p>
            <a:pPr marL="0" lvl="0" indent="0" algn="l" rtl="0">
              <a:spcBef>
                <a:spcPts val="0"/>
              </a:spcBef>
              <a:spcAft>
                <a:spcPts val="0"/>
              </a:spcAft>
              <a:buNone/>
            </a:pPr>
            <a:r>
              <a:rPr lang="en-PH" dirty="0" smtClean="0"/>
              <a:t>-</a:t>
            </a:r>
            <a:r>
              <a:rPr lang="en-PH" baseline="0" dirty="0" smtClean="0"/>
              <a:t> </a:t>
            </a:r>
            <a:r>
              <a:rPr lang="en-PH" dirty="0" smtClean="0"/>
              <a:t>What if we forgot to set base</a:t>
            </a:r>
            <a:r>
              <a:rPr lang="en-PH" baseline="0" dirty="0" smtClean="0"/>
              <a:t> salary &amp; hourly rate? Our calculate wage method would return an invalid data or possibly an error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Note:</a:t>
            </a:r>
          </a:p>
          <a:p>
            <a:pPr marL="0" lvl="0" indent="0" algn="l" rtl="0">
              <a:spcBef>
                <a:spcPts val="0"/>
              </a:spcBef>
              <a:spcAft>
                <a:spcPts val="0"/>
              </a:spcAft>
              <a:buNone/>
            </a:pPr>
            <a:r>
              <a:rPr lang="en-PH" dirty="0" smtClean="0"/>
              <a:t>Don’t overuse method overloading in real application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Issue:</a:t>
            </a:r>
            <a:r>
              <a:rPr lang="en-PH" baseline="0" dirty="0" smtClean="0"/>
              <a:t> </a:t>
            </a:r>
          </a:p>
          <a:p>
            <a:pPr marL="0" lvl="0" indent="0" algn="l" rtl="0">
              <a:spcBef>
                <a:spcPts val="0"/>
              </a:spcBef>
              <a:spcAft>
                <a:spcPts val="0"/>
              </a:spcAft>
              <a:buNone/>
            </a:pPr>
            <a:r>
              <a:rPr lang="en-PH" baseline="0" dirty="0" smtClean="0"/>
              <a:t>Some employees don’t have extra hours so we really don’t have to pass the hourly rate in Constructor. It doesn’t makes any sense, right?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Let’s count the number of employees</a:t>
            </a:r>
            <a:r>
              <a:rPr lang="en-PH" baseline="0" dirty="0" smtClean="0"/>
              <a:t> using static members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If you made a changes on</a:t>
            </a:r>
            <a:r>
              <a:rPr lang="en-PH" baseline="0" dirty="0" smtClean="0"/>
              <a:t> Entity class, there’s a possibility that you have to make some changes also in User and Course class, and so 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Example</a:t>
            </a:r>
            <a:r>
              <a:rPr lang="en-PH" baseline="0" dirty="0" smtClean="0"/>
              <a:t> of Diamond Problem (Multiple Inheritance)</a:t>
            </a:r>
          </a:p>
          <a:p>
            <a:pPr marL="0" lvl="0" indent="0" algn="l" rtl="0">
              <a:spcBef>
                <a:spcPts val="0"/>
              </a:spcBef>
              <a:spcAft>
                <a:spcPts val="0"/>
              </a:spcAft>
              <a:buNone/>
            </a:pPr>
            <a:endParaRPr lang="en-PH" baseline="0" dirty="0" smtClean="0"/>
          </a:p>
          <a:p>
            <a:pPr marL="0" lvl="0" indent="0" algn="l" rtl="0">
              <a:spcBef>
                <a:spcPts val="0"/>
              </a:spcBef>
              <a:spcAft>
                <a:spcPts val="0"/>
              </a:spcAft>
              <a:buFontTx/>
              <a:buNone/>
            </a:pPr>
            <a:r>
              <a:rPr lang="en-PH" baseline="0" dirty="0" smtClean="0"/>
              <a:t>- Student class overridden </a:t>
            </a:r>
            <a:r>
              <a:rPr lang="en-PH" baseline="0" dirty="0" err="1" smtClean="0"/>
              <a:t>toString</a:t>
            </a:r>
            <a:r>
              <a:rPr lang="en-PH" baseline="0" dirty="0" smtClean="0"/>
              <a:t>() method</a:t>
            </a:r>
          </a:p>
          <a:p>
            <a:pPr marL="0" lvl="0" indent="0" algn="l" rtl="0">
              <a:spcBef>
                <a:spcPts val="0"/>
              </a:spcBef>
              <a:spcAft>
                <a:spcPts val="0"/>
              </a:spcAft>
              <a:buFontTx/>
              <a:buChar char="-"/>
            </a:pPr>
            <a:r>
              <a:rPr lang="en-PH" baseline="0" dirty="0" smtClean="0"/>
              <a:t> Instructor class overridden </a:t>
            </a:r>
            <a:r>
              <a:rPr lang="en-PH" baseline="0" dirty="0" err="1" smtClean="0"/>
              <a:t>toString</a:t>
            </a:r>
            <a:r>
              <a:rPr lang="en-PH" baseline="0" dirty="0" smtClean="0"/>
              <a:t>() method too</a:t>
            </a:r>
          </a:p>
          <a:p>
            <a:pPr marL="0" lvl="0" indent="0" algn="l" rtl="0">
              <a:spcBef>
                <a:spcPts val="0"/>
              </a:spcBef>
              <a:spcAft>
                <a:spcPts val="0"/>
              </a:spcAft>
              <a:buFontTx/>
              <a:buNone/>
            </a:pPr>
            <a:r>
              <a:rPr lang="en-PH" baseline="0" dirty="0" smtClean="0"/>
              <a:t>- If we call </a:t>
            </a:r>
            <a:r>
              <a:rPr lang="en-PH" baseline="0" dirty="0" err="1" smtClean="0"/>
              <a:t>toString</a:t>
            </a:r>
            <a:r>
              <a:rPr lang="en-PH" baseline="0" dirty="0" smtClean="0"/>
              <a:t>() method in User class, what implementation should be used? The program wouldn’t know. </a:t>
            </a:r>
            <a:r>
              <a:rPr lang="en-PH" baseline="0" dirty="0" smtClean="0">
                <a:sym typeface="Wingdings" pitchFamily="2" charset="2"/>
              </a:rPr>
              <a:t></a:t>
            </a:r>
            <a:endParaRPr lang="en-PH"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Issue:</a:t>
            </a:r>
            <a:r>
              <a:rPr lang="en-PH" baseline="0" dirty="0" smtClean="0"/>
              <a:t> </a:t>
            </a:r>
          </a:p>
          <a:p>
            <a:pPr marL="0" lvl="0" indent="0" algn="l" rtl="0">
              <a:spcBef>
                <a:spcPts val="0"/>
              </a:spcBef>
              <a:spcAft>
                <a:spcPts val="0"/>
              </a:spcAft>
              <a:buNone/>
            </a:pPr>
            <a:r>
              <a:rPr lang="en-PH" baseline="0" dirty="0" smtClean="0"/>
              <a:t>Some employees don’t have extra hours so we really don’t have to pass the hourly rate in Constructor. It doesn’t makes any sense, right?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92539d425_0_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92539d42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14f601ca6d_43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14f601ca6d_4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notesSlide" Target="../notesSlides/notesSlide65.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74.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www.fontsquirrel.com/fonts/quicksand" TargetMode="External"/><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JAVA - Part 1</a:t>
            </a:r>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5"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Class</a:t>
            </a:r>
            <a:endParaRPr b="1"/>
          </a:p>
          <a:p>
            <a:pPr marL="0" lvl="0" indent="0" algn="l" rtl="0">
              <a:spcBef>
                <a:spcPts val="600"/>
              </a:spcBef>
              <a:spcAft>
                <a:spcPts val="0"/>
              </a:spcAft>
              <a:buNone/>
            </a:pPr>
            <a:endParaRPr lang="en" dirty="0" smtClean="0"/>
          </a:p>
          <a:p>
            <a:pPr marL="0" lvl="0" indent="0" algn="l" rtl="0">
              <a:spcBef>
                <a:spcPts val="600"/>
              </a:spcBef>
              <a:spcAft>
                <a:spcPts val="0"/>
              </a:spcAft>
              <a:buNone/>
            </a:pPr>
            <a:r>
              <a:rPr lang="en" dirty="0" smtClean="0"/>
              <a:t>A blueprint for creating objects</a:t>
            </a:r>
            <a:endParaRPr/>
          </a:p>
        </p:txBody>
      </p:sp>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Classes and Objects</a:t>
            </a:r>
            <a:endParaRPr/>
          </a:p>
        </p:txBody>
      </p:sp>
      <p:sp>
        <p:nvSpPr>
          <p:cNvPr id="130" name="Google Shape;130;p19"/>
          <p:cNvSpPr txBox="1">
            <a:spLocks noGrp="1"/>
          </p:cNvSpPr>
          <p:nvPr>
            <p:ph type="body" idx="2"/>
          </p:nvPr>
        </p:nvSpPr>
        <p:spPr>
          <a:xfrm>
            <a:off x="4671570"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Object</a:t>
            </a:r>
          </a:p>
          <a:p>
            <a:pPr marL="0" lvl="0" indent="0" algn="l" rtl="0">
              <a:spcBef>
                <a:spcPts val="600"/>
              </a:spcBef>
              <a:spcAft>
                <a:spcPts val="0"/>
              </a:spcAft>
              <a:buNone/>
            </a:pPr>
            <a:endParaRPr b="1"/>
          </a:p>
          <a:p>
            <a:pPr marL="0" lvl="0" indent="0" algn="l" rtl="0">
              <a:spcBef>
                <a:spcPts val="600"/>
              </a:spcBef>
              <a:spcAft>
                <a:spcPts val="0"/>
              </a:spcAft>
              <a:buNone/>
            </a:pPr>
            <a:r>
              <a:rPr lang="en" dirty="0" smtClean="0"/>
              <a:t>An instance of a class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Classes and Objects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8194" name="Picture 2"/>
          <p:cNvPicPr>
            <a:picLocks noChangeAspect="1" noChangeArrowheads="1"/>
          </p:cNvPicPr>
          <p:nvPr/>
        </p:nvPicPr>
        <p:blipFill>
          <a:blip r:embed="rId3"/>
          <a:srcRect/>
          <a:stretch>
            <a:fillRect/>
          </a:stretch>
        </p:blipFill>
        <p:spPr bwMode="auto">
          <a:xfrm>
            <a:off x="1285852" y="1071552"/>
            <a:ext cx="5153039" cy="373636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Memory Allocation</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6" name="Google Shape;128;p19"/>
          <p:cNvSpPr txBox="1">
            <a:spLocks noGrp="1"/>
          </p:cNvSpPr>
          <p:nvPr>
            <p:ph type="body" idx="1"/>
          </p:nvPr>
        </p:nvSpPr>
        <p:spPr>
          <a:xfrm>
            <a:off x="1165475"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PH" b="1" dirty="0" smtClean="0"/>
              <a:t>Heap Space</a:t>
            </a:r>
            <a:endParaRPr b="1"/>
          </a:p>
          <a:p>
            <a:pPr marL="0" lvl="0" indent="0" algn="l" rtl="0">
              <a:spcBef>
                <a:spcPts val="600"/>
              </a:spcBef>
              <a:spcAft>
                <a:spcPts val="0"/>
              </a:spcAft>
              <a:buNone/>
            </a:pPr>
            <a:endParaRPr lang="en" dirty="0" smtClean="0"/>
          </a:p>
          <a:p>
            <a:pPr marL="0" lvl="0" indent="0">
              <a:buNone/>
            </a:pPr>
            <a:r>
              <a:rPr lang="en-US" sz="1600" dirty="0" smtClean="0"/>
              <a:t>- Heap space is used for the dynamic memory allocation of Java objects and JRE classes at runtime.</a:t>
            </a:r>
          </a:p>
          <a:p>
            <a:pPr marL="0" lvl="0" indent="0">
              <a:buNone/>
            </a:pPr>
            <a:endParaRPr lang="en-US" sz="1600" dirty="0" smtClean="0"/>
          </a:p>
          <a:p>
            <a:pPr marL="0" lvl="0" indent="0">
              <a:buNone/>
            </a:pPr>
            <a:r>
              <a:rPr lang="en-US" sz="1600" dirty="0" smtClean="0"/>
              <a:t>- New objects are always created in heap space, and the references to these objects are stored in stack memory.</a:t>
            </a:r>
            <a:endParaRPr/>
          </a:p>
        </p:txBody>
      </p:sp>
      <p:sp>
        <p:nvSpPr>
          <p:cNvPr id="7" name="Google Shape;130;p19"/>
          <p:cNvSpPr txBox="1">
            <a:spLocks noGrp="1"/>
          </p:cNvSpPr>
          <p:nvPr>
            <p:ph type="body" idx="2"/>
          </p:nvPr>
        </p:nvSpPr>
        <p:spPr>
          <a:xfrm>
            <a:off x="4671570"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Stack Memory</a:t>
            </a:r>
          </a:p>
          <a:p>
            <a:pPr marL="0" lvl="0" indent="0" algn="l" rtl="0">
              <a:spcBef>
                <a:spcPts val="600"/>
              </a:spcBef>
              <a:spcAft>
                <a:spcPts val="0"/>
              </a:spcAft>
              <a:buNone/>
            </a:pPr>
            <a:endParaRPr b="1"/>
          </a:p>
          <a:p>
            <a:pPr marL="0" lvl="0" indent="0">
              <a:buNone/>
            </a:pPr>
            <a:r>
              <a:rPr lang="en-US" sz="1600" dirty="0" smtClean="0"/>
              <a:t>- Stack Memory in Java is used for static memory allocation and the execution of a thread.</a:t>
            </a:r>
          </a:p>
          <a:p>
            <a:pPr marL="0" lvl="0" indent="0">
              <a:buNone/>
            </a:pPr>
            <a:endParaRPr lang="en-US" sz="1600" dirty="0" smtClean="0"/>
          </a:p>
          <a:p>
            <a:pPr marL="0" lvl="0" indent="0">
              <a:buNone/>
            </a:pPr>
            <a:r>
              <a:rPr lang="en-US" sz="1600" dirty="0" smtClean="0"/>
              <a:t>- It contains primitive values that are specific to a method and references to objects referred from the method that are in a heap.</a:t>
            </a:r>
            <a:endParaRPr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Memory Allocation</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pic>
        <p:nvPicPr>
          <p:cNvPr id="9218" name="Picture 2"/>
          <p:cNvPicPr>
            <a:picLocks noChangeAspect="1" noChangeArrowheads="1"/>
          </p:cNvPicPr>
          <p:nvPr/>
        </p:nvPicPr>
        <p:blipFill>
          <a:blip r:embed="rId3"/>
          <a:srcRect/>
          <a:stretch>
            <a:fillRect/>
          </a:stretch>
        </p:blipFill>
        <p:spPr bwMode="auto">
          <a:xfrm>
            <a:off x="1285852" y="1214428"/>
            <a:ext cx="5314957" cy="3601323"/>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Memory Allocation</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pic>
        <p:nvPicPr>
          <p:cNvPr id="10243" name="Picture 3"/>
          <p:cNvPicPr>
            <a:picLocks noChangeAspect="1" noChangeArrowheads="1"/>
          </p:cNvPicPr>
          <p:nvPr/>
        </p:nvPicPr>
        <p:blipFill>
          <a:blip r:embed="rId3"/>
          <a:srcRect/>
          <a:stretch>
            <a:fillRect/>
          </a:stretch>
        </p:blipFill>
        <p:spPr bwMode="auto">
          <a:xfrm>
            <a:off x="1285852" y="2714626"/>
            <a:ext cx="5929354" cy="2111078"/>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Google Shape;109;p17"/>
          <p:cNvSpPr txBox="1">
            <a:spLocks noGrp="1"/>
          </p:cNvSpPr>
          <p:nvPr>
            <p:ph type="body" idx="1"/>
          </p:nvPr>
        </p:nvSpPr>
        <p:spPr>
          <a:xfrm>
            <a:off x="1214414" y="928676"/>
            <a:ext cx="6858000" cy="141367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400" b="1" dirty="0" smtClean="0"/>
              <a:t>new TextBox() </a:t>
            </a:r>
            <a:r>
              <a:rPr lang="en-PH" sz="1400" dirty="0" smtClean="0"/>
              <a:t>- it creates a new TextBox object and would store it on the heap</a:t>
            </a:r>
          </a:p>
          <a:p>
            <a:pPr marL="0" lvl="0" indent="0" algn="l" rtl="0">
              <a:spcBef>
                <a:spcPts val="600"/>
              </a:spcBef>
              <a:spcAft>
                <a:spcPts val="0"/>
              </a:spcAft>
              <a:buNone/>
            </a:pPr>
            <a:r>
              <a:rPr lang="en-PH" sz="1400" b="1" dirty="0" smtClean="0"/>
              <a:t>textBox1</a:t>
            </a:r>
            <a:r>
              <a:rPr lang="en-PH" sz="1400" dirty="0" smtClean="0"/>
              <a:t> - it allocates some memory on the stack, and in this memory location, it would store the address of our TextBox object on the heap. So this variable is referencing an object on the heap.</a:t>
            </a:r>
          </a:p>
          <a:p>
            <a:pPr marL="0" lvl="0" indent="0" algn="l" rtl="0">
              <a:spcBef>
                <a:spcPts val="600"/>
              </a:spcBef>
              <a:spcAft>
                <a:spcPts val="0"/>
              </a:spcAft>
              <a:buNone/>
            </a:pPr>
            <a:r>
              <a:rPr lang="en-PH" sz="1400" b="1" dirty="0" smtClean="0"/>
              <a:t>textBox2</a:t>
            </a:r>
            <a:r>
              <a:rPr lang="en-PH" sz="1400" dirty="0" smtClean="0"/>
              <a:t> - since textBox2 and textBox1 are equal, meaning they are referencing to the same address of our TextBox object</a:t>
            </a:r>
            <a:endParaRPr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smtClean="0"/>
              <a:t>Procedural Programming</a:t>
            </a:r>
            <a:endParaRPr sz="6000"/>
          </a:p>
        </p:txBody>
      </p:sp>
      <p:grpSp>
        <p:nvGrpSpPr>
          <p:cNvPr id="118"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Procedural Programming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7" name="Google Shape;109;p17"/>
          <p:cNvSpPr txBox="1">
            <a:spLocks noGrp="1"/>
          </p:cNvSpPr>
          <p:nvPr>
            <p:ph type="body" idx="1"/>
          </p:nvPr>
        </p:nvSpPr>
        <p:spPr>
          <a:xfrm>
            <a:off x="1214414" y="928676"/>
            <a:ext cx="6858000" cy="3071834"/>
          </a:xfrm>
          <a:prstGeom prst="rect">
            <a:avLst/>
          </a:prstGeom>
        </p:spPr>
        <p:txBody>
          <a:bodyPr spcFirstLastPara="1" wrap="square" lIns="91425" tIns="91425" rIns="91425" bIns="91425" anchor="t" anchorCtr="0">
            <a:noAutofit/>
          </a:bodyPr>
          <a:lstStyle/>
          <a:p>
            <a:pPr marL="0" lvl="0" indent="0">
              <a:buNone/>
            </a:pPr>
            <a:r>
              <a:rPr lang="en-US" sz="1400" dirty="0" smtClean="0"/>
              <a:t>In procedural programming, the state of the program is maintained in variables and tables, and any methods handle only the values provided to them as parameters. The program tells the computer what should happen.</a:t>
            </a:r>
          </a:p>
          <a:p>
            <a:pPr marL="0" lvl="0" indent="0">
              <a:buNone/>
            </a:pPr>
            <a:endParaRPr lang="en-PH" sz="1400" dirty="0" smtClean="0"/>
          </a:p>
          <a:p>
            <a:pPr marL="0" lvl="0" indent="0">
              <a:buNone/>
            </a:pPr>
            <a:r>
              <a:rPr lang="en-US" sz="1400" dirty="0" smtClean="0"/>
              <a:t>As an example, the code below demonstrates the swapping of values for two variables a and b.</a:t>
            </a:r>
            <a:endParaRPr sz="1400"/>
          </a:p>
        </p:txBody>
      </p:sp>
      <p:pic>
        <p:nvPicPr>
          <p:cNvPr id="11266" name="Picture 2"/>
          <p:cNvPicPr>
            <a:picLocks noChangeAspect="1" noChangeArrowheads="1"/>
          </p:cNvPicPr>
          <p:nvPr/>
        </p:nvPicPr>
        <p:blipFill>
          <a:blip r:embed="rId3"/>
          <a:srcRect/>
          <a:stretch>
            <a:fillRect/>
          </a:stretch>
        </p:blipFill>
        <p:spPr bwMode="auto">
          <a:xfrm>
            <a:off x="1285852" y="2857502"/>
            <a:ext cx="4825991" cy="1523997"/>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Procedural Programming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pic>
        <p:nvPicPr>
          <p:cNvPr id="2050" name="Picture 2"/>
          <p:cNvPicPr>
            <a:picLocks noChangeAspect="1" noChangeArrowheads="1"/>
          </p:cNvPicPr>
          <p:nvPr/>
        </p:nvPicPr>
        <p:blipFill>
          <a:blip r:embed="rId3"/>
          <a:srcRect/>
          <a:stretch>
            <a:fillRect/>
          </a:stretch>
        </p:blipFill>
        <p:spPr bwMode="auto">
          <a:xfrm>
            <a:off x="1214415" y="1357304"/>
            <a:ext cx="7072362" cy="2895789"/>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Procedural Programming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grpSp>
        <p:nvGrpSpPr>
          <p:cNvPr id="6"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smtClean="0"/>
              <a:t>Encapsulation</a:t>
            </a:r>
            <a:endParaRPr sz="6000"/>
          </a:p>
        </p:txBody>
      </p:sp>
      <p:sp>
        <p:nvSpPr>
          <p:cNvPr id="117" name="Google Shape;117;p18"/>
          <p:cNvSpPr txBox="1">
            <a:spLocks noGrp="1"/>
          </p:cNvSpPr>
          <p:nvPr>
            <p:ph type="subTitle" idx="4294967295"/>
          </p:nvPr>
        </p:nvSpPr>
        <p:spPr>
          <a:xfrm>
            <a:off x="2430050" y="2922262"/>
            <a:ext cx="6028200" cy="784800"/>
          </a:xfrm>
          <a:prstGeom prst="rect">
            <a:avLst/>
          </a:prstGeom>
        </p:spPr>
        <p:txBody>
          <a:bodyPr spcFirstLastPara="1" wrap="square" lIns="91425" tIns="91425" rIns="91425" bIns="91425" anchor="t" anchorCtr="0">
            <a:noAutofit/>
          </a:bodyPr>
          <a:lstStyle/>
          <a:p>
            <a:pPr marL="0" lvl="0" indent="0">
              <a:buNone/>
            </a:pPr>
            <a:r>
              <a:rPr lang="en-PH" sz="2000" dirty="0" smtClean="0"/>
              <a:t>Bundle the data and methods that operate on the data in a single unit</a:t>
            </a:r>
            <a:endParaRPr sz="20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400" dirty="0" smtClean="0">
                <a:solidFill>
                  <a:schemeClr val="accent1"/>
                </a:solidFill>
              </a:rPr>
              <a:t>Any fool can write code that computer can understand.</a:t>
            </a:r>
          </a:p>
          <a:p>
            <a:pPr marL="0" lvl="0" indent="0" algn="l" rtl="0">
              <a:spcBef>
                <a:spcPts val="600"/>
              </a:spcBef>
              <a:spcAft>
                <a:spcPts val="0"/>
              </a:spcAft>
              <a:buNone/>
            </a:pPr>
            <a:r>
              <a:rPr lang="en" sz="2400" b="1" dirty="0" smtClean="0"/>
              <a:t>Good programmers </a:t>
            </a:r>
            <a:r>
              <a:rPr lang="en" sz="2400" dirty="0" smtClean="0"/>
              <a:t>write code that humans can understand.</a:t>
            </a:r>
          </a:p>
          <a:p>
            <a:pPr marL="0" lvl="0" indent="0" algn="r" rtl="0">
              <a:spcBef>
                <a:spcPts val="600"/>
              </a:spcBef>
              <a:spcAft>
                <a:spcPts val="0"/>
              </a:spcAft>
              <a:buNone/>
            </a:pPr>
            <a:r>
              <a:rPr lang="en" sz="2400" dirty="0" smtClean="0">
                <a:solidFill>
                  <a:schemeClr val="accent1"/>
                </a:solidFill>
              </a:rPr>
              <a:t>- Martin Fowler</a:t>
            </a:r>
            <a:endParaRPr>
              <a:solidFill>
                <a:schemeClr val="accent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Encapsulation</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pic>
        <p:nvPicPr>
          <p:cNvPr id="3075" name="Picture 3"/>
          <p:cNvPicPr>
            <a:picLocks noChangeAspect="1" noChangeArrowheads="1"/>
          </p:cNvPicPr>
          <p:nvPr/>
        </p:nvPicPr>
        <p:blipFill>
          <a:blip r:embed="rId3"/>
          <a:srcRect/>
          <a:stretch>
            <a:fillRect/>
          </a:stretch>
        </p:blipFill>
        <p:spPr bwMode="auto">
          <a:xfrm>
            <a:off x="1285852" y="1428742"/>
            <a:ext cx="5297502" cy="201052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Encapsulation</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pic>
        <p:nvPicPr>
          <p:cNvPr id="3074" name="Picture 2"/>
          <p:cNvPicPr>
            <a:picLocks noChangeAspect="1" noChangeArrowheads="1"/>
          </p:cNvPicPr>
          <p:nvPr/>
        </p:nvPicPr>
        <p:blipFill>
          <a:blip r:embed="rId3"/>
          <a:srcRect/>
          <a:stretch>
            <a:fillRect/>
          </a:stretch>
        </p:blipFill>
        <p:spPr bwMode="auto">
          <a:xfrm>
            <a:off x="1285852" y="1428742"/>
            <a:ext cx="5929353" cy="231639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Encapsulation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grpSp>
        <p:nvGrpSpPr>
          <p:cNvPr id="6"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smtClean="0"/>
              <a:t>Constructors</a:t>
            </a:r>
            <a:endParaRPr sz="60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Constructors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pic>
        <p:nvPicPr>
          <p:cNvPr id="4098" name="Picture 2"/>
          <p:cNvPicPr>
            <a:picLocks noChangeAspect="1" noChangeArrowheads="1"/>
          </p:cNvPicPr>
          <p:nvPr/>
        </p:nvPicPr>
        <p:blipFill>
          <a:blip r:embed="rId3"/>
          <a:srcRect/>
          <a:stretch>
            <a:fillRect/>
          </a:stretch>
        </p:blipFill>
        <p:spPr bwMode="auto">
          <a:xfrm>
            <a:off x="1285853" y="1428742"/>
            <a:ext cx="5286412" cy="202239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Constructors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a:p>
        </p:txBody>
      </p:sp>
      <p:pic>
        <p:nvPicPr>
          <p:cNvPr id="5122" name="Picture 2"/>
          <p:cNvPicPr>
            <a:picLocks noChangeAspect="1" noChangeArrowheads="1"/>
          </p:cNvPicPr>
          <p:nvPr/>
        </p:nvPicPr>
        <p:blipFill>
          <a:blip r:embed="rId3"/>
          <a:srcRect/>
          <a:stretch>
            <a:fillRect/>
          </a:stretch>
        </p:blipFill>
        <p:spPr bwMode="auto">
          <a:xfrm>
            <a:off x="1285853" y="1428742"/>
            <a:ext cx="6051310" cy="235745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Constructors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grpSp>
        <p:nvGrpSpPr>
          <p:cNvPr id="6"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smtClean="0"/>
              <a:t>Method Overloading</a:t>
            </a:r>
            <a:endParaRPr sz="60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1"/>
              </a:buClr>
              <a:buSzPts val="2400"/>
              <a:buFont typeface="Quicksand"/>
              <a:buNone/>
              <a:tabLst/>
              <a:defRPr/>
            </a:pPr>
            <a:r>
              <a:rPr kumimoji="0" lang="en-US" sz="2000" b="0" i="0" u="none" strike="noStrike" kern="0" cap="none" spc="0" normalizeH="0" baseline="0" noProof="0" dirty="0" smtClean="0">
                <a:ln>
                  <a:noFill/>
                </a:ln>
                <a:solidFill>
                  <a:schemeClr val="lt1"/>
                </a:solidFill>
                <a:effectLst/>
                <a:uLnTx/>
                <a:uFillTx/>
                <a:latin typeface="Quicksand"/>
                <a:ea typeface="Quicksand"/>
                <a:cs typeface="Quicksand"/>
                <a:sym typeface="Quicksand"/>
              </a:rPr>
              <a:t>Creating different method</a:t>
            </a:r>
            <a:r>
              <a:rPr kumimoji="0" lang="en-US" sz="2000" b="0" i="0" u="none" strike="noStrike" kern="0" cap="none" spc="0" normalizeH="0" noProof="0" dirty="0" smtClean="0">
                <a:ln>
                  <a:noFill/>
                </a:ln>
                <a:solidFill>
                  <a:schemeClr val="lt1"/>
                </a:solidFill>
                <a:effectLst/>
                <a:uLnTx/>
                <a:uFillTx/>
                <a:latin typeface="Quicksand"/>
                <a:ea typeface="Quicksand"/>
                <a:cs typeface="Quicksand"/>
                <a:sym typeface="Quicksand"/>
              </a:rPr>
              <a:t> implementations but with different parameters</a:t>
            </a: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 Overloading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a:p>
        </p:txBody>
      </p:sp>
      <p:pic>
        <p:nvPicPr>
          <p:cNvPr id="6146" name="Picture 2"/>
          <p:cNvPicPr>
            <a:picLocks noChangeAspect="1" noChangeArrowheads="1"/>
          </p:cNvPicPr>
          <p:nvPr/>
        </p:nvPicPr>
        <p:blipFill>
          <a:blip r:embed="rId3"/>
          <a:srcRect/>
          <a:stretch>
            <a:fillRect/>
          </a:stretch>
        </p:blipFill>
        <p:spPr bwMode="auto">
          <a:xfrm>
            <a:off x="1285852" y="1071552"/>
            <a:ext cx="4897740" cy="3857652"/>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 Overloading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29</a:t>
            </a:fld>
            <a:endParaRPr/>
          </a:p>
        </p:txBody>
      </p:sp>
      <p:pic>
        <p:nvPicPr>
          <p:cNvPr id="5" name="Picture 2"/>
          <p:cNvPicPr>
            <a:picLocks noChangeAspect="1" noChangeArrowheads="1"/>
          </p:cNvPicPr>
          <p:nvPr/>
        </p:nvPicPr>
        <p:blipFill>
          <a:blip r:embed="rId3"/>
          <a:srcRect/>
          <a:stretch>
            <a:fillRect/>
          </a:stretch>
        </p:blipFill>
        <p:spPr bwMode="auto">
          <a:xfrm>
            <a:off x="1285853" y="1428742"/>
            <a:ext cx="6051310" cy="235745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Clean Coding</a:t>
            </a:r>
            <a:endParaRPr>
              <a:solidFill>
                <a:srgbClr val="39C0BA"/>
              </a:solidFill>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400" dirty="0" smtClean="0"/>
              <a:t>As we write code, it’s very important to keep our code clean and organized.</a:t>
            </a:r>
          </a:p>
          <a:p>
            <a:pPr marL="0" lvl="0" indent="0" algn="l" rtl="0">
              <a:spcBef>
                <a:spcPts val="600"/>
              </a:spcBef>
              <a:spcAft>
                <a:spcPts val="0"/>
              </a:spcAft>
              <a:buNone/>
            </a:pPr>
            <a:endParaRPr lang="en-PH" sz="1400" dirty="0" smtClean="0"/>
          </a:p>
          <a:p>
            <a:pPr marL="0" lvl="0" indent="0" algn="l" rtl="0">
              <a:spcBef>
                <a:spcPts val="600"/>
              </a:spcBef>
              <a:spcAft>
                <a:spcPts val="0"/>
              </a:spcAft>
              <a:buNone/>
            </a:pPr>
            <a:r>
              <a:rPr lang="en-PH" sz="1400" b="1" dirty="0" smtClean="0"/>
              <a:t>Example:</a:t>
            </a:r>
          </a:p>
          <a:p>
            <a:pPr marL="0" lvl="0" indent="0" algn="l" rtl="0">
              <a:spcBef>
                <a:spcPts val="600"/>
              </a:spcBef>
              <a:spcAft>
                <a:spcPts val="0"/>
              </a:spcAft>
              <a:buNone/>
            </a:pPr>
            <a:r>
              <a:rPr lang="en-PH" sz="1400" dirty="0" smtClean="0"/>
              <a:t>Just like our houses, if your house is messy and full of stuff all over the place, you’re going to have a difficult time finding something you’re looking for.</a:t>
            </a:r>
          </a:p>
          <a:p>
            <a:pPr marL="0" lvl="0" indent="0" algn="l" rtl="0">
              <a:spcBef>
                <a:spcPts val="600"/>
              </a:spcBef>
              <a:spcAft>
                <a:spcPts val="0"/>
              </a:spcAft>
              <a:buNone/>
            </a:pPr>
            <a:r>
              <a:rPr lang="en-PH" sz="1400" dirty="0" smtClean="0"/>
              <a:t>In contrast, if your house is clean and everything is on the right place, you can quickly find your stuff.</a:t>
            </a:r>
          </a:p>
          <a:p>
            <a:pPr marL="0" lvl="0" indent="0" algn="l" rtl="0">
              <a:spcBef>
                <a:spcPts val="600"/>
              </a:spcBef>
              <a:spcAft>
                <a:spcPts val="0"/>
              </a:spcAft>
              <a:buNone/>
            </a:pPr>
            <a:endParaRPr lang="en-PH" sz="1400" dirty="0" smtClean="0"/>
          </a:p>
          <a:p>
            <a:pPr marL="0" lvl="0" indent="0" algn="l" rtl="0">
              <a:spcBef>
                <a:spcPts val="600"/>
              </a:spcBef>
              <a:spcAft>
                <a:spcPts val="0"/>
              </a:spcAft>
              <a:buNone/>
            </a:pPr>
            <a:r>
              <a:rPr lang="en-PH" sz="1400" dirty="0" smtClean="0"/>
              <a:t>We have the same exact concept in coding. As our program grows larger, we have to break down our code into smaller chunks. These chunks are easier to read and understand. Also, we can potentially use them in other programs. Programs written this way are more maintainable and easier to extend.</a:t>
            </a:r>
            <a:endParaRPr sz="140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Method Overloading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30</a:t>
            </a:fld>
            <a:endParaRPr/>
          </a:p>
        </p:txBody>
      </p:sp>
      <p:grpSp>
        <p:nvGrpSpPr>
          <p:cNvPr id="6"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Constructor Overloading</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31</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1"/>
              </a:buClr>
              <a:buSzPts val="2400"/>
              <a:buFont typeface="Quicksand"/>
              <a:buNone/>
              <a:tabLst/>
              <a:defRPr/>
            </a:pPr>
            <a:r>
              <a:rPr kumimoji="0" lang="en-US" sz="2000" b="0" i="0" u="none" strike="noStrike" kern="0" cap="none" spc="0" normalizeH="0" baseline="0" noProof="0" dirty="0" smtClean="0">
                <a:ln>
                  <a:noFill/>
                </a:ln>
                <a:solidFill>
                  <a:schemeClr val="lt1"/>
                </a:solidFill>
                <a:effectLst/>
                <a:uLnTx/>
                <a:uFillTx/>
                <a:latin typeface="Quicksand"/>
                <a:ea typeface="Quicksand"/>
                <a:cs typeface="Quicksand"/>
                <a:sym typeface="Quicksand"/>
              </a:rPr>
              <a:t>Creating different constructor</a:t>
            </a:r>
            <a:r>
              <a:rPr kumimoji="0" lang="en-US" sz="2000" b="0" i="0" u="none" strike="noStrike" kern="0" cap="none" spc="0" normalizeH="0" noProof="0" dirty="0" smtClean="0">
                <a:ln>
                  <a:noFill/>
                </a:ln>
                <a:solidFill>
                  <a:schemeClr val="lt1"/>
                </a:solidFill>
                <a:effectLst/>
                <a:uLnTx/>
                <a:uFillTx/>
                <a:latin typeface="Quicksand"/>
                <a:ea typeface="Quicksand"/>
                <a:cs typeface="Quicksand"/>
                <a:sym typeface="Quicksand"/>
              </a:rPr>
              <a:t> implementations but with different parameters</a:t>
            </a: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Constructor Overloading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32</a:t>
            </a:fld>
            <a:endParaRPr/>
          </a:p>
        </p:txBody>
      </p:sp>
      <p:pic>
        <p:nvPicPr>
          <p:cNvPr id="7170" name="Picture 2"/>
          <p:cNvPicPr>
            <a:picLocks noChangeAspect="1" noChangeArrowheads="1"/>
          </p:cNvPicPr>
          <p:nvPr/>
        </p:nvPicPr>
        <p:blipFill>
          <a:blip r:embed="rId3"/>
          <a:srcRect/>
          <a:stretch>
            <a:fillRect/>
          </a:stretch>
        </p:blipFill>
        <p:spPr bwMode="auto">
          <a:xfrm>
            <a:off x="1285852" y="1071552"/>
            <a:ext cx="4483796" cy="392909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Constructor Overloading</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33</a:t>
            </a:fld>
            <a:endParaRPr/>
          </a:p>
        </p:txBody>
      </p:sp>
      <p:pic>
        <p:nvPicPr>
          <p:cNvPr id="8194" name="Picture 2"/>
          <p:cNvPicPr>
            <a:picLocks noChangeAspect="1" noChangeArrowheads="1"/>
          </p:cNvPicPr>
          <p:nvPr/>
        </p:nvPicPr>
        <p:blipFill>
          <a:blip r:embed="rId3"/>
          <a:srcRect/>
          <a:stretch>
            <a:fillRect/>
          </a:stretch>
        </p:blipFill>
        <p:spPr bwMode="auto">
          <a:xfrm>
            <a:off x="1285852" y="1428742"/>
            <a:ext cx="5857916" cy="230671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Constructor Overloading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34</a:t>
            </a:fld>
            <a:endParaRPr/>
          </a:p>
        </p:txBody>
      </p:sp>
      <p:grpSp>
        <p:nvGrpSpPr>
          <p:cNvPr id="6"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Static Members</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35</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1"/>
              </a:buClr>
              <a:buSzPts val="2400"/>
              <a:buFont typeface="Quicksand"/>
              <a:buNone/>
              <a:tabLst/>
              <a:defRPr/>
            </a:pPr>
            <a:r>
              <a:rPr kumimoji="0" lang="en-PH" sz="2000" b="0" i="0" u="none" strike="noStrike" kern="0" cap="none" spc="0" normalizeH="0" baseline="0" noProof="0" dirty="0" smtClean="0">
                <a:ln>
                  <a:noFill/>
                </a:ln>
                <a:solidFill>
                  <a:schemeClr val="lt1"/>
                </a:solidFill>
                <a:effectLst/>
                <a:uLnTx/>
                <a:uFillTx/>
                <a:latin typeface="Quicksand"/>
                <a:ea typeface="Quicksand"/>
                <a:cs typeface="Quicksand"/>
                <a:sym typeface="Quicksand"/>
              </a:rPr>
              <a:t>Fields</a:t>
            </a:r>
            <a:r>
              <a:rPr kumimoji="0" lang="en-PH" sz="2000" b="0" i="0" u="none" strike="noStrike" kern="0" cap="none" spc="0" normalizeH="0" noProof="0" dirty="0" smtClean="0">
                <a:ln>
                  <a:noFill/>
                </a:ln>
                <a:solidFill>
                  <a:schemeClr val="lt1"/>
                </a:solidFill>
                <a:effectLst/>
                <a:uLnTx/>
                <a:uFillTx/>
                <a:latin typeface="Quicksand"/>
                <a:ea typeface="Quicksand"/>
                <a:cs typeface="Quicksand"/>
                <a:sym typeface="Quicksand"/>
              </a:rPr>
              <a:t> and Methods that belongs to a class</a:t>
            </a: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Static Members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36</a:t>
            </a:fld>
            <a:endParaRPr/>
          </a:p>
        </p:txBody>
      </p:sp>
      <p:pic>
        <p:nvPicPr>
          <p:cNvPr id="9218" name="Picture 2"/>
          <p:cNvPicPr>
            <a:picLocks noChangeAspect="1" noChangeArrowheads="1"/>
          </p:cNvPicPr>
          <p:nvPr/>
        </p:nvPicPr>
        <p:blipFill>
          <a:blip r:embed="rId3"/>
          <a:srcRect/>
          <a:stretch>
            <a:fillRect/>
          </a:stretch>
        </p:blipFill>
        <p:spPr bwMode="auto">
          <a:xfrm>
            <a:off x="1214414" y="1071552"/>
            <a:ext cx="7135706" cy="392909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Static Members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37</a:t>
            </a:fld>
            <a:endParaRPr/>
          </a:p>
        </p:txBody>
      </p:sp>
      <p:pic>
        <p:nvPicPr>
          <p:cNvPr id="10242" name="Picture 2"/>
          <p:cNvPicPr>
            <a:picLocks noChangeAspect="1" noChangeArrowheads="1"/>
          </p:cNvPicPr>
          <p:nvPr/>
        </p:nvPicPr>
        <p:blipFill>
          <a:blip r:embed="rId3"/>
          <a:srcRect/>
          <a:stretch>
            <a:fillRect/>
          </a:stretch>
        </p:blipFill>
        <p:spPr bwMode="auto">
          <a:xfrm>
            <a:off x="1285853" y="1071552"/>
            <a:ext cx="5857916" cy="349333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Static Members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https://github.com/houwaey/java-training</a:t>
            </a:r>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38</a:t>
            </a:fld>
            <a:endParaRPr/>
          </a:p>
        </p:txBody>
      </p:sp>
      <p:grpSp>
        <p:nvGrpSpPr>
          <p:cNvPr id="2"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Inheritance</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39</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lvl="0">
              <a:spcBef>
                <a:spcPts val="600"/>
              </a:spcBef>
              <a:buClr>
                <a:schemeClr val="accent1"/>
              </a:buClr>
              <a:buSzPts val="2400"/>
            </a:pPr>
            <a:r>
              <a:rPr lang="en-US" sz="2000" dirty="0" smtClean="0">
                <a:solidFill>
                  <a:schemeClr val="lt1"/>
                </a:solidFill>
                <a:latin typeface="Quicksand"/>
                <a:ea typeface="Quicksand"/>
                <a:cs typeface="Quicksand"/>
                <a:sym typeface="Quicksand"/>
              </a:rPr>
              <a:t>A mechanism in which one object acquires all the properties and behaviors of a parent object</a:t>
            </a: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Creating Method</a:t>
            </a:r>
            <a:endParaRPr>
              <a:solidFill>
                <a:srgbClr val="39C0BA"/>
              </a:solidFill>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400" b="1" dirty="0" smtClean="0"/>
              <a:t>Problem: </a:t>
            </a:r>
            <a:r>
              <a:rPr lang="en-PH" sz="1400" dirty="0" smtClean="0"/>
              <a:t>There’s some redundant codes that we need to address</a:t>
            </a:r>
          </a:p>
          <a:p>
            <a:pPr marL="0" lvl="0" indent="0" algn="l" rtl="0">
              <a:spcBef>
                <a:spcPts val="600"/>
              </a:spcBef>
              <a:spcAft>
                <a:spcPts val="0"/>
              </a:spcAft>
              <a:buNone/>
            </a:pPr>
            <a:endParaRPr lang="en-PH" sz="1400" dirty="0" smtClean="0"/>
          </a:p>
          <a:p>
            <a:pPr marL="0" lvl="0" indent="0" algn="l" rtl="0">
              <a:spcBef>
                <a:spcPts val="600"/>
              </a:spcBef>
              <a:spcAft>
                <a:spcPts val="0"/>
              </a:spcAft>
              <a:buNone/>
            </a:pPr>
            <a:endParaRPr sz="140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2051" name="Picture 3"/>
          <p:cNvPicPr>
            <a:picLocks noChangeAspect="1" noChangeArrowheads="1"/>
          </p:cNvPicPr>
          <p:nvPr/>
        </p:nvPicPr>
        <p:blipFill>
          <a:blip r:embed="rId3"/>
          <a:srcRect/>
          <a:stretch>
            <a:fillRect/>
          </a:stretch>
        </p:blipFill>
        <p:spPr bwMode="auto">
          <a:xfrm>
            <a:off x="1285852" y="1785932"/>
            <a:ext cx="4071965" cy="2315139"/>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Deep Inheritance Hierarchies</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sz="1600" b="1" dirty="0" smtClean="0"/>
              <a:t>NOTE:</a:t>
            </a:r>
            <a:r>
              <a:rPr lang="en-PH" sz="1600" dirty="0" smtClean="0"/>
              <a:t> Don’t create deep inheritance hierarchies</a:t>
            </a: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40</a:t>
            </a:fld>
            <a:endParaRPr/>
          </a:p>
        </p:txBody>
      </p:sp>
      <p:grpSp>
        <p:nvGrpSpPr>
          <p:cNvPr id="2"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Deep Inheritance Hierarchies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41</a:t>
            </a:fld>
            <a:endParaRPr/>
          </a:p>
        </p:txBody>
      </p:sp>
      <p:pic>
        <p:nvPicPr>
          <p:cNvPr id="11266" name="Picture 2"/>
          <p:cNvPicPr>
            <a:picLocks noChangeAspect="1" noChangeArrowheads="1"/>
          </p:cNvPicPr>
          <p:nvPr/>
        </p:nvPicPr>
        <p:blipFill>
          <a:blip r:embed="rId3"/>
          <a:srcRect/>
          <a:stretch>
            <a:fillRect/>
          </a:stretch>
        </p:blipFill>
        <p:spPr bwMode="auto">
          <a:xfrm>
            <a:off x="1285852" y="1214428"/>
            <a:ext cx="5568967" cy="350761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Multiple Inheritance</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sz="1600" b="1" dirty="0" smtClean="0"/>
              <a:t>NOTE: </a:t>
            </a:r>
            <a:r>
              <a:rPr lang="en-PH" sz="1600" dirty="0" smtClean="0"/>
              <a:t>Java doesn’t support multiple inheritance</a:t>
            </a: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42</a:t>
            </a:fld>
            <a:endParaRPr/>
          </a:p>
        </p:txBody>
      </p:sp>
      <p:grpSp>
        <p:nvGrpSpPr>
          <p:cNvPr id="2"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Multiple Inheritance</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43</a:t>
            </a:fld>
            <a:endParaRPr/>
          </a:p>
        </p:txBody>
      </p:sp>
      <p:pic>
        <p:nvPicPr>
          <p:cNvPr id="12290" name="Picture 2"/>
          <p:cNvPicPr>
            <a:picLocks noChangeAspect="1" noChangeArrowheads="1"/>
          </p:cNvPicPr>
          <p:nvPr/>
        </p:nvPicPr>
        <p:blipFill>
          <a:blip r:embed="rId3"/>
          <a:srcRect/>
          <a:stretch>
            <a:fillRect/>
          </a:stretch>
        </p:blipFill>
        <p:spPr bwMode="auto">
          <a:xfrm>
            <a:off x="1285852" y="1357304"/>
            <a:ext cx="6783399" cy="3130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Interfaces</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44</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lvl="0">
              <a:spcBef>
                <a:spcPts val="600"/>
              </a:spcBef>
              <a:buClr>
                <a:schemeClr val="accent1"/>
              </a:buClr>
              <a:buSzPts val="2400"/>
            </a:pPr>
            <a:r>
              <a:rPr lang="en-US" sz="2000" dirty="0" smtClean="0">
                <a:solidFill>
                  <a:schemeClr val="lt1"/>
                </a:solidFill>
                <a:latin typeface="Quicksand"/>
                <a:ea typeface="Quicksand"/>
                <a:cs typeface="Quicksand"/>
                <a:sym typeface="Quicksand"/>
              </a:rPr>
              <a:t>A blueprint of a class. It contains static constants and abstract methods</a:t>
            </a: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Interfaces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45</a:t>
            </a:fld>
            <a:endParaRPr/>
          </a:p>
        </p:txBody>
      </p:sp>
      <p:sp>
        <p:nvSpPr>
          <p:cNvPr id="6" name="Google Shape;128;p19"/>
          <p:cNvSpPr txBox="1">
            <a:spLocks noGrp="1"/>
          </p:cNvSpPr>
          <p:nvPr>
            <p:ph type="body" idx="1"/>
          </p:nvPr>
        </p:nvSpPr>
        <p:spPr>
          <a:xfrm>
            <a:off x="1165475"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PH" b="1" dirty="0" smtClean="0"/>
              <a:t>Interfaces</a:t>
            </a:r>
            <a:endParaRPr lang="en" dirty="0" smtClean="0"/>
          </a:p>
          <a:p>
            <a:pPr marL="0" lvl="0" indent="0">
              <a:buNone/>
            </a:pPr>
            <a:r>
              <a:rPr lang="en-US" sz="1600" dirty="0" smtClean="0"/>
              <a:t>(Contracts)</a:t>
            </a:r>
          </a:p>
          <a:p>
            <a:pPr marL="0" lvl="0" indent="0">
              <a:buNone/>
            </a:pPr>
            <a:endParaRPr lang="en-PH" sz="1600" dirty="0" smtClean="0"/>
          </a:p>
          <a:p>
            <a:pPr marL="0" lvl="0" indent="0">
              <a:buNone/>
            </a:pPr>
            <a:r>
              <a:rPr lang="en-PH" sz="1600" dirty="0" smtClean="0"/>
              <a:t>To build loosely-coupled, extensible, testable applications</a:t>
            </a:r>
            <a:endParaRPr lang="en-US" sz="1600" dirty="0" smtClean="0"/>
          </a:p>
        </p:txBody>
      </p:sp>
      <p:sp>
        <p:nvSpPr>
          <p:cNvPr id="7" name="Google Shape;130;p19"/>
          <p:cNvSpPr txBox="1">
            <a:spLocks noGrp="1"/>
          </p:cNvSpPr>
          <p:nvPr>
            <p:ph type="body" idx="2"/>
          </p:nvPr>
        </p:nvSpPr>
        <p:spPr>
          <a:xfrm>
            <a:off x="4671570"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Abstract Classes</a:t>
            </a:r>
          </a:p>
          <a:p>
            <a:pPr marL="0" lvl="0" indent="0">
              <a:buNone/>
            </a:pPr>
            <a:r>
              <a:rPr lang="en-PH" sz="1600" dirty="0" smtClean="0"/>
              <a:t>(Partially-completed Classes)</a:t>
            </a:r>
          </a:p>
          <a:p>
            <a:pPr marL="0" lvl="0" indent="0">
              <a:buNone/>
            </a:pPr>
            <a:endParaRPr lang="en-PH" sz="1600" dirty="0" smtClean="0"/>
          </a:p>
          <a:p>
            <a:pPr marL="0" lvl="0" indent="0">
              <a:buNone/>
            </a:pPr>
            <a:r>
              <a:rPr lang="en-PH" sz="1600" dirty="0" smtClean="0"/>
              <a:t>To share code</a:t>
            </a:r>
            <a:endParaRPr sz="16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Interface/Abstract Class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indent="0"/>
            <a:r>
              <a:rPr lang="en-PH" sz="1600" dirty="0" smtClean="0"/>
              <a:t>GitHub: </a:t>
            </a:r>
            <a:r>
              <a:rPr lang="en-PH" sz="1600" i="1" dirty="0" smtClean="0"/>
              <a:t>https://</a:t>
            </a:r>
            <a:r>
              <a:rPr lang="en-PH" sz="1600" i="1" dirty="0" smtClean="0"/>
              <a:t>github.com/houwaey/java-training</a:t>
            </a:r>
            <a:endParaRPr lang="en-PH" sz="1600" i="1" dirty="0" smtClean="0"/>
          </a:p>
          <a:p>
            <a:pPr marL="0" lvl="0" indent="0" algn="l" rtl="0">
              <a:spcBef>
                <a:spcPts val="0"/>
              </a:spcBef>
              <a:spcAft>
                <a:spcPts val="0"/>
              </a:spcAft>
              <a:buNone/>
            </a:pPr>
            <a:endParaRPr sz="1600"/>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46</a:t>
            </a:fld>
            <a:endParaRPr/>
          </a:p>
        </p:txBody>
      </p:sp>
      <p:grpSp>
        <p:nvGrpSpPr>
          <p:cNvPr id="2" name="Google Shape;813;p47"/>
          <p:cNvGrpSpPr/>
          <p:nvPr/>
        </p:nvGrpSpPr>
        <p:grpSpPr>
          <a:xfrm>
            <a:off x="714348" y="2357436"/>
            <a:ext cx="500066" cy="357190"/>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JAVA - Part 3</a:t>
            </a:r>
            <a:endParaRPr/>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Exceptions</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48</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lvl="0">
              <a:spcBef>
                <a:spcPts val="600"/>
              </a:spcBef>
              <a:buClr>
                <a:schemeClr val="accent1"/>
              </a:buClr>
              <a:buSzPts val="2400"/>
            </a:pP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49</a:t>
            </a:fld>
            <a:endParaRPr/>
          </a:p>
        </p:txBody>
      </p:sp>
      <p:sp>
        <p:nvSpPr>
          <p:cNvPr id="7" name="Google Shape;109;p17"/>
          <p:cNvSpPr txBox="1">
            <a:spLocks noGrp="1"/>
          </p:cNvSpPr>
          <p:nvPr>
            <p:ph type="body" idx="1"/>
          </p:nvPr>
        </p:nvSpPr>
        <p:spPr>
          <a:xfrm>
            <a:off x="1214414" y="928676"/>
            <a:ext cx="6858000" cy="3071834"/>
          </a:xfrm>
          <a:prstGeom prst="rect">
            <a:avLst/>
          </a:prstGeom>
        </p:spPr>
        <p:txBody>
          <a:bodyPr spcFirstLastPara="1" wrap="square" lIns="91425" tIns="91425" rIns="91425" bIns="91425" anchor="t" anchorCtr="0">
            <a:noAutofit/>
          </a:bodyPr>
          <a:lstStyle/>
          <a:p>
            <a:pPr marL="0" lvl="0" indent="0">
              <a:buNone/>
            </a:pPr>
            <a:r>
              <a:rPr lang="en-PH" sz="1400" dirty="0" smtClean="0"/>
              <a:t>In Java, an exception is an event that disrupts the normal flow. It is an object which is thrown at runtime.</a:t>
            </a:r>
          </a:p>
          <a:p>
            <a:pPr marL="0" lvl="0" indent="0">
              <a:buNone/>
            </a:pPr>
            <a:endParaRPr lang="en-PH" sz="1400" dirty="0" smtClean="0"/>
          </a:p>
          <a:p>
            <a:pPr marL="0" lvl="0" indent="0">
              <a:buNone/>
            </a:pPr>
            <a:r>
              <a:rPr lang="en-PH" sz="1400" b="1" dirty="0" smtClean="0"/>
              <a:t>Advantage of Exception Handling</a:t>
            </a:r>
          </a:p>
          <a:p>
            <a:pPr marL="0" lvl="0" indent="0">
              <a:buNone/>
            </a:pPr>
            <a:r>
              <a:rPr lang="en-PH" sz="1400" dirty="0" smtClean="0"/>
              <a:t>The core advantage of exception handling is to maintain the normal flow of the application. An exception normally disrupts the normal flow of the application; that is why we need to handle exceptions.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Creating Method</a:t>
            </a:r>
            <a:endParaRPr>
              <a:solidFill>
                <a:srgbClr val="39C0BA"/>
              </a:solidFill>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400" b="1" dirty="0" smtClean="0"/>
              <a:t>Solution: </a:t>
            </a:r>
            <a:r>
              <a:rPr lang="en-PH" sz="1400" dirty="0" smtClean="0"/>
              <a:t>Create a method that would execute a common function/task</a:t>
            </a:r>
          </a:p>
          <a:p>
            <a:pPr marL="0" lvl="0" indent="0" algn="l" rtl="0">
              <a:spcBef>
                <a:spcPts val="600"/>
              </a:spcBef>
              <a:spcAft>
                <a:spcPts val="0"/>
              </a:spcAft>
              <a:buNone/>
            </a:pPr>
            <a:endParaRPr lang="en-PH" sz="1400" dirty="0" smtClean="0"/>
          </a:p>
          <a:p>
            <a:pPr marL="0" lvl="0" indent="0" algn="l" rtl="0">
              <a:spcBef>
                <a:spcPts val="600"/>
              </a:spcBef>
              <a:spcAft>
                <a:spcPts val="0"/>
              </a:spcAft>
              <a:buNone/>
            </a:pPr>
            <a:endParaRPr sz="140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3074" name="Picture 2"/>
          <p:cNvPicPr>
            <a:picLocks noChangeAspect="1" noChangeArrowheads="1"/>
          </p:cNvPicPr>
          <p:nvPr/>
        </p:nvPicPr>
        <p:blipFill>
          <a:blip r:embed="rId3"/>
          <a:srcRect/>
          <a:stretch>
            <a:fillRect/>
          </a:stretch>
        </p:blipFill>
        <p:spPr bwMode="auto">
          <a:xfrm>
            <a:off x="1285852" y="1643056"/>
            <a:ext cx="4452930" cy="32398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Types of 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50</a:t>
            </a:fld>
            <a:endParaRPr/>
          </a:p>
        </p:txBody>
      </p:sp>
      <p:sp>
        <p:nvSpPr>
          <p:cNvPr id="7" name="Google Shape;109;p17"/>
          <p:cNvSpPr txBox="1">
            <a:spLocks noGrp="1"/>
          </p:cNvSpPr>
          <p:nvPr>
            <p:ph type="body" idx="1"/>
          </p:nvPr>
        </p:nvSpPr>
        <p:spPr>
          <a:xfrm>
            <a:off x="1214414" y="928676"/>
            <a:ext cx="6858000" cy="3071834"/>
          </a:xfrm>
          <a:prstGeom prst="rect">
            <a:avLst/>
          </a:prstGeom>
        </p:spPr>
        <p:txBody>
          <a:bodyPr spcFirstLastPara="1" wrap="square" lIns="91425" tIns="91425" rIns="91425" bIns="91425" anchor="t" anchorCtr="0">
            <a:noAutofit/>
          </a:bodyPr>
          <a:lstStyle/>
          <a:p>
            <a:pPr marL="0" lvl="0" indent="0">
              <a:buNone/>
            </a:pPr>
            <a:r>
              <a:rPr lang="en-PH" sz="1400" dirty="0" smtClean="0"/>
              <a:t>1. Checked Exceptions</a:t>
            </a:r>
          </a:p>
          <a:p>
            <a:pPr marL="0" lvl="0" indent="0">
              <a:buNone/>
            </a:pPr>
            <a:r>
              <a:rPr lang="en-PH" sz="1400" dirty="0" smtClean="0"/>
              <a:t>2. Unchecked Exceptions</a:t>
            </a:r>
          </a:p>
          <a:p>
            <a:pPr marL="0" lvl="0" indent="0">
              <a:buNone/>
            </a:pPr>
            <a:r>
              <a:rPr lang="en-PH" sz="1400" dirty="0" smtClean="0"/>
              <a:t>3. Error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Checked 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51</a:t>
            </a:fld>
            <a:endParaRPr/>
          </a:p>
        </p:txBody>
      </p:sp>
      <p:sp>
        <p:nvSpPr>
          <p:cNvPr id="7" name="Google Shape;109;p17"/>
          <p:cNvSpPr txBox="1">
            <a:spLocks noGrp="1"/>
          </p:cNvSpPr>
          <p:nvPr>
            <p:ph type="body" idx="1"/>
          </p:nvPr>
        </p:nvSpPr>
        <p:spPr>
          <a:xfrm>
            <a:off x="1214414" y="928676"/>
            <a:ext cx="6858000" cy="3071834"/>
          </a:xfrm>
          <a:prstGeom prst="rect">
            <a:avLst/>
          </a:prstGeom>
        </p:spPr>
        <p:txBody>
          <a:bodyPr spcFirstLastPara="1" wrap="square" lIns="91425" tIns="91425" rIns="91425" bIns="91425" anchor="t" anchorCtr="0">
            <a:noAutofit/>
          </a:bodyPr>
          <a:lstStyle/>
          <a:p>
            <a:pPr marL="0" lvl="0" indent="0">
              <a:buNone/>
            </a:pPr>
            <a:r>
              <a:rPr lang="en-PH" sz="1400" dirty="0" smtClean="0"/>
              <a:t>- These exceptions get checked at compile time</a:t>
            </a:r>
          </a:p>
          <a:p>
            <a:pPr marL="0" lvl="0" indent="0">
              <a:buNone/>
            </a:pPr>
            <a:r>
              <a:rPr lang="en-PH" sz="1400" dirty="0" smtClean="0"/>
              <a:t>- These are exceptions that we </a:t>
            </a:r>
            <a:r>
              <a:rPr lang="en-PH" sz="1400" i="1" dirty="0" smtClean="0"/>
              <a:t>(developer)</a:t>
            </a:r>
            <a:r>
              <a:rPr lang="en-PH" sz="1400" dirty="0" smtClean="0"/>
              <a:t> should anticipate and handle properly</a:t>
            </a:r>
            <a:br>
              <a:rPr lang="en-PH" sz="1400" dirty="0" smtClean="0"/>
            </a:br>
            <a:endParaRPr lang="en-PH" sz="1400" dirty="0" smtClean="0"/>
          </a:p>
          <a:p>
            <a:pPr marL="0" lvl="0" indent="0">
              <a:buNone/>
            </a:pPr>
            <a:r>
              <a:rPr lang="en-PH" sz="1400" b="1" dirty="0" smtClean="0"/>
              <a:t>Example:</a:t>
            </a:r>
          </a:p>
          <a:p>
            <a:pPr marL="0" lvl="0" indent="0">
              <a:buNone/>
            </a:pPr>
            <a:r>
              <a:rPr lang="en-PH" sz="1400" dirty="0" smtClean="0"/>
              <a:t>We want to read a data from a file, but what if the file doesn’t exists? Maybe it got deleted just before we tried to open it for reading.</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Checked 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52</a:t>
            </a:fld>
            <a:endParaRPr/>
          </a:p>
        </p:txBody>
      </p:sp>
      <p:pic>
        <p:nvPicPr>
          <p:cNvPr id="1026" name="Picture 2"/>
          <p:cNvPicPr>
            <a:picLocks noChangeAspect="1" noChangeArrowheads="1"/>
          </p:cNvPicPr>
          <p:nvPr/>
        </p:nvPicPr>
        <p:blipFill>
          <a:blip r:embed="rId3"/>
          <a:srcRect/>
          <a:stretch>
            <a:fillRect/>
          </a:stretch>
        </p:blipFill>
        <p:spPr bwMode="auto">
          <a:xfrm>
            <a:off x="1285852" y="1428742"/>
            <a:ext cx="5072098" cy="226718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Unchecked 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53</a:t>
            </a:fld>
            <a:endParaRPr/>
          </a:p>
        </p:txBody>
      </p:sp>
      <p:sp>
        <p:nvSpPr>
          <p:cNvPr id="7" name="Google Shape;109;p17"/>
          <p:cNvSpPr txBox="1">
            <a:spLocks noGrp="1"/>
          </p:cNvSpPr>
          <p:nvPr>
            <p:ph type="body" idx="1"/>
          </p:nvPr>
        </p:nvSpPr>
        <p:spPr>
          <a:xfrm>
            <a:off x="1214414" y="928676"/>
            <a:ext cx="6858000" cy="3929090"/>
          </a:xfrm>
          <a:prstGeom prst="rect">
            <a:avLst/>
          </a:prstGeom>
        </p:spPr>
        <p:txBody>
          <a:bodyPr spcFirstLastPara="1" wrap="square" lIns="91425" tIns="91425" rIns="91425" bIns="91425" anchor="t" anchorCtr="0">
            <a:noAutofit/>
          </a:bodyPr>
          <a:lstStyle/>
          <a:p>
            <a:pPr marL="0" lvl="0" indent="0">
              <a:buNone/>
            </a:pPr>
            <a:r>
              <a:rPr lang="en-PH" sz="1400" dirty="0" smtClean="0"/>
              <a:t>- These are the runtime exceptions</a:t>
            </a:r>
          </a:p>
          <a:p>
            <a:pPr marL="0" lvl="0" indent="0">
              <a:buNone/>
            </a:pPr>
            <a:r>
              <a:rPr lang="en-PH" sz="1400" dirty="0" smtClean="0"/>
              <a:t>- As the name implies, these exceptions are not checked by the compiler at compile time. They occur because of programming errors.</a:t>
            </a:r>
            <a:br>
              <a:rPr lang="en-PH" sz="1400" dirty="0" smtClean="0"/>
            </a:br>
            <a:endParaRPr lang="en-PH" sz="1400" dirty="0" smtClean="0"/>
          </a:p>
          <a:p>
            <a:pPr marL="0" lvl="0" indent="0">
              <a:buNone/>
            </a:pPr>
            <a:r>
              <a:rPr lang="en-PH" sz="1400" b="1" dirty="0" smtClean="0"/>
              <a:t>Example:</a:t>
            </a:r>
          </a:p>
          <a:p>
            <a:pPr marL="0" lvl="0" indent="0">
              <a:buNone/>
            </a:pPr>
            <a:r>
              <a:rPr lang="en-PH" sz="1400" i="1" dirty="0" smtClean="0"/>
              <a:t>NullPointerException</a:t>
            </a:r>
            <a:r>
              <a:rPr lang="en-PH" sz="1400" dirty="0" smtClean="0"/>
              <a:t> - one of the common example of unchecked exceptions</a:t>
            </a:r>
          </a:p>
          <a:p>
            <a:pPr marL="0" lvl="0" indent="0">
              <a:buNone/>
            </a:pPr>
            <a:endParaRPr lang="en-PH" sz="1400" dirty="0" smtClean="0"/>
          </a:p>
          <a:p>
            <a:pPr marL="0" lvl="0" indent="0">
              <a:buNone/>
            </a:pPr>
            <a:r>
              <a:rPr lang="en-PH" sz="1400" b="1" dirty="0" smtClean="0"/>
              <a:t>Other Popular Runtime Exceptions:</a:t>
            </a:r>
          </a:p>
          <a:p>
            <a:pPr marL="0" lvl="0" indent="0">
              <a:buNone/>
            </a:pPr>
            <a:r>
              <a:rPr lang="en-PH" sz="1400" dirty="0" smtClean="0"/>
              <a:t>- </a:t>
            </a:r>
            <a:r>
              <a:rPr lang="en-PH" sz="1400" i="1" dirty="0" err="1" smtClean="0"/>
              <a:t>ArithmeticException</a:t>
            </a:r>
            <a:endParaRPr lang="en-PH" sz="1400" i="1" dirty="0" smtClean="0"/>
          </a:p>
          <a:p>
            <a:pPr marL="0" lvl="0" indent="0">
              <a:buNone/>
            </a:pPr>
            <a:r>
              <a:rPr lang="en-PH" sz="1400" dirty="0" smtClean="0"/>
              <a:t>- </a:t>
            </a:r>
            <a:r>
              <a:rPr lang="en-PH" sz="1400" i="1" dirty="0" err="1" smtClean="0"/>
              <a:t>IllegalArgumentException</a:t>
            </a:r>
            <a:endParaRPr lang="en-PH" sz="1400" i="1" dirty="0" smtClean="0"/>
          </a:p>
          <a:p>
            <a:pPr marL="0" lvl="0" indent="0">
              <a:buNone/>
            </a:pPr>
            <a:r>
              <a:rPr lang="en-PH" sz="1400" dirty="0" smtClean="0"/>
              <a:t>- </a:t>
            </a:r>
            <a:r>
              <a:rPr lang="en-PH" sz="1400" i="1" dirty="0" err="1" smtClean="0"/>
              <a:t>IndexOutOfBoundsException</a:t>
            </a:r>
            <a:endParaRPr lang="en-PH" sz="1400" i="1" dirty="0" smtClean="0"/>
          </a:p>
          <a:p>
            <a:pPr marL="0" lvl="0" indent="0">
              <a:buNone/>
            </a:pPr>
            <a:r>
              <a:rPr lang="en-PH" sz="1400" dirty="0" smtClean="0"/>
              <a:t>- </a:t>
            </a:r>
            <a:r>
              <a:rPr lang="en-PH" sz="1400" i="1" dirty="0" err="1" smtClean="0"/>
              <a:t>IllegalStateException</a:t>
            </a:r>
            <a:endParaRPr lang="en-PH" sz="1400" i="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Unchecked Exceptions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54</a:t>
            </a:fld>
            <a:endParaRPr/>
          </a:p>
        </p:txBody>
      </p:sp>
      <p:pic>
        <p:nvPicPr>
          <p:cNvPr id="2050" name="Picture 2"/>
          <p:cNvPicPr>
            <a:picLocks noChangeAspect="1" noChangeArrowheads="1"/>
          </p:cNvPicPr>
          <p:nvPr/>
        </p:nvPicPr>
        <p:blipFill>
          <a:blip r:embed="rId3"/>
          <a:srcRect/>
          <a:stretch>
            <a:fillRect/>
          </a:stretch>
        </p:blipFill>
        <p:spPr bwMode="auto">
          <a:xfrm>
            <a:off x="1285852" y="1428742"/>
            <a:ext cx="4357718" cy="21582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Error</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55</a:t>
            </a:fld>
            <a:endParaRPr/>
          </a:p>
        </p:txBody>
      </p:sp>
      <p:sp>
        <p:nvSpPr>
          <p:cNvPr id="7" name="Google Shape;109;p17"/>
          <p:cNvSpPr txBox="1">
            <a:spLocks noGrp="1"/>
          </p:cNvSpPr>
          <p:nvPr>
            <p:ph type="body" idx="1"/>
          </p:nvPr>
        </p:nvSpPr>
        <p:spPr>
          <a:xfrm>
            <a:off x="1214414" y="928676"/>
            <a:ext cx="6858000" cy="3071834"/>
          </a:xfrm>
          <a:prstGeom prst="rect">
            <a:avLst/>
          </a:prstGeom>
        </p:spPr>
        <p:txBody>
          <a:bodyPr spcFirstLastPara="1" wrap="square" lIns="91425" tIns="91425" rIns="91425" bIns="91425" anchor="t" anchorCtr="0">
            <a:noAutofit/>
          </a:bodyPr>
          <a:lstStyle/>
          <a:p>
            <a:pPr marL="0" lvl="0" indent="0">
              <a:buNone/>
            </a:pPr>
            <a:r>
              <a:rPr lang="en-PH" sz="1400" dirty="0" smtClean="0"/>
              <a:t>- Indicates an error external to our application</a:t>
            </a:r>
          </a:p>
          <a:p>
            <a:pPr marL="0" lvl="0" indent="0">
              <a:buNone/>
            </a:pPr>
            <a:endParaRPr lang="en-PH" sz="1400" dirty="0" smtClean="0"/>
          </a:p>
          <a:p>
            <a:pPr marL="0" lvl="0" indent="0">
              <a:buNone/>
            </a:pPr>
            <a:r>
              <a:rPr lang="en-PH" sz="1400" b="1" dirty="0" smtClean="0"/>
              <a:t>Examples:</a:t>
            </a:r>
          </a:p>
          <a:p>
            <a:pPr marL="0" lvl="0" indent="0">
              <a:buNone/>
            </a:pPr>
            <a:r>
              <a:rPr lang="en-PH" sz="1400" dirty="0" smtClean="0"/>
              <a:t>- </a:t>
            </a:r>
            <a:r>
              <a:rPr lang="en-PH" sz="1400" i="1" dirty="0" err="1" smtClean="0"/>
              <a:t>StackOverflowError</a:t>
            </a:r>
            <a:endParaRPr lang="en-PH" sz="1400" i="1" dirty="0" smtClean="0"/>
          </a:p>
          <a:p>
            <a:pPr marL="0" lvl="0" indent="0">
              <a:buNone/>
            </a:pPr>
            <a:r>
              <a:rPr lang="en-PH" sz="1400" dirty="0" smtClean="0"/>
              <a:t>- </a:t>
            </a:r>
            <a:r>
              <a:rPr lang="en-PH" sz="1400" i="1" dirty="0" err="1" smtClean="0"/>
              <a:t>OutOfMemoryError</a:t>
            </a:r>
            <a:endParaRPr lang="en-PH" sz="1400" i="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Generics</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56</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lvl="0">
              <a:spcBef>
                <a:spcPts val="600"/>
              </a:spcBef>
              <a:buClr>
                <a:schemeClr val="accent1"/>
              </a:buClr>
              <a:buSzPts val="2400"/>
            </a:pP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Generics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57</a:t>
            </a:fld>
            <a:endParaRPr/>
          </a:p>
        </p:txBody>
      </p:sp>
      <p:sp>
        <p:nvSpPr>
          <p:cNvPr id="6" name="Google Shape;128;p19"/>
          <p:cNvSpPr txBox="1">
            <a:spLocks noGrp="1"/>
          </p:cNvSpPr>
          <p:nvPr>
            <p:ph type="body" idx="1"/>
          </p:nvPr>
        </p:nvSpPr>
        <p:spPr>
          <a:xfrm>
            <a:off x="1165475"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PH" b="1" dirty="0" smtClean="0"/>
              <a:t>Generic Class</a:t>
            </a:r>
            <a:endParaRPr b="1"/>
          </a:p>
          <a:p>
            <a:pPr marL="0" lvl="0" indent="0" algn="l" rtl="0">
              <a:spcBef>
                <a:spcPts val="600"/>
              </a:spcBef>
              <a:spcAft>
                <a:spcPts val="0"/>
              </a:spcAft>
              <a:buNone/>
            </a:pPr>
            <a:endParaRPr lang="en" dirty="0" smtClean="0"/>
          </a:p>
          <a:p>
            <a:pPr marL="0" lvl="0" indent="0">
              <a:buNone/>
            </a:pPr>
            <a:r>
              <a:rPr lang="en-US" sz="1600" dirty="0" smtClean="0"/>
              <a:t>- A Generic class simply means that the items or functions in that class can be generalized with the parameter </a:t>
            </a:r>
            <a:r>
              <a:rPr lang="en-US" sz="1600" i="1" dirty="0" smtClean="0"/>
              <a:t>(example T)</a:t>
            </a:r>
            <a:r>
              <a:rPr lang="en-US" sz="1600" dirty="0" smtClean="0"/>
              <a:t> to specify that we can add any type as a parameter in place of </a:t>
            </a:r>
            <a:r>
              <a:rPr lang="en-US" sz="1600" b="1" dirty="0" smtClean="0"/>
              <a:t>T</a:t>
            </a:r>
            <a:r>
              <a:rPr lang="en-US" sz="1600" dirty="0" smtClean="0"/>
              <a:t> like Integer, Character, String, Double or any other user-defined type.</a:t>
            </a:r>
            <a:endParaRPr/>
          </a:p>
        </p:txBody>
      </p:sp>
      <p:sp>
        <p:nvSpPr>
          <p:cNvPr id="7" name="Google Shape;130;p19"/>
          <p:cNvSpPr txBox="1">
            <a:spLocks noGrp="1"/>
          </p:cNvSpPr>
          <p:nvPr>
            <p:ph type="body" idx="2"/>
          </p:nvPr>
        </p:nvSpPr>
        <p:spPr>
          <a:xfrm>
            <a:off x="4671570" y="1174117"/>
            <a:ext cx="3306900" cy="37257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Generic Method</a:t>
            </a:r>
          </a:p>
          <a:p>
            <a:pPr marL="0" lvl="0" indent="0" algn="l" rtl="0">
              <a:spcBef>
                <a:spcPts val="600"/>
              </a:spcBef>
              <a:spcAft>
                <a:spcPts val="0"/>
              </a:spcAft>
              <a:buNone/>
            </a:pPr>
            <a:endParaRPr b="1"/>
          </a:p>
          <a:p>
            <a:pPr marL="0" lvl="0" indent="0">
              <a:buNone/>
            </a:pPr>
            <a:r>
              <a:rPr lang="en-US" sz="1600" dirty="0" smtClean="0"/>
              <a:t>- </a:t>
            </a:r>
            <a:r>
              <a:rPr lang="en-PH" sz="1600" dirty="0" smtClean="0"/>
              <a:t>These are methods that introduce their own type parameters</a:t>
            </a:r>
            <a:endParaRPr sz="16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Type Parameter Naming Conventions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58</a:t>
            </a:fld>
            <a:endParaRPr/>
          </a:p>
        </p:txBody>
      </p:sp>
      <p:sp>
        <p:nvSpPr>
          <p:cNvPr id="7" name="Google Shape;109;p17"/>
          <p:cNvSpPr txBox="1">
            <a:spLocks noGrp="1"/>
          </p:cNvSpPr>
          <p:nvPr>
            <p:ph type="body" idx="1"/>
          </p:nvPr>
        </p:nvSpPr>
        <p:spPr>
          <a:xfrm>
            <a:off x="1214414" y="928676"/>
            <a:ext cx="6858000" cy="3857652"/>
          </a:xfrm>
          <a:prstGeom prst="rect">
            <a:avLst/>
          </a:prstGeom>
        </p:spPr>
        <p:txBody>
          <a:bodyPr spcFirstLastPara="1" wrap="square" lIns="91425" tIns="91425" rIns="91425" bIns="91425" anchor="t" anchorCtr="0">
            <a:noAutofit/>
          </a:bodyPr>
          <a:lstStyle/>
          <a:p>
            <a:pPr marL="0" lvl="0" indent="0">
              <a:buNone/>
            </a:pPr>
            <a:r>
              <a:rPr lang="en-US" sz="1400" dirty="0" smtClean="0"/>
              <a:t>- 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endParaRPr lang="en-PH" sz="1400" dirty="0" smtClean="0"/>
          </a:p>
          <a:p>
            <a:pPr marL="0" lvl="0" indent="0">
              <a:buNone/>
            </a:pPr>
            <a:endParaRPr lang="en-PH" sz="1400" dirty="0" smtClean="0"/>
          </a:p>
          <a:p>
            <a:pPr marL="0" lvl="0" indent="0">
              <a:buNone/>
            </a:pPr>
            <a:r>
              <a:rPr lang="en-PH" sz="1400" b="1" dirty="0" smtClean="0"/>
              <a:t>Most commonly used type parameter names:</a:t>
            </a:r>
          </a:p>
          <a:p>
            <a:pPr marL="0" lvl="0" indent="0">
              <a:buNone/>
            </a:pPr>
            <a:r>
              <a:rPr lang="en-PH" sz="1400" b="1" dirty="0" smtClean="0"/>
              <a:t>E</a:t>
            </a:r>
            <a:r>
              <a:rPr lang="en-PH" sz="1400" dirty="0" smtClean="0"/>
              <a:t> - Element </a:t>
            </a:r>
            <a:r>
              <a:rPr lang="en-PH" sz="1400" i="1" dirty="0" smtClean="0"/>
              <a:t>(used extensively by the Java Collections Framework)</a:t>
            </a:r>
          </a:p>
          <a:p>
            <a:pPr marL="0" lvl="0" indent="0">
              <a:buNone/>
            </a:pPr>
            <a:r>
              <a:rPr lang="en-PH" sz="1400" b="1" dirty="0" smtClean="0"/>
              <a:t>K</a:t>
            </a:r>
            <a:r>
              <a:rPr lang="en-PH" sz="1400" dirty="0" smtClean="0"/>
              <a:t> - Key</a:t>
            </a:r>
          </a:p>
          <a:p>
            <a:pPr marL="0" lvl="0" indent="0">
              <a:buNone/>
            </a:pPr>
            <a:r>
              <a:rPr lang="en-PH" sz="1400" b="1" dirty="0" smtClean="0"/>
              <a:t>N</a:t>
            </a:r>
            <a:r>
              <a:rPr lang="en-PH" sz="1400" dirty="0" smtClean="0"/>
              <a:t> - Number</a:t>
            </a:r>
          </a:p>
          <a:p>
            <a:pPr marL="0" lvl="0" indent="0">
              <a:buNone/>
            </a:pPr>
            <a:r>
              <a:rPr lang="en-PH" sz="1400" b="1" dirty="0" smtClean="0"/>
              <a:t>T</a:t>
            </a:r>
            <a:r>
              <a:rPr lang="en-PH" sz="1400" dirty="0" smtClean="0"/>
              <a:t> - Type</a:t>
            </a:r>
          </a:p>
          <a:p>
            <a:pPr marL="0" lvl="0" indent="0">
              <a:buNone/>
            </a:pPr>
            <a:r>
              <a:rPr lang="en-PH" sz="1400" b="1" dirty="0" smtClean="0"/>
              <a:t>V</a:t>
            </a:r>
            <a:r>
              <a:rPr lang="en-PH" sz="1400" dirty="0" smtClean="0"/>
              <a:t> - Value</a:t>
            </a:r>
          </a:p>
          <a:p>
            <a:pPr marL="0" lvl="0" indent="0">
              <a:buNone/>
            </a:pPr>
            <a:r>
              <a:rPr lang="en-PH" sz="1400" b="1" dirty="0" smtClean="0"/>
              <a:t>S,U,V</a:t>
            </a:r>
            <a:r>
              <a:rPr lang="en-PH" sz="1400" dirty="0" smtClean="0"/>
              <a:t> </a:t>
            </a:r>
            <a:r>
              <a:rPr lang="en-PH" sz="1400" i="1" dirty="0" smtClean="0"/>
              <a:t>etc.</a:t>
            </a:r>
            <a:r>
              <a:rPr lang="en-PH" sz="1400" dirty="0" smtClean="0"/>
              <a:t> - 2</a:t>
            </a:r>
            <a:r>
              <a:rPr lang="en-PH" sz="1400" baseline="30000" dirty="0" smtClean="0"/>
              <a:t>nd</a:t>
            </a:r>
            <a:r>
              <a:rPr lang="en-PH" sz="1400" dirty="0" smtClean="0"/>
              <a:t>, 3</a:t>
            </a:r>
            <a:r>
              <a:rPr lang="en-PH" sz="1400" baseline="30000" dirty="0" smtClean="0"/>
              <a:t>rd</a:t>
            </a:r>
            <a:r>
              <a:rPr lang="en-PH" sz="1400" dirty="0" smtClean="0"/>
              <a:t>, 4</a:t>
            </a:r>
            <a:r>
              <a:rPr lang="en-PH" sz="1400" baseline="30000" dirty="0" smtClean="0"/>
              <a:t>th</a:t>
            </a:r>
            <a:r>
              <a:rPr lang="en-PH" sz="1400" dirty="0" smtClean="0"/>
              <a:t> types</a:t>
            </a:r>
          </a:p>
          <a:p>
            <a:pPr marL="0" lvl="0" indent="0">
              <a:buNone/>
            </a:pPr>
            <a:endParaRPr lang="en-PH" sz="14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Generic Class - Single Type Parameter</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59</a:t>
            </a:fld>
            <a:endParaRPr/>
          </a:p>
        </p:txBody>
      </p:sp>
      <p:pic>
        <p:nvPicPr>
          <p:cNvPr id="2052" name="Picture 4"/>
          <p:cNvPicPr>
            <a:picLocks noChangeAspect="1" noChangeArrowheads="1"/>
          </p:cNvPicPr>
          <p:nvPr/>
        </p:nvPicPr>
        <p:blipFill>
          <a:blip r:embed="rId3"/>
          <a:srcRect/>
          <a:stretch>
            <a:fillRect/>
          </a:stretch>
        </p:blipFill>
        <p:spPr bwMode="auto">
          <a:xfrm>
            <a:off x="1214414" y="1428742"/>
            <a:ext cx="4071965" cy="221830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053" name="Picture 5"/>
          <p:cNvPicPr>
            <a:picLocks noChangeAspect="1" noChangeArrowheads="1"/>
          </p:cNvPicPr>
          <p:nvPr/>
        </p:nvPicPr>
        <p:blipFill>
          <a:blip r:embed="rId4"/>
          <a:srcRect/>
          <a:stretch>
            <a:fillRect/>
          </a:stretch>
        </p:blipFill>
        <p:spPr bwMode="auto">
          <a:xfrm>
            <a:off x="5572132" y="1428742"/>
            <a:ext cx="2928957" cy="88737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Refactoring</a:t>
            </a:r>
            <a:endParaRPr>
              <a:solidFill>
                <a:srgbClr val="39C0BA"/>
              </a:solidFill>
            </a:endParaRPr>
          </a:p>
        </p:txBody>
      </p:sp>
      <p:sp>
        <p:nvSpPr>
          <p:cNvPr id="109" name="Google Shape;109;p17"/>
          <p:cNvSpPr txBox="1">
            <a:spLocks noGrp="1"/>
          </p:cNvSpPr>
          <p:nvPr>
            <p:ph type="body" idx="1"/>
          </p:nvPr>
        </p:nvSpPr>
        <p:spPr>
          <a:xfrm>
            <a:off x="1214414" y="1000114"/>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400" dirty="0" smtClean="0"/>
              <a:t>- </a:t>
            </a:r>
            <a:r>
              <a:rPr lang="en-PH" sz="1400" b="1" dirty="0" smtClean="0"/>
              <a:t>Code refactoring </a:t>
            </a:r>
            <a:r>
              <a:rPr lang="en-PH" sz="1400" dirty="0" smtClean="0"/>
              <a:t>is the process of restructuring existing code without changing its external behavior.</a:t>
            </a:r>
            <a:r>
              <a:rPr lang="en-PH" sz="1400" dirty="0"/>
              <a:t> </a:t>
            </a:r>
            <a:endParaRPr lang="en-PH" sz="1400" dirty="0" smtClean="0"/>
          </a:p>
          <a:p>
            <a:pPr marL="0" lvl="0" indent="0" algn="l" rtl="0">
              <a:spcBef>
                <a:spcPts val="600"/>
              </a:spcBef>
              <a:spcAft>
                <a:spcPts val="0"/>
              </a:spcAft>
              <a:buNone/>
            </a:pPr>
            <a:endParaRPr lang="en-PH" sz="1400" dirty="0" smtClean="0"/>
          </a:p>
          <a:p>
            <a:pPr marL="0" lvl="0" indent="0" algn="l" rtl="0">
              <a:spcBef>
                <a:spcPts val="600"/>
              </a:spcBef>
              <a:spcAft>
                <a:spcPts val="0"/>
              </a:spcAft>
              <a:buNone/>
            </a:pPr>
            <a:r>
              <a:rPr lang="en-PH" sz="1400" dirty="0" smtClean="0"/>
              <a:t>- Refactoring is intended to improve the design, structure, and/or implementation of the software </a:t>
            </a:r>
            <a:r>
              <a:rPr lang="en-PH" sz="1400" i="1" dirty="0" smtClean="0"/>
              <a:t>(its non-functional attributes), </a:t>
            </a:r>
            <a:r>
              <a:rPr lang="en-PH" sz="1400" dirty="0" smtClean="0"/>
              <a:t>while preserving its functionality.</a:t>
            </a:r>
          </a:p>
          <a:p>
            <a:pPr marL="0" lvl="0" indent="0" algn="l" rtl="0">
              <a:spcBef>
                <a:spcPts val="600"/>
              </a:spcBef>
              <a:spcAft>
                <a:spcPts val="0"/>
              </a:spcAft>
              <a:buNone/>
            </a:pPr>
            <a:endParaRPr lang="en-PH" sz="1400" dirty="0" smtClean="0"/>
          </a:p>
          <a:p>
            <a:pPr marL="0" lvl="0" indent="0" algn="l" rtl="0">
              <a:spcBef>
                <a:spcPts val="600"/>
              </a:spcBef>
              <a:spcAft>
                <a:spcPts val="0"/>
              </a:spcAft>
              <a:buNone/>
            </a:pPr>
            <a:r>
              <a:rPr lang="en-PH" sz="1400" dirty="0" smtClean="0"/>
              <a:t>- Potential advantages of refactoring may include improved code readability and reduced complexity; these can improve the source code’s maintainability and create a simpler, cleaner, or more expressive internal architecture or object model to improve extensibility.</a:t>
            </a:r>
          </a:p>
          <a:p>
            <a:pPr marL="0" lvl="0" indent="0" algn="l" rtl="0">
              <a:spcBef>
                <a:spcPts val="600"/>
              </a:spcBef>
              <a:spcAft>
                <a:spcPts val="0"/>
              </a:spcAft>
              <a:buFontTx/>
              <a:buChar char="-"/>
            </a:pPr>
            <a:endParaRPr lang="en-PH" sz="1400" dirty="0" smtClean="0"/>
          </a:p>
          <a:p>
            <a:pPr marL="0" lvl="0" indent="0" algn="l" rtl="0">
              <a:spcBef>
                <a:spcPts val="600"/>
              </a:spcBef>
              <a:spcAft>
                <a:spcPts val="0"/>
              </a:spcAft>
              <a:buNone/>
            </a:pPr>
            <a:r>
              <a:rPr lang="en-PH" sz="1400" dirty="0" smtClean="0"/>
              <a:t>- Another potential goal for refactoring is improved performance; software engineers face an ongoing challenge to write programs that perform faster or use less memory.</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Generic Class - Multiple Type Parameter</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60</a:t>
            </a:fld>
            <a:endParaRPr/>
          </a:p>
        </p:txBody>
      </p:sp>
      <p:pic>
        <p:nvPicPr>
          <p:cNvPr id="3074" name="Picture 2"/>
          <p:cNvPicPr>
            <a:picLocks noChangeAspect="1" noChangeArrowheads="1"/>
          </p:cNvPicPr>
          <p:nvPr/>
        </p:nvPicPr>
        <p:blipFill>
          <a:blip r:embed="rId3"/>
          <a:srcRect/>
          <a:stretch>
            <a:fillRect/>
          </a:stretch>
        </p:blipFill>
        <p:spPr bwMode="auto">
          <a:xfrm>
            <a:off x="1214414" y="3929072"/>
            <a:ext cx="3214711" cy="101840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5" name="Picture 3"/>
          <p:cNvPicPr>
            <a:picLocks noChangeAspect="1" noChangeArrowheads="1"/>
          </p:cNvPicPr>
          <p:nvPr/>
        </p:nvPicPr>
        <p:blipFill>
          <a:blip r:embed="rId4"/>
          <a:srcRect/>
          <a:stretch>
            <a:fillRect/>
          </a:stretch>
        </p:blipFill>
        <p:spPr bwMode="auto">
          <a:xfrm>
            <a:off x="1214414" y="1000114"/>
            <a:ext cx="5344394" cy="285752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Generic Methods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61</a:t>
            </a:fld>
            <a:endParaRPr/>
          </a:p>
        </p:txBody>
      </p:sp>
      <p:sp>
        <p:nvSpPr>
          <p:cNvPr id="7" name="Google Shape;109;p17"/>
          <p:cNvSpPr txBox="1">
            <a:spLocks noGrp="1"/>
          </p:cNvSpPr>
          <p:nvPr>
            <p:ph type="body" idx="1"/>
          </p:nvPr>
        </p:nvSpPr>
        <p:spPr>
          <a:xfrm>
            <a:off x="1214414" y="928676"/>
            <a:ext cx="6858000" cy="785818"/>
          </a:xfrm>
          <a:prstGeom prst="rect">
            <a:avLst/>
          </a:prstGeom>
        </p:spPr>
        <p:txBody>
          <a:bodyPr spcFirstLastPara="1" wrap="square" lIns="91425" tIns="91425" rIns="91425" bIns="91425" anchor="t" anchorCtr="0">
            <a:noAutofit/>
          </a:bodyPr>
          <a:lstStyle/>
          <a:p>
            <a:pPr marL="0" lvl="0" indent="0">
              <a:buNone/>
            </a:pPr>
            <a:r>
              <a:rPr lang="en-PH" sz="1400" dirty="0" smtClean="0"/>
              <a:t>- These are methods that introduce their own type parameters.</a:t>
            </a:r>
          </a:p>
          <a:p>
            <a:pPr marL="0" lvl="0" indent="0">
              <a:buNone/>
            </a:pPr>
            <a:endParaRPr lang="en-PH" sz="1400" i="1" dirty="0" smtClean="0"/>
          </a:p>
          <a:p>
            <a:pPr marL="0" lvl="0" indent="0">
              <a:buNone/>
            </a:pPr>
            <a:r>
              <a:rPr lang="en-PH" sz="1400" b="1" dirty="0" smtClean="0"/>
              <a:t>Example:</a:t>
            </a:r>
          </a:p>
        </p:txBody>
      </p:sp>
      <p:pic>
        <p:nvPicPr>
          <p:cNvPr id="1026" name="Picture 2"/>
          <p:cNvPicPr>
            <a:picLocks noChangeAspect="1" noChangeArrowheads="1"/>
          </p:cNvPicPr>
          <p:nvPr/>
        </p:nvPicPr>
        <p:blipFill>
          <a:blip r:embed="rId3"/>
          <a:srcRect/>
          <a:stretch>
            <a:fillRect/>
          </a:stretch>
        </p:blipFill>
        <p:spPr bwMode="auto">
          <a:xfrm>
            <a:off x="1285852" y="2000246"/>
            <a:ext cx="4733936" cy="289960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t>Collections</a:t>
            </a:r>
            <a:endParaRPr sz="48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62</a:t>
            </a:fld>
            <a:endParaRPr/>
          </a:p>
        </p:txBody>
      </p:sp>
      <p:sp>
        <p:nvSpPr>
          <p:cNvPr id="10" name="Google Shape;117;p18"/>
          <p:cNvSpPr txBox="1">
            <a:spLocks/>
          </p:cNvSpPr>
          <p:nvPr/>
        </p:nvSpPr>
        <p:spPr>
          <a:xfrm>
            <a:off x="2430050" y="2922262"/>
            <a:ext cx="6028200" cy="784800"/>
          </a:xfrm>
          <a:prstGeom prst="rect">
            <a:avLst/>
          </a:prstGeom>
          <a:noFill/>
          <a:ln>
            <a:noFill/>
          </a:ln>
        </p:spPr>
        <p:txBody>
          <a:bodyPr spcFirstLastPara="1" wrap="square" lIns="91425" tIns="91425" rIns="91425" bIns="91425" anchor="t" anchorCtr="0">
            <a:noAutofit/>
          </a:bodyPr>
          <a:lstStyle/>
          <a:p>
            <a:pPr lvl="0">
              <a:spcBef>
                <a:spcPts val="600"/>
              </a:spcBef>
              <a:buClr>
                <a:schemeClr val="accent1"/>
              </a:buClr>
              <a:buSzPts val="2400"/>
            </a:pPr>
            <a:endParaRPr kumimoji="0" lang="en-US" sz="2000" b="0" i="0" u="none" strike="noStrike" kern="0" cap="none" spc="0" normalizeH="0" baseline="0" noProof="0" dirty="0">
              <a:ln>
                <a:noFill/>
              </a:ln>
              <a:solidFill>
                <a:schemeClr val="lt1"/>
              </a:solidFill>
              <a:effectLst/>
              <a:uLnTx/>
              <a:uFillTx/>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Overview - Collections</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63</a:t>
            </a:fld>
            <a:endParaRPr/>
          </a:p>
        </p:txBody>
      </p:sp>
      <p:pic>
        <p:nvPicPr>
          <p:cNvPr id="4098" name="Picture 2"/>
          <p:cNvPicPr>
            <a:picLocks noChangeAspect="1" noChangeArrowheads="1"/>
          </p:cNvPicPr>
          <p:nvPr/>
        </p:nvPicPr>
        <p:blipFill>
          <a:blip r:embed="rId3"/>
          <a:srcRect/>
          <a:stretch>
            <a:fillRect/>
          </a:stretch>
        </p:blipFill>
        <p:spPr bwMode="auto">
          <a:xfrm>
            <a:off x="1928793" y="1071552"/>
            <a:ext cx="5455333" cy="3857652"/>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List</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64</a:t>
            </a:fld>
            <a:endParaRPr/>
          </a:p>
        </p:txBody>
      </p:sp>
      <p:sp>
        <p:nvSpPr>
          <p:cNvPr id="7" name="Google Shape;109;p17"/>
          <p:cNvSpPr txBox="1">
            <a:spLocks noGrp="1"/>
          </p:cNvSpPr>
          <p:nvPr>
            <p:ph type="body" idx="1"/>
          </p:nvPr>
        </p:nvSpPr>
        <p:spPr>
          <a:xfrm>
            <a:off x="1214414" y="928676"/>
            <a:ext cx="6858000" cy="3857652"/>
          </a:xfrm>
          <a:prstGeom prst="rect">
            <a:avLst/>
          </a:prstGeom>
        </p:spPr>
        <p:txBody>
          <a:bodyPr spcFirstLastPara="1" wrap="square" lIns="91425" tIns="91425" rIns="91425" bIns="91425" anchor="t" anchorCtr="0">
            <a:noAutofit/>
          </a:bodyPr>
          <a:lstStyle/>
          <a:p>
            <a:pPr marL="0" lvl="0" indent="0">
              <a:buNone/>
            </a:pPr>
            <a:r>
              <a:rPr lang="en-US" sz="1400" dirty="0" smtClean="0"/>
              <a:t>- List in Java provides the facility to maintain the ordered collection. It contains the index-based methods to insert, update, delete and search the elements. It can have the duplicate elements also. We can also store the null elements in the list.</a:t>
            </a:r>
            <a:endParaRPr lang="en-PH" sz="14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INSTRUCTIONS FOR USE</a:t>
            </a:r>
            <a:endParaRPr sz="2400"/>
          </a:p>
        </p:txBody>
      </p:sp>
      <p:sp>
        <p:nvSpPr>
          <p:cNvPr id="77" name="Google Shape;77;p13"/>
          <p:cNvSpPr txBox="1"/>
          <p:nvPr/>
        </p:nvSpPr>
        <p:spPr>
          <a:xfrm>
            <a:off x="1165475" y="1249820"/>
            <a:ext cx="3451800" cy="2394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solidFill>
                  <a:schemeClr val="accent1"/>
                </a:solidFill>
                <a:latin typeface="Quicksand"/>
                <a:ea typeface="Quicksand"/>
                <a:cs typeface="Quicksand"/>
                <a:sym typeface="Quicksand"/>
              </a:rPr>
              <a:t>EDIT IN GOOGLE SLIDES</a:t>
            </a:r>
            <a:endParaRPr sz="1200">
              <a:solidFill>
                <a:schemeClr val="accent1"/>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r>
              <a:rPr lang="en" sz="1200" dirty="0">
                <a:solidFill>
                  <a:srgbClr val="FFFFFF"/>
                </a:solidFill>
                <a:latin typeface="Quicksand"/>
                <a:ea typeface="Quicksand"/>
                <a:cs typeface="Quicksand"/>
                <a:sym typeface="Quicksand"/>
              </a:rPr>
              <a:t>Click on the button under the presentation preview that says "Use as Google Slides Theme".</a:t>
            </a:r>
            <a:endParaRPr sz="1200">
              <a:solidFill>
                <a:srgbClr val="FFFFFF"/>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r>
              <a:rPr lang="en" sz="1200" dirty="0">
                <a:solidFill>
                  <a:srgbClr val="FFFFFF"/>
                </a:solidFill>
                <a:latin typeface="Quicksand"/>
                <a:ea typeface="Quicksand"/>
                <a:cs typeface="Quicksand"/>
                <a:sym typeface="Quicksand"/>
              </a:rPr>
              <a:t>You will get a copy of this document on your Google Drive and will be able to edit, add or delete slides.</a:t>
            </a:r>
            <a:endParaRPr sz="1200">
              <a:solidFill>
                <a:srgbClr val="FFFFFF"/>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r>
              <a:rPr lang="en" sz="1200" dirty="0">
                <a:solidFill>
                  <a:srgbClr val="FFFFFF"/>
                </a:solidFill>
                <a:latin typeface="Quicksand"/>
                <a:ea typeface="Quicksand"/>
                <a:cs typeface="Quicksand"/>
                <a:sym typeface="Quicksand"/>
              </a:rPr>
              <a:t>You have to be signed in to your Google account.</a:t>
            </a:r>
            <a:endParaRPr sz="1200">
              <a:solidFill>
                <a:srgbClr val="FFFFFF"/>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1200">
              <a:solidFill>
                <a:srgbClr val="FFFFFF"/>
              </a:solidFill>
              <a:latin typeface="Quicksand"/>
              <a:ea typeface="Quicksand"/>
              <a:cs typeface="Quicksand"/>
              <a:sym typeface="Quicksand"/>
            </a:endParaRPr>
          </a:p>
          <a:p>
            <a:pPr marL="0" lvl="0" indent="0" algn="l" rtl="0">
              <a:spcBef>
                <a:spcPts val="600"/>
              </a:spcBef>
              <a:spcAft>
                <a:spcPts val="0"/>
              </a:spcAft>
              <a:buNone/>
            </a:pPr>
            <a:endParaRPr sz="1200">
              <a:solidFill>
                <a:srgbClr val="FFFFFF"/>
              </a:solidFill>
              <a:latin typeface="Quicksand"/>
              <a:ea typeface="Quicksand"/>
              <a:cs typeface="Quicksand"/>
              <a:sym typeface="Quicksand"/>
            </a:endParaRPr>
          </a:p>
        </p:txBody>
      </p:sp>
      <p:sp>
        <p:nvSpPr>
          <p:cNvPr id="78" name="Google Shape;78;p13"/>
          <p:cNvSpPr txBox="1"/>
          <p:nvPr/>
        </p:nvSpPr>
        <p:spPr>
          <a:xfrm>
            <a:off x="5084225" y="1249820"/>
            <a:ext cx="3602400" cy="2394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solidFill>
                  <a:schemeClr val="accent1"/>
                </a:solidFill>
                <a:latin typeface="Quicksand"/>
                <a:ea typeface="Quicksand"/>
                <a:cs typeface="Quicksand"/>
                <a:sym typeface="Quicksand"/>
              </a:rPr>
              <a:t>EDIT IN POWERPOINT®</a:t>
            </a:r>
            <a:endParaRPr sz="1200">
              <a:solidFill>
                <a:schemeClr val="accent1"/>
              </a:solidFill>
              <a:latin typeface="Quicksand"/>
              <a:ea typeface="Quicksand"/>
              <a:cs typeface="Quicksand"/>
              <a:sym typeface="Quicksand"/>
            </a:endParaRPr>
          </a:p>
          <a:p>
            <a:pPr marL="0" lvl="0" indent="0" algn="l" rtl="0">
              <a:spcBef>
                <a:spcPts val="600"/>
              </a:spcBef>
              <a:spcAft>
                <a:spcPts val="0"/>
              </a:spcAft>
              <a:buNone/>
            </a:pPr>
            <a:r>
              <a:rPr lang="en" sz="1200" dirty="0">
                <a:solidFill>
                  <a:srgbClr val="FFFFFF"/>
                </a:solidFill>
                <a:latin typeface="Quicksand"/>
                <a:ea typeface="Quicksand"/>
                <a:cs typeface="Quicksand"/>
                <a:sym typeface="Quicksand"/>
              </a:rPr>
              <a:t>Click on the button under the presentation preview that says "Download as PowerPoint template". You will get a .pptx file that you can edit in PowerPoint.</a:t>
            </a:r>
            <a:endParaRPr sz="1200">
              <a:solidFill>
                <a:srgbClr val="FFFFFF"/>
              </a:solidFill>
              <a:latin typeface="Quicksand"/>
              <a:ea typeface="Quicksand"/>
              <a:cs typeface="Quicksand"/>
              <a:sym typeface="Quicksand"/>
            </a:endParaRPr>
          </a:p>
          <a:p>
            <a:pPr marL="0" lvl="0" indent="0" algn="l" rtl="0">
              <a:spcBef>
                <a:spcPts val="600"/>
              </a:spcBef>
              <a:spcAft>
                <a:spcPts val="0"/>
              </a:spcAft>
              <a:buNone/>
            </a:pPr>
            <a:r>
              <a:rPr lang="en" sz="1200" dirty="0">
                <a:solidFill>
                  <a:srgbClr val="FFFFFF"/>
                </a:solidFill>
                <a:latin typeface="Quicksand"/>
                <a:ea typeface="Quicksand"/>
                <a:cs typeface="Quicksand"/>
                <a:sym typeface="Quicksand"/>
              </a:rPr>
              <a:t>Remember to download and install the fonts used in this presentation (you’ll find the links to the font files needed in the </a:t>
            </a:r>
            <a:r>
              <a:rPr lang="en" sz="1200" u="sng" dirty="0">
                <a:solidFill>
                  <a:srgbClr val="FFFFFF"/>
                </a:solidFill>
                <a:latin typeface="Quicksand"/>
                <a:ea typeface="Quicksand"/>
                <a:cs typeface="Quicksand"/>
                <a:sym typeface="Quicksand"/>
                <a:hlinkClick r:id="rId3" action="ppaction://hlinksldjump">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Presentation design slide</a:t>
            </a:r>
            <a:r>
              <a:rPr lang="en" sz="1200" dirty="0">
                <a:solidFill>
                  <a:srgbClr val="FFFFFF"/>
                </a:solidFill>
                <a:latin typeface="Quicksand"/>
                <a:ea typeface="Quicksand"/>
                <a:cs typeface="Quicksand"/>
                <a:sym typeface="Quicksand"/>
              </a:rPr>
              <a:t>)</a:t>
            </a:r>
            <a:endParaRPr sz="1200">
              <a:solidFill>
                <a:srgbClr val="FFFFFF"/>
              </a:solidFill>
              <a:latin typeface="Quicksand"/>
              <a:ea typeface="Quicksand"/>
              <a:cs typeface="Quicksand"/>
              <a:sym typeface="Quicksand"/>
            </a:endParaRPr>
          </a:p>
        </p:txBody>
      </p:sp>
      <p:sp>
        <p:nvSpPr>
          <p:cNvPr id="79" name="Google Shape;79;p13"/>
          <p:cNvSpPr txBox="1"/>
          <p:nvPr/>
        </p:nvSpPr>
        <p:spPr>
          <a:xfrm>
            <a:off x="1165475" y="3672394"/>
            <a:ext cx="75213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200" b="1">
                <a:solidFill>
                  <a:srgbClr val="FFFFFF"/>
                </a:solidFill>
                <a:latin typeface="Quicksand"/>
                <a:ea typeface="Quicksand"/>
                <a:cs typeface="Quicksand"/>
                <a:sym typeface="Quicksand"/>
              </a:rPr>
              <a:t>More info on how to use this template at </a:t>
            </a:r>
            <a:r>
              <a:rPr lang="en" sz="1200" b="1" u="sng">
                <a:solidFill>
                  <a:srgbClr val="FFFFFF"/>
                </a:solidFill>
                <a:latin typeface="Quicksand"/>
                <a:ea typeface="Quicksand"/>
                <a:cs typeface="Quicksand"/>
                <a:sym typeface="Quicksand"/>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www.slidescarnival.com/help-use-presentation-template</a:t>
            </a:r>
            <a:endParaRPr sz="1200" b="1">
              <a:solidFill>
                <a:srgbClr val="FFFFFF"/>
              </a:solidFill>
              <a:latin typeface="Quicksand"/>
              <a:ea typeface="Quicksand"/>
              <a:cs typeface="Quicksand"/>
              <a:sym typeface="Quicksand"/>
            </a:endParaRPr>
          </a:p>
          <a:p>
            <a:pPr marL="0" lvl="0" indent="0" algn="l" rtl="0">
              <a:spcBef>
                <a:spcPts val="1000"/>
              </a:spcBef>
              <a:spcAft>
                <a:spcPts val="0"/>
              </a:spcAft>
              <a:buNone/>
            </a:pPr>
            <a:r>
              <a:rPr lang="en" sz="1200">
                <a:solidFill>
                  <a:srgbClr val="FFFFFF"/>
                </a:solidFill>
                <a:latin typeface="Quicksand"/>
                <a:ea typeface="Quicksand"/>
                <a:cs typeface="Quicksand"/>
                <a:sym typeface="Quicksand"/>
              </a:rPr>
              <a:t>This template is free to use under </a:t>
            </a:r>
            <a:r>
              <a:rPr lang="en" sz="1200" u="sng">
                <a:solidFill>
                  <a:srgbClr val="FFFFFF"/>
                </a:solidFill>
                <a:latin typeface="Quicksand"/>
                <a:ea typeface="Quicksand"/>
                <a:cs typeface="Quicksand"/>
                <a:sym typeface="Quicksand"/>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Creative Commons Attribution license</a:t>
            </a:r>
            <a:r>
              <a:rPr lang="en" sz="1200">
                <a:solidFill>
                  <a:srgbClr val="FFFFFF"/>
                </a:solidFill>
                <a:latin typeface="Quicksand"/>
                <a:ea typeface="Quicksand"/>
                <a:cs typeface="Quicksand"/>
                <a:sym typeface="Quicksand"/>
              </a:rPr>
              <a:t>. You can keep the Credits slide or mention SlidesCarnival and other resources used in a slide footer.</a:t>
            </a:r>
            <a:endParaRPr sz="1200">
              <a:solidFill>
                <a:srgbClr val="FFFFFF"/>
              </a:solidFill>
              <a:latin typeface="Quicksand"/>
              <a:ea typeface="Quicksand"/>
              <a:cs typeface="Quicksand"/>
              <a:sym typeface="Quicksand"/>
            </a:endParaRPr>
          </a:p>
          <a:p>
            <a:pPr marL="0" lvl="0" indent="0" algn="l" rtl="0">
              <a:spcBef>
                <a:spcPts val="1000"/>
              </a:spcBef>
              <a:spcAft>
                <a:spcPts val="0"/>
              </a:spcAft>
              <a:buNone/>
            </a:pPr>
            <a:endParaRPr sz="1200">
              <a:solidFill>
                <a:srgbClr val="FFFFFF"/>
              </a:solidFill>
              <a:latin typeface="Quicksand"/>
              <a:ea typeface="Quicksand"/>
              <a:cs typeface="Quicksand"/>
              <a:sym typeface="Quicksand"/>
            </a:endParaRPr>
          </a:p>
          <a:p>
            <a:pPr marL="0" lvl="0" indent="0" algn="l" rtl="0">
              <a:spcBef>
                <a:spcPts val="1000"/>
              </a:spcBef>
              <a:spcAft>
                <a:spcPts val="1000"/>
              </a:spcAft>
              <a:buNone/>
            </a:pPr>
            <a:endParaRPr sz="1200">
              <a:solidFill>
                <a:srgbClr val="FFFFFF"/>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66</a:t>
            </a:fld>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rPr>
              <a:t>Hello!</a:t>
            </a:r>
            <a:endParaRPr sz="2200" b="1">
              <a:solidFill>
                <a:schemeClr val="dk1"/>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chemeClr val="lt2"/>
                </a:solidFill>
              </a:rPr>
              <a:t>I AM JAYDEN SMITH</a:t>
            </a:r>
            <a:endParaRPr sz="3600" b="1">
              <a:solidFill>
                <a:schemeClr val="lt2"/>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chemeClr val="lt2"/>
                </a:solidFill>
              </a:rPr>
              <a:t>I am here because I love to give presentations. </a:t>
            </a:r>
            <a:endParaRPr sz="2200">
              <a:solidFill>
                <a:schemeClr val="lt2"/>
              </a:solidFill>
            </a:endParaRPr>
          </a:p>
          <a:p>
            <a:pPr marL="0" lvl="0" indent="0" algn="l" rtl="0">
              <a:spcBef>
                <a:spcPts val="600"/>
              </a:spcBef>
              <a:spcAft>
                <a:spcPts val="0"/>
              </a:spcAft>
              <a:buNone/>
            </a:pPr>
            <a:r>
              <a:rPr lang="en" sz="2200">
                <a:solidFill>
                  <a:schemeClr val="lt2"/>
                </a:solidFill>
              </a:rPr>
              <a:t>You can find me at @username</a:t>
            </a:r>
            <a:endParaRPr sz="2200">
              <a:solidFill>
                <a:schemeClr val="lt2"/>
              </a:solidFill>
            </a:endParaRPr>
          </a:p>
        </p:txBody>
      </p:sp>
      <p:pic>
        <p:nvPicPr>
          <p:cNvPr id="88" name="Google Shape;88;p14"/>
          <p:cNvPicPr preferRelativeResize="0"/>
          <p:nvPr/>
        </p:nvPicPr>
        <p:blipFill rotWithShape="1">
          <a:blip r:embed="rId3">
            <a:alphaModFix/>
          </a:blip>
          <a:srcRect t="4580" b="28753"/>
          <a:stretch/>
        </p:blipFill>
        <p:spPr>
          <a:xfrm>
            <a:off x="386846" y="2014800"/>
            <a:ext cx="1113900" cy="1113900"/>
          </a:xfrm>
          <a:prstGeom prst="ellipse">
            <a:avLst/>
          </a:prstGeom>
          <a:noFill/>
          <a:ln w="9525" cap="flat" cmpd="sng">
            <a:solidFill>
              <a:srgbClr val="2E3037"/>
            </a:solidFill>
            <a:prstDash val="solid"/>
            <a:round/>
            <a:headEnd type="none" w="sm" len="sm"/>
            <a:tailEnd type="none" w="sm" len="sm"/>
          </a:ln>
        </p:spPr>
      </p:pic>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TRANSITION HEADLINE</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chemeClr val="accent1"/>
                </a:solidFill>
              </a:rPr>
              <a:t>Quotations are commonly printed as a means of inspiration and to invoke philosophical thoughts from the reader.</a:t>
            </a:r>
            <a:endParaRPr>
              <a:solidFill>
                <a:schemeClr val="accent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Project: Mortgage Calculator</a:t>
            </a:r>
            <a:endParaRPr>
              <a:solidFill>
                <a:srgbClr val="39C0BA"/>
              </a:solidFill>
            </a:endParaRPr>
          </a:p>
        </p:txBody>
      </p:sp>
      <p:sp>
        <p:nvSpPr>
          <p:cNvPr id="109" name="Google Shape;109;p17"/>
          <p:cNvSpPr txBox="1">
            <a:spLocks noGrp="1"/>
          </p:cNvSpPr>
          <p:nvPr>
            <p:ph type="body" idx="1"/>
          </p:nvPr>
        </p:nvSpPr>
        <p:spPr>
          <a:xfrm>
            <a:off x="1214414" y="857238"/>
            <a:ext cx="6858000" cy="500066"/>
          </a:xfrm>
          <a:prstGeom prst="rect">
            <a:avLst/>
          </a:prstGeom>
        </p:spPr>
        <p:txBody>
          <a:bodyPr spcFirstLastPara="1" wrap="square" lIns="91425" tIns="91425" rIns="91425" bIns="91425" anchor="t" anchorCtr="0">
            <a:noAutofit/>
          </a:bodyPr>
          <a:lstStyle/>
          <a:p>
            <a:pPr marL="0" lvl="0" indent="0">
              <a:buNone/>
            </a:pPr>
            <a:r>
              <a:rPr lang="en-PH" sz="1400" dirty="0" smtClean="0"/>
              <a:t>Reference: </a:t>
            </a:r>
            <a:r>
              <a:rPr lang="en-PH" sz="1400" i="1" dirty="0" smtClean="0"/>
              <a:t>https://www.wikihow.com/Calculate-Mortgage-Payments</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4098" name="Picture 2"/>
          <p:cNvPicPr>
            <a:picLocks noChangeAspect="1" noChangeArrowheads="1"/>
          </p:cNvPicPr>
          <p:nvPr/>
        </p:nvPicPr>
        <p:blipFill>
          <a:blip r:embed="rId3"/>
          <a:srcRect/>
          <a:stretch>
            <a:fillRect/>
          </a:stretch>
        </p:blipFill>
        <p:spPr bwMode="auto">
          <a:xfrm>
            <a:off x="1285852" y="1428742"/>
            <a:ext cx="4614865" cy="329512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9C0BA"/>
                </a:solidFill>
              </a:rPr>
              <a:t>THIS IS A SLIDE TITLE</a:t>
            </a:r>
            <a:endParaRPr>
              <a:solidFill>
                <a:srgbClr val="39C0BA"/>
              </a:solidFill>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Here you have:</a:t>
            </a:r>
            <a:endParaRPr sz="2400"/>
          </a:p>
          <a:p>
            <a:pPr marL="457200" lvl="0" indent="-381000" algn="l" rtl="0">
              <a:spcBef>
                <a:spcPts val="600"/>
              </a:spcBef>
              <a:spcAft>
                <a:spcPts val="0"/>
              </a:spcAft>
              <a:buClr>
                <a:schemeClr val="accent1"/>
              </a:buClr>
              <a:buSzPts val="2400"/>
              <a:buChar char="◦"/>
            </a:pPr>
            <a:r>
              <a:rPr lang="en" sz="2400"/>
              <a:t>A list of items</a:t>
            </a:r>
            <a:endParaRPr sz="2400"/>
          </a:p>
          <a:p>
            <a:pPr marL="457200" lvl="0" indent="-381000" algn="l" rtl="0">
              <a:spcBef>
                <a:spcPts val="0"/>
              </a:spcBef>
              <a:spcAft>
                <a:spcPts val="0"/>
              </a:spcAft>
              <a:buClr>
                <a:schemeClr val="accent1"/>
              </a:buClr>
              <a:buSzPts val="2400"/>
              <a:buChar char="◦"/>
            </a:pPr>
            <a:r>
              <a:rPr lang="en" sz="2400"/>
              <a:t>And some text</a:t>
            </a:r>
            <a:endParaRPr sz="2400"/>
          </a:p>
          <a:p>
            <a:pPr marL="457200" lvl="0" indent="-381000" algn="l" rtl="0">
              <a:spcBef>
                <a:spcPts val="0"/>
              </a:spcBef>
              <a:spcAft>
                <a:spcPts val="0"/>
              </a:spcAft>
              <a:buClr>
                <a:schemeClr val="accent1"/>
              </a:buClr>
              <a:buSzPts val="2400"/>
              <a:buChar char="◦"/>
            </a:pPr>
            <a:r>
              <a:rPr lang="en" sz="2400"/>
              <a:t>But remember not to overload your slides with content</a:t>
            </a:r>
            <a:endParaRPr sz="2400"/>
          </a:p>
          <a:p>
            <a:pPr marL="0" lvl="0" indent="0" algn="l" rtl="0">
              <a:spcBef>
                <a:spcPts val="600"/>
              </a:spcBef>
              <a:spcAft>
                <a:spcPts val="0"/>
              </a:spcAft>
              <a:buNone/>
            </a:pPr>
            <a:r>
              <a:rPr lang="en" sz="2400"/>
              <a:t>Your audience will listen to you or read the content, but won’t do both. </a:t>
            </a:r>
            <a:endParaRPr sz="240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BIG CONCEPT</a:t>
            </a:r>
            <a:endParaRPr sz="6000"/>
          </a:p>
        </p:txBody>
      </p:sp>
      <p:sp>
        <p:nvSpPr>
          <p:cNvPr id="117" name="Google Shape;117;p18"/>
          <p:cNvSpPr txBox="1">
            <a:spLocks noGrp="1"/>
          </p:cNvSpPr>
          <p:nvPr>
            <p:ph type="subTitle" idx="4294967295"/>
          </p:nvPr>
        </p:nvSpPr>
        <p:spPr>
          <a:xfrm>
            <a:off x="2430050" y="2922262"/>
            <a:ext cx="6028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Bring the attention of your audience over a key concept using icons or illustrations</a:t>
            </a:r>
            <a:endParaRPr sz="2400"/>
          </a:p>
        </p:txBody>
      </p:sp>
      <p:grpSp>
        <p:nvGrpSpPr>
          <p:cNvPr id="2"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29" name="Google Shape;129;p1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130" name="Google Shape;130;p19"/>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137" name="Google Shape;137;p20"/>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38" name="Google Shape;138;p20"/>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39" name="Google Shape;139;p20"/>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rPr>
              <a:t>Thanks!</a:t>
            </a:r>
            <a:endParaRPr sz="2200" b="1">
              <a:solidFill>
                <a:schemeClr val="dk1"/>
              </a:solidFill>
            </a:endParaRPr>
          </a:p>
        </p:txBody>
      </p:sp>
      <p:sp>
        <p:nvSpPr>
          <p:cNvPr id="336" name="Google Shape;336;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337" name="Google Shape;337;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3F3F3"/>
                </a:solidFill>
              </a:rPr>
              <a:t>You can find me at</a:t>
            </a:r>
            <a:endParaRPr sz="2200">
              <a:solidFill>
                <a:srgbClr val="F3F3F3"/>
              </a:solidFill>
            </a:endParaRPr>
          </a:p>
          <a:p>
            <a:pPr marL="0" lvl="0" indent="0" algn="l" rtl="0">
              <a:spcBef>
                <a:spcPts val="600"/>
              </a:spcBef>
              <a:spcAft>
                <a:spcPts val="0"/>
              </a:spcAft>
              <a:buNone/>
            </a:pPr>
            <a:r>
              <a:rPr lang="en" sz="2200">
                <a:solidFill>
                  <a:srgbClr val="F3F3F3"/>
                </a:solidFill>
              </a:rPr>
              <a:t>@username</a:t>
            </a:r>
            <a:endParaRPr sz="2200">
              <a:solidFill>
                <a:srgbClr val="F3F3F3"/>
              </a:solidFill>
            </a:endParaRPr>
          </a:p>
          <a:p>
            <a:pPr marL="0" lvl="0" indent="0" algn="l" rtl="0">
              <a:spcBef>
                <a:spcPts val="600"/>
              </a:spcBef>
              <a:spcAft>
                <a:spcPts val="0"/>
              </a:spcAft>
              <a:buNone/>
            </a:pPr>
            <a:r>
              <a:rPr lang="en" sz="2200">
                <a:solidFill>
                  <a:srgbClr val="F3F3F3"/>
                </a:solidFill>
              </a:rPr>
              <a:t>user@mail.me</a:t>
            </a:r>
            <a:endParaRPr sz="2200">
              <a:solidFill>
                <a:srgbClr val="F3F3F3"/>
              </a:solidFill>
            </a:endParaRPr>
          </a:p>
        </p:txBody>
      </p:sp>
      <p:sp>
        <p:nvSpPr>
          <p:cNvPr id="338" name="Google Shape;338;p3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344" name="Google Shape;344;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solidFill>
                  <a:srgbClr val="F3F3F3"/>
                </a:solidFill>
              </a:rPr>
              <a:t>Special thanks to all the people who made and released these awesome resources for free:</a:t>
            </a:r>
            <a:endParaRPr sz="2400">
              <a:solidFill>
                <a:srgbClr val="F3F3F3"/>
              </a:solidFill>
            </a:endParaRPr>
          </a:p>
          <a:p>
            <a:pPr marL="457200" lvl="0" indent="-381000" algn="l" rtl="0">
              <a:lnSpc>
                <a:spcPct val="115000"/>
              </a:lnSpc>
              <a:spcBef>
                <a:spcPts val="600"/>
              </a:spcBef>
              <a:spcAft>
                <a:spcPts val="0"/>
              </a:spcAft>
              <a:buClr>
                <a:srgbClr val="F3F3F3"/>
              </a:buClr>
              <a:buSzPts val="2400"/>
              <a:buChar char="◦"/>
            </a:pPr>
            <a:r>
              <a:rPr lang="en" sz="2400">
                <a:solidFill>
                  <a:srgbClr val="F3F3F3"/>
                </a:solidFill>
              </a:rPr>
              <a:t>Presentation template by </a:t>
            </a:r>
            <a:r>
              <a:rPr lang="en" sz="2400" u="sng">
                <a:solidFill>
                  <a:srgbClr val="F3F3F3"/>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SlidesCarnival</a:t>
            </a:r>
            <a:endParaRPr sz="2400">
              <a:solidFill>
                <a:srgbClr val="F3F3F3"/>
              </a:solidFill>
            </a:endParaRPr>
          </a:p>
          <a:p>
            <a:pPr marL="457200" lvl="0" indent="-381000" algn="l" rtl="0">
              <a:lnSpc>
                <a:spcPct val="115000"/>
              </a:lnSpc>
              <a:spcBef>
                <a:spcPts val="0"/>
              </a:spcBef>
              <a:spcAft>
                <a:spcPts val="0"/>
              </a:spcAft>
              <a:buClr>
                <a:srgbClr val="F3F3F3"/>
              </a:buClr>
              <a:buSzPts val="2400"/>
              <a:buChar char="◦"/>
            </a:pPr>
            <a:r>
              <a:rPr lang="en" sz="2400">
                <a:solidFill>
                  <a:srgbClr val="F3F3F3"/>
                </a:solidFill>
              </a:rPr>
              <a:t>Photographs by </a:t>
            </a:r>
            <a:r>
              <a:rPr lang="en" sz="2400" u="sng">
                <a:solidFill>
                  <a:srgbClr val="F3F3F3"/>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Unsplash</a:t>
            </a:r>
            <a:endParaRPr>
              <a:solidFill>
                <a:srgbClr val="F3F3F3"/>
              </a:solidFill>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a:spLocks noGrp="1"/>
          </p:cNvSpPr>
          <p:nvPr>
            <p:ph type="body" idx="1"/>
          </p:nvPr>
        </p:nvSpPr>
        <p:spPr>
          <a:xfrm>
            <a:off x="1165500" y="1224625"/>
            <a:ext cx="6858000" cy="297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000">
                <a:solidFill>
                  <a:srgbClr val="FFFFFF"/>
                </a:solidFill>
              </a:rPr>
              <a:t>This presentations uses the following typographies:</a:t>
            </a:r>
            <a:endParaRPr sz="2000">
              <a:solidFill>
                <a:srgbClr val="FFFFFF"/>
              </a:solidFill>
            </a:endParaRPr>
          </a:p>
          <a:p>
            <a:pPr marL="457200" lvl="0" indent="-355600" algn="l" rtl="0">
              <a:lnSpc>
                <a:spcPct val="115000"/>
              </a:lnSpc>
              <a:spcBef>
                <a:spcPts val="600"/>
              </a:spcBef>
              <a:spcAft>
                <a:spcPts val="0"/>
              </a:spcAft>
              <a:buClr>
                <a:srgbClr val="FFFFFF"/>
              </a:buClr>
              <a:buSzPts val="2000"/>
              <a:buChar char="◦"/>
            </a:pPr>
            <a:r>
              <a:rPr lang="en" sz="2000">
                <a:solidFill>
                  <a:srgbClr val="FFFFFF"/>
                </a:solidFill>
              </a:rPr>
              <a:t>Titles &amp; body copy: </a:t>
            </a:r>
            <a:r>
              <a:rPr lang="en" sz="2000" b="1">
                <a:solidFill>
                  <a:srgbClr val="FFFFFF"/>
                </a:solidFill>
              </a:rPr>
              <a:t>Quicksand</a:t>
            </a:r>
            <a:endParaRPr sz="2000" b="1">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 sz="2000">
                <a:solidFill>
                  <a:srgbClr val="FFFFFF"/>
                </a:solidFill>
              </a:rPr>
              <a:t>Download for free at:</a:t>
            </a:r>
            <a:endParaRPr sz="20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 sz="2000" u="sng">
                <a:solidFill>
                  <a:schemeClr val="accent1"/>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https://www.fontsquirrel.com/fonts/quicksand</a:t>
            </a:r>
            <a:endParaRPr sz="2000" b="1">
              <a:solidFill>
                <a:srgbClr val="6D9EEB"/>
              </a:solidFill>
            </a:endParaRPr>
          </a:p>
          <a:p>
            <a:pPr marL="0" lvl="0" indent="0" algn="l" rtl="0">
              <a:spcBef>
                <a:spcPts val="600"/>
              </a:spcBef>
              <a:spcAft>
                <a:spcPts val="0"/>
              </a:spcAft>
              <a:buNone/>
            </a:pPr>
            <a:endParaRPr sz="2000">
              <a:solidFill>
                <a:srgbClr val="FFFFFF"/>
              </a:solidFill>
            </a:endParaRPr>
          </a:p>
        </p:txBody>
      </p:sp>
      <p:sp>
        <p:nvSpPr>
          <p:cNvPr id="351" name="Google Shape;351;p36"/>
          <p:cNvSpPr txBox="1"/>
          <p:nvPr/>
        </p:nvSpPr>
        <p:spPr>
          <a:xfrm>
            <a:off x="1165475" y="4095450"/>
            <a:ext cx="7674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3"/>
                </a:solidFill>
                <a:latin typeface="Quicksand"/>
                <a:ea typeface="Quicksand"/>
                <a:cs typeface="Quicksand"/>
                <a:sym typeface="Quicksand"/>
              </a:rPr>
              <a:t>You don’t need to keep this slide in your presentation. It’s only here to serve you as a design guide if you need to create new slides or download the fonts to edit the presentation in PowerPoint®</a:t>
            </a:r>
            <a:endParaRPr sz="1200">
              <a:solidFill>
                <a:schemeClr val="accent3"/>
              </a:solidFill>
              <a:latin typeface="Quicksand"/>
              <a:ea typeface="Quicksand"/>
              <a:cs typeface="Quicksand"/>
              <a:sym typeface="Quicksand"/>
            </a:endParaRPr>
          </a:p>
          <a:p>
            <a:pPr marL="0" lvl="0" indent="0" algn="l" rtl="0">
              <a:spcBef>
                <a:spcPts val="0"/>
              </a:spcBef>
              <a:spcAft>
                <a:spcPts val="0"/>
              </a:spcAft>
              <a:buClr>
                <a:schemeClr val="dk1"/>
              </a:buClr>
              <a:buSzPts val="1100"/>
              <a:buFont typeface="Arial"/>
              <a:buNone/>
            </a:pPr>
            <a:endParaRPr sz="1200">
              <a:solidFill>
                <a:schemeClr val="accent3"/>
              </a:solidFill>
              <a:latin typeface="Quicksand"/>
              <a:ea typeface="Quicksand"/>
              <a:cs typeface="Quicksand"/>
              <a:sym typeface="Quicksand"/>
            </a:endParaRPr>
          </a:p>
          <a:p>
            <a:pPr marL="0" lvl="0" indent="0" algn="l" rtl="0">
              <a:spcBef>
                <a:spcPts val="0"/>
              </a:spcBef>
              <a:spcAft>
                <a:spcPts val="0"/>
              </a:spcAft>
              <a:buNone/>
            </a:pPr>
            <a:endParaRPr sz="1200">
              <a:solidFill>
                <a:schemeClr val="accent3"/>
              </a:solidFill>
              <a:latin typeface="Quicksand"/>
              <a:ea typeface="Quicksand"/>
              <a:cs typeface="Quicksand"/>
              <a:sym typeface="Quicksand"/>
            </a:endParaRPr>
          </a:p>
        </p:txBody>
      </p:sp>
      <p:sp>
        <p:nvSpPr>
          <p:cNvPr id="352" name="Google Shape;352;p3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353" name="Google Shape;353;p3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Extra Resources</a:t>
            </a:r>
            <a:endParaRPr/>
          </a:p>
        </p:txBody>
      </p:sp>
      <p:sp>
        <p:nvSpPr>
          <p:cNvPr id="359" name="Google Shape;359;p37"/>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39C0BA"/>
        </a:solidFill>
        <a:effectLst/>
      </p:bgPr>
    </p:bg>
    <p:spTree>
      <p:nvGrpSpPr>
        <p:cNvPr id="1" name="Shape 649"/>
        <p:cNvGrpSpPr/>
        <p:nvPr/>
      </p:nvGrpSpPr>
      <p:grpSpPr>
        <a:xfrm>
          <a:off x="0" y="0"/>
          <a:ext cx="0" cy="0"/>
          <a:chOff x="0" y="0"/>
          <a:chExt cx="0" cy="0"/>
        </a:xfrm>
      </p:grpSpPr>
      <p:sp>
        <p:nvSpPr>
          <p:cNvPr id="650" name="Google Shape;650;p4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78</a:t>
            </a:fld>
            <a:endParaRPr/>
          </a:p>
        </p:txBody>
      </p:sp>
      <p:sp>
        <p:nvSpPr>
          <p:cNvPr id="651" name="Google Shape;651;p47"/>
          <p:cNvSpPr txBox="1"/>
          <p:nvPr/>
        </p:nvSpPr>
        <p:spPr>
          <a:xfrm>
            <a:off x="7104950" y="467225"/>
            <a:ext cx="17127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chemeClr val="lt1"/>
                </a:solidFill>
                <a:latin typeface="Quicksand"/>
                <a:ea typeface="Quicksand"/>
                <a:cs typeface="Quicksand"/>
                <a:sym typeface="Quicksand"/>
              </a:rPr>
              <a:t>SlidesCarnival icons are editable shapes</a:t>
            </a:r>
            <a:r>
              <a:rPr lang="en" sz="900">
                <a:solidFill>
                  <a:schemeClr val="lt1"/>
                </a:solidFill>
                <a:latin typeface="Quicksand"/>
                <a:ea typeface="Quicksand"/>
                <a:cs typeface="Quicksand"/>
                <a:sym typeface="Quicksand"/>
              </a:rPr>
              <a:t>. </a:t>
            </a:r>
            <a:endParaRPr sz="900">
              <a:solidFill>
                <a:schemeClr val="lt1"/>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endParaRPr sz="900">
              <a:solidFill>
                <a:schemeClr val="lt1"/>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r>
              <a:rPr lang="en" sz="900">
                <a:solidFill>
                  <a:schemeClr val="lt1"/>
                </a:solidFill>
                <a:latin typeface="Quicksand"/>
                <a:ea typeface="Quicksand"/>
                <a:cs typeface="Quicksand"/>
                <a:sym typeface="Quicksand"/>
              </a:rPr>
              <a:t>This means that you can:</a:t>
            </a:r>
            <a:endParaRPr sz="900">
              <a:solidFill>
                <a:schemeClr val="lt1"/>
              </a:solidFill>
              <a:latin typeface="Quicksand"/>
              <a:ea typeface="Quicksand"/>
              <a:cs typeface="Quicksand"/>
              <a:sym typeface="Quicksand"/>
            </a:endParaRPr>
          </a:p>
          <a:p>
            <a:pPr marL="457200" lvl="0" indent="-285750" algn="l" rtl="0">
              <a:spcBef>
                <a:spcPts val="0"/>
              </a:spcBef>
              <a:spcAft>
                <a:spcPts val="0"/>
              </a:spcAft>
              <a:buClr>
                <a:schemeClr val="lt1"/>
              </a:buClr>
              <a:buSzPts val="900"/>
              <a:buFont typeface="Quicksand"/>
              <a:buChar char="●"/>
            </a:pPr>
            <a:r>
              <a:rPr lang="en" sz="900">
                <a:solidFill>
                  <a:schemeClr val="lt1"/>
                </a:solidFill>
                <a:latin typeface="Quicksand"/>
                <a:ea typeface="Quicksand"/>
                <a:cs typeface="Quicksand"/>
                <a:sym typeface="Quicksand"/>
              </a:rPr>
              <a:t>Resize them without losing quality.</a:t>
            </a:r>
            <a:endParaRPr sz="900">
              <a:solidFill>
                <a:schemeClr val="lt1"/>
              </a:solidFill>
              <a:latin typeface="Quicksand"/>
              <a:ea typeface="Quicksand"/>
              <a:cs typeface="Quicksand"/>
              <a:sym typeface="Quicksand"/>
            </a:endParaRPr>
          </a:p>
          <a:p>
            <a:pPr marL="457200" lvl="0" indent="-285750" algn="l" rtl="0">
              <a:spcBef>
                <a:spcPts val="0"/>
              </a:spcBef>
              <a:spcAft>
                <a:spcPts val="0"/>
              </a:spcAft>
              <a:buClr>
                <a:schemeClr val="lt1"/>
              </a:buClr>
              <a:buSzPts val="900"/>
              <a:buFont typeface="Quicksand"/>
              <a:buChar char="●"/>
            </a:pPr>
            <a:r>
              <a:rPr lang="en" sz="900">
                <a:solidFill>
                  <a:schemeClr val="lt1"/>
                </a:solidFill>
                <a:latin typeface="Quicksand"/>
                <a:ea typeface="Quicksand"/>
                <a:cs typeface="Quicksand"/>
                <a:sym typeface="Quicksand"/>
              </a:rPr>
              <a:t>Change line color, width and style.</a:t>
            </a:r>
            <a:endParaRPr sz="900">
              <a:solidFill>
                <a:schemeClr val="lt1"/>
              </a:solidFill>
              <a:latin typeface="Quicksand"/>
              <a:ea typeface="Quicksand"/>
              <a:cs typeface="Quicksand"/>
              <a:sym typeface="Quicksand"/>
            </a:endParaRPr>
          </a:p>
          <a:p>
            <a:pPr marL="0" lvl="0" indent="0" algn="l" rtl="0">
              <a:spcBef>
                <a:spcPts val="0"/>
              </a:spcBef>
              <a:spcAft>
                <a:spcPts val="0"/>
              </a:spcAft>
              <a:buNone/>
            </a:pPr>
            <a:endParaRPr sz="900">
              <a:solidFill>
                <a:schemeClr val="lt1"/>
              </a:solidFill>
              <a:latin typeface="Quicksand"/>
              <a:ea typeface="Quicksand"/>
              <a:cs typeface="Quicksand"/>
              <a:sym typeface="Quicksand"/>
            </a:endParaRPr>
          </a:p>
          <a:p>
            <a:pPr marL="0" lvl="0" indent="0" algn="l" rtl="0">
              <a:spcBef>
                <a:spcPts val="0"/>
              </a:spcBef>
              <a:spcAft>
                <a:spcPts val="0"/>
              </a:spcAft>
              <a:buNone/>
            </a:pPr>
            <a:r>
              <a:rPr lang="en" sz="900">
                <a:solidFill>
                  <a:schemeClr val="lt1"/>
                </a:solidFill>
                <a:latin typeface="Quicksand"/>
                <a:ea typeface="Quicksand"/>
                <a:cs typeface="Quicksand"/>
                <a:sym typeface="Quicksand"/>
              </a:rPr>
              <a:t>Isn’t that nice? :)</a:t>
            </a:r>
            <a:endParaRPr sz="900">
              <a:solidFill>
                <a:schemeClr val="lt1"/>
              </a:solidFill>
              <a:latin typeface="Quicksand"/>
              <a:ea typeface="Quicksand"/>
              <a:cs typeface="Quicksand"/>
              <a:sym typeface="Quicksand"/>
            </a:endParaRPr>
          </a:p>
          <a:p>
            <a:pPr marL="0" lvl="0" indent="0" algn="l" rtl="0">
              <a:spcBef>
                <a:spcPts val="0"/>
              </a:spcBef>
              <a:spcAft>
                <a:spcPts val="0"/>
              </a:spcAft>
              <a:buNone/>
            </a:pPr>
            <a:endParaRPr sz="900">
              <a:solidFill>
                <a:schemeClr val="lt1"/>
              </a:solidFill>
              <a:latin typeface="Quicksand"/>
              <a:ea typeface="Quicksand"/>
              <a:cs typeface="Quicksand"/>
              <a:sym typeface="Quicksand"/>
            </a:endParaRPr>
          </a:p>
          <a:p>
            <a:pPr marL="0" lvl="0" indent="0" algn="l" rtl="0">
              <a:spcBef>
                <a:spcPts val="0"/>
              </a:spcBef>
              <a:spcAft>
                <a:spcPts val="0"/>
              </a:spcAft>
              <a:buNone/>
            </a:pPr>
            <a:r>
              <a:rPr lang="en" sz="900">
                <a:solidFill>
                  <a:schemeClr val="lt1"/>
                </a:solidFill>
                <a:latin typeface="Quicksand"/>
                <a:ea typeface="Quicksand"/>
                <a:cs typeface="Quicksand"/>
                <a:sym typeface="Quicksand"/>
              </a:rPr>
              <a:t>Examples:</a:t>
            </a:r>
            <a:endParaRPr sz="900">
              <a:solidFill>
                <a:schemeClr val="lt1"/>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endParaRPr sz="900">
              <a:solidFill>
                <a:schemeClr val="lt1"/>
              </a:solidFill>
              <a:latin typeface="Quicksand"/>
              <a:ea typeface="Quicksand"/>
              <a:cs typeface="Quicksand"/>
              <a:sym typeface="Quicksand"/>
            </a:endParaRPr>
          </a:p>
          <a:p>
            <a:pPr marL="0" lvl="0" indent="0" algn="l" rtl="0">
              <a:spcBef>
                <a:spcPts val="0"/>
              </a:spcBef>
              <a:spcAft>
                <a:spcPts val="0"/>
              </a:spcAft>
              <a:buNone/>
            </a:pPr>
            <a:endParaRPr sz="900">
              <a:solidFill>
                <a:schemeClr val="lt1"/>
              </a:solidFill>
              <a:latin typeface="Quicksand"/>
              <a:ea typeface="Quicksand"/>
              <a:cs typeface="Quicksand"/>
              <a:sym typeface="Quicksand"/>
            </a:endParaRPr>
          </a:p>
        </p:txBody>
      </p:sp>
      <p:grpSp>
        <p:nvGrpSpPr>
          <p:cNvPr id="652" name="Google Shape;652;p47"/>
          <p:cNvGrpSpPr/>
          <p:nvPr/>
        </p:nvGrpSpPr>
        <p:grpSpPr>
          <a:xfrm>
            <a:off x="1399372" y="404794"/>
            <a:ext cx="342903" cy="447293"/>
            <a:chOff x="590250" y="244200"/>
            <a:chExt cx="407975" cy="532175"/>
          </a:xfrm>
        </p:grpSpPr>
        <p:sp>
          <p:nvSpPr>
            <p:cNvPr id="653" name="Google Shape;653;p4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47"/>
          <p:cNvGrpSpPr/>
          <p:nvPr/>
        </p:nvGrpSpPr>
        <p:grpSpPr>
          <a:xfrm>
            <a:off x="1942864" y="470816"/>
            <a:ext cx="372594" cy="310144"/>
            <a:chOff x="1247825" y="322750"/>
            <a:chExt cx="443300" cy="369000"/>
          </a:xfrm>
        </p:grpSpPr>
        <p:sp>
          <p:nvSpPr>
            <p:cNvPr id="668" name="Google Shape;668;p4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47"/>
          <p:cNvGrpSpPr/>
          <p:nvPr/>
        </p:nvGrpSpPr>
        <p:grpSpPr>
          <a:xfrm>
            <a:off x="2516042" y="469282"/>
            <a:ext cx="356204" cy="313212"/>
            <a:chOff x="1929775" y="320925"/>
            <a:chExt cx="423800" cy="372650"/>
          </a:xfrm>
        </p:grpSpPr>
        <p:sp>
          <p:nvSpPr>
            <p:cNvPr id="674" name="Google Shape;674;p4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47"/>
          <p:cNvSpPr/>
          <p:nvPr/>
        </p:nvSpPr>
        <p:spPr>
          <a:xfrm>
            <a:off x="3113345" y="458029"/>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7"/>
          <p:cNvSpPr/>
          <p:nvPr/>
        </p:nvSpPr>
        <p:spPr>
          <a:xfrm>
            <a:off x="3698313" y="459058"/>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 name="Google Shape;681;p47"/>
          <p:cNvGrpSpPr/>
          <p:nvPr/>
        </p:nvGrpSpPr>
        <p:grpSpPr>
          <a:xfrm>
            <a:off x="4785687" y="433960"/>
            <a:ext cx="336767" cy="383835"/>
            <a:chOff x="4630125" y="278900"/>
            <a:chExt cx="400675" cy="456675"/>
          </a:xfrm>
        </p:grpSpPr>
        <p:sp>
          <p:nvSpPr>
            <p:cNvPr id="682" name="Google Shape;682;p4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47"/>
          <p:cNvSpPr/>
          <p:nvPr/>
        </p:nvSpPr>
        <p:spPr>
          <a:xfrm>
            <a:off x="5326276" y="457525"/>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47"/>
          <p:cNvGrpSpPr/>
          <p:nvPr/>
        </p:nvGrpSpPr>
        <p:grpSpPr>
          <a:xfrm>
            <a:off x="1395299" y="980516"/>
            <a:ext cx="342882" cy="418128"/>
            <a:chOff x="596350" y="929175"/>
            <a:chExt cx="407950" cy="497475"/>
          </a:xfrm>
        </p:grpSpPr>
        <p:sp>
          <p:nvSpPr>
            <p:cNvPr id="688" name="Google Shape;688;p4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47"/>
          <p:cNvGrpSpPr/>
          <p:nvPr/>
        </p:nvGrpSpPr>
        <p:grpSpPr>
          <a:xfrm>
            <a:off x="2519615" y="1041431"/>
            <a:ext cx="349060" cy="298882"/>
            <a:chOff x="1934025" y="1001650"/>
            <a:chExt cx="415300" cy="355600"/>
          </a:xfrm>
        </p:grpSpPr>
        <p:sp>
          <p:nvSpPr>
            <p:cNvPr id="696" name="Google Shape;696;p4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47"/>
          <p:cNvSpPr/>
          <p:nvPr/>
        </p:nvSpPr>
        <p:spPr>
          <a:xfrm>
            <a:off x="3083674" y="1016373"/>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7"/>
          <p:cNvSpPr/>
          <p:nvPr/>
        </p:nvSpPr>
        <p:spPr>
          <a:xfrm>
            <a:off x="3649184" y="1033772"/>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7"/>
          <p:cNvSpPr/>
          <p:nvPr/>
        </p:nvSpPr>
        <p:spPr>
          <a:xfrm>
            <a:off x="4219296" y="1036336"/>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7"/>
          <p:cNvSpPr/>
          <p:nvPr/>
        </p:nvSpPr>
        <p:spPr>
          <a:xfrm>
            <a:off x="4795564" y="1039404"/>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47"/>
          <p:cNvGrpSpPr/>
          <p:nvPr/>
        </p:nvGrpSpPr>
        <p:grpSpPr>
          <a:xfrm>
            <a:off x="5344010" y="1018906"/>
            <a:ext cx="350068" cy="350573"/>
            <a:chOff x="5294400" y="974850"/>
            <a:chExt cx="416500" cy="417100"/>
          </a:xfrm>
        </p:grpSpPr>
        <p:sp>
          <p:nvSpPr>
            <p:cNvPr id="705" name="Google Shape;705;p4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47"/>
          <p:cNvGrpSpPr/>
          <p:nvPr/>
        </p:nvGrpSpPr>
        <p:grpSpPr>
          <a:xfrm>
            <a:off x="5867032" y="979507"/>
            <a:ext cx="433992" cy="422729"/>
            <a:chOff x="5916675" y="927975"/>
            <a:chExt cx="516350" cy="502950"/>
          </a:xfrm>
        </p:grpSpPr>
        <p:sp>
          <p:nvSpPr>
            <p:cNvPr id="708" name="Google Shape;708;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47"/>
          <p:cNvGrpSpPr/>
          <p:nvPr/>
        </p:nvGrpSpPr>
        <p:grpSpPr>
          <a:xfrm>
            <a:off x="1368676" y="1628920"/>
            <a:ext cx="391001" cy="264085"/>
            <a:chOff x="564675" y="1700625"/>
            <a:chExt cx="465200" cy="314200"/>
          </a:xfrm>
        </p:grpSpPr>
        <p:sp>
          <p:nvSpPr>
            <p:cNvPr id="711" name="Google Shape;711;p4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47"/>
          <p:cNvGrpSpPr/>
          <p:nvPr/>
        </p:nvGrpSpPr>
        <p:grpSpPr>
          <a:xfrm>
            <a:off x="1933660" y="1564432"/>
            <a:ext cx="391001" cy="382827"/>
            <a:chOff x="1236875" y="1623900"/>
            <a:chExt cx="465200" cy="455475"/>
          </a:xfrm>
        </p:grpSpPr>
        <p:sp>
          <p:nvSpPr>
            <p:cNvPr id="715" name="Google Shape;715;p4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47"/>
          <p:cNvGrpSpPr/>
          <p:nvPr/>
        </p:nvGrpSpPr>
        <p:grpSpPr>
          <a:xfrm>
            <a:off x="2510915" y="1572627"/>
            <a:ext cx="366458" cy="366437"/>
            <a:chOff x="1923675" y="1633650"/>
            <a:chExt cx="436000" cy="435975"/>
          </a:xfrm>
        </p:grpSpPr>
        <p:sp>
          <p:nvSpPr>
            <p:cNvPr id="723" name="Google Shape;723;p4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7"/>
          <p:cNvGrpSpPr/>
          <p:nvPr/>
        </p:nvGrpSpPr>
        <p:grpSpPr>
          <a:xfrm>
            <a:off x="3074366" y="1571093"/>
            <a:ext cx="369505" cy="369505"/>
            <a:chOff x="2594050" y="1631825"/>
            <a:chExt cx="439625" cy="439625"/>
          </a:xfrm>
        </p:grpSpPr>
        <p:sp>
          <p:nvSpPr>
            <p:cNvPr id="730" name="Google Shape;730;p4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47"/>
          <p:cNvSpPr/>
          <p:nvPr/>
        </p:nvSpPr>
        <p:spPr>
          <a:xfrm>
            <a:off x="3655824" y="15875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47"/>
          <p:cNvGrpSpPr/>
          <p:nvPr/>
        </p:nvGrpSpPr>
        <p:grpSpPr>
          <a:xfrm>
            <a:off x="4239131" y="1543462"/>
            <a:ext cx="299911" cy="424768"/>
            <a:chOff x="3979850" y="1598950"/>
            <a:chExt cx="356825" cy="505375"/>
          </a:xfrm>
        </p:grpSpPr>
        <p:sp>
          <p:nvSpPr>
            <p:cNvPr id="736" name="Google Shape;736;p4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7"/>
          <p:cNvGrpSpPr/>
          <p:nvPr/>
        </p:nvGrpSpPr>
        <p:grpSpPr>
          <a:xfrm>
            <a:off x="4756521" y="1634551"/>
            <a:ext cx="395098" cy="242589"/>
            <a:chOff x="4595425" y="1707325"/>
            <a:chExt cx="470075" cy="288625"/>
          </a:xfrm>
        </p:grpSpPr>
        <p:sp>
          <p:nvSpPr>
            <p:cNvPr id="739" name="Google Shape;739;p4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47"/>
          <p:cNvGrpSpPr/>
          <p:nvPr/>
        </p:nvGrpSpPr>
        <p:grpSpPr>
          <a:xfrm>
            <a:off x="5340438" y="1575191"/>
            <a:ext cx="357234" cy="361310"/>
            <a:chOff x="5290150" y="1636700"/>
            <a:chExt cx="425025" cy="429875"/>
          </a:xfrm>
        </p:grpSpPr>
        <p:sp>
          <p:nvSpPr>
            <p:cNvPr id="745" name="Google Shape;745;p4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47"/>
          <p:cNvGrpSpPr/>
          <p:nvPr/>
        </p:nvGrpSpPr>
        <p:grpSpPr>
          <a:xfrm>
            <a:off x="5904392" y="1564432"/>
            <a:ext cx="359272" cy="376691"/>
            <a:chOff x="5961125" y="1623900"/>
            <a:chExt cx="427450" cy="448175"/>
          </a:xfrm>
        </p:grpSpPr>
        <p:sp>
          <p:nvSpPr>
            <p:cNvPr id="748" name="Google Shape;748;p4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47"/>
          <p:cNvGrpSpPr/>
          <p:nvPr/>
        </p:nvGrpSpPr>
        <p:grpSpPr>
          <a:xfrm>
            <a:off x="6457084" y="1574161"/>
            <a:ext cx="383835" cy="363369"/>
            <a:chOff x="6618700" y="1635475"/>
            <a:chExt cx="456675" cy="432325"/>
          </a:xfrm>
        </p:grpSpPr>
        <p:sp>
          <p:nvSpPr>
            <p:cNvPr id="756" name="Google Shape;756;p4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7"/>
          <p:cNvGrpSpPr/>
          <p:nvPr/>
        </p:nvGrpSpPr>
        <p:grpSpPr>
          <a:xfrm>
            <a:off x="1412172" y="2157573"/>
            <a:ext cx="304009" cy="326513"/>
            <a:chOff x="616425" y="2329600"/>
            <a:chExt cx="361700" cy="388475"/>
          </a:xfrm>
        </p:grpSpPr>
        <p:sp>
          <p:nvSpPr>
            <p:cNvPr id="762" name="Google Shape;762;p4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47"/>
          <p:cNvGrpSpPr/>
          <p:nvPr/>
        </p:nvGrpSpPr>
        <p:grpSpPr>
          <a:xfrm>
            <a:off x="1968982" y="2160641"/>
            <a:ext cx="320378" cy="320378"/>
            <a:chOff x="1278900" y="2333250"/>
            <a:chExt cx="381175" cy="381175"/>
          </a:xfrm>
        </p:grpSpPr>
        <p:sp>
          <p:nvSpPr>
            <p:cNvPr id="771" name="Google Shape;771;p4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47"/>
          <p:cNvGrpSpPr/>
          <p:nvPr/>
        </p:nvGrpSpPr>
        <p:grpSpPr>
          <a:xfrm>
            <a:off x="2533945" y="2160641"/>
            <a:ext cx="320399" cy="320378"/>
            <a:chOff x="1951075" y="2333250"/>
            <a:chExt cx="381200" cy="381175"/>
          </a:xfrm>
        </p:grpSpPr>
        <p:sp>
          <p:nvSpPr>
            <p:cNvPr id="776" name="Google Shape;776;p4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47"/>
          <p:cNvGrpSpPr/>
          <p:nvPr/>
        </p:nvGrpSpPr>
        <p:grpSpPr>
          <a:xfrm>
            <a:off x="3098929" y="2160641"/>
            <a:ext cx="320378" cy="320378"/>
            <a:chOff x="2623275" y="2333250"/>
            <a:chExt cx="381175" cy="381175"/>
          </a:xfrm>
        </p:grpSpPr>
        <p:sp>
          <p:nvSpPr>
            <p:cNvPr id="781" name="Google Shape;781;p4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7"/>
          <p:cNvGrpSpPr/>
          <p:nvPr/>
        </p:nvGrpSpPr>
        <p:grpSpPr>
          <a:xfrm>
            <a:off x="3738634" y="2105378"/>
            <a:ext cx="170937" cy="426827"/>
            <a:chOff x="3384375" y="2267500"/>
            <a:chExt cx="203375" cy="507825"/>
          </a:xfrm>
        </p:grpSpPr>
        <p:sp>
          <p:nvSpPr>
            <p:cNvPr id="786" name="Google Shape;786;p4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47"/>
          <p:cNvGrpSpPr/>
          <p:nvPr/>
        </p:nvGrpSpPr>
        <p:grpSpPr>
          <a:xfrm>
            <a:off x="4883941" y="2159611"/>
            <a:ext cx="140237" cy="318339"/>
            <a:chOff x="4747025" y="2332025"/>
            <a:chExt cx="166850" cy="378750"/>
          </a:xfrm>
        </p:grpSpPr>
        <p:sp>
          <p:nvSpPr>
            <p:cNvPr id="789" name="Google Shape;789;p4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47"/>
          <p:cNvGrpSpPr/>
          <p:nvPr/>
        </p:nvGrpSpPr>
        <p:grpSpPr>
          <a:xfrm>
            <a:off x="4316415" y="2107416"/>
            <a:ext cx="145343" cy="422729"/>
            <a:chOff x="4071800" y="2269925"/>
            <a:chExt cx="172925" cy="502950"/>
          </a:xfrm>
        </p:grpSpPr>
        <p:sp>
          <p:nvSpPr>
            <p:cNvPr id="792" name="Google Shape;792;p4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4" name="Google Shape;794;p47"/>
          <p:cNvSpPr/>
          <p:nvPr/>
        </p:nvSpPr>
        <p:spPr>
          <a:xfrm>
            <a:off x="5359036" y="2152016"/>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47"/>
          <p:cNvGrpSpPr/>
          <p:nvPr/>
        </p:nvGrpSpPr>
        <p:grpSpPr>
          <a:xfrm>
            <a:off x="5914121" y="2158077"/>
            <a:ext cx="345971" cy="325505"/>
            <a:chOff x="5972700" y="2330200"/>
            <a:chExt cx="411625" cy="387275"/>
          </a:xfrm>
        </p:grpSpPr>
        <p:sp>
          <p:nvSpPr>
            <p:cNvPr id="796" name="Google Shape;796;p4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7"/>
          <p:cNvGrpSpPr/>
          <p:nvPr/>
        </p:nvGrpSpPr>
        <p:grpSpPr>
          <a:xfrm>
            <a:off x="1509418" y="2686206"/>
            <a:ext cx="109538" cy="399195"/>
            <a:chOff x="732125" y="2958550"/>
            <a:chExt cx="130325" cy="474950"/>
          </a:xfrm>
        </p:grpSpPr>
        <p:sp>
          <p:nvSpPr>
            <p:cNvPr id="799" name="Google Shape;799;p4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47"/>
          <p:cNvSpPr/>
          <p:nvPr/>
        </p:nvSpPr>
        <p:spPr>
          <a:xfrm>
            <a:off x="2526338" y="2670435"/>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a:off x="2004830" y="2670435"/>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47"/>
          <p:cNvGrpSpPr/>
          <p:nvPr/>
        </p:nvGrpSpPr>
        <p:grpSpPr>
          <a:xfrm>
            <a:off x="3065162" y="2699002"/>
            <a:ext cx="387933" cy="367467"/>
            <a:chOff x="2583100" y="2973775"/>
            <a:chExt cx="461550" cy="437200"/>
          </a:xfrm>
        </p:grpSpPr>
        <p:sp>
          <p:nvSpPr>
            <p:cNvPr id="810" name="Google Shape;810;p4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7"/>
          <p:cNvSpPr/>
          <p:nvPr/>
        </p:nvSpPr>
        <p:spPr>
          <a:xfrm>
            <a:off x="4776106" y="2707797"/>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7"/>
          <p:cNvGrpSpPr/>
          <p:nvPr/>
        </p:nvGrpSpPr>
        <p:grpSpPr>
          <a:xfrm>
            <a:off x="5304611" y="2727159"/>
            <a:ext cx="435022" cy="323445"/>
            <a:chOff x="5247525" y="3007275"/>
            <a:chExt cx="517575" cy="384825"/>
          </a:xfrm>
        </p:grpSpPr>
        <p:sp>
          <p:nvSpPr>
            <p:cNvPr id="814"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47"/>
          <p:cNvGrpSpPr/>
          <p:nvPr/>
        </p:nvGrpSpPr>
        <p:grpSpPr>
          <a:xfrm>
            <a:off x="4215597" y="2708731"/>
            <a:ext cx="342882" cy="350068"/>
            <a:chOff x="3951850" y="2985350"/>
            <a:chExt cx="407950" cy="416500"/>
          </a:xfrm>
        </p:grpSpPr>
        <p:sp>
          <p:nvSpPr>
            <p:cNvPr id="817" name="Google Shape;817;p4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47"/>
          <p:cNvGrpSpPr/>
          <p:nvPr/>
        </p:nvGrpSpPr>
        <p:grpSpPr>
          <a:xfrm>
            <a:off x="1372269" y="3298279"/>
            <a:ext cx="397136" cy="305017"/>
            <a:chOff x="568950" y="3686775"/>
            <a:chExt cx="472500" cy="362900"/>
          </a:xfrm>
        </p:grpSpPr>
        <p:sp>
          <p:nvSpPr>
            <p:cNvPr id="822" name="Google Shape;822;p4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47"/>
          <p:cNvSpPr/>
          <p:nvPr/>
        </p:nvSpPr>
        <p:spPr>
          <a:xfrm>
            <a:off x="5949111" y="2691427"/>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47"/>
          <p:cNvGrpSpPr/>
          <p:nvPr/>
        </p:nvGrpSpPr>
        <p:grpSpPr>
          <a:xfrm>
            <a:off x="1940321" y="3323872"/>
            <a:ext cx="377700" cy="253852"/>
            <a:chOff x="1244800" y="3717225"/>
            <a:chExt cx="449375" cy="302025"/>
          </a:xfrm>
        </p:grpSpPr>
        <p:sp>
          <p:nvSpPr>
            <p:cNvPr id="827" name="Google Shape;827;p4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47"/>
          <p:cNvGrpSpPr/>
          <p:nvPr/>
        </p:nvGrpSpPr>
        <p:grpSpPr>
          <a:xfrm>
            <a:off x="2510411" y="3304414"/>
            <a:ext cx="367467" cy="287115"/>
            <a:chOff x="1923075" y="3694075"/>
            <a:chExt cx="437200" cy="341600"/>
          </a:xfrm>
        </p:grpSpPr>
        <p:sp>
          <p:nvSpPr>
            <p:cNvPr id="834" name="Google Shape;834;p4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47"/>
          <p:cNvGrpSpPr/>
          <p:nvPr/>
        </p:nvGrpSpPr>
        <p:grpSpPr>
          <a:xfrm>
            <a:off x="3078967" y="3299813"/>
            <a:ext cx="360301" cy="295814"/>
            <a:chOff x="2599525" y="3688600"/>
            <a:chExt cx="428675" cy="351950"/>
          </a:xfrm>
        </p:grpSpPr>
        <p:sp>
          <p:nvSpPr>
            <p:cNvPr id="844" name="Google Shape;844;p4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47"/>
          <p:cNvGrpSpPr/>
          <p:nvPr/>
        </p:nvGrpSpPr>
        <p:grpSpPr>
          <a:xfrm>
            <a:off x="3661350" y="3279346"/>
            <a:ext cx="333700" cy="329077"/>
            <a:chOff x="3292425" y="3664250"/>
            <a:chExt cx="397025" cy="391525"/>
          </a:xfrm>
        </p:grpSpPr>
        <p:sp>
          <p:nvSpPr>
            <p:cNvPr id="848" name="Google Shape;848;p4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7"/>
          <p:cNvGrpSpPr/>
          <p:nvPr/>
        </p:nvGrpSpPr>
        <p:grpSpPr>
          <a:xfrm>
            <a:off x="4199207" y="3321813"/>
            <a:ext cx="369526" cy="268183"/>
            <a:chOff x="3932350" y="3714775"/>
            <a:chExt cx="439650" cy="319075"/>
          </a:xfrm>
        </p:grpSpPr>
        <p:sp>
          <p:nvSpPr>
            <p:cNvPr id="852" name="Google Shape;852;p4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7"/>
          <p:cNvGrpSpPr/>
          <p:nvPr/>
        </p:nvGrpSpPr>
        <p:grpSpPr>
          <a:xfrm>
            <a:off x="4764191" y="3321813"/>
            <a:ext cx="369505" cy="268183"/>
            <a:chOff x="4604550" y="3714775"/>
            <a:chExt cx="439625" cy="319075"/>
          </a:xfrm>
        </p:grpSpPr>
        <p:sp>
          <p:nvSpPr>
            <p:cNvPr id="858" name="Google Shape;858;p4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7"/>
          <p:cNvGrpSpPr/>
          <p:nvPr/>
        </p:nvGrpSpPr>
        <p:grpSpPr>
          <a:xfrm>
            <a:off x="5342476" y="3294181"/>
            <a:ext cx="353136" cy="313738"/>
            <a:chOff x="5292575" y="3681900"/>
            <a:chExt cx="420150" cy="373275"/>
          </a:xfrm>
        </p:grpSpPr>
        <p:sp>
          <p:nvSpPr>
            <p:cNvPr id="861" name="Google Shape;861;p4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47"/>
          <p:cNvGrpSpPr/>
          <p:nvPr/>
        </p:nvGrpSpPr>
        <p:grpSpPr>
          <a:xfrm>
            <a:off x="5887498" y="3254258"/>
            <a:ext cx="393060" cy="393060"/>
            <a:chOff x="5941025" y="3634400"/>
            <a:chExt cx="467650" cy="467650"/>
          </a:xfrm>
        </p:grpSpPr>
        <p:sp>
          <p:nvSpPr>
            <p:cNvPr id="869" name="Google Shape;869;p4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7"/>
          <p:cNvGrpSpPr/>
          <p:nvPr/>
        </p:nvGrpSpPr>
        <p:grpSpPr>
          <a:xfrm>
            <a:off x="6477571" y="3279346"/>
            <a:ext cx="342882" cy="342903"/>
            <a:chOff x="6643075" y="3664250"/>
            <a:chExt cx="407950" cy="407975"/>
          </a:xfrm>
        </p:grpSpPr>
        <p:sp>
          <p:nvSpPr>
            <p:cNvPr id="876" name="Google Shape;876;p4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7"/>
          <p:cNvGrpSpPr/>
          <p:nvPr/>
        </p:nvGrpSpPr>
        <p:grpSpPr>
          <a:xfrm>
            <a:off x="1378405" y="3830000"/>
            <a:ext cx="371564" cy="371543"/>
            <a:chOff x="576250" y="4319400"/>
            <a:chExt cx="442075" cy="442050"/>
          </a:xfrm>
        </p:grpSpPr>
        <p:sp>
          <p:nvSpPr>
            <p:cNvPr id="879" name="Google Shape;879;p4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3" name="Google Shape;883;p47"/>
          <p:cNvSpPr/>
          <p:nvPr/>
        </p:nvSpPr>
        <p:spPr>
          <a:xfrm>
            <a:off x="1928068" y="390229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4218791" y="3845478"/>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3653786" y="3866974"/>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4782263" y="3843944"/>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7"/>
          <p:cNvGrpSpPr/>
          <p:nvPr/>
        </p:nvGrpSpPr>
        <p:grpSpPr>
          <a:xfrm>
            <a:off x="5322010" y="3848932"/>
            <a:ext cx="394068" cy="325505"/>
            <a:chOff x="5268225" y="4341925"/>
            <a:chExt cx="468850" cy="387275"/>
          </a:xfrm>
        </p:grpSpPr>
        <p:sp>
          <p:nvSpPr>
            <p:cNvPr id="888" name="Google Shape;888;p4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47"/>
          <p:cNvGrpSpPr/>
          <p:nvPr/>
        </p:nvGrpSpPr>
        <p:grpSpPr>
          <a:xfrm>
            <a:off x="5906956" y="3838699"/>
            <a:ext cx="354145" cy="354145"/>
            <a:chOff x="5964175" y="4329750"/>
            <a:chExt cx="421350" cy="421350"/>
          </a:xfrm>
        </p:grpSpPr>
        <p:sp>
          <p:nvSpPr>
            <p:cNvPr id="897" name="Google Shape;897;p4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47"/>
          <p:cNvGrpSpPr/>
          <p:nvPr/>
        </p:nvGrpSpPr>
        <p:grpSpPr>
          <a:xfrm>
            <a:off x="1942864" y="4403683"/>
            <a:ext cx="372594" cy="360301"/>
            <a:chOff x="1247825" y="5001950"/>
            <a:chExt cx="443300" cy="428675"/>
          </a:xfrm>
        </p:grpSpPr>
        <p:sp>
          <p:nvSpPr>
            <p:cNvPr id="900" name="Google Shape;900;p4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7"/>
          <p:cNvGrpSpPr/>
          <p:nvPr/>
        </p:nvGrpSpPr>
        <p:grpSpPr>
          <a:xfrm>
            <a:off x="2541110" y="4385760"/>
            <a:ext cx="306068" cy="389992"/>
            <a:chOff x="1959600" y="4980625"/>
            <a:chExt cx="364150" cy="464000"/>
          </a:xfrm>
        </p:grpSpPr>
        <p:sp>
          <p:nvSpPr>
            <p:cNvPr id="907" name="Google Shape;907;p4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7"/>
          <p:cNvGrpSpPr/>
          <p:nvPr/>
        </p:nvGrpSpPr>
        <p:grpSpPr>
          <a:xfrm>
            <a:off x="3083590" y="4400615"/>
            <a:ext cx="351077" cy="360806"/>
            <a:chOff x="2605025" y="4998300"/>
            <a:chExt cx="417700" cy="429275"/>
          </a:xfrm>
        </p:grpSpPr>
        <p:sp>
          <p:nvSpPr>
            <p:cNvPr id="915" name="Google Shape;915;p4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7"/>
          <p:cNvGrpSpPr/>
          <p:nvPr/>
        </p:nvGrpSpPr>
        <p:grpSpPr>
          <a:xfrm>
            <a:off x="3614282" y="4403683"/>
            <a:ext cx="419662" cy="349543"/>
            <a:chOff x="3236425" y="5001950"/>
            <a:chExt cx="499300" cy="415875"/>
          </a:xfrm>
        </p:grpSpPr>
        <p:sp>
          <p:nvSpPr>
            <p:cNvPr id="919" name="Google Shape;919;p4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47"/>
          <p:cNvGrpSpPr/>
          <p:nvPr/>
        </p:nvGrpSpPr>
        <p:grpSpPr>
          <a:xfrm>
            <a:off x="4229402" y="4385760"/>
            <a:ext cx="319369" cy="380263"/>
            <a:chOff x="3968275" y="4980625"/>
            <a:chExt cx="379975" cy="452425"/>
          </a:xfrm>
        </p:grpSpPr>
        <p:sp>
          <p:nvSpPr>
            <p:cNvPr id="926" name="Google Shape;926;p4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7"/>
          <p:cNvGrpSpPr/>
          <p:nvPr/>
        </p:nvGrpSpPr>
        <p:grpSpPr>
          <a:xfrm>
            <a:off x="5884935" y="4470713"/>
            <a:ext cx="404323" cy="220085"/>
            <a:chOff x="5937975" y="5081700"/>
            <a:chExt cx="481050" cy="261850"/>
          </a:xfrm>
        </p:grpSpPr>
        <p:sp>
          <p:nvSpPr>
            <p:cNvPr id="930" name="Google Shape;930;p4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47"/>
          <p:cNvGrpSpPr/>
          <p:nvPr/>
        </p:nvGrpSpPr>
        <p:grpSpPr>
          <a:xfrm>
            <a:off x="6503143" y="4428247"/>
            <a:ext cx="290183" cy="333679"/>
            <a:chOff x="6673500" y="5031175"/>
            <a:chExt cx="345250" cy="397000"/>
          </a:xfrm>
        </p:grpSpPr>
        <p:sp>
          <p:nvSpPr>
            <p:cNvPr id="934" name="Google Shape;934;p4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47"/>
          <p:cNvGrpSpPr/>
          <p:nvPr/>
        </p:nvGrpSpPr>
        <p:grpSpPr>
          <a:xfrm>
            <a:off x="4195130" y="452892"/>
            <a:ext cx="387933" cy="345971"/>
            <a:chOff x="3927500" y="301425"/>
            <a:chExt cx="461550" cy="411625"/>
          </a:xfrm>
        </p:grpSpPr>
        <p:sp>
          <p:nvSpPr>
            <p:cNvPr id="940" name="Google Shape;940;p4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47"/>
          <p:cNvGrpSpPr/>
          <p:nvPr/>
        </p:nvGrpSpPr>
        <p:grpSpPr>
          <a:xfrm>
            <a:off x="6482677" y="459553"/>
            <a:ext cx="332670" cy="332670"/>
            <a:chOff x="6649150" y="309350"/>
            <a:chExt cx="395800" cy="395800"/>
          </a:xfrm>
        </p:grpSpPr>
        <p:sp>
          <p:nvSpPr>
            <p:cNvPr id="968" name="Google Shape;968;p4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7"/>
          <p:cNvGrpSpPr/>
          <p:nvPr/>
        </p:nvGrpSpPr>
        <p:grpSpPr>
          <a:xfrm>
            <a:off x="5915130" y="467223"/>
            <a:ext cx="337797" cy="319873"/>
            <a:chOff x="5973900" y="318475"/>
            <a:chExt cx="401900" cy="380575"/>
          </a:xfrm>
        </p:grpSpPr>
        <p:sp>
          <p:nvSpPr>
            <p:cNvPr id="992" name="Google Shape;992;p4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1960283" y="980516"/>
            <a:ext cx="342882" cy="418128"/>
            <a:chOff x="1268550" y="929175"/>
            <a:chExt cx="407950" cy="497475"/>
          </a:xfrm>
        </p:grpSpPr>
        <p:sp>
          <p:nvSpPr>
            <p:cNvPr id="1007" name="Google Shape;1007;p4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47"/>
          <p:cNvGrpSpPr/>
          <p:nvPr/>
        </p:nvGrpSpPr>
        <p:grpSpPr>
          <a:xfrm>
            <a:off x="6446347" y="996380"/>
            <a:ext cx="405331" cy="388962"/>
            <a:chOff x="6605925" y="948050"/>
            <a:chExt cx="482250" cy="462775"/>
          </a:xfrm>
        </p:grpSpPr>
        <p:sp>
          <p:nvSpPr>
            <p:cNvPr id="1011" name="Google Shape;1011;p4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7"/>
          <p:cNvGrpSpPr/>
          <p:nvPr/>
        </p:nvGrpSpPr>
        <p:grpSpPr>
          <a:xfrm>
            <a:off x="6541029" y="2148349"/>
            <a:ext cx="215966" cy="342399"/>
            <a:chOff x="6718575" y="2318625"/>
            <a:chExt cx="256950" cy="407375"/>
          </a:xfrm>
        </p:grpSpPr>
        <p:sp>
          <p:nvSpPr>
            <p:cNvPr id="1018" name="Google Shape;1018;p4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7"/>
          <p:cNvGrpSpPr/>
          <p:nvPr/>
        </p:nvGrpSpPr>
        <p:grpSpPr>
          <a:xfrm>
            <a:off x="3642418" y="2775257"/>
            <a:ext cx="363369" cy="221115"/>
            <a:chOff x="3269900" y="3064500"/>
            <a:chExt cx="432325" cy="263075"/>
          </a:xfrm>
        </p:grpSpPr>
        <p:sp>
          <p:nvSpPr>
            <p:cNvPr id="1027" name="Google Shape;1027;p4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7"/>
          <p:cNvGrpSpPr/>
          <p:nvPr/>
        </p:nvGrpSpPr>
        <p:grpSpPr>
          <a:xfrm>
            <a:off x="6516444" y="2707701"/>
            <a:ext cx="265115" cy="372594"/>
            <a:chOff x="6689325" y="2984125"/>
            <a:chExt cx="315425" cy="443300"/>
          </a:xfrm>
        </p:grpSpPr>
        <p:sp>
          <p:nvSpPr>
            <p:cNvPr id="1031" name="Google Shape;1031;p4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7"/>
          <p:cNvGrpSpPr/>
          <p:nvPr/>
        </p:nvGrpSpPr>
        <p:grpSpPr>
          <a:xfrm>
            <a:off x="2565170" y="3802369"/>
            <a:ext cx="256416" cy="414535"/>
            <a:chOff x="1988225" y="4286525"/>
            <a:chExt cx="305075" cy="493200"/>
          </a:xfrm>
        </p:grpSpPr>
        <p:sp>
          <p:nvSpPr>
            <p:cNvPr id="1037" name="Google Shape;1037;p4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47"/>
          <p:cNvGrpSpPr/>
          <p:nvPr/>
        </p:nvGrpSpPr>
        <p:grpSpPr>
          <a:xfrm>
            <a:off x="3109162" y="3831534"/>
            <a:ext cx="309640" cy="392030"/>
            <a:chOff x="2635450" y="4321225"/>
            <a:chExt cx="368400" cy="466425"/>
          </a:xfrm>
        </p:grpSpPr>
        <p:sp>
          <p:nvSpPr>
            <p:cNvPr id="1045" name="Google Shape;1045;p4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7"/>
          <p:cNvGrpSpPr/>
          <p:nvPr/>
        </p:nvGrpSpPr>
        <p:grpSpPr>
          <a:xfrm>
            <a:off x="6477571" y="3821805"/>
            <a:ext cx="342882" cy="383835"/>
            <a:chOff x="6643075" y="4309650"/>
            <a:chExt cx="407950" cy="456675"/>
          </a:xfrm>
        </p:grpSpPr>
        <p:sp>
          <p:nvSpPr>
            <p:cNvPr id="1052" name="Google Shape;1052;p4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47"/>
          <p:cNvGrpSpPr/>
          <p:nvPr/>
        </p:nvGrpSpPr>
        <p:grpSpPr>
          <a:xfrm>
            <a:off x="5292844" y="4363760"/>
            <a:ext cx="452420" cy="433992"/>
            <a:chOff x="5233525" y="4954450"/>
            <a:chExt cx="538275" cy="516350"/>
          </a:xfrm>
        </p:grpSpPr>
        <p:sp>
          <p:nvSpPr>
            <p:cNvPr id="1062" name="Google Shape;1062;p4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47"/>
          <p:cNvGrpSpPr/>
          <p:nvPr/>
        </p:nvGrpSpPr>
        <p:grpSpPr>
          <a:xfrm>
            <a:off x="4723763" y="4371429"/>
            <a:ext cx="460615" cy="418653"/>
            <a:chOff x="4556450" y="4963575"/>
            <a:chExt cx="548025" cy="498100"/>
          </a:xfrm>
        </p:grpSpPr>
        <p:sp>
          <p:nvSpPr>
            <p:cNvPr id="1074" name="Google Shape;1074;p4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47"/>
          <p:cNvGrpSpPr/>
          <p:nvPr/>
        </p:nvGrpSpPr>
        <p:grpSpPr>
          <a:xfrm>
            <a:off x="1341045" y="4462014"/>
            <a:ext cx="445255" cy="246182"/>
            <a:chOff x="531800" y="5071350"/>
            <a:chExt cx="529750" cy="292900"/>
          </a:xfrm>
        </p:grpSpPr>
        <p:sp>
          <p:nvSpPr>
            <p:cNvPr id="1080" name="Google Shape;1080;p4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7"/>
          <p:cNvGrpSpPr/>
          <p:nvPr/>
        </p:nvGrpSpPr>
        <p:grpSpPr>
          <a:xfrm>
            <a:off x="8100269" y="2403375"/>
            <a:ext cx="433992" cy="422729"/>
            <a:chOff x="5916675" y="927975"/>
            <a:chExt cx="516350" cy="502950"/>
          </a:xfrm>
        </p:grpSpPr>
        <p:sp>
          <p:nvSpPr>
            <p:cNvPr id="1088" name="Google Shape;1088;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7"/>
          <p:cNvGrpSpPr/>
          <p:nvPr/>
        </p:nvGrpSpPr>
        <p:grpSpPr>
          <a:xfrm>
            <a:off x="7216289" y="3109277"/>
            <a:ext cx="1079481" cy="1051467"/>
            <a:chOff x="5916675" y="927975"/>
            <a:chExt cx="516350" cy="502950"/>
          </a:xfrm>
        </p:grpSpPr>
        <p:sp>
          <p:nvSpPr>
            <p:cNvPr id="1091" name="Google Shape;1091;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47"/>
          <p:cNvGrpSpPr/>
          <p:nvPr/>
        </p:nvGrpSpPr>
        <p:grpSpPr>
          <a:xfrm>
            <a:off x="7216432" y="2403375"/>
            <a:ext cx="433992" cy="422729"/>
            <a:chOff x="5916675" y="927975"/>
            <a:chExt cx="516350" cy="502950"/>
          </a:xfrm>
        </p:grpSpPr>
        <p:sp>
          <p:nvSpPr>
            <p:cNvPr id="1094" name="Google Shape;1094;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7"/>
          <p:cNvSpPr/>
          <p:nvPr/>
        </p:nvSpPr>
        <p:spPr>
          <a:xfrm>
            <a:off x="8292430" y="26397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7408593" y="26397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7694128" y="36972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1552"/>
        <p:cNvGrpSpPr/>
        <p:nvPr/>
      </p:nvGrpSpPr>
      <p:grpSpPr>
        <a:xfrm>
          <a:off x="0" y="0"/>
          <a:ext cx="0" cy="0"/>
          <a:chOff x="0" y="0"/>
          <a:chExt cx="0" cy="0"/>
        </a:xfrm>
      </p:grpSpPr>
      <p:sp>
        <p:nvSpPr>
          <p:cNvPr id="1553" name="Google Shape;1553;p49"/>
          <p:cNvSpPr txBox="1"/>
          <p:nvPr/>
        </p:nvSpPr>
        <p:spPr>
          <a:xfrm>
            <a:off x="1341500" y="780950"/>
            <a:ext cx="6985500" cy="10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FFFFFF"/>
                </a:solidFill>
                <a:latin typeface="Quicksand"/>
                <a:ea typeface="Quicksand"/>
                <a:cs typeface="Quicksand"/>
                <a:sym typeface="Quicksand"/>
              </a:rPr>
              <a:t>Now you can use any emoji as an icon!</a:t>
            </a:r>
            <a:endParaRPr>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r>
              <a:rPr lang="en">
                <a:solidFill>
                  <a:srgbClr val="FFFFFF"/>
                </a:solidFill>
                <a:latin typeface="Quicksand"/>
                <a:ea typeface="Quicksand"/>
                <a:cs typeface="Quicksand"/>
                <a:sym typeface="Quicksand"/>
              </a:rPr>
              <a:t>And of course it resizes without losing quality and you can change the color.</a:t>
            </a:r>
            <a:endParaRPr>
              <a:solidFill>
                <a:srgbClr val="FFFFFF"/>
              </a:solidFill>
              <a:latin typeface="Quicksand"/>
              <a:ea typeface="Quicksand"/>
              <a:cs typeface="Quicksand"/>
              <a:sym typeface="Quicksand"/>
            </a:endParaRPr>
          </a:p>
          <a:p>
            <a:pPr marL="0" lvl="0" indent="0" algn="l" rtl="0">
              <a:spcBef>
                <a:spcPts val="0"/>
              </a:spcBef>
              <a:spcAft>
                <a:spcPts val="0"/>
              </a:spcAft>
              <a:buNone/>
            </a:pPr>
            <a:endParaRPr>
              <a:solidFill>
                <a:srgbClr val="FFFFFF"/>
              </a:solidFill>
              <a:latin typeface="Quicksand"/>
              <a:ea typeface="Quicksand"/>
              <a:cs typeface="Quicksand"/>
              <a:sym typeface="Quicksand"/>
            </a:endParaRPr>
          </a:p>
          <a:p>
            <a:pPr marL="0" lvl="0" indent="0" algn="l" rtl="0">
              <a:spcBef>
                <a:spcPts val="0"/>
              </a:spcBef>
              <a:spcAft>
                <a:spcPts val="0"/>
              </a:spcAft>
              <a:buNone/>
            </a:pPr>
            <a:r>
              <a:rPr lang="en">
                <a:solidFill>
                  <a:srgbClr val="FFFFFF"/>
                </a:solidFill>
                <a:latin typeface="Quicksand"/>
                <a:ea typeface="Quicksand"/>
                <a:cs typeface="Quicksand"/>
                <a:sym typeface="Quicksand"/>
              </a:rPr>
              <a:t>How? Follow Google instructions </a:t>
            </a:r>
            <a:r>
              <a:rPr lang="en" u="sng">
                <a:solidFill>
                  <a:srgbClr val="FFFFFF"/>
                </a:solidFill>
                <a:latin typeface="Quicksand"/>
                <a:ea typeface="Quicksand"/>
                <a:cs typeface="Quicksand"/>
                <a:sym typeface="Quicksand"/>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https://twitter.com/googledocs/status/730087240156643328</a:t>
            </a:r>
            <a:endParaRPr>
              <a:solidFill>
                <a:srgbClr val="FFFFFF"/>
              </a:solidFill>
              <a:latin typeface="Quicksand"/>
              <a:ea typeface="Quicksand"/>
              <a:cs typeface="Quicksand"/>
              <a:sym typeface="Quicksand"/>
            </a:endParaRPr>
          </a:p>
          <a:p>
            <a:pPr marL="0" lvl="0" indent="0" algn="l" rtl="0">
              <a:spcBef>
                <a:spcPts val="0"/>
              </a:spcBef>
              <a:spcAft>
                <a:spcPts val="0"/>
              </a:spcAft>
              <a:buNone/>
            </a:pPr>
            <a:endParaRPr>
              <a:solidFill>
                <a:srgbClr val="FFFFFF"/>
              </a:solidFill>
              <a:latin typeface="Quicksand"/>
              <a:ea typeface="Quicksand"/>
              <a:cs typeface="Quicksand"/>
              <a:sym typeface="Quicksand"/>
            </a:endParaRPr>
          </a:p>
          <a:p>
            <a:pPr marL="0" lvl="0" indent="0" algn="l" rtl="0">
              <a:spcBef>
                <a:spcPts val="0"/>
              </a:spcBef>
              <a:spcAft>
                <a:spcPts val="0"/>
              </a:spcAft>
              <a:buNone/>
            </a:pPr>
            <a:endParaRPr>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endParaRPr>
              <a:solidFill>
                <a:srgbClr val="FFFFFF"/>
              </a:solidFill>
              <a:latin typeface="Quicksand"/>
              <a:ea typeface="Quicksand"/>
              <a:cs typeface="Quicksand"/>
              <a:sym typeface="Quicksand"/>
            </a:endParaRPr>
          </a:p>
          <a:p>
            <a:pPr marL="0" lvl="0" indent="0" algn="l" rtl="0">
              <a:spcBef>
                <a:spcPts val="0"/>
              </a:spcBef>
              <a:spcAft>
                <a:spcPts val="0"/>
              </a:spcAft>
              <a:buNone/>
            </a:pPr>
            <a:endParaRPr>
              <a:solidFill>
                <a:srgbClr val="FFFFFF"/>
              </a:solidFill>
              <a:latin typeface="Quicksand"/>
              <a:ea typeface="Quicksand"/>
              <a:cs typeface="Quicksand"/>
              <a:sym typeface="Quicksand"/>
            </a:endParaRPr>
          </a:p>
        </p:txBody>
      </p:sp>
      <p:sp>
        <p:nvSpPr>
          <p:cNvPr id="1554" name="Google Shape;1554;p49"/>
          <p:cNvSpPr txBox="1"/>
          <p:nvPr/>
        </p:nvSpPr>
        <p:spPr>
          <a:xfrm>
            <a:off x="1341500" y="2409338"/>
            <a:ext cx="7327500" cy="192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FFFFFF"/>
                </a:solidFill>
                <a:latin typeface="Quicksand"/>
                <a:ea typeface="Quicksand"/>
                <a:cs typeface="Quicksand"/>
                <a:sym typeface="Quicksand"/>
              </a:rPr>
              <a:t>✋👆👉👍👤👦👧👨👩👪💃🏃💑❤😂😉😋😒😭👶😸🐟🍒🍔💣📌📖🔨🎃🎈🎨🏈🏰🌏🔌🔑</a:t>
            </a:r>
            <a:r>
              <a:rPr lang="en" sz="2400" dirty="0">
                <a:solidFill>
                  <a:srgbClr val="FFFFFF"/>
                </a:solidFill>
                <a:highlight>
                  <a:schemeClr val="accent1"/>
                </a:highlight>
                <a:latin typeface="Quicksand"/>
                <a:ea typeface="Quicksand"/>
                <a:cs typeface="Quicksand"/>
                <a:sym typeface="Quicksand"/>
              </a:rPr>
              <a:t> and many more...</a:t>
            </a:r>
            <a:endParaRPr sz="2400">
              <a:solidFill>
                <a:srgbClr val="FFFFFF"/>
              </a:solidFill>
              <a:highlight>
                <a:schemeClr val="accent1"/>
              </a:highlight>
              <a:latin typeface="Quicksand"/>
              <a:ea typeface="Quicksand"/>
              <a:cs typeface="Quicksand"/>
              <a:sym typeface="Quicksand"/>
            </a:endParaRPr>
          </a:p>
        </p:txBody>
      </p:sp>
      <p:sp>
        <p:nvSpPr>
          <p:cNvPr id="1555" name="Google Shape;1555;p4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Refactoring in Action</a:t>
            </a:r>
            <a:endParaRPr/>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Let’s start </a:t>
            </a:r>
            <a:r>
              <a:rPr lang="en" sz="1600" dirty="0" smtClean="0"/>
              <a:t>refactoring our Sample Project (Mortgage Calculator)</a:t>
            </a:r>
          </a:p>
          <a:p>
            <a:pPr marL="0" lvl="0" indent="0" algn="l" rtl="0">
              <a:spcBef>
                <a:spcPts val="0"/>
              </a:spcBef>
              <a:spcAft>
                <a:spcPts val="0"/>
              </a:spcAft>
              <a:buNone/>
            </a:pPr>
            <a:endParaRPr lang="en" sz="1600" dirty="0" smtClean="0"/>
          </a:p>
          <a:p>
            <a:pPr marL="0" indent="0"/>
            <a:r>
              <a:rPr lang="en-PH" sz="1600" dirty="0" smtClean="0"/>
              <a:t>GitHub: </a:t>
            </a:r>
            <a:r>
              <a:rPr lang="en-PH" sz="1600" i="1" dirty="0" smtClean="0"/>
              <a:t>https://github.com/houwaey/mortgage-calculator</a:t>
            </a:r>
          </a:p>
          <a:p>
            <a:pPr marL="0" lvl="0" indent="0" algn="l" rtl="0">
              <a:spcBef>
                <a:spcPts val="0"/>
              </a:spcBef>
              <a:spcAft>
                <a:spcPts val="0"/>
              </a:spcAft>
              <a:buNone/>
            </a:pPr>
            <a:endParaRPr sz="1600"/>
          </a:p>
        </p:txBody>
      </p:sp>
      <p:sp>
        <p:nvSpPr>
          <p:cNvPr id="96" name="Google Shape;96;p15"/>
          <p:cNvSpPr txBox="1"/>
          <p:nvPr/>
        </p:nvSpPr>
        <p:spPr>
          <a:xfrm>
            <a:off x="500034" y="2285998"/>
            <a:ext cx="714380" cy="583727"/>
          </a:xfrm>
          <a:prstGeom prst="rect">
            <a:avLst/>
          </a:prstGeom>
          <a:noFill/>
          <a:ln>
            <a:noFill/>
          </a:ln>
        </p:spPr>
        <p:txBody>
          <a:bodyPr spcFirstLastPara="1" wrap="square" lIns="91425" tIns="91425" rIns="91425" bIns="91425" anchor="ctr" anchorCtr="0">
            <a:noAutofit/>
          </a:bodyPr>
          <a:lstStyle/>
          <a:p>
            <a:pPr lvl="0" algn="ctr"/>
            <a:r>
              <a:rPr lang="en" sz="2800" dirty="0" smtClean="0">
                <a:solidFill>
                  <a:schemeClr val="tx1"/>
                </a:solidFill>
                <a:latin typeface="Quicksand"/>
                <a:ea typeface="Quicksand"/>
                <a:cs typeface="Quicksand"/>
                <a:sym typeface="Quicksand"/>
              </a:rPr>
              <a:t>🔨</a:t>
            </a:r>
            <a:endParaRPr sz="2800">
              <a:solidFill>
                <a:schemeClr val="tx1"/>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JAVA - Part 2</a:t>
            </a:r>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1324</TotalTime>
  <Words>2040</Words>
  <PresentationFormat>On-screen Show (16:9)</PresentationFormat>
  <Paragraphs>337</Paragraphs>
  <Slides>80</Slides>
  <Notes>78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Arial</vt:lpstr>
      <vt:lpstr>Quicksand</vt:lpstr>
      <vt:lpstr>Wingdings</vt:lpstr>
      <vt:lpstr>Eleanor template</vt:lpstr>
      <vt:lpstr>JAVA - Part 1</vt:lpstr>
      <vt:lpstr>Slide 2</vt:lpstr>
      <vt:lpstr>Clean Coding</vt:lpstr>
      <vt:lpstr>Creating Method</vt:lpstr>
      <vt:lpstr>Creating Method</vt:lpstr>
      <vt:lpstr>Refactoring</vt:lpstr>
      <vt:lpstr>Project: Mortgage Calculator</vt:lpstr>
      <vt:lpstr>Refactoring in Action</vt:lpstr>
      <vt:lpstr>JAVA - Part 2</vt:lpstr>
      <vt:lpstr>Classes and Objects</vt:lpstr>
      <vt:lpstr>Classes and Objects</vt:lpstr>
      <vt:lpstr>Memory Allocation</vt:lpstr>
      <vt:lpstr>Memory Allocation</vt:lpstr>
      <vt:lpstr>Memory Allocation</vt:lpstr>
      <vt:lpstr>Procedural Programming</vt:lpstr>
      <vt:lpstr>Procedural Programming</vt:lpstr>
      <vt:lpstr>Procedural Programming</vt:lpstr>
      <vt:lpstr>Procedural Programming in Action</vt:lpstr>
      <vt:lpstr>Encapsulation</vt:lpstr>
      <vt:lpstr>Encapsulation</vt:lpstr>
      <vt:lpstr>Encapsulation</vt:lpstr>
      <vt:lpstr>Encapsulation in Action</vt:lpstr>
      <vt:lpstr>Constructors</vt:lpstr>
      <vt:lpstr>Constructors</vt:lpstr>
      <vt:lpstr>Constructors</vt:lpstr>
      <vt:lpstr>Constructors in Action</vt:lpstr>
      <vt:lpstr>Method Overloading</vt:lpstr>
      <vt:lpstr>Method Overloading</vt:lpstr>
      <vt:lpstr>Method Overloading</vt:lpstr>
      <vt:lpstr>Method Overloading in Action</vt:lpstr>
      <vt:lpstr>Constructor Overloading</vt:lpstr>
      <vt:lpstr>Constructor Overloading</vt:lpstr>
      <vt:lpstr>Constructor Overloading</vt:lpstr>
      <vt:lpstr>Constructor Overloading in Action</vt:lpstr>
      <vt:lpstr>Static Members</vt:lpstr>
      <vt:lpstr>Static Members</vt:lpstr>
      <vt:lpstr>Static Members</vt:lpstr>
      <vt:lpstr>Static Members in Action</vt:lpstr>
      <vt:lpstr>Inheritance</vt:lpstr>
      <vt:lpstr>Deep Inheritance Hierarchies</vt:lpstr>
      <vt:lpstr>Deep Inheritance Hierarchies</vt:lpstr>
      <vt:lpstr>Multiple Inheritance</vt:lpstr>
      <vt:lpstr>Multiple Inheritance</vt:lpstr>
      <vt:lpstr>Interfaces</vt:lpstr>
      <vt:lpstr>Interfaces</vt:lpstr>
      <vt:lpstr>Interface/Abstract Class in Action</vt:lpstr>
      <vt:lpstr>JAVA - Part 3</vt:lpstr>
      <vt:lpstr>Exceptions</vt:lpstr>
      <vt:lpstr>Exceptions</vt:lpstr>
      <vt:lpstr>Types of Exceptions</vt:lpstr>
      <vt:lpstr>Checked Exceptions</vt:lpstr>
      <vt:lpstr>Checked Exceptions</vt:lpstr>
      <vt:lpstr>Unchecked Exceptions</vt:lpstr>
      <vt:lpstr>Unchecked Exceptions</vt:lpstr>
      <vt:lpstr>Error</vt:lpstr>
      <vt:lpstr>Generics</vt:lpstr>
      <vt:lpstr>Generics</vt:lpstr>
      <vt:lpstr>Type Parameter Naming Conventions</vt:lpstr>
      <vt:lpstr>Generic Class - Single Type Parameter</vt:lpstr>
      <vt:lpstr>Generic Class - Multiple Type Parameter</vt:lpstr>
      <vt:lpstr>Generic Methods</vt:lpstr>
      <vt:lpstr>Collections</vt:lpstr>
      <vt:lpstr>Overview - Collections</vt:lpstr>
      <vt:lpstr>List</vt:lpstr>
      <vt:lpstr>Slide 65</vt:lpstr>
      <vt:lpstr>INSTRUCTIONS FOR USE</vt:lpstr>
      <vt:lpstr>Hello!</vt:lpstr>
      <vt:lpstr>TRANSITION HEADLINE</vt:lpstr>
      <vt:lpstr>Slide 69</vt:lpstr>
      <vt:lpstr>THIS IS A SLIDE TITLE</vt:lpstr>
      <vt:lpstr>BIG CONCEPT</vt:lpstr>
      <vt:lpstr>YOU CAN ALSO SPLIT YOUR CONTENT</vt:lpstr>
      <vt:lpstr>IN TWO OR THREE COLUMNS</vt:lpstr>
      <vt:lpstr>Thanks!</vt:lpstr>
      <vt:lpstr>CREDITS</vt:lpstr>
      <vt:lpstr>PRESENTATION DESIGN</vt:lpstr>
      <vt:lpstr>2. Extra Resources</vt:lpstr>
      <vt:lpstr>Slide 78</vt:lpstr>
      <vt:lpstr>Slide 79</vt:lpstr>
      <vt:lpstr>Slide 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 Part 1</dc:title>
  <cp:lastModifiedBy>Houwaey-</cp:lastModifiedBy>
  <cp:revision>159</cp:revision>
  <dcterms:modified xsi:type="dcterms:W3CDTF">2022-05-01T08:36:58Z</dcterms:modified>
</cp:coreProperties>
</file>