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9"/>
  </p:notesMasterIdLst>
  <p:sldIdLst>
    <p:sldId id="256" r:id="rId2"/>
    <p:sldId id="260" r:id="rId3"/>
    <p:sldId id="261" r:id="rId4"/>
    <p:sldId id="298" r:id="rId5"/>
    <p:sldId id="299" r:id="rId6"/>
    <p:sldId id="300" r:id="rId7"/>
    <p:sldId id="302" r:id="rId8"/>
    <p:sldId id="259" r:id="rId9"/>
    <p:sldId id="303" r:id="rId10"/>
    <p:sldId id="263" r:id="rId11"/>
    <p:sldId id="305" r:id="rId12"/>
    <p:sldId id="358" r:id="rId13"/>
    <p:sldId id="307" r:id="rId14"/>
    <p:sldId id="308" r:id="rId15"/>
    <p:sldId id="262" r:id="rId16"/>
    <p:sldId id="309" r:id="rId17"/>
    <p:sldId id="324" r:id="rId18"/>
    <p:sldId id="310" r:id="rId19"/>
    <p:sldId id="314" r:id="rId20"/>
    <p:sldId id="325" r:id="rId21"/>
    <p:sldId id="326" r:id="rId22"/>
    <p:sldId id="311" r:id="rId23"/>
    <p:sldId id="315" r:id="rId24"/>
    <p:sldId id="327" r:id="rId25"/>
    <p:sldId id="328" r:id="rId26"/>
    <p:sldId id="316" r:id="rId27"/>
    <p:sldId id="317" r:id="rId28"/>
    <p:sldId id="329" r:id="rId29"/>
    <p:sldId id="330" r:id="rId30"/>
    <p:sldId id="318" r:id="rId31"/>
    <p:sldId id="319" r:id="rId32"/>
    <p:sldId id="331" r:id="rId33"/>
    <p:sldId id="332" r:id="rId34"/>
    <p:sldId id="320" r:id="rId35"/>
    <p:sldId id="321" r:id="rId36"/>
    <p:sldId id="333" r:id="rId37"/>
    <p:sldId id="334" r:id="rId38"/>
    <p:sldId id="322" r:id="rId39"/>
    <p:sldId id="336" r:id="rId40"/>
    <p:sldId id="337" r:id="rId41"/>
    <p:sldId id="338" r:id="rId42"/>
    <p:sldId id="339" r:id="rId43"/>
    <p:sldId id="340" r:id="rId44"/>
    <p:sldId id="341" r:id="rId45"/>
    <p:sldId id="343" r:id="rId46"/>
    <p:sldId id="345" r:id="rId47"/>
    <p:sldId id="344" r:id="rId48"/>
    <p:sldId id="346" r:id="rId49"/>
    <p:sldId id="347" r:id="rId50"/>
    <p:sldId id="348" r:id="rId51"/>
    <p:sldId id="352" r:id="rId52"/>
    <p:sldId id="349" r:id="rId53"/>
    <p:sldId id="350" r:id="rId54"/>
    <p:sldId id="351" r:id="rId55"/>
    <p:sldId id="356" r:id="rId56"/>
    <p:sldId id="354" r:id="rId57"/>
    <p:sldId id="359" r:id="rId58"/>
    <p:sldId id="353" r:id="rId59"/>
    <p:sldId id="357" r:id="rId60"/>
    <p:sldId id="360" r:id="rId61"/>
    <p:sldId id="355" r:id="rId62"/>
    <p:sldId id="361" r:id="rId63"/>
    <p:sldId id="362" r:id="rId64"/>
    <p:sldId id="363" r:id="rId65"/>
    <p:sldId id="364" r:id="rId66"/>
    <p:sldId id="365" r:id="rId67"/>
    <p:sldId id="278" r:id="rId68"/>
  </p:sldIdLst>
  <p:sldSz cx="9144000" cy="5143500" type="screen16x9"/>
  <p:notesSz cx="6858000" cy="9144000"/>
  <p:embeddedFontLst>
    <p:embeddedFont>
      <p:font typeface="Quicksand" charset="0"/>
      <p:regular r:id="rId70"/>
      <p:bold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082" autoAdjust="0"/>
  </p:normalViewPr>
  <p:slideViewPr>
    <p:cSldViewPr>
      <p:cViewPr varScale="1">
        <p:scale>
          <a:sx n="96" d="100"/>
          <a:sy n="96" d="100"/>
        </p:scale>
        <p:origin x="-1066"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 </a:t>
            </a:r>
          </a:p>
          <a:p>
            <a:pPr marL="0" lvl="0" indent="0" algn="l" rtl="0">
              <a:spcBef>
                <a:spcPts val="0"/>
              </a:spcBef>
              <a:spcAft>
                <a:spcPts val="0"/>
              </a:spcAft>
              <a:buNone/>
            </a:pPr>
            <a:r>
              <a:rPr lang="en-PH" dirty="0" smtClean="0"/>
              <a:t>-</a:t>
            </a:r>
            <a:r>
              <a:rPr lang="en-PH" baseline="0" dirty="0" smtClean="0"/>
              <a:t> </a:t>
            </a:r>
            <a:r>
              <a:rPr lang="en-PH" dirty="0" smtClean="0"/>
              <a:t>What if we forgot to set base</a:t>
            </a:r>
            <a:r>
              <a:rPr lang="en-PH" baseline="0" dirty="0" smtClean="0"/>
              <a:t> salary &amp; hourly rate? Our calculate wage method would return an invalid data or possibly an error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Note:</a:t>
            </a:r>
          </a:p>
          <a:p>
            <a:pPr marL="0" lvl="0" indent="0" algn="l" rtl="0">
              <a:spcBef>
                <a:spcPts val="0"/>
              </a:spcBef>
              <a:spcAft>
                <a:spcPts val="0"/>
              </a:spcAft>
              <a:buNone/>
            </a:pPr>
            <a:r>
              <a:rPr lang="en-PH" dirty="0" smtClean="0"/>
              <a:t>Don’t overuse method overloading in real application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a:t>
            </a:r>
            <a:r>
              <a:rPr lang="en-PH" baseline="0" dirty="0" smtClean="0"/>
              <a:t> </a:t>
            </a:r>
          </a:p>
          <a:p>
            <a:pPr marL="0" lvl="0" indent="0" algn="l" rtl="0">
              <a:spcBef>
                <a:spcPts val="0"/>
              </a:spcBef>
              <a:spcAft>
                <a:spcPts val="0"/>
              </a:spcAft>
              <a:buNone/>
            </a:pPr>
            <a:r>
              <a:rPr lang="en-PH" baseline="0" dirty="0" smtClean="0"/>
              <a:t>Some employees don’t have extra hours so we really don’t have to pass the hourly rate in Constructor. It doesn’t makes any sense, right?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Let’s count the number of employees</a:t>
            </a:r>
            <a:r>
              <a:rPr lang="en-PH" baseline="0" dirty="0" smtClean="0"/>
              <a:t> using static members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If you made a changes on</a:t>
            </a:r>
            <a:r>
              <a:rPr lang="en-PH" baseline="0" dirty="0" smtClean="0"/>
              <a:t> Entity class, there’s a possibility that you have to make some changes also in User and Course class, and so 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Example</a:t>
            </a:r>
            <a:r>
              <a:rPr lang="en-PH" baseline="0" dirty="0" smtClean="0"/>
              <a:t> of Diamond Problem (Multiple Inheritance)</a:t>
            </a:r>
          </a:p>
          <a:p>
            <a:pPr marL="0" lvl="0" indent="0" algn="l" rtl="0">
              <a:spcBef>
                <a:spcPts val="0"/>
              </a:spcBef>
              <a:spcAft>
                <a:spcPts val="0"/>
              </a:spcAft>
              <a:buNone/>
            </a:pPr>
            <a:endParaRPr lang="en-PH" baseline="0" dirty="0" smtClean="0"/>
          </a:p>
          <a:p>
            <a:pPr marL="0" lvl="0" indent="0" algn="l" rtl="0">
              <a:spcBef>
                <a:spcPts val="0"/>
              </a:spcBef>
              <a:spcAft>
                <a:spcPts val="0"/>
              </a:spcAft>
              <a:buFontTx/>
              <a:buNone/>
            </a:pPr>
            <a:r>
              <a:rPr lang="en-PH" baseline="0" dirty="0" smtClean="0"/>
              <a:t>- Student class overridden </a:t>
            </a:r>
            <a:r>
              <a:rPr lang="en-PH" baseline="0" dirty="0" err="1" smtClean="0"/>
              <a:t>toString</a:t>
            </a:r>
            <a:r>
              <a:rPr lang="en-PH" baseline="0" dirty="0" smtClean="0"/>
              <a:t>() method</a:t>
            </a:r>
          </a:p>
          <a:p>
            <a:pPr marL="0" lvl="0" indent="0" algn="l" rtl="0">
              <a:spcBef>
                <a:spcPts val="0"/>
              </a:spcBef>
              <a:spcAft>
                <a:spcPts val="0"/>
              </a:spcAft>
              <a:buFontTx/>
              <a:buChar char="-"/>
            </a:pPr>
            <a:r>
              <a:rPr lang="en-PH" baseline="0" dirty="0" smtClean="0"/>
              <a:t> Instructor class overridden </a:t>
            </a:r>
            <a:r>
              <a:rPr lang="en-PH" baseline="0" dirty="0" err="1" smtClean="0"/>
              <a:t>toString</a:t>
            </a:r>
            <a:r>
              <a:rPr lang="en-PH" baseline="0" dirty="0" smtClean="0"/>
              <a:t>() method too</a:t>
            </a:r>
          </a:p>
          <a:p>
            <a:pPr marL="0" lvl="0" indent="0" algn="l" rtl="0">
              <a:spcBef>
                <a:spcPts val="0"/>
              </a:spcBef>
              <a:spcAft>
                <a:spcPts val="0"/>
              </a:spcAft>
              <a:buFontTx/>
              <a:buNone/>
            </a:pPr>
            <a:r>
              <a:rPr lang="en-PH" baseline="0" dirty="0" smtClean="0"/>
              <a:t>- If we call </a:t>
            </a:r>
            <a:r>
              <a:rPr lang="en-PH" baseline="0" dirty="0" err="1" smtClean="0"/>
              <a:t>toString</a:t>
            </a:r>
            <a:r>
              <a:rPr lang="en-PH" baseline="0" dirty="0" smtClean="0"/>
              <a:t>() method in User class, what implementation should be used? The program wouldn’t know. </a:t>
            </a:r>
            <a:r>
              <a:rPr lang="en-PH" baseline="0" dirty="0" smtClean="0">
                <a:sym typeface="Wingdings" pitchFamily="2" charset="2"/>
              </a:rPr>
              <a:t></a:t>
            </a:r>
            <a:endParaRPr lang="en-PH"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a:t>
            </a:r>
            <a:r>
              <a:rPr lang="en-PH" baseline="0" dirty="0" smtClean="0"/>
              <a:t> </a:t>
            </a:r>
          </a:p>
          <a:p>
            <a:pPr marL="0" lvl="0" indent="0" algn="l" rtl="0">
              <a:spcBef>
                <a:spcPts val="0"/>
              </a:spcBef>
              <a:spcAft>
                <a:spcPts val="0"/>
              </a:spcAft>
              <a:buNone/>
            </a:pPr>
            <a:r>
              <a:rPr lang="en-PH" baseline="0" dirty="0" smtClean="0"/>
              <a:t>Some employees don’t have extra hours so we really don’t have to pass the hourly rate in Constructor. It doesn’t makes any sense, right?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1</a:t>
            </a:r>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Class</a:t>
            </a:r>
            <a:endParaRPr b="1"/>
          </a:p>
          <a:p>
            <a:pPr marL="0" lvl="0" indent="0" algn="l" rtl="0">
              <a:spcBef>
                <a:spcPts val="600"/>
              </a:spcBef>
              <a:spcAft>
                <a:spcPts val="0"/>
              </a:spcAft>
              <a:buNone/>
            </a:pPr>
            <a:endParaRPr lang="en" dirty="0" smtClean="0"/>
          </a:p>
          <a:p>
            <a:pPr marL="0" lvl="0" indent="0" algn="l" rtl="0">
              <a:spcBef>
                <a:spcPts val="600"/>
              </a:spcBef>
              <a:spcAft>
                <a:spcPts val="0"/>
              </a:spcAft>
              <a:buNone/>
            </a:pPr>
            <a:r>
              <a:rPr lang="en" dirty="0" smtClean="0"/>
              <a:t>A blueprint for creating objects</a:t>
            </a:r>
            <a:endParaRPr/>
          </a:p>
        </p:txBody>
      </p:sp>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Classes and Objects</a:t>
            </a:r>
            <a:endParaRPr/>
          </a:p>
        </p:txBody>
      </p:sp>
      <p:sp>
        <p:nvSpPr>
          <p:cNvPr id="130"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Object</a:t>
            </a:r>
          </a:p>
          <a:p>
            <a:pPr marL="0" lvl="0" indent="0" algn="l" rtl="0">
              <a:spcBef>
                <a:spcPts val="600"/>
              </a:spcBef>
              <a:spcAft>
                <a:spcPts val="0"/>
              </a:spcAft>
              <a:buNone/>
            </a:pPr>
            <a:endParaRPr b="1"/>
          </a:p>
          <a:p>
            <a:pPr marL="0" lvl="0" indent="0" algn="l" rtl="0">
              <a:spcBef>
                <a:spcPts val="600"/>
              </a:spcBef>
              <a:spcAft>
                <a:spcPts val="0"/>
              </a:spcAft>
              <a:buNone/>
            </a:pPr>
            <a:r>
              <a:rPr lang="en" dirty="0" smtClean="0"/>
              <a:t>An instance of a class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Classes and Objects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8194" name="Picture 2"/>
          <p:cNvPicPr>
            <a:picLocks noChangeAspect="1" noChangeArrowheads="1"/>
          </p:cNvPicPr>
          <p:nvPr/>
        </p:nvPicPr>
        <p:blipFill>
          <a:blip r:embed="rId3"/>
          <a:srcRect/>
          <a:stretch>
            <a:fillRect/>
          </a:stretch>
        </p:blipFill>
        <p:spPr bwMode="auto">
          <a:xfrm>
            <a:off x="1285852" y="1071552"/>
            <a:ext cx="5153039" cy="373636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Heap Space</a:t>
            </a:r>
            <a:endParaRPr b="1"/>
          </a:p>
          <a:p>
            <a:pPr marL="0" lvl="0" indent="0" algn="l" rtl="0">
              <a:spcBef>
                <a:spcPts val="600"/>
              </a:spcBef>
              <a:spcAft>
                <a:spcPts val="0"/>
              </a:spcAft>
              <a:buNone/>
            </a:pPr>
            <a:endParaRPr lang="en" dirty="0" smtClean="0"/>
          </a:p>
          <a:p>
            <a:pPr marL="0" lvl="0" indent="0">
              <a:buNone/>
            </a:pPr>
            <a:r>
              <a:rPr lang="en-US" sz="1600" dirty="0" smtClean="0"/>
              <a:t>- Heap space is used for the dynamic memory allocation of Java objects and JRE classes at runtime.</a:t>
            </a:r>
          </a:p>
          <a:p>
            <a:pPr marL="0" lvl="0" indent="0">
              <a:buNone/>
            </a:pPr>
            <a:endParaRPr lang="en-US" sz="1600" dirty="0" smtClean="0"/>
          </a:p>
          <a:p>
            <a:pPr marL="0" lvl="0" indent="0">
              <a:buNone/>
            </a:pPr>
            <a:r>
              <a:rPr lang="en-US" sz="1600" dirty="0" smtClean="0"/>
              <a:t>- New objects are always created in heap space, and the references to these objects are stored in stack memory.</a:t>
            </a:r>
            <a:endParaRPr/>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Stack Memory</a:t>
            </a:r>
          </a:p>
          <a:p>
            <a:pPr marL="0" lvl="0" indent="0" algn="l" rtl="0">
              <a:spcBef>
                <a:spcPts val="600"/>
              </a:spcBef>
              <a:spcAft>
                <a:spcPts val="0"/>
              </a:spcAft>
              <a:buNone/>
            </a:pPr>
            <a:endParaRPr b="1"/>
          </a:p>
          <a:p>
            <a:pPr marL="0" lvl="0" indent="0">
              <a:buNone/>
            </a:pPr>
            <a:r>
              <a:rPr lang="en-US" sz="1600" dirty="0" smtClean="0"/>
              <a:t>- Stack Memory in Java is used for static memory allocation and the execution of a thread.</a:t>
            </a:r>
          </a:p>
          <a:p>
            <a:pPr marL="0" lvl="0" indent="0">
              <a:buNone/>
            </a:pPr>
            <a:endParaRPr lang="en-US" sz="1600" dirty="0" smtClean="0"/>
          </a:p>
          <a:p>
            <a:pPr marL="0" lvl="0" indent="0">
              <a:buNone/>
            </a:pPr>
            <a:r>
              <a:rPr lang="en-US" sz="1600" dirty="0" smtClean="0"/>
              <a:t>- It contains primitive values that are specific to a method and references to objects referred from the method that are in a heap.</a:t>
            </a:r>
            <a:endParaRPr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9218" name="Picture 2"/>
          <p:cNvPicPr>
            <a:picLocks noChangeAspect="1" noChangeArrowheads="1"/>
          </p:cNvPicPr>
          <p:nvPr/>
        </p:nvPicPr>
        <p:blipFill>
          <a:blip r:embed="rId3"/>
          <a:srcRect/>
          <a:stretch>
            <a:fillRect/>
          </a:stretch>
        </p:blipFill>
        <p:spPr bwMode="auto">
          <a:xfrm>
            <a:off x="1285852" y="1214428"/>
            <a:ext cx="5314957" cy="3601323"/>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10243" name="Picture 3"/>
          <p:cNvPicPr>
            <a:picLocks noChangeAspect="1" noChangeArrowheads="1"/>
          </p:cNvPicPr>
          <p:nvPr/>
        </p:nvPicPr>
        <p:blipFill>
          <a:blip r:embed="rId3"/>
          <a:srcRect/>
          <a:stretch>
            <a:fillRect/>
          </a:stretch>
        </p:blipFill>
        <p:spPr bwMode="auto">
          <a:xfrm>
            <a:off x="1285852" y="2714626"/>
            <a:ext cx="5929354" cy="211107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Google Shape;109;p17"/>
          <p:cNvSpPr txBox="1">
            <a:spLocks noGrp="1"/>
          </p:cNvSpPr>
          <p:nvPr>
            <p:ph type="body" idx="1"/>
          </p:nvPr>
        </p:nvSpPr>
        <p:spPr>
          <a:xfrm>
            <a:off x="1214414" y="928676"/>
            <a:ext cx="6858000" cy="14136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new TextBox() </a:t>
            </a:r>
            <a:r>
              <a:rPr lang="en-PH" sz="1400" dirty="0" smtClean="0"/>
              <a:t>- it creates a new TextBox object and would store it on the heap</a:t>
            </a:r>
          </a:p>
          <a:p>
            <a:pPr marL="0" lvl="0" indent="0" algn="l" rtl="0">
              <a:spcBef>
                <a:spcPts val="600"/>
              </a:spcBef>
              <a:spcAft>
                <a:spcPts val="0"/>
              </a:spcAft>
              <a:buNone/>
            </a:pPr>
            <a:r>
              <a:rPr lang="en-PH" sz="1400" b="1" dirty="0" smtClean="0"/>
              <a:t>textBox1</a:t>
            </a:r>
            <a:r>
              <a:rPr lang="en-PH" sz="1400" dirty="0" smtClean="0"/>
              <a:t> - it allocates some memory on the stack, and in this memory location, it would store the address of our TextBox object on the heap. So this variable is referencing an object on the heap.</a:t>
            </a:r>
          </a:p>
          <a:p>
            <a:pPr marL="0" lvl="0" indent="0" algn="l" rtl="0">
              <a:spcBef>
                <a:spcPts val="600"/>
              </a:spcBef>
              <a:spcAft>
                <a:spcPts val="0"/>
              </a:spcAft>
              <a:buNone/>
            </a:pPr>
            <a:r>
              <a:rPr lang="en-PH" sz="1400" b="1" dirty="0" smtClean="0"/>
              <a:t>textBox2</a:t>
            </a:r>
            <a:r>
              <a:rPr lang="en-PH" sz="1400" dirty="0" smtClean="0"/>
              <a:t> - since textBox2 and textBox1 are equal, meaning they are referencing to the same address of our TextBox object</a:t>
            </a:r>
            <a:endParaRPr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Procedural Programming</a:t>
            </a:r>
            <a:endParaRPr sz="6000"/>
          </a:p>
        </p:txBody>
      </p:sp>
      <p:grpSp>
        <p:nvGrpSpPr>
          <p:cNvPr id="118"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Procedural Programming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US" sz="1400" dirty="0" smtClean="0"/>
              <a:t>In procedural programming, the state of the program is maintained in variables and tables, and any methods handle only the values provided to them as parameters. The program tells the computer what should happen.</a:t>
            </a:r>
          </a:p>
          <a:p>
            <a:pPr marL="0" lvl="0" indent="0">
              <a:buNone/>
            </a:pPr>
            <a:endParaRPr lang="en-PH" sz="1400" dirty="0" smtClean="0"/>
          </a:p>
          <a:p>
            <a:pPr marL="0" lvl="0" indent="0">
              <a:buNone/>
            </a:pPr>
            <a:r>
              <a:rPr lang="en-US" sz="1400" dirty="0" smtClean="0"/>
              <a:t>As an example, the code below demonstrates the swapping of values for two variables a and b.</a:t>
            </a:r>
            <a:endParaRPr sz="1400"/>
          </a:p>
        </p:txBody>
      </p:sp>
      <p:pic>
        <p:nvPicPr>
          <p:cNvPr id="11266" name="Picture 2"/>
          <p:cNvPicPr>
            <a:picLocks noChangeAspect="1" noChangeArrowheads="1"/>
          </p:cNvPicPr>
          <p:nvPr/>
        </p:nvPicPr>
        <p:blipFill>
          <a:blip r:embed="rId3"/>
          <a:srcRect/>
          <a:stretch>
            <a:fillRect/>
          </a:stretch>
        </p:blipFill>
        <p:spPr bwMode="auto">
          <a:xfrm>
            <a:off x="1285852" y="2857502"/>
            <a:ext cx="4825991" cy="1523997"/>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Procedural Programming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pic>
        <p:nvPicPr>
          <p:cNvPr id="2050" name="Picture 2"/>
          <p:cNvPicPr>
            <a:picLocks noChangeAspect="1" noChangeArrowheads="1"/>
          </p:cNvPicPr>
          <p:nvPr/>
        </p:nvPicPr>
        <p:blipFill>
          <a:blip r:embed="rId3"/>
          <a:srcRect/>
          <a:stretch>
            <a:fillRect/>
          </a:stretch>
        </p:blipFill>
        <p:spPr bwMode="auto">
          <a:xfrm>
            <a:off x="1214415" y="1357304"/>
            <a:ext cx="7072362" cy="289578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Procedural Programming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Encapsulation</a:t>
            </a:r>
            <a:endParaRPr sz="6000"/>
          </a:p>
        </p:txBody>
      </p:sp>
      <p:sp>
        <p:nvSpPr>
          <p:cNvPr id="117" name="Google Shape;117;p18"/>
          <p:cNvSpPr txBox="1">
            <a:spLocks noGrp="1"/>
          </p:cNvSpPr>
          <p:nvPr>
            <p:ph type="subTitle" idx="4294967295"/>
          </p:nvPr>
        </p:nvSpPr>
        <p:spPr>
          <a:xfrm>
            <a:off x="2430050" y="2922262"/>
            <a:ext cx="6028200" cy="784800"/>
          </a:xfrm>
          <a:prstGeom prst="rect">
            <a:avLst/>
          </a:prstGeom>
        </p:spPr>
        <p:txBody>
          <a:bodyPr spcFirstLastPara="1" wrap="square" lIns="91425" tIns="91425" rIns="91425" bIns="91425" anchor="t" anchorCtr="0">
            <a:noAutofit/>
          </a:bodyPr>
          <a:lstStyle/>
          <a:p>
            <a:pPr marL="0" lvl="0" indent="0">
              <a:buNone/>
            </a:pPr>
            <a:r>
              <a:rPr lang="en-PH" sz="2000" dirty="0" smtClean="0"/>
              <a:t>Bundle the data and methods that operate on the data in a single unit</a:t>
            </a:r>
            <a:endParaRPr sz="2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dirty="0" smtClean="0">
                <a:solidFill>
                  <a:schemeClr val="accent1"/>
                </a:solidFill>
              </a:rPr>
              <a:t>Any fool can write code that computer can understand.</a:t>
            </a:r>
          </a:p>
          <a:p>
            <a:pPr marL="0" lvl="0" indent="0" algn="l" rtl="0">
              <a:spcBef>
                <a:spcPts val="600"/>
              </a:spcBef>
              <a:spcAft>
                <a:spcPts val="0"/>
              </a:spcAft>
              <a:buNone/>
            </a:pPr>
            <a:r>
              <a:rPr lang="en" sz="2400" b="1" dirty="0" smtClean="0"/>
              <a:t>Good programmers </a:t>
            </a:r>
            <a:r>
              <a:rPr lang="en" sz="2400" dirty="0" smtClean="0"/>
              <a:t>write code that humans can understand.</a:t>
            </a:r>
          </a:p>
          <a:p>
            <a:pPr marL="0" lvl="0" indent="0" algn="r" rtl="0">
              <a:spcBef>
                <a:spcPts val="600"/>
              </a:spcBef>
              <a:spcAft>
                <a:spcPts val="0"/>
              </a:spcAft>
              <a:buNone/>
            </a:pPr>
            <a:r>
              <a:rPr lang="en" sz="2400" dirty="0" smtClean="0">
                <a:solidFill>
                  <a:schemeClr val="accent1"/>
                </a:solidFill>
              </a:rPr>
              <a:t>- Martin Fowler</a:t>
            </a:r>
            <a:endParaRPr>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Encapsulation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pic>
        <p:nvPicPr>
          <p:cNvPr id="3075" name="Picture 3"/>
          <p:cNvPicPr>
            <a:picLocks noChangeAspect="1" noChangeArrowheads="1"/>
          </p:cNvPicPr>
          <p:nvPr/>
        </p:nvPicPr>
        <p:blipFill>
          <a:blip r:embed="rId3"/>
          <a:srcRect/>
          <a:stretch>
            <a:fillRect/>
          </a:stretch>
        </p:blipFill>
        <p:spPr bwMode="auto">
          <a:xfrm>
            <a:off x="1285852" y="1428742"/>
            <a:ext cx="5297502" cy="201052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Encapsulation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3074" name="Picture 2"/>
          <p:cNvPicPr>
            <a:picLocks noChangeAspect="1" noChangeArrowheads="1"/>
          </p:cNvPicPr>
          <p:nvPr/>
        </p:nvPicPr>
        <p:blipFill>
          <a:blip r:embed="rId3"/>
          <a:srcRect/>
          <a:stretch>
            <a:fillRect/>
          </a:stretch>
        </p:blipFill>
        <p:spPr bwMode="auto">
          <a:xfrm>
            <a:off x="1285852" y="1428742"/>
            <a:ext cx="5929353" cy="231639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Encapsulation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Constructors</a:t>
            </a:r>
            <a:endParaRPr sz="6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pic>
        <p:nvPicPr>
          <p:cNvPr id="4098" name="Picture 2"/>
          <p:cNvPicPr>
            <a:picLocks noChangeAspect="1" noChangeArrowheads="1"/>
          </p:cNvPicPr>
          <p:nvPr/>
        </p:nvPicPr>
        <p:blipFill>
          <a:blip r:embed="rId3"/>
          <a:srcRect/>
          <a:stretch>
            <a:fillRect/>
          </a:stretch>
        </p:blipFill>
        <p:spPr bwMode="auto">
          <a:xfrm>
            <a:off x="1285853" y="1428742"/>
            <a:ext cx="5286412" cy="202239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pic>
        <p:nvPicPr>
          <p:cNvPr id="5122" name="Picture 2"/>
          <p:cNvPicPr>
            <a:picLocks noChangeAspect="1" noChangeArrowheads="1"/>
          </p:cNvPicPr>
          <p:nvPr/>
        </p:nvPicPr>
        <p:blipFill>
          <a:blip r:embed="rId3"/>
          <a:srcRect/>
          <a:stretch>
            <a:fillRect/>
          </a:stretch>
        </p:blipFill>
        <p:spPr bwMode="auto">
          <a:xfrm>
            <a:off x="1285853" y="1428742"/>
            <a:ext cx="6051310"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Constructors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t>Method Overloading</a:t>
            </a:r>
            <a:endParaRPr sz="6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US"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Creating different method</a:t>
            </a:r>
            <a:r>
              <a:rPr kumimoji="0" lang="en-US" sz="2000" b="0" i="0" u="none" strike="noStrike" kern="0" cap="none" spc="0" normalizeH="0" noProof="0" dirty="0" smtClean="0">
                <a:ln>
                  <a:noFill/>
                </a:ln>
                <a:solidFill>
                  <a:schemeClr val="lt1"/>
                </a:solidFill>
                <a:effectLst/>
                <a:uLnTx/>
                <a:uFillTx/>
                <a:latin typeface="Quicksand"/>
                <a:ea typeface="Quicksand"/>
                <a:cs typeface="Quicksand"/>
                <a:sym typeface="Quicksand"/>
              </a:rPr>
              <a:t> implementations but with different parameters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pic>
        <p:nvPicPr>
          <p:cNvPr id="6146" name="Picture 2"/>
          <p:cNvPicPr>
            <a:picLocks noChangeAspect="1" noChangeArrowheads="1"/>
          </p:cNvPicPr>
          <p:nvPr/>
        </p:nvPicPr>
        <p:blipFill>
          <a:blip r:embed="rId3"/>
          <a:srcRect/>
          <a:stretch>
            <a:fillRect/>
          </a:stretch>
        </p:blipFill>
        <p:spPr bwMode="auto">
          <a:xfrm>
            <a:off x="1285852" y="1071552"/>
            <a:ext cx="4897740" cy="385765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a:p>
        </p:txBody>
      </p:sp>
      <p:pic>
        <p:nvPicPr>
          <p:cNvPr id="5" name="Picture 2"/>
          <p:cNvPicPr>
            <a:picLocks noChangeAspect="1" noChangeArrowheads="1"/>
          </p:cNvPicPr>
          <p:nvPr/>
        </p:nvPicPr>
        <p:blipFill>
          <a:blip r:embed="rId3"/>
          <a:srcRect/>
          <a:stretch>
            <a:fillRect/>
          </a:stretch>
        </p:blipFill>
        <p:spPr bwMode="auto">
          <a:xfrm>
            <a:off x="1285853" y="1428742"/>
            <a:ext cx="6051310"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Clean Coding</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dirty="0" smtClean="0"/>
              <a:t>As we write code, it’s very important to keep our code clean and organized.</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b="1" dirty="0" smtClean="0"/>
              <a:t>Example:</a:t>
            </a:r>
          </a:p>
          <a:p>
            <a:pPr marL="0" lvl="0" indent="0" algn="l" rtl="0">
              <a:spcBef>
                <a:spcPts val="600"/>
              </a:spcBef>
              <a:spcAft>
                <a:spcPts val="0"/>
              </a:spcAft>
              <a:buNone/>
            </a:pPr>
            <a:r>
              <a:rPr lang="en-PH" sz="1400" dirty="0" smtClean="0"/>
              <a:t>Just like our houses, if your house is messy and full of stuff all over the place, you’re going to have a difficult time finding something you’re looking for.</a:t>
            </a:r>
          </a:p>
          <a:p>
            <a:pPr marL="0" lvl="0" indent="0" algn="l" rtl="0">
              <a:spcBef>
                <a:spcPts val="600"/>
              </a:spcBef>
              <a:spcAft>
                <a:spcPts val="0"/>
              </a:spcAft>
              <a:buNone/>
            </a:pPr>
            <a:r>
              <a:rPr lang="en-PH" sz="1400" dirty="0" smtClean="0"/>
              <a:t>In contrast, if your house is clean and everything is on the right place, you can quickly find your stuff.</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We have the same exact concept in coding. As our program grows larger, we have to break down our code into smaller chunks. These chunks are easier to read and understand. Also, we can potentially use them in other programs. Programs written this way are more maintainable and easier to extend.</a:t>
            </a: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Method Overloading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Constructor Overloading</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US"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Creating different constructor</a:t>
            </a:r>
            <a:r>
              <a:rPr kumimoji="0" lang="en-US" sz="2000" b="0" i="0" u="none" strike="noStrike" kern="0" cap="none" spc="0" normalizeH="0" noProof="0" dirty="0" smtClean="0">
                <a:ln>
                  <a:noFill/>
                </a:ln>
                <a:solidFill>
                  <a:schemeClr val="lt1"/>
                </a:solidFill>
                <a:effectLst/>
                <a:uLnTx/>
                <a:uFillTx/>
                <a:latin typeface="Quicksand"/>
                <a:ea typeface="Quicksand"/>
                <a:cs typeface="Quicksand"/>
                <a:sym typeface="Quicksand"/>
              </a:rPr>
              <a:t> implementations but with different parameters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a:p>
        </p:txBody>
      </p:sp>
      <p:pic>
        <p:nvPicPr>
          <p:cNvPr id="7170" name="Picture 2"/>
          <p:cNvPicPr>
            <a:picLocks noChangeAspect="1" noChangeArrowheads="1"/>
          </p:cNvPicPr>
          <p:nvPr/>
        </p:nvPicPr>
        <p:blipFill>
          <a:blip r:embed="rId3"/>
          <a:srcRect/>
          <a:stretch>
            <a:fillRect/>
          </a:stretch>
        </p:blipFill>
        <p:spPr bwMode="auto">
          <a:xfrm>
            <a:off x="1285852" y="1071552"/>
            <a:ext cx="4483796" cy="392909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a:p>
        </p:txBody>
      </p:sp>
      <p:pic>
        <p:nvPicPr>
          <p:cNvPr id="8194" name="Picture 2"/>
          <p:cNvPicPr>
            <a:picLocks noChangeAspect="1" noChangeArrowheads="1"/>
          </p:cNvPicPr>
          <p:nvPr/>
        </p:nvPicPr>
        <p:blipFill>
          <a:blip r:embed="rId3"/>
          <a:srcRect/>
          <a:stretch>
            <a:fillRect/>
          </a:stretch>
        </p:blipFill>
        <p:spPr bwMode="auto">
          <a:xfrm>
            <a:off x="1285852" y="1428742"/>
            <a:ext cx="5857916" cy="230671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Constructor Overloading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Static Members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PH"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Fields</a:t>
            </a:r>
            <a:r>
              <a:rPr kumimoji="0" lang="en-PH" sz="2000" b="0" i="0" u="none" strike="noStrike" kern="0" cap="none" spc="0" normalizeH="0" noProof="0" dirty="0" smtClean="0">
                <a:ln>
                  <a:noFill/>
                </a:ln>
                <a:solidFill>
                  <a:schemeClr val="lt1"/>
                </a:solidFill>
                <a:effectLst/>
                <a:uLnTx/>
                <a:uFillTx/>
                <a:latin typeface="Quicksand"/>
                <a:ea typeface="Quicksand"/>
                <a:cs typeface="Quicksand"/>
                <a:sym typeface="Quicksand"/>
              </a:rPr>
              <a:t> and Methods that belongs to a class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Static Members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a:p>
        </p:txBody>
      </p:sp>
      <p:pic>
        <p:nvPicPr>
          <p:cNvPr id="9218" name="Picture 2"/>
          <p:cNvPicPr>
            <a:picLocks noChangeAspect="1" noChangeArrowheads="1"/>
          </p:cNvPicPr>
          <p:nvPr/>
        </p:nvPicPr>
        <p:blipFill>
          <a:blip r:embed="rId3"/>
          <a:srcRect/>
          <a:stretch>
            <a:fillRect/>
          </a:stretch>
        </p:blipFill>
        <p:spPr bwMode="auto">
          <a:xfrm>
            <a:off x="1214414" y="1071552"/>
            <a:ext cx="7135706" cy="392909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Static Members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a:p>
        </p:txBody>
      </p:sp>
      <p:pic>
        <p:nvPicPr>
          <p:cNvPr id="10242" name="Picture 2"/>
          <p:cNvPicPr>
            <a:picLocks noChangeAspect="1" noChangeArrowheads="1"/>
          </p:cNvPicPr>
          <p:nvPr/>
        </p:nvPicPr>
        <p:blipFill>
          <a:blip r:embed="rId3"/>
          <a:srcRect/>
          <a:stretch>
            <a:fillRect/>
          </a:stretch>
        </p:blipFill>
        <p:spPr bwMode="auto">
          <a:xfrm>
            <a:off x="1285853" y="1071552"/>
            <a:ext cx="5857916" cy="349333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Static Members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Inheritance</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r>
              <a:rPr lang="en-US" sz="2000" dirty="0" smtClean="0">
                <a:solidFill>
                  <a:schemeClr val="lt1"/>
                </a:solidFill>
                <a:latin typeface="Quicksand"/>
                <a:ea typeface="Quicksand"/>
                <a:cs typeface="Quicksand"/>
                <a:sym typeface="Quicksand"/>
              </a:rPr>
              <a:t>A mechanism in which one object acquires all the properties and behaviors of a parent object</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Creating Method</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Problem: </a:t>
            </a:r>
            <a:r>
              <a:rPr lang="en-PH" sz="1400" dirty="0" smtClean="0"/>
              <a:t>There’s some redundant codes that we need to address</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2051" name="Picture 3"/>
          <p:cNvPicPr>
            <a:picLocks noChangeAspect="1" noChangeArrowheads="1"/>
          </p:cNvPicPr>
          <p:nvPr/>
        </p:nvPicPr>
        <p:blipFill>
          <a:blip r:embed="rId3"/>
          <a:srcRect/>
          <a:stretch>
            <a:fillRect/>
          </a:stretch>
        </p:blipFill>
        <p:spPr bwMode="auto">
          <a:xfrm>
            <a:off x="1285852" y="1785932"/>
            <a:ext cx="4071965" cy="231513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Deep Inheritance Hierarchies</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1600" b="1" dirty="0" smtClean="0"/>
              <a:t>NOTE:</a:t>
            </a:r>
            <a:r>
              <a:rPr lang="en-PH" sz="1600" dirty="0" smtClean="0"/>
              <a:t> Don’t create deep inheritance hierarchies</a:t>
            </a: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Deep Inheritance Hierarchies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pic>
        <p:nvPicPr>
          <p:cNvPr id="11266" name="Picture 2"/>
          <p:cNvPicPr>
            <a:picLocks noChangeAspect="1" noChangeArrowheads="1"/>
          </p:cNvPicPr>
          <p:nvPr/>
        </p:nvPicPr>
        <p:blipFill>
          <a:blip r:embed="rId3"/>
          <a:srcRect/>
          <a:stretch>
            <a:fillRect/>
          </a:stretch>
        </p:blipFill>
        <p:spPr bwMode="auto">
          <a:xfrm>
            <a:off x="1285852" y="1214428"/>
            <a:ext cx="5568967" cy="350761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Multiple Inheritance</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1600" b="1" dirty="0" smtClean="0"/>
              <a:t>NOTE: </a:t>
            </a:r>
            <a:r>
              <a:rPr lang="en-PH" sz="1600" dirty="0" smtClean="0"/>
              <a:t>Java doesn’t support multiple inheritance</a:t>
            </a: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Multiple Inheritance</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43</a:t>
            </a:fld>
            <a:endParaRPr/>
          </a:p>
        </p:txBody>
      </p:sp>
      <p:pic>
        <p:nvPicPr>
          <p:cNvPr id="12290" name="Picture 2"/>
          <p:cNvPicPr>
            <a:picLocks noChangeAspect="1" noChangeArrowheads="1"/>
          </p:cNvPicPr>
          <p:nvPr/>
        </p:nvPicPr>
        <p:blipFill>
          <a:blip r:embed="rId3"/>
          <a:srcRect/>
          <a:stretch>
            <a:fillRect/>
          </a:stretch>
        </p:blipFill>
        <p:spPr bwMode="auto">
          <a:xfrm>
            <a:off x="1285852" y="1357304"/>
            <a:ext cx="6783399" cy="3130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Interfaces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44</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r>
              <a:rPr lang="en-US" sz="2000" dirty="0" smtClean="0">
                <a:solidFill>
                  <a:schemeClr val="lt1"/>
                </a:solidFill>
                <a:latin typeface="Quicksand"/>
                <a:ea typeface="Quicksand"/>
                <a:cs typeface="Quicksand"/>
                <a:sym typeface="Quicksand"/>
              </a:rPr>
              <a:t>A blueprint of a class. It contains static constants and abstract methods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Interfaces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45</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Interfaces</a:t>
            </a:r>
            <a:endParaRPr lang="en" dirty="0" smtClean="0"/>
          </a:p>
          <a:p>
            <a:pPr marL="0" lvl="0" indent="0">
              <a:buNone/>
            </a:pPr>
            <a:r>
              <a:rPr lang="en-US" sz="1600" dirty="0" smtClean="0"/>
              <a:t>(Contracts)</a:t>
            </a:r>
          </a:p>
          <a:p>
            <a:pPr marL="0" lvl="0" indent="0">
              <a:buNone/>
            </a:pPr>
            <a:endParaRPr lang="en-PH" sz="1600" dirty="0" smtClean="0"/>
          </a:p>
          <a:p>
            <a:pPr marL="0" lvl="0" indent="0">
              <a:buNone/>
            </a:pPr>
            <a:r>
              <a:rPr lang="en-PH" sz="1600" dirty="0" smtClean="0"/>
              <a:t>To build loosely-coupled, extensible, testable </a:t>
            </a:r>
            <a:r>
              <a:rPr lang="en-PH" sz="1600" dirty="0" smtClean="0"/>
              <a:t>applications</a:t>
            </a:r>
          </a:p>
          <a:p>
            <a:pPr marL="0" lvl="0" indent="0">
              <a:buNone/>
            </a:pPr>
            <a:endParaRPr lang="en-PH" sz="1600" dirty="0" smtClean="0"/>
          </a:p>
          <a:p>
            <a:pPr marL="0" lvl="0" indent="0">
              <a:buNone/>
            </a:pPr>
            <a:r>
              <a:rPr lang="en-PH" sz="1600" dirty="0" smtClean="0"/>
              <a:t>Pure abstract</a:t>
            </a:r>
            <a:endParaRPr lang="en-US" sz="1600" dirty="0" smtClean="0"/>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Abstract Classes</a:t>
            </a:r>
          </a:p>
          <a:p>
            <a:pPr marL="0" lvl="0" indent="0">
              <a:buNone/>
            </a:pPr>
            <a:r>
              <a:rPr lang="en-PH" sz="1600" dirty="0" smtClean="0"/>
              <a:t>(Partially-completed Classes)</a:t>
            </a:r>
          </a:p>
          <a:p>
            <a:pPr marL="0" lvl="0" indent="0">
              <a:buNone/>
            </a:pPr>
            <a:endParaRPr lang="en-PH" sz="1600" dirty="0" smtClean="0"/>
          </a:p>
          <a:p>
            <a:pPr marL="0" lvl="0" indent="0">
              <a:buNone/>
            </a:pPr>
            <a:r>
              <a:rPr lang="en-PH" sz="1600" dirty="0" smtClean="0"/>
              <a:t>To share </a:t>
            </a:r>
            <a:r>
              <a:rPr lang="en-PH" sz="1600" dirty="0" smtClean="0"/>
              <a:t>code</a:t>
            </a:r>
          </a:p>
          <a:p>
            <a:pPr marL="0" lvl="0" indent="0">
              <a:buNone/>
            </a:pPr>
            <a:endParaRPr lang="en-PH" sz="1600" dirty="0" smtClean="0"/>
          </a:p>
          <a:p>
            <a:pPr marL="0" lvl="0" indent="0">
              <a:buNone/>
            </a:pPr>
            <a:r>
              <a:rPr lang="en-PH" sz="1600" dirty="0" smtClean="0"/>
              <a:t>Default implementation(s)</a:t>
            </a:r>
            <a:endParaRPr sz="16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Interface/Abstract Class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46</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3</a:t>
            </a:r>
            <a:endParaRP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Exceptions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In Java, an exception is an event that disrupts the normal flow. It is an object which is thrown at runtime.</a:t>
            </a:r>
          </a:p>
          <a:p>
            <a:pPr marL="0" lvl="0" indent="0">
              <a:buNone/>
            </a:pPr>
            <a:endParaRPr lang="en-PH" sz="1400" dirty="0" smtClean="0"/>
          </a:p>
          <a:p>
            <a:pPr marL="0" lvl="0" indent="0">
              <a:buNone/>
            </a:pPr>
            <a:r>
              <a:rPr lang="en-PH" sz="1400" b="1" dirty="0" smtClean="0"/>
              <a:t>Advantage of Exception Handling</a:t>
            </a:r>
          </a:p>
          <a:p>
            <a:pPr marL="0" lvl="0" indent="0">
              <a:buNone/>
            </a:pPr>
            <a:r>
              <a:rPr lang="en-PH" sz="1400" dirty="0" smtClean="0"/>
              <a:t>The core advantage of exception handling is to maintain the normal flow of the application. An exception normally disrupts the normal flow of the application; that is why we need to handle exceptions.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Creating Method</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Solution: </a:t>
            </a:r>
            <a:r>
              <a:rPr lang="en-PH" sz="1400" dirty="0" smtClean="0"/>
              <a:t>Create a method that would execute a common function/task</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3074" name="Picture 2"/>
          <p:cNvPicPr>
            <a:picLocks noChangeAspect="1" noChangeArrowheads="1"/>
          </p:cNvPicPr>
          <p:nvPr/>
        </p:nvPicPr>
        <p:blipFill>
          <a:blip r:embed="rId3"/>
          <a:srcRect/>
          <a:stretch>
            <a:fillRect/>
          </a:stretch>
        </p:blipFill>
        <p:spPr bwMode="auto">
          <a:xfrm>
            <a:off x="1285852" y="1643056"/>
            <a:ext cx="4452930" cy="32398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Types of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1. Checked Exceptions</a:t>
            </a:r>
          </a:p>
          <a:p>
            <a:pPr marL="0" lvl="0" indent="0">
              <a:buNone/>
            </a:pPr>
            <a:r>
              <a:rPr lang="en-PH" sz="1400" dirty="0" smtClean="0"/>
              <a:t>2. Unchecked Exceptions</a:t>
            </a:r>
          </a:p>
          <a:p>
            <a:pPr marL="0" lvl="0" indent="0">
              <a:buNone/>
            </a:pPr>
            <a:r>
              <a:rPr lang="en-PH" sz="1400" dirty="0" smtClean="0"/>
              <a:t>3. Error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 These exceptions get checked at compile time</a:t>
            </a:r>
          </a:p>
          <a:p>
            <a:pPr marL="0" lvl="0" indent="0">
              <a:buNone/>
            </a:pPr>
            <a:r>
              <a:rPr lang="en-PH" sz="1400" dirty="0" smtClean="0"/>
              <a:t>- These are exceptions that we </a:t>
            </a:r>
            <a:r>
              <a:rPr lang="en-PH" sz="1400" i="1" dirty="0" smtClean="0"/>
              <a:t>(developer)</a:t>
            </a:r>
            <a:r>
              <a:rPr lang="en-PH" sz="1400" dirty="0" smtClean="0"/>
              <a:t> should anticipate and handle properly</a:t>
            </a:r>
            <a:br>
              <a:rPr lang="en-PH" sz="1400" dirty="0" smtClean="0"/>
            </a:br>
            <a:endParaRPr lang="en-PH" sz="1400" dirty="0" smtClean="0"/>
          </a:p>
          <a:p>
            <a:pPr marL="0" lvl="0" indent="0">
              <a:buNone/>
            </a:pPr>
            <a:r>
              <a:rPr lang="en-PH" sz="1400" b="1" dirty="0" smtClean="0"/>
              <a:t>Example:</a:t>
            </a:r>
          </a:p>
          <a:p>
            <a:pPr marL="0" lvl="0" indent="0">
              <a:buNone/>
            </a:pPr>
            <a:r>
              <a:rPr lang="en-PH" sz="1400" dirty="0" smtClean="0"/>
              <a:t>We want to read a data from a file, but what if the file doesn’t exists? Maybe it got deleted just before we tried to open it for reading.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52</a:t>
            </a:fld>
            <a:endParaRPr/>
          </a:p>
        </p:txBody>
      </p:sp>
      <p:pic>
        <p:nvPicPr>
          <p:cNvPr id="1026" name="Picture 2"/>
          <p:cNvPicPr>
            <a:picLocks noChangeAspect="1" noChangeArrowheads="1"/>
          </p:cNvPicPr>
          <p:nvPr/>
        </p:nvPicPr>
        <p:blipFill>
          <a:blip r:embed="rId3"/>
          <a:srcRect/>
          <a:stretch>
            <a:fillRect/>
          </a:stretch>
        </p:blipFill>
        <p:spPr bwMode="auto">
          <a:xfrm>
            <a:off x="1285852" y="1428742"/>
            <a:ext cx="5072098" cy="226718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53</a:t>
            </a:fld>
            <a:endParaRPr/>
          </a:p>
        </p:txBody>
      </p:sp>
      <p:sp>
        <p:nvSpPr>
          <p:cNvPr id="7" name="Google Shape;109;p17"/>
          <p:cNvSpPr txBox="1">
            <a:spLocks noGrp="1"/>
          </p:cNvSpPr>
          <p:nvPr>
            <p:ph type="body" idx="1"/>
          </p:nvPr>
        </p:nvSpPr>
        <p:spPr>
          <a:xfrm>
            <a:off x="1214414" y="928676"/>
            <a:ext cx="6858000" cy="3929090"/>
          </a:xfrm>
          <a:prstGeom prst="rect">
            <a:avLst/>
          </a:prstGeom>
        </p:spPr>
        <p:txBody>
          <a:bodyPr spcFirstLastPara="1" wrap="square" lIns="91425" tIns="91425" rIns="91425" bIns="91425" anchor="t" anchorCtr="0">
            <a:noAutofit/>
          </a:bodyPr>
          <a:lstStyle/>
          <a:p>
            <a:pPr marL="0" lvl="0" indent="0">
              <a:buNone/>
            </a:pPr>
            <a:r>
              <a:rPr lang="en-PH" sz="1400" dirty="0" smtClean="0"/>
              <a:t>- These are the runtime exceptions</a:t>
            </a:r>
          </a:p>
          <a:p>
            <a:pPr marL="0" lvl="0" indent="0">
              <a:buNone/>
            </a:pPr>
            <a:r>
              <a:rPr lang="en-PH" sz="1400" dirty="0" smtClean="0"/>
              <a:t>- As the name implies, these exceptions are not checked by the compiler at compile time. They occur because of programming errors.</a:t>
            </a:r>
            <a:br>
              <a:rPr lang="en-PH" sz="1400" dirty="0" smtClean="0"/>
            </a:br>
            <a:endParaRPr lang="en-PH" sz="1400" dirty="0" smtClean="0"/>
          </a:p>
          <a:p>
            <a:pPr marL="0" lvl="0" indent="0">
              <a:buNone/>
            </a:pPr>
            <a:r>
              <a:rPr lang="en-PH" sz="1400" b="1" dirty="0" smtClean="0"/>
              <a:t>Example:</a:t>
            </a:r>
          </a:p>
          <a:p>
            <a:pPr marL="0" lvl="0" indent="0">
              <a:buNone/>
            </a:pPr>
            <a:r>
              <a:rPr lang="en-PH" sz="1400" i="1" dirty="0" smtClean="0"/>
              <a:t>NullPointerException</a:t>
            </a:r>
            <a:r>
              <a:rPr lang="en-PH" sz="1400" dirty="0" smtClean="0"/>
              <a:t> - one of the common example of unchecked exceptions</a:t>
            </a:r>
          </a:p>
          <a:p>
            <a:pPr marL="0" lvl="0" indent="0">
              <a:buNone/>
            </a:pPr>
            <a:endParaRPr lang="en-PH" sz="1400" dirty="0" smtClean="0"/>
          </a:p>
          <a:p>
            <a:pPr marL="0" lvl="0" indent="0">
              <a:buNone/>
            </a:pPr>
            <a:r>
              <a:rPr lang="en-PH" sz="1400" b="1" dirty="0" smtClean="0"/>
              <a:t>Other Popular Runtime Exceptions:</a:t>
            </a:r>
          </a:p>
          <a:p>
            <a:pPr marL="0" lvl="0" indent="0">
              <a:buNone/>
            </a:pPr>
            <a:r>
              <a:rPr lang="en-PH" sz="1400" dirty="0" smtClean="0"/>
              <a:t>- </a:t>
            </a:r>
            <a:r>
              <a:rPr lang="en-PH" sz="1400" i="1" dirty="0" err="1" smtClean="0"/>
              <a:t>ArithmeticException</a:t>
            </a:r>
            <a:endParaRPr lang="en-PH" sz="1400" i="1" dirty="0" smtClean="0"/>
          </a:p>
          <a:p>
            <a:pPr marL="0" lvl="0" indent="0">
              <a:buNone/>
            </a:pPr>
            <a:r>
              <a:rPr lang="en-PH" sz="1400" dirty="0" smtClean="0"/>
              <a:t>- </a:t>
            </a:r>
            <a:r>
              <a:rPr lang="en-PH" sz="1400" i="1" dirty="0" err="1" smtClean="0"/>
              <a:t>IllegalArgumentException</a:t>
            </a:r>
            <a:endParaRPr lang="en-PH" sz="1400" i="1" dirty="0" smtClean="0"/>
          </a:p>
          <a:p>
            <a:pPr marL="0" lvl="0" indent="0">
              <a:buNone/>
            </a:pPr>
            <a:r>
              <a:rPr lang="en-PH" sz="1400" dirty="0" smtClean="0"/>
              <a:t>- </a:t>
            </a:r>
            <a:r>
              <a:rPr lang="en-PH" sz="1400" i="1" dirty="0" err="1" smtClean="0"/>
              <a:t>IndexOutOfBoundsException</a:t>
            </a:r>
            <a:endParaRPr lang="en-PH" sz="1400" i="1" dirty="0" smtClean="0"/>
          </a:p>
          <a:p>
            <a:pPr marL="0" lvl="0" indent="0">
              <a:buNone/>
            </a:pPr>
            <a:r>
              <a:rPr lang="en-PH" sz="1400" dirty="0" smtClean="0"/>
              <a:t>- </a:t>
            </a:r>
            <a:r>
              <a:rPr lang="en-PH" sz="1400" i="1" dirty="0" err="1" smtClean="0"/>
              <a:t>IllegalStateException</a:t>
            </a:r>
            <a:endParaRPr lang="en-PH" sz="1400" i="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54</a:t>
            </a:fld>
            <a:endParaRPr/>
          </a:p>
        </p:txBody>
      </p:sp>
      <p:pic>
        <p:nvPicPr>
          <p:cNvPr id="2050" name="Picture 2"/>
          <p:cNvPicPr>
            <a:picLocks noChangeAspect="1" noChangeArrowheads="1"/>
          </p:cNvPicPr>
          <p:nvPr/>
        </p:nvPicPr>
        <p:blipFill>
          <a:blip r:embed="rId3"/>
          <a:srcRect/>
          <a:stretch>
            <a:fillRect/>
          </a:stretch>
        </p:blipFill>
        <p:spPr bwMode="auto">
          <a:xfrm>
            <a:off x="1285852" y="1428742"/>
            <a:ext cx="4357718" cy="2158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Error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55</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 Indicates an error external to our application</a:t>
            </a:r>
          </a:p>
          <a:p>
            <a:pPr marL="0" lvl="0" indent="0">
              <a:buNone/>
            </a:pPr>
            <a:endParaRPr lang="en-PH" sz="1400" dirty="0" smtClean="0"/>
          </a:p>
          <a:p>
            <a:pPr marL="0" lvl="0" indent="0">
              <a:buNone/>
            </a:pPr>
            <a:r>
              <a:rPr lang="en-PH" sz="1400" b="1" dirty="0" smtClean="0"/>
              <a:t>Examples:</a:t>
            </a:r>
          </a:p>
          <a:p>
            <a:pPr marL="0" lvl="0" indent="0">
              <a:buNone/>
            </a:pPr>
            <a:r>
              <a:rPr lang="en-PH" sz="1400" dirty="0" smtClean="0"/>
              <a:t>- </a:t>
            </a:r>
            <a:r>
              <a:rPr lang="en-PH" sz="1400" i="1" dirty="0" err="1" smtClean="0"/>
              <a:t>StackOverflowError</a:t>
            </a:r>
            <a:endParaRPr lang="en-PH" sz="1400" i="1" dirty="0" smtClean="0"/>
          </a:p>
          <a:p>
            <a:pPr marL="0" lvl="0" indent="0">
              <a:buNone/>
            </a:pPr>
            <a:r>
              <a:rPr lang="en-PH" sz="1400" dirty="0" smtClean="0"/>
              <a:t>- </a:t>
            </a:r>
            <a:r>
              <a:rPr lang="en-PH" sz="1400" i="1" dirty="0" err="1" smtClean="0"/>
              <a:t>OutOfMemoryError</a:t>
            </a:r>
            <a:endParaRPr lang="en-PH" sz="1400" i="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Generics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56</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57</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Generic Class</a:t>
            </a:r>
            <a:endParaRPr b="1"/>
          </a:p>
          <a:p>
            <a:pPr marL="0" lvl="0" indent="0" algn="l" rtl="0">
              <a:spcBef>
                <a:spcPts val="600"/>
              </a:spcBef>
              <a:spcAft>
                <a:spcPts val="0"/>
              </a:spcAft>
              <a:buNone/>
            </a:pPr>
            <a:endParaRPr lang="en" dirty="0" smtClean="0"/>
          </a:p>
          <a:p>
            <a:pPr marL="0" lvl="0" indent="0">
              <a:buNone/>
            </a:pPr>
            <a:r>
              <a:rPr lang="en-US" sz="1600" dirty="0" smtClean="0"/>
              <a:t>- A Generic class simply means that the items or functions in that class can be generalized with the parameter </a:t>
            </a:r>
            <a:r>
              <a:rPr lang="en-US" sz="1600" i="1" dirty="0" smtClean="0"/>
              <a:t>(example T)</a:t>
            </a:r>
            <a:r>
              <a:rPr lang="en-US" sz="1600" dirty="0" smtClean="0"/>
              <a:t> to specify that we can add any type as a parameter in place of </a:t>
            </a:r>
            <a:r>
              <a:rPr lang="en-US" sz="1600" b="1" dirty="0" smtClean="0"/>
              <a:t>T</a:t>
            </a:r>
            <a:r>
              <a:rPr lang="en-US" sz="1600" dirty="0" smtClean="0"/>
              <a:t> like Integer, Character, String, Double or any other user-defined type.</a:t>
            </a:r>
            <a:endParaRPr/>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Generic Method</a:t>
            </a:r>
          </a:p>
          <a:p>
            <a:pPr marL="0" lvl="0" indent="0" algn="l" rtl="0">
              <a:spcBef>
                <a:spcPts val="600"/>
              </a:spcBef>
              <a:spcAft>
                <a:spcPts val="0"/>
              </a:spcAft>
              <a:buNone/>
            </a:pPr>
            <a:endParaRPr b="1"/>
          </a:p>
          <a:p>
            <a:pPr marL="0" lvl="0" indent="0">
              <a:buNone/>
            </a:pPr>
            <a:r>
              <a:rPr lang="en-US" sz="1600" dirty="0" smtClean="0"/>
              <a:t>- </a:t>
            </a:r>
            <a:r>
              <a:rPr lang="en-PH" sz="1600" dirty="0" smtClean="0"/>
              <a:t>These are methods that introduce their own type parameters</a:t>
            </a:r>
            <a:endParaRPr sz="16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Type Parameter Naming Conventions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58</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None/>
            </a:pPr>
            <a:r>
              <a:rPr lang="en-US" sz="1400" dirty="0" smtClean="0"/>
              <a:t>- 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endParaRPr lang="en-PH" sz="1400" dirty="0" smtClean="0"/>
          </a:p>
          <a:p>
            <a:pPr marL="0" lvl="0" indent="0">
              <a:buNone/>
            </a:pPr>
            <a:endParaRPr lang="en-PH" sz="1400" dirty="0" smtClean="0"/>
          </a:p>
          <a:p>
            <a:pPr marL="0" lvl="0" indent="0">
              <a:buNone/>
            </a:pPr>
            <a:r>
              <a:rPr lang="en-PH" sz="1400" b="1" dirty="0" smtClean="0"/>
              <a:t>Most commonly used type parameter names:</a:t>
            </a:r>
          </a:p>
          <a:p>
            <a:pPr marL="0" lvl="0" indent="0">
              <a:buNone/>
            </a:pPr>
            <a:r>
              <a:rPr lang="en-PH" sz="1400" b="1" dirty="0" smtClean="0"/>
              <a:t>E</a:t>
            </a:r>
            <a:r>
              <a:rPr lang="en-PH" sz="1400" dirty="0" smtClean="0"/>
              <a:t> - Element </a:t>
            </a:r>
            <a:r>
              <a:rPr lang="en-PH" sz="1400" i="1" dirty="0" smtClean="0"/>
              <a:t>(used extensively by the Java Collections Framework)</a:t>
            </a:r>
          </a:p>
          <a:p>
            <a:pPr marL="0" lvl="0" indent="0">
              <a:buNone/>
            </a:pPr>
            <a:r>
              <a:rPr lang="en-PH" sz="1400" b="1" dirty="0" smtClean="0"/>
              <a:t>K</a:t>
            </a:r>
            <a:r>
              <a:rPr lang="en-PH" sz="1400" dirty="0" smtClean="0"/>
              <a:t> - Key</a:t>
            </a:r>
          </a:p>
          <a:p>
            <a:pPr marL="0" lvl="0" indent="0">
              <a:buNone/>
            </a:pPr>
            <a:r>
              <a:rPr lang="en-PH" sz="1400" b="1" dirty="0" smtClean="0"/>
              <a:t>N</a:t>
            </a:r>
            <a:r>
              <a:rPr lang="en-PH" sz="1400" dirty="0" smtClean="0"/>
              <a:t> - Number</a:t>
            </a:r>
          </a:p>
          <a:p>
            <a:pPr marL="0" lvl="0" indent="0">
              <a:buNone/>
            </a:pPr>
            <a:r>
              <a:rPr lang="en-PH" sz="1400" b="1" dirty="0" smtClean="0"/>
              <a:t>T</a:t>
            </a:r>
            <a:r>
              <a:rPr lang="en-PH" sz="1400" dirty="0" smtClean="0"/>
              <a:t> - Type</a:t>
            </a:r>
          </a:p>
          <a:p>
            <a:pPr marL="0" lvl="0" indent="0">
              <a:buNone/>
            </a:pPr>
            <a:r>
              <a:rPr lang="en-PH" sz="1400" b="1" dirty="0" smtClean="0"/>
              <a:t>V</a:t>
            </a:r>
            <a:r>
              <a:rPr lang="en-PH" sz="1400" dirty="0" smtClean="0"/>
              <a:t> - Value</a:t>
            </a:r>
          </a:p>
          <a:p>
            <a:pPr marL="0" lvl="0" indent="0">
              <a:buNone/>
            </a:pPr>
            <a:r>
              <a:rPr lang="en-PH" sz="1400" b="1" dirty="0" smtClean="0"/>
              <a:t>S,U,V</a:t>
            </a:r>
            <a:r>
              <a:rPr lang="en-PH" sz="1400" dirty="0" smtClean="0"/>
              <a:t> </a:t>
            </a:r>
            <a:r>
              <a:rPr lang="en-PH" sz="1400" i="1" dirty="0" smtClean="0"/>
              <a:t>etc.</a:t>
            </a:r>
            <a:r>
              <a:rPr lang="en-PH" sz="1400" dirty="0" smtClean="0"/>
              <a:t> - 2</a:t>
            </a:r>
            <a:r>
              <a:rPr lang="en-PH" sz="1400" baseline="30000" dirty="0" smtClean="0"/>
              <a:t>nd</a:t>
            </a:r>
            <a:r>
              <a:rPr lang="en-PH" sz="1400" dirty="0" smtClean="0"/>
              <a:t>, 3</a:t>
            </a:r>
            <a:r>
              <a:rPr lang="en-PH" sz="1400" baseline="30000" dirty="0" smtClean="0"/>
              <a:t>rd</a:t>
            </a:r>
            <a:r>
              <a:rPr lang="en-PH" sz="1400" dirty="0" smtClean="0"/>
              <a:t>, 4</a:t>
            </a:r>
            <a:r>
              <a:rPr lang="en-PH" sz="1400" baseline="30000" dirty="0" smtClean="0"/>
              <a:t>th</a:t>
            </a:r>
            <a:r>
              <a:rPr lang="en-PH" sz="1400" dirty="0" smtClean="0"/>
              <a:t> types</a:t>
            </a:r>
          </a:p>
          <a:p>
            <a:pPr marL="0" lvl="0" indent="0">
              <a:buNone/>
            </a:pPr>
            <a:endParaRPr lang="en-PH" sz="1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Class - Single Type Parameter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59</a:t>
            </a:fld>
            <a:endParaRPr/>
          </a:p>
        </p:txBody>
      </p:sp>
      <p:pic>
        <p:nvPicPr>
          <p:cNvPr id="2052" name="Picture 4"/>
          <p:cNvPicPr>
            <a:picLocks noChangeAspect="1" noChangeArrowheads="1"/>
          </p:cNvPicPr>
          <p:nvPr/>
        </p:nvPicPr>
        <p:blipFill>
          <a:blip r:embed="rId3"/>
          <a:srcRect/>
          <a:stretch>
            <a:fillRect/>
          </a:stretch>
        </p:blipFill>
        <p:spPr bwMode="auto">
          <a:xfrm>
            <a:off x="1214414" y="1428742"/>
            <a:ext cx="4071965" cy="221830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3" name="Picture 5"/>
          <p:cNvPicPr>
            <a:picLocks noChangeAspect="1" noChangeArrowheads="1"/>
          </p:cNvPicPr>
          <p:nvPr/>
        </p:nvPicPr>
        <p:blipFill>
          <a:blip r:embed="rId4"/>
          <a:srcRect/>
          <a:stretch>
            <a:fillRect/>
          </a:stretch>
        </p:blipFill>
        <p:spPr bwMode="auto">
          <a:xfrm>
            <a:off x="5572132" y="1428742"/>
            <a:ext cx="2928957" cy="8873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Refactoring</a:t>
            </a:r>
            <a:endParaRPr>
              <a:solidFill>
                <a:srgbClr val="39C0BA"/>
              </a:solidFill>
            </a:endParaRPr>
          </a:p>
        </p:txBody>
      </p:sp>
      <p:sp>
        <p:nvSpPr>
          <p:cNvPr id="109" name="Google Shape;109;p17"/>
          <p:cNvSpPr txBox="1">
            <a:spLocks noGrp="1"/>
          </p:cNvSpPr>
          <p:nvPr>
            <p:ph type="body" idx="1"/>
          </p:nvPr>
        </p:nvSpPr>
        <p:spPr>
          <a:xfrm>
            <a:off x="1214414" y="1000114"/>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dirty="0" smtClean="0"/>
              <a:t>- </a:t>
            </a:r>
            <a:r>
              <a:rPr lang="en-PH" sz="1400" b="1" dirty="0" smtClean="0"/>
              <a:t>Code refactoring </a:t>
            </a:r>
            <a:r>
              <a:rPr lang="en-PH" sz="1400" dirty="0" smtClean="0"/>
              <a:t>is the process of restructuring existing code without changing its external behavior.</a:t>
            </a:r>
            <a:r>
              <a:rPr lang="en-PH" sz="1400" dirty="0"/>
              <a:t> </a:t>
            </a:r>
            <a:endParaRPr lang="en-PH" sz="1400" dirty="0" smtClean="0"/>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 Refactoring is intended to improve the design, structure, and/or implementation of the software </a:t>
            </a:r>
            <a:r>
              <a:rPr lang="en-PH" sz="1400" i="1" dirty="0" smtClean="0"/>
              <a:t>(its non-functional attributes), </a:t>
            </a:r>
            <a:r>
              <a:rPr lang="en-PH" sz="1400" dirty="0" smtClean="0"/>
              <a:t>while preserving its functionality.</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 Potential advantages of refactoring may include improved code readability and reduced complexity; these can improve the source code’s maintainability and create a simpler, cleaner, or more expressive internal architecture or object model to improve extensibility.</a:t>
            </a:r>
          </a:p>
          <a:p>
            <a:pPr marL="0" lvl="0" indent="0" algn="l" rtl="0">
              <a:spcBef>
                <a:spcPts val="600"/>
              </a:spcBef>
              <a:spcAft>
                <a:spcPts val="0"/>
              </a:spcAft>
              <a:buFontTx/>
              <a:buChar char="-"/>
            </a:pPr>
            <a:endParaRPr lang="en-PH" sz="1400" dirty="0" smtClean="0"/>
          </a:p>
          <a:p>
            <a:pPr marL="0" lvl="0" indent="0" algn="l" rtl="0">
              <a:spcBef>
                <a:spcPts val="600"/>
              </a:spcBef>
              <a:spcAft>
                <a:spcPts val="0"/>
              </a:spcAft>
              <a:buNone/>
            </a:pPr>
            <a:r>
              <a:rPr lang="en-PH" sz="1400" dirty="0" smtClean="0"/>
              <a:t>- Another potential goal for refactoring is improved performance; software engineers face an ongoing challenge to write programs that perform faster or use less memory.</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Class - Multiple Type Parameter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60</a:t>
            </a:fld>
            <a:endParaRPr/>
          </a:p>
        </p:txBody>
      </p:sp>
      <p:pic>
        <p:nvPicPr>
          <p:cNvPr id="3074" name="Picture 2"/>
          <p:cNvPicPr>
            <a:picLocks noChangeAspect="1" noChangeArrowheads="1"/>
          </p:cNvPicPr>
          <p:nvPr/>
        </p:nvPicPr>
        <p:blipFill>
          <a:blip r:embed="rId3"/>
          <a:srcRect/>
          <a:stretch>
            <a:fillRect/>
          </a:stretch>
        </p:blipFill>
        <p:spPr bwMode="auto">
          <a:xfrm>
            <a:off x="1214414" y="3929072"/>
            <a:ext cx="3214711" cy="101840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4"/>
          <a:srcRect/>
          <a:stretch>
            <a:fillRect/>
          </a:stretch>
        </p:blipFill>
        <p:spPr bwMode="auto">
          <a:xfrm>
            <a:off x="1214414" y="1000114"/>
            <a:ext cx="5344394" cy="285752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Methods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61</a:t>
            </a:fld>
            <a:endParaRPr/>
          </a:p>
        </p:txBody>
      </p:sp>
      <p:sp>
        <p:nvSpPr>
          <p:cNvPr id="7" name="Google Shape;109;p17"/>
          <p:cNvSpPr txBox="1">
            <a:spLocks noGrp="1"/>
          </p:cNvSpPr>
          <p:nvPr>
            <p:ph type="body" idx="1"/>
          </p:nvPr>
        </p:nvSpPr>
        <p:spPr>
          <a:xfrm>
            <a:off x="1214414" y="928676"/>
            <a:ext cx="6858000" cy="785818"/>
          </a:xfrm>
          <a:prstGeom prst="rect">
            <a:avLst/>
          </a:prstGeom>
        </p:spPr>
        <p:txBody>
          <a:bodyPr spcFirstLastPara="1" wrap="square" lIns="91425" tIns="91425" rIns="91425" bIns="91425" anchor="t" anchorCtr="0">
            <a:noAutofit/>
          </a:bodyPr>
          <a:lstStyle/>
          <a:p>
            <a:pPr marL="0" lvl="0" indent="0">
              <a:buNone/>
            </a:pPr>
            <a:r>
              <a:rPr lang="en-PH" sz="1400" dirty="0" smtClean="0"/>
              <a:t>- These are methods that introduce their own type parameters.</a:t>
            </a:r>
          </a:p>
          <a:p>
            <a:pPr marL="0" lvl="0" indent="0">
              <a:buNone/>
            </a:pPr>
            <a:endParaRPr lang="en-PH" sz="1400" i="1" dirty="0" smtClean="0"/>
          </a:p>
          <a:p>
            <a:pPr marL="0" lvl="0" indent="0">
              <a:buNone/>
            </a:pPr>
            <a:r>
              <a:rPr lang="en-PH" sz="1400" b="1" dirty="0" smtClean="0"/>
              <a:t>Example:</a:t>
            </a:r>
          </a:p>
        </p:txBody>
      </p:sp>
      <p:pic>
        <p:nvPicPr>
          <p:cNvPr id="1026" name="Picture 2"/>
          <p:cNvPicPr>
            <a:picLocks noChangeAspect="1" noChangeArrowheads="1"/>
          </p:cNvPicPr>
          <p:nvPr/>
        </p:nvPicPr>
        <p:blipFill>
          <a:blip r:embed="rId3"/>
          <a:srcRect/>
          <a:stretch>
            <a:fillRect/>
          </a:stretch>
        </p:blipFill>
        <p:spPr bwMode="auto">
          <a:xfrm>
            <a:off x="1285852" y="2000246"/>
            <a:ext cx="4733936" cy="289960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Collections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62</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 - Collections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63</a:t>
            </a:fld>
            <a:endParaRPr/>
          </a:p>
        </p:txBody>
      </p:sp>
      <p:pic>
        <p:nvPicPr>
          <p:cNvPr id="4098" name="Picture 2"/>
          <p:cNvPicPr>
            <a:picLocks noChangeAspect="1" noChangeArrowheads="1"/>
          </p:cNvPicPr>
          <p:nvPr/>
        </p:nvPicPr>
        <p:blipFill>
          <a:blip r:embed="rId3"/>
          <a:srcRect/>
          <a:stretch>
            <a:fillRect/>
          </a:stretch>
        </p:blipFill>
        <p:spPr bwMode="auto">
          <a:xfrm>
            <a:off x="1928793" y="1071552"/>
            <a:ext cx="5455333" cy="385765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List interface</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64</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FontTx/>
              <a:buChar char="-"/>
            </a:pPr>
            <a:r>
              <a:rPr lang="en-US" sz="1400" dirty="0" smtClean="0"/>
              <a:t>List </a:t>
            </a:r>
            <a:r>
              <a:rPr lang="en-US" sz="1400" dirty="0" smtClean="0"/>
              <a:t>in Java provides the facility to maintain the ordered collection. It contains the index-based methods to insert, update, delete and search the elements. It can have the duplicate elements also. We can also store the null elements in the list</a:t>
            </a:r>
            <a:r>
              <a:rPr lang="en-US" sz="1400" dirty="0" smtClean="0"/>
              <a:t>.</a:t>
            </a:r>
          </a:p>
          <a:p>
            <a:pPr marL="0" lvl="0" indent="0">
              <a:buNone/>
            </a:pPr>
            <a:endParaRPr lang="en-US" sz="1400" dirty="0" smtClean="0"/>
          </a:p>
          <a:p>
            <a:pPr marL="0" lvl="0" indent="0">
              <a:buFontTx/>
              <a:buChar char="-"/>
            </a:pPr>
            <a:r>
              <a:rPr lang="en-PH" sz="1400" dirty="0" smtClean="0"/>
              <a:t>It supports Indexing</a:t>
            </a:r>
          </a:p>
          <a:p>
            <a:pPr marL="0" lvl="0" indent="0">
              <a:buNone/>
            </a:pPr>
            <a:r>
              <a:rPr lang="en-PH" sz="1400" dirty="0" smtClean="0"/>
              <a:t>   Example: </a:t>
            </a:r>
            <a:r>
              <a:rPr lang="en-PH" sz="1400" i="1" dirty="0" err="1" smtClean="0"/>
              <a:t>list.add</a:t>
            </a:r>
            <a:r>
              <a:rPr lang="en-PH" sz="1400" i="1" dirty="0" smtClean="0"/>
              <a:t>(0, “</a:t>
            </a:r>
            <a:r>
              <a:rPr lang="en-PH" sz="1400" i="1" dirty="0" err="1" smtClean="0"/>
              <a:t>abc</a:t>
            </a:r>
            <a:r>
              <a:rPr lang="en-PH" sz="1400" i="1" dirty="0" smtClean="0"/>
              <a:t>”);</a:t>
            </a:r>
            <a:endParaRPr lang="en-PH" sz="1400" i="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Set interface</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65</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FontTx/>
              <a:buChar char="-"/>
            </a:pPr>
            <a:r>
              <a:rPr lang="en-PH" sz="1400" dirty="0" smtClean="0"/>
              <a:t>This interface represents a collections that contains NO duplicates. So it’s great way of storing a list of unique values.</a:t>
            </a:r>
          </a:p>
          <a:p>
            <a:pPr marL="0" lvl="0" indent="0">
              <a:buFontTx/>
              <a:buChar char="-"/>
            </a:pPr>
            <a:endParaRPr lang="en-PH" sz="1400" dirty="0" smtClean="0"/>
          </a:p>
          <a:p>
            <a:pPr marL="0" lvl="0" indent="0">
              <a:buFontTx/>
              <a:buChar char="-"/>
            </a:pPr>
            <a:r>
              <a:rPr lang="en-PH" sz="1400" dirty="0" smtClean="0"/>
              <a:t>It does not guarantee the order of the items. So DO NOT rely on the order. A Set guarantee only the Uniqueness.</a:t>
            </a:r>
            <a:endParaRPr lang="en-PH" sz="1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smtClean="0"/>
              <a:t>Map interface</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66</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FontTx/>
              <a:buChar char="-"/>
            </a:pPr>
            <a:r>
              <a:rPr lang="en-US" sz="1400" dirty="0" smtClean="0"/>
              <a:t>A map contains values on the basis of key, i.e. key and value pair. Each key and value pair is known as an entry. A Map contains unique keys</a:t>
            </a:r>
            <a:r>
              <a:rPr lang="en-US" sz="1400" dirty="0" smtClean="0"/>
              <a:t>.</a:t>
            </a:r>
          </a:p>
          <a:p>
            <a:pPr marL="0" lvl="0" indent="0">
              <a:buFontTx/>
              <a:buChar char="-"/>
            </a:pPr>
            <a:endParaRPr lang="en-US" sz="1400" dirty="0" smtClean="0"/>
          </a:p>
          <a:p>
            <a:pPr marL="0" lvl="0" indent="0">
              <a:buFontTx/>
              <a:buChar char="-"/>
            </a:pPr>
            <a:r>
              <a:rPr lang="en-US" sz="1400" dirty="0" smtClean="0"/>
              <a:t>A Map doesn't allow duplicate keys, but you can have duplicate values.</a:t>
            </a:r>
            <a:endParaRPr lang="en-PH" sz="1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36" name="Google Shape;336;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37" name="Google Shape;337;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2200" dirty="0" smtClean="0">
                <a:solidFill>
                  <a:srgbClr val="F3F3F3"/>
                </a:solidFill>
              </a:rPr>
              <a:t>Email: houwaey@gmail.com</a:t>
            </a:r>
            <a:endParaRPr sz="220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67</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Project: Mortgage Calculator</a:t>
            </a:r>
            <a:endParaRPr>
              <a:solidFill>
                <a:srgbClr val="39C0BA"/>
              </a:solidFill>
            </a:endParaRPr>
          </a:p>
        </p:txBody>
      </p:sp>
      <p:sp>
        <p:nvSpPr>
          <p:cNvPr id="109" name="Google Shape;109;p17"/>
          <p:cNvSpPr txBox="1">
            <a:spLocks noGrp="1"/>
          </p:cNvSpPr>
          <p:nvPr>
            <p:ph type="body" idx="1"/>
          </p:nvPr>
        </p:nvSpPr>
        <p:spPr>
          <a:xfrm>
            <a:off x="1214414" y="857238"/>
            <a:ext cx="6858000" cy="500066"/>
          </a:xfrm>
          <a:prstGeom prst="rect">
            <a:avLst/>
          </a:prstGeom>
        </p:spPr>
        <p:txBody>
          <a:bodyPr spcFirstLastPara="1" wrap="square" lIns="91425" tIns="91425" rIns="91425" bIns="91425" anchor="t" anchorCtr="0">
            <a:noAutofit/>
          </a:bodyPr>
          <a:lstStyle/>
          <a:p>
            <a:pPr marL="0" lvl="0" indent="0">
              <a:buNone/>
            </a:pPr>
            <a:r>
              <a:rPr lang="en-PH" sz="1400" dirty="0" smtClean="0"/>
              <a:t>Reference: </a:t>
            </a:r>
            <a:r>
              <a:rPr lang="en-PH" sz="1400" i="1" dirty="0" smtClean="0"/>
              <a:t>https://www.wikihow.com/Calculate-Mortgage-Payments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4098" name="Picture 2"/>
          <p:cNvPicPr>
            <a:picLocks noChangeAspect="1" noChangeArrowheads="1"/>
          </p:cNvPicPr>
          <p:nvPr/>
        </p:nvPicPr>
        <p:blipFill>
          <a:blip r:embed="rId3"/>
          <a:srcRect/>
          <a:stretch>
            <a:fillRect/>
          </a:stretch>
        </p:blipFill>
        <p:spPr bwMode="auto">
          <a:xfrm>
            <a:off x="1285852" y="1428742"/>
            <a:ext cx="4614865" cy="329512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Refactoring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Let’s start </a:t>
            </a:r>
            <a:r>
              <a:rPr lang="en" sz="1600" dirty="0" smtClean="0"/>
              <a:t>refactoring our Sample Project (Mortgage Calculator)</a:t>
            </a:r>
          </a:p>
          <a:p>
            <a:pPr marL="0" lvl="0" indent="0" algn="l" rtl="0">
              <a:spcBef>
                <a:spcPts val="0"/>
              </a:spcBef>
              <a:spcAft>
                <a:spcPts val="0"/>
              </a:spcAft>
              <a:buNone/>
            </a:pPr>
            <a:endParaRPr lang="en" sz="1600" dirty="0" smtClean="0"/>
          </a:p>
          <a:p>
            <a:pPr marL="0" indent="0"/>
            <a:r>
              <a:rPr lang="en-PH" sz="1600" dirty="0" smtClean="0"/>
              <a:t>GitHub: </a:t>
            </a:r>
            <a:r>
              <a:rPr lang="en-PH" sz="1600" i="1" dirty="0" smtClean="0"/>
              <a:t>https://github.com/houwaey/mortgage-calculator</a:t>
            </a:r>
          </a:p>
          <a:p>
            <a:pPr marL="0" lvl="0" indent="0" algn="l" rtl="0">
              <a:spcBef>
                <a:spcPts val="0"/>
              </a:spcBef>
              <a:spcAft>
                <a:spcPts val="0"/>
              </a:spcAft>
              <a:buNone/>
            </a:pPr>
            <a:endParaRPr sz="1600"/>
          </a:p>
        </p:txBody>
      </p:sp>
      <p:sp>
        <p:nvSpPr>
          <p:cNvPr id="96" name="Google Shape;96;p15"/>
          <p:cNvSpPr txBox="1"/>
          <p:nvPr/>
        </p:nvSpPr>
        <p:spPr>
          <a:xfrm>
            <a:off x="500034" y="2285998"/>
            <a:ext cx="714380" cy="583727"/>
          </a:xfrm>
          <a:prstGeom prst="rect">
            <a:avLst/>
          </a:prstGeom>
          <a:noFill/>
          <a:ln>
            <a:noFill/>
          </a:ln>
        </p:spPr>
        <p:txBody>
          <a:bodyPr spcFirstLastPara="1" wrap="square" lIns="91425" tIns="91425" rIns="91425" bIns="91425" anchor="ctr" anchorCtr="0">
            <a:noAutofit/>
          </a:bodyPr>
          <a:lstStyle/>
          <a:p>
            <a:pPr lvl="0" algn="ctr"/>
            <a:r>
              <a:rPr lang="en" sz="2800" dirty="0" smtClean="0">
                <a:solidFill>
                  <a:schemeClr val="tx1"/>
                </a:solidFill>
                <a:latin typeface="Quicksand"/>
                <a:ea typeface="Quicksand"/>
                <a:cs typeface="Quicksand"/>
                <a:sym typeface="Quicksand"/>
              </a:rPr>
              <a:t>🔨</a:t>
            </a:r>
            <a:endParaRPr sz="2800">
              <a:solidFill>
                <a:schemeClr val="tx1"/>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2</a:t>
            </a:r>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1559</Words>
  <PresentationFormat>On-screen Show (16:9)</PresentationFormat>
  <Paragraphs>274</Paragraphs>
  <Slides>67</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Quicksand</vt:lpstr>
      <vt:lpstr>Wingdings</vt:lpstr>
      <vt:lpstr>Eleanor template</vt:lpstr>
      <vt:lpstr>JAVA - Part 1</vt:lpstr>
      <vt:lpstr>Slide 2</vt:lpstr>
      <vt:lpstr>Clean Coding</vt:lpstr>
      <vt:lpstr>Creating Method</vt:lpstr>
      <vt:lpstr>Creating Method</vt:lpstr>
      <vt:lpstr>Refactoring</vt:lpstr>
      <vt:lpstr>Project: Mortgage Calculator</vt:lpstr>
      <vt:lpstr>Refactoring in Action</vt:lpstr>
      <vt:lpstr>JAVA - Part 2</vt:lpstr>
      <vt:lpstr>Classes and Objects</vt:lpstr>
      <vt:lpstr>Classes and Objects</vt:lpstr>
      <vt:lpstr>Memory Allocation</vt:lpstr>
      <vt:lpstr>Memory Allocation</vt:lpstr>
      <vt:lpstr>Memory Allocation</vt:lpstr>
      <vt:lpstr>Procedural Programming</vt:lpstr>
      <vt:lpstr>Procedural Programming</vt:lpstr>
      <vt:lpstr>Procedural Programming</vt:lpstr>
      <vt:lpstr>Procedural Programming in Action</vt:lpstr>
      <vt:lpstr>Encapsulation</vt:lpstr>
      <vt:lpstr>Encapsulation</vt:lpstr>
      <vt:lpstr>Encapsulation</vt:lpstr>
      <vt:lpstr>Encapsulation in Action</vt:lpstr>
      <vt:lpstr>Constructors</vt:lpstr>
      <vt:lpstr>Constructors</vt:lpstr>
      <vt:lpstr>Constructors</vt:lpstr>
      <vt:lpstr>Constructors in Action</vt:lpstr>
      <vt:lpstr>Method Overloading</vt:lpstr>
      <vt:lpstr>Method Overloading</vt:lpstr>
      <vt:lpstr>Method Overloading</vt:lpstr>
      <vt:lpstr>Method Overloading in Action</vt:lpstr>
      <vt:lpstr>Constructor Overloading</vt:lpstr>
      <vt:lpstr>Constructor Overloading</vt:lpstr>
      <vt:lpstr>Constructor Overloading</vt:lpstr>
      <vt:lpstr>Constructor Overloading in Action</vt:lpstr>
      <vt:lpstr>Static Members</vt:lpstr>
      <vt:lpstr>Static Members</vt:lpstr>
      <vt:lpstr>Static Members</vt:lpstr>
      <vt:lpstr>Static Members in Action</vt:lpstr>
      <vt:lpstr>Inheritance</vt:lpstr>
      <vt:lpstr>Deep Inheritance Hierarchies</vt:lpstr>
      <vt:lpstr>Deep Inheritance Hierarchies</vt:lpstr>
      <vt:lpstr>Multiple Inheritance</vt:lpstr>
      <vt:lpstr>Multiple Inheritance</vt:lpstr>
      <vt:lpstr>Interfaces</vt:lpstr>
      <vt:lpstr>Interfaces</vt:lpstr>
      <vt:lpstr>Interface/Abstract Class in Action</vt:lpstr>
      <vt:lpstr>JAVA - Part 3</vt:lpstr>
      <vt:lpstr>Exceptions</vt:lpstr>
      <vt:lpstr>Exceptions</vt:lpstr>
      <vt:lpstr>Types of Exceptions</vt:lpstr>
      <vt:lpstr>Checked Exceptions</vt:lpstr>
      <vt:lpstr>Checked Exceptions</vt:lpstr>
      <vt:lpstr>Unchecked Exceptions</vt:lpstr>
      <vt:lpstr>Unchecked Exceptions</vt:lpstr>
      <vt:lpstr>Error</vt:lpstr>
      <vt:lpstr>Generics</vt:lpstr>
      <vt:lpstr>Generics</vt:lpstr>
      <vt:lpstr>Type Parameter Naming Conventions</vt:lpstr>
      <vt:lpstr>Generic Class - Single Type Parameter</vt:lpstr>
      <vt:lpstr>Generic Class - Multiple Type Parameter</vt:lpstr>
      <vt:lpstr>Generic Methods</vt:lpstr>
      <vt:lpstr>Collections</vt:lpstr>
      <vt:lpstr>Overview - Collections</vt:lpstr>
      <vt:lpstr>List interface</vt:lpstr>
      <vt:lpstr>Set interface</vt:lpstr>
      <vt:lpstr>Map interface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 Part 1</dc:title>
  <cp:lastModifiedBy>Houwaey-</cp:lastModifiedBy>
  <cp:revision>183</cp:revision>
  <dcterms:modified xsi:type="dcterms:W3CDTF">2022-05-11T12:52:47Z</dcterms:modified>
</cp:coreProperties>
</file>