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8"/>
  </p:notesMasterIdLst>
  <p:sldIdLst>
    <p:sldId id="256" r:id="rId2"/>
    <p:sldId id="296" r:id="rId3"/>
    <p:sldId id="298" r:id="rId4"/>
    <p:sldId id="297"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7" r:id="rId33"/>
    <p:sldId id="328" r:id="rId34"/>
    <p:sldId id="329" r:id="rId35"/>
    <p:sldId id="330" r:id="rId36"/>
    <p:sldId id="331" r:id="rId37"/>
    <p:sldId id="332" r:id="rId38"/>
    <p:sldId id="333" r:id="rId39"/>
    <p:sldId id="334" r:id="rId40"/>
    <p:sldId id="383" r:id="rId41"/>
    <p:sldId id="335" r:id="rId42"/>
    <p:sldId id="336" r:id="rId43"/>
    <p:sldId id="337" r:id="rId44"/>
    <p:sldId id="338" r:id="rId45"/>
    <p:sldId id="339" r:id="rId46"/>
    <p:sldId id="340" r:id="rId47"/>
    <p:sldId id="341" r:id="rId48"/>
    <p:sldId id="342" r:id="rId49"/>
    <p:sldId id="344" r:id="rId50"/>
    <p:sldId id="345" r:id="rId51"/>
    <p:sldId id="346" r:id="rId52"/>
    <p:sldId id="347" r:id="rId53"/>
    <p:sldId id="348" r:id="rId54"/>
    <p:sldId id="349" r:id="rId55"/>
    <p:sldId id="350" r:id="rId56"/>
    <p:sldId id="351" r:id="rId57"/>
    <p:sldId id="353" r:id="rId58"/>
    <p:sldId id="352" r:id="rId59"/>
    <p:sldId id="354" r:id="rId60"/>
    <p:sldId id="355" r:id="rId61"/>
    <p:sldId id="356" r:id="rId62"/>
    <p:sldId id="358" r:id="rId63"/>
    <p:sldId id="359" r:id="rId64"/>
    <p:sldId id="360" r:id="rId65"/>
    <p:sldId id="361" r:id="rId66"/>
    <p:sldId id="362" r:id="rId67"/>
    <p:sldId id="363" r:id="rId68"/>
    <p:sldId id="364" r:id="rId69"/>
    <p:sldId id="365" r:id="rId70"/>
    <p:sldId id="366" r:id="rId71"/>
    <p:sldId id="367" r:id="rId72"/>
    <p:sldId id="368" r:id="rId73"/>
    <p:sldId id="369" r:id="rId74"/>
    <p:sldId id="370" r:id="rId75"/>
    <p:sldId id="371" r:id="rId76"/>
    <p:sldId id="372" r:id="rId77"/>
    <p:sldId id="373" r:id="rId78"/>
    <p:sldId id="374" r:id="rId79"/>
    <p:sldId id="375" r:id="rId80"/>
    <p:sldId id="376" r:id="rId81"/>
    <p:sldId id="377" r:id="rId82"/>
    <p:sldId id="378" r:id="rId83"/>
    <p:sldId id="379" r:id="rId84"/>
    <p:sldId id="380" r:id="rId85"/>
    <p:sldId id="381" r:id="rId86"/>
    <p:sldId id="382" r:id="rId87"/>
  </p:sldIdLst>
  <p:sldSz cx="9144000" cy="5143500" type="screen16x9"/>
  <p:notesSz cx="6858000" cy="9144000"/>
  <p:embeddedFontLst>
    <p:embeddedFont>
      <p:font typeface="Quicksand" charset="0"/>
      <p:regular r:id="rId89"/>
      <p:bold r:id="rId90"/>
    </p:embeddedFont>
    <p:embeddedFont>
      <p:font typeface="Calibri" pitchFamily="34" charset="0"/>
      <p:regular r:id="rId91"/>
      <p:bold r:id="rId92"/>
      <p:italic r:id="rId93"/>
      <p:bold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CE042EE-030E-48AD-AEE1-48DBF1C2F338}">
  <a:tblStyle styleId="{8CE042EE-030E-48AD-AEE1-48DBF1C2F3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1A6B3E-507F-4017-96D8-7895C4FAF2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308" autoAdjust="0"/>
    <p:restoredTop sz="83569" autoAdjust="0"/>
  </p:normalViewPr>
  <p:slideViewPr>
    <p:cSldViewPr>
      <p:cViewPr varScale="1">
        <p:scale>
          <a:sx n="98" d="100"/>
          <a:sy n="98" d="100"/>
        </p:scale>
        <p:origin x="-850" y="-6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font" Target="fonts/font1.fntdata"/><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2.fntdata"/><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5.fntdata"/><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font" Target="fonts/font3.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sz="1100" b="0" i="0" u="none" strike="noStrike" cap="none" dirty="0" smtClean="0">
                <a:solidFill>
                  <a:srgbClr val="000000"/>
                </a:solidFill>
                <a:latin typeface="Arial"/>
                <a:ea typeface="Arial"/>
                <a:cs typeface="Arial"/>
                <a:sym typeface="Arial"/>
              </a:rPr>
              <a:t>In today’s world, complexity has managed to creep into products. Microservice architecture promises to keep teams scaling and function better.</a:t>
            </a:r>
            <a:endParaRPr lang="en-US"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sz="1100" b="0" i="0" u="none" strike="noStrike" cap="none" dirty="0" smtClean="0">
                <a:solidFill>
                  <a:srgbClr val="000000"/>
                </a:solidFill>
                <a:latin typeface="Arial"/>
                <a:ea typeface="Arial"/>
                <a:cs typeface="Arial"/>
                <a:sym typeface="Arial"/>
              </a:rPr>
              <a:t>* Let’s take a classic use case of a shopping cart application.</a:t>
            </a:r>
          </a:p>
          <a:p>
            <a:pPr>
              <a:buNone/>
            </a:pPr>
            <a:r>
              <a:rPr lang="en-US" sz="1100" b="0" i="0" u="none" strike="noStrike" cap="none" dirty="0" smtClean="0">
                <a:solidFill>
                  <a:srgbClr val="000000"/>
                </a:solidFill>
                <a:latin typeface="Arial"/>
                <a:ea typeface="Arial"/>
                <a:cs typeface="Arial"/>
                <a:sym typeface="Arial"/>
              </a:rPr>
              <a:t>* When you open a shopping cart application, all you see is just a website. But, behind the scenes, the shopping cart application has a service for accepting payments, a service for customer services and so on. </a:t>
            </a:r>
          </a:p>
          <a:p>
            <a:pPr>
              <a:buNone/>
            </a:pPr>
            <a:r>
              <a:rPr lang="en-US" sz="1100" b="0" i="0" u="none" strike="noStrike" cap="none" dirty="0" smtClean="0">
                <a:solidFill>
                  <a:srgbClr val="000000"/>
                </a:solidFill>
                <a:latin typeface="Arial"/>
                <a:ea typeface="Arial"/>
                <a:cs typeface="Arial"/>
                <a:sym typeface="Arial"/>
              </a:rPr>
              <a:t>* Assume that developers of this application have created it in a monolithic framework. Refer to</a:t>
            </a:r>
            <a:r>
              <a:rPr lang="en-US" sz="1100" b="0" i="0" u="none" strike="noStrike" cap="none" baseline="0" dirty="0" smtClean="0">
                <a:solidFill>
                  <a:srgbClr val="000000"/>
                </a:solidFill>
                <a:latin typeface="Arial"/>
                <a:ea typeface="Arial"/>
                <a:cs typeface="Arial"/>
                <a:sym typeface="Arial"/>
              </a:rPr>
              <a:t> Figure 7</a:t>
            </a:r>
            <a:r>
              <a:rPr lang="en-US" sz="1100" b="0" i="0" u="none" strike="noStrike" cap="none" dirty="0" smtClean="0">
                <a:solidFill>
                  <a:srgbClr val="000000"/>
                </a:solidFill>
                <a:latin typeface="Arial"/>
                <a:ea typeface="Arial"/>
                <a:cs typeface="Arial"/>
                <a:sym typeface="Arial"/>
              </a:rPr>
              <a:t>:</a:t>
            </a:r>
          </a:p>
          <a:p>
            <a:pPr>
              <a:buNone/>
            </a:pPr>
            <a:endParaRPr lang="en-PH" sz="1100" b="0" i="0" u="none" strike="noStrike" cap="none" dirty="0" smtClean="0">
              <a:solidFill>
                <a:srgbClr val="000000"/>
              </a:solidFill>
              <a:latin typeface="Arial"/>
              <a:ea typeface="Arial"/>
              <a:cs typeface="Arial"/>
              <a:sym typeface="Arial"/>
            </a:endParaRPr>
          </a:p>
          <a:p>
            <a:pPr>
              <a:buNone/>
            </a:pPr>
            <a:r>
              <a:rPr lang="en-US" sz="1100" b="0" i="0" u="none" strike="noStrike" cap="none" dirty="0" smtClean="0">
                <a:solidFill>
                  <a:srgbClr val="000000"/>
                </a:solidFill>
                <a:latin typeface="Arial"/>
                <a:ea typeface="Arial"/>
                <a:cs typeface="Arial"/>
                <a:sym typeface="Arial"/>
              </a:rPr>
              <a:t>- So, all the features are put together in a single code base and are under a single underlying database.</a:t>
            </a:r>
            <a:endParaRPr lang="en-US"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sz="1100" b="0" i="0" u="none" strike="noStrike" cap="none" dirty="0" smtClean="0">
                <a:solidFill>
                  <a:srgbClr val="000000"/>
                </a:solidFill>
                <a:latin typeface="Arial"/>
                <a:ea typeface="Arial"/>
                <a:cs typeface="Arial"/>
                <a:sym typeface="Arial"/>
              </a:rPr>
              <a:t>* Now, let’s suppose that there is a new brand coming up in the market and developers want to put all the details of the upcoming brand in this application.</a:t>
            </a:r>
          </a:p>
          <a:p>
            <a:pPr>
              <a:buNone/>
            </a:pPr>
            <a:r>
              <a:rPr lang="en-US" sz="1100" b="0" i="0" u="none" strike="noStrike" cap="none" dirty="0" smtClean="0">
                <a:solidFill>
                  <a:srgbClr val="000000"/>
                </a:solidFill>
                <a:latin typeface="Arial"/>
                <a:ea typeface="Arial"/>
                <a:cs typeface="Arial"/>
                <a:sym typeface="Arial"/>
              </a:rPr>
              <a:t>* Then, they not only have to rework on the service for new labels, but they also have to reframe the complete system and deploy it accordingly.</a:t>
            </a:r>
          </a:p>
          <a:p>
            <a:pPr>
              <a:buNone/>
            </a:pPr>
            <a:r>
              <a:rPr lang="en-US" sz="1100" b="0" i="0" u="none" strike="noStrike" cap="none" dirty="0" smtClean="0">
                <a:solidFill>
                  <a:srgbClr val="000000"/>
                </a:solidFill>
                <a:latin typeface="Arial"/>
                <a:ea typeface="Arial"/>
                <a:cs typeface="Arial"/>
                <a:sym typeface="Arial"/>
              </a:rPr>
              <a:t>* To avoid such challenges developers of this application decided to shift their application from a monolithic architecture to a newer architecture. Refer to the </a:t>
            </a:r>
            <a:r>
              <a:rPr lang="en-US" sz="1100" b="0" i="1" u="none" strike="noStrike" cap="none" dirty="0" smtClean="0">
                <a:solidFill>
                  <a:srgbClr val="000000"/>
                </a:solidFill>
                <a:latin typeface="Arial"/>
                <a:ea typeface="Arial"/>
                <a:cs typeface="Arial"/>
                <a:sym typeface="Arial"/>
              </a:rPr>
              <a:t>Figure 8</a:t>
            </a:r>
            <a:r>
              <a:rPr lang="en-US" sz="1100" b="0" i="0" u="none" strike="noStrike" cap="none" dirty="0" smtClean="0">
                <a:solidFill>
                  <a:srgbClr val="000000"/>
                </a:solidFill>
                <a:latin typeface="Arial"/>
                <a:ea typeface="Arial"/>
                <a:cs typeface="Arial"/>
                <a:sym typeface="Arial"/>
              </a:rPr>
              <a:t> to understand the architecture of shopping cart application</a:t>
            </a:r>
          </a:p>
          <a:p>
            <a:pPr>
              <a:buNone/>
            </a:pPr>
            <a:endParaRPr lang="en-PH" sz="1100" b="0" i="0" u="none" strike="noStrike" cap="none" dirty="0" smtClean="0">
              <a:solidFill>
                <a:srgbClr val="000000"/>
              </a:solidFill>
              <a:latin typeface="Arial"/>
              <a:ea typeface="Arial"/>
              <a:cs typeface="Arial"/>
              <a:sym typeface="Arial"/>
            </a:endParaRPr>
          </a:p>
          <a:p>
            <a:pPr>
              <a:buNone/>
            </a:pPr>
            <a:endParaRPr lang="en-PH" sz="1100" b="0" i="0" u="none" strike="noStrike" cap="none" dirty="0" smtClean="0">
              <a:solidFill>
                <a:srgbClr val="000000"/>
              </a:solidFill>
              <a:latin typeface="Arial"/>
              <a:ea typeface="Arial"/>
              <a:cs typeface="Arial"/>
              <a:sym typeface="Arial"/>
            </a:endParaRPr>
          </a:p>
          <a:p>
            <a:pPr>
              <a:buNone/>
            </a:pPr>
            <a:r>
              <a:rPr lang="en-US" sz="1100" b="0" i="0" u="none" strike="noStrike" cap="none" dirty="0" smtClean="0">
                <a:solidFill>
                  <a:srgbClr val="000000"/>
                </a:solidFill>
                <a:latin typeface="Arial"/>
                <a:ea typeface="Arial"/>
                <a:cs typeface="Arial"/>
                <a:sym typeface="Arial"/>
              </a:rPr>
              <a:t>* This means that developers don’t create a web micro service, a logic micro service, or a database micro service. Instead, they create separate microservices for search, recommendations, customer services and so on.</a:t>
            </a:r>
          </a:p>
          <a:p>
            <a:pPr>
              <a:buNone/>
            </a:pPr>
            <a:r>
              <a:rPr lang="en-US" sz="1100" b="0" i="0" u="none" strike="noStrike" cap="none" dirty="0" smtClean="0">
                <a:solidFill>
                  <a:srgbClr val="000000"/>
                </a:solidFill>
                <a:latin typeface="Arial"/>
                <a:ea typeface="Arial"/>
                <a:cs typeface="Arial"/>
                <a:sym typeface="Arial"/>
              </a:rPr>
              <a:t>* This type of architecture for the application not only helps the developers to overcome all the challenges faced with the previous architecture but also helps the shopping cart application to be built, deployed, and scale up easily.</a:t>
            </a:r>
          </a:p>
          <a:p>
            <a:pPr>
              <a:buNone/>
            </a:pPr>
            <a:endParaRPr lang="en-US" sz="1100" b="0" i="0" u="none" strike="noStrike" cap="none" dirty="0" smtClean="0">
              <a:solidFill>
                <a:srgbClr val="000000"/>
              </a:solidFill>
              <a:latin typeface="Arial"/>
              <a:ea typeface="Arial"/>
              <a:cs typeface="Arial"/>
              <a:sym typeface="Arial"/>
            </a:endParaRPr>
          </a:p>
          <a:p>
            <a:pPr>
              <a:buNone/>
            </a:pPr>
            <a:endParaRPr lang="en-US"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Run via</a:t>
            </a:r>
            <a:r>
              <a:rPr lang="en-PH" baseline="0" dirty="0" smtClean="0"/>
              <a:t> </a:t>
            </a:r>
            <a:r>
              <a:rPr lang="en-PH" baseline="0" dirty="0" err="1" smtClean="0"/>
              <a:t>IntelliJ</a:t>
            </a:r>
            <a:r>
              <a:rPr lang="en-PH" baseline="0" dirty="0" smtClean="0"/>
              <a:t>, then access http://localhost:8080/</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b92539d425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b92539d425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latin typeface="Arial"/>
                <a:ea typeface="Arial"/>
                <a:cs typeface="Arial"/>
                <a:sym typeface="Arial"/>
              </a:rPr>
              <a:t>The above challenges were the main reasons that led to the evolution of microservices. So, now let us understand what is Microservices in simple words?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b="0" i="0" dirty="0" smtClean="0">
                <a:solidFill>
                  <a:srgbClr val="000000"/>
                </a:solidFill>
                <a:latin typeface="Arial"/>
              </a:rPr>
              <a:t>* The following example shows the code for reading the remote host and remote address from the </a:t>
            </a:r>
            <a:r>
              <a:rPr lang="en-US" b="0" i="0" dirty="0" err="1" smtClean="0">
                <a:solidFill>
                  <a:srgbClr val="000000"/>
                </a:solidFill>
                <a:latin typeface="Arial"/>
              </a:rPr>
              <a:t>ServletRequest</a:t>
            </a:r>
            <a:r>
              <a:rPr lang="en-US" b="0" i="0" dirty="0" smtClean="0">
                <a:solidFill>
                  <a:srgbClr val="000000"/>
                </a:solidFill>
                <a:latin typeface="Arial"/>
              </a:rPr>
              <a:t> object before sending the request to the controller.</a:t>
            </a:r>
          </a:p>
          <a:p>
            <a:pPr>
              <a:buNone/>
            </a:pPr>
            <a:endParaRPr lang="en-US" b="0" i="0" dirty="0" smtClean="0">
              <a:solidFill>
                <a:srgbClr val="000000"/>
              </a:solidFill>
              <a:latin typeface="Arial"/>
            </a:endParaRPr>
          </a:p>
          <a:p>
            <a:pPr>
              <a:buNone/>
            </a:pPr>
            <a:r>
              <a:rPr lang="en-US" b="0" i="0" dirty="0" smtClean="0">
                <a:solidFill>
                  <a:srgbClr val="000000"/>
                </a:solidFill>
                <a:latin typeface="Arial"/>
              </a:rPr>
              <a:t>* In </a:t>
            </a:r>
            <a:r>
              <a:rPr lang="en-US" b="0" i="0" dirty="0" err="1" smtClean="0">
                <a:solidFill>
                  <a:srgbClr val="000000"/>
                </a:solidFill>
                <a:latin typeface="Arial"/>
              </a:rPr>
              <a:t>doFilter</a:t>
            </a:r>
            <a:r>
              <a:rPr lang="en-US" b="0" i="0" dirty="0" smtClean="0">
                <a:solidFill>
                  <a:srgbClr val="000000"/>
                </a:solidFill>
                <a:latin typeface="Arial"/>
              </a:rPr>
              <a:t>() method, we have added the </a:t>
            </a:r>
            <a:r>
              <a:rPr lang="en-US" b="0" i="0" dirty="0" err="1" smtClean="0">
                <a:solidFill>
                  <a:srgbClr val="000000"/>
                </a:solidFill>
                <a:latin typeface="Arial"/>
              </a:rPr>
              <a:t>System.out.println</a:t>
            </a:r>
            <a:r>
              <a:rPr lang="en-US" b="0" i="0" dirty="0" smtClean="0">
                <a:solidFill>
                  <a:srgbClr val="000000"/>
                </a:solidFill>
                <a:latin typeface="Arial"/>
              </a:rPr>
              <a:t> statements to print the remote host and remote address.</a:t>
            </a:r>
            <a:endParaRPr lang="en-US" b="0" i="0" dirty="0">
              <a:solidFill>
                <a:srgbClr val="000000"/>
              </a:solidFill>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Consider an E-commerce application as a use-case to understand the difference between both of them.</a:t>
            </a:r>
            <a:endParaRPr lang="en-US" sz="1100" dirty="0" smtClean="0">
              <a:solidFill>
                <a:srgbClr val="F3F3F3"/>
              </a:solidFill>
            </a:endParaRPr>
          </a:p>
          <a:p>
            <a:pPr marL="0" lvl="0" indent="0" algn="l" rtl="0">
              <a:spcBef>
                <a:spcPts val="0"/>
              </a:spcBef>
              <a:spcAft>
                <a:spcPts val="0"/>
              </a:spcAft>
              <a:buNone/>
            </a:pPr>
            <a:endParaRPr lang="en-US" sz="1100" b="0" i="0" u="none" strike="noStrike" cap="none" dirty="0" smtClean="0">
              <a:solidFill>
                <a:srgbClr val="000000"/>
              </a:solidFill>
              <a:latin typeface="Arial"/>
              <a:ea typeface="Arial"/>
              <a:cs typeface="Arial"/>
              <a:sym typeface="Arial"/>
            </a:endParaRPr>
          </a:p>
          <a:p>
            <a:pPr marL="0" lvl="0" indent="0" algn="l" rtl="0">
              <a:spcBef>
                <a:spcPts val="0"/>
              </a:spcBef>
              <a:spcAft>
                <a:spcPts val="0"/>
              </a:spcAft>
              <a:buNone/>
            </a:pPr>
            <a:r>
              <a:rPr lang="en-US" sz="1100" b="0" i="0" u="none" strike="noStrike" cap="none" dirty="0" smtClean="0">
                <a:solidFill>
                  <a:srgbClr val="000000"/>
                </a:solidFill>
                <a:latin typeface="Arial"/>
                <a:ea typeface="Arial"/>
                <a:cs typeface="Arial"/>
                <a:sym typeface="Arial"/>
              </a:rPr>
              <a:t>The main difference we observe in the above diagram is that all the features initially were under a single instance sharing a single database. But then, with microservices, each feature was allotted a different </a:t>
            </a:r>
            <a:r>
              <a:rPr lang="en-US" sz="1100" b="0" i="0" u="none" strike="noStrike" cap="none" dirty="0" err="1" smtClean="0">
                <a:solidFill>
                  <a:srgbClr val="000000"/>
                </a:solidFill>
                <a:latin typeface="Arial"/>
                <a:ea typeface="Arial"/>
                <a:cs typeface="Arial"/>
                <a:sym typeface="Arial"/>
              </a:rPr>
              <a:t>microservice</a:t>
            </a:r>
            <a:r>
              <a:rPr lang="en-US" sz="1100" b="0" i="0" u="none" strike="noStrike" cap="none" dirty="0" smtClean="0">
                <a:solidFill>
                  <a:srgbClr val="000000"/>
                </a:solidFill>
                <a:latin typeface="Arial"/>
                <a:ea typeface="Arial"/>
                <a:cs typeface="Arial"/>
                <a:sym typeface="Arial"/>
              </a:rPr>
              <a:t>, handling their own data, and performing different functionalities.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sz="1100" b="0" i="0" u="none" strike="noStrike" cap="none" dirty="0" smtClean="0">
                <a:solidFill>
                  <a:srgbClr val="000000"/>
                </a:solidFill>
                <a:latin typeface="Arial"/>
                <a:ea typeface="Arial"/>
                <a:cs typeface="Arial"/>
                <a:sym typeface="Arial"/>
              </a:rPr>
              <a:t>* Different clients from different devices try to use different services like search, build, configure and other management capabilities</a:t>
            </a:r>
          </a:p>
          <a:p>
            <a:pPr>
              <a:buNone/>
            </a:pPr>
            <a:r>
              <a:rPr lang="en-US" sz="1100" b="0" i="0" u="none" strike="noStrike" cap="none" dirty="0" smtClean="0">
                <a:solidFill>
                  <a:srgbClr val="000000"/>
                </a:solidFill>
                <a:latin typeface="Arial"/>
                <a:ea typeface="Arial"/>
                <a:cs typeface="Arial"/>
                <a:sym typeface="Arial"/>
              </a:rPr>
              <a:t>*</a:t>
            </a:r>
            <a:r>
              <a:rPr lang="en-US" sz="1100" b="0" i="0" u="none" strike="noStrike" cap="none" baseline="0" dirty="0" smtClean="0">
                <a:solidFill>
                  <a:srgbClr val="000000"/>
                </a:solidFill>
                <a:latin typeface="Arial"/>
                <a:ea typeface="Arial"/>
                <a:cs typeface="Arial"/>
                <a:sym typeface="Arial"/>
              </a:rPr>
              <a:t> </a:t>
            </a:r>
            <a:r>
              <a:rPr lang="en-US" sz="1100" b="0" i="0" u="none" strike="noStrike" cap="none" dirty="0" smtClean="0">
                <a:solidFill>
                  <a:srgbClr val="000000"/>
                </a:solidFill>
                <a:latin typeface="Arial"/>
                <a:ea typeface="Arial"/>
                <a:cs typeface="Arial"/>
                <a:sym typeface="Arial"/>
              </a:rPr>
              <a:t>All the services are separated based on their domains and functionalities and are further allotted to individual microservices</a:t>
            </a:r>
          </a:p>
          <a:p>
            <a:pPr>
              <a:buNone/>
            </a:pPr>
            <a:r>
              <a:rPr lang="en-US" sz="1100" b="0" i="0" u="none" strike="noStrike" cap="none" dirty="0" smtClean="0">
                <a:solidFill>
                  <a:srgbClr val="000000"/>
                </a:solidFill>
                <a:latin typeface="Arial"/>
                <a:ea typeface="Arial"/>
                <a:cs typeface="Arial"/>
                <a:sym typeface="Arial"/>
              </a:rPr>
              <a:t>* These microservices have their own </a:t>
            </a:r>
            <a:r>
              <a:rPr lang="en-US" sz="1100" b="1" i="0" u="none" strike="noStrike" cap="none" dirty="0" smtClean="0">
                <a:solidFill>
                  <a:srgbClr val="000000"/>
                </a:solidFill>
                <a:latin typeface="Arial"/>
                <a:ea typeface="Arial"/>
                <a:cs typeface="Arial"/>
                <a:sym typeface="Arial"/>
              </a:rPr>
              <a:t>load balancer</a:t>
            </a:r>
            <a:r>
              <a:rPr lang="en-US" sz="1100" b="0" i="0" u="none" strike="noStrike" cap="none" dirty="0" smtClean="0">
                <a:solidFill>
                  <a:srgbClr val="000000"/>
                </a:solidFill>
                <a:latin typeface="Arial"/>
                <a:ea typeface="Arial"/>
                <a:cs typeface="Arial"/>
                <a:sym typeface="Arial"/>
              </a:rPr>
              <a:t> and </a:t>
            </a:r>
            <a:r>
              <a:rPr lang="en-US" sz="1100" b="1" i="0" u="none" strike="noStrike" cap="none" dirty="0" smtClean="0">
                <a:solidFill>
                  <a:srgbClr val="000000"/>
                </a:solidFill>
                <a:latin typeface="Arial"/>
                <a:ea typeface="Arial"/>
                <a:cs typeface="Arial"/>
                <a:sym typeface="Arial"/>
              </a:rPr>
              <a:t>execution environment</a:t>
            </a:r>
            <a:r>
              <a:rPr lang="en-US" sz="1100" b="0" i="0" u="none" strike="noStrike" cap="none" dirty="0" smtClean="0">
                <a:solidFill>
                  <a:srgbClr val="000000"/>
                </a:solidFill>
                <a:latin typeface="Arial"/>
                <a:ea typeface="Arial"/>
                <a:cs typeface="Arial"/>
                <a:sym typeface="Arial"/>
              </a:rPr>
              <a:t> to execute their functionalities &amp; at the same time captures data in their own databases</a:t>
            </a:r>
          </a:p>
          <a:p>
            <a:pPr>
              <a:buNone/>
            </a:pPr>
            <a:r>
              <a:rPr lang="en-US" sz="1100" b="0" i="0" u="none" strike="noStrike" cap="none" dirty="0" smtClean="0">
                <a:solidFill>
                  <a:srgbClr val="000000"/>
                </a:solidFill>
                <a:latin typeface="Arial"/>
                <a:ea typeface="Arial"/>
                <a:cs typeface="Arial"/>
                <a:sym typeface="Arial"/>
              </a:rPr>
              <a:t>* All the microservices communicate with each other through a stateless server which is either </a:t>
            </a:r>
            <a:r>
              <a:rPr lang="en-US" sz="1100" b="1" i="0" u="none" strike="noStrike" cap="none" dirty="0" smtClean="0">
                <a:solidFill>
                  <a:srgbClr val="000000"/>
                </a:solidFill>
                <a:latin typeface="Arial"/>
                <a:ea typeface="Arial"/>
                <a:cs typeface="Arial"/>
                <a:sym typeface="Arial"/>
              </a:rPr>
              <a:t>REST</a:t>
            </a:r>
            <a:r>
              <a:rPr lang="en-US" sz="1100" b="0" i="0" u="none" strike="noStrike" cap="none" dirty="0" smtClean="0">
                <a:solidFill>
                  <a:srgbClr val="000000"/>
                </a:solidFill>
                <a:latin typeface="Arial"/>
                <a:ea typeface="Arial"/>
                <a:cs typeface="Arial"/>
                <a:sym typeface="Arial"/>
              </a:rPr>
              <a:t> or </a:t>
            </a:r>
            <a:r>
              <a:rPr lang="en-US" sz="1100" b="1" i="0" u="none" strike="noStrike" cap="none" dirty="0" smtClean="0">
                <a:solidFill>
                  <a:srgbClr val="000000"/>
                </a:solidFill>
                <a:latin typeface="Arial"/>
                <a:ea typeface="Arial"/>
                <a:cs typeface="Arial"/>
                <a:sym typeface="Arial"/>
              </a:rPr>
              <a:t>Message Bus</a:t>
            </a:r>
            <a:endParaRPr lang="en-US" sz="1100" b="0" i="0" u="none" strike="noStrike" cap="none" dirty="0" smtClean="0">
              <a:solidFill>
                <a:srgbClr val="000000"/>
              </a:solidFill>
              <a:latin typeface="Arial"/>
              <a:ea typeface="Arial"/>
              <a:cs typeface="Arial"/>
              <a:sym typeface="Arial"/>
            </a:endParaRPr>
          </a:p>
          <a:p>
            <a:pPr>
              <a:buNone/>
            </a:pPr>
            <a:r>
              <a:rPr lang="en-US" sz="1100" b="0" i="0" u="none" strike="noStrike" cap="none" dirty="0" smtClean="0">
                <a:solidFill>
                  <a:srgbClr val="000000"/>
                </a:solidFill>
                <a:latin typeface="Arial"/>
                <a:ea typeface="Arial"/>
                <a:cs typeface="Arial"/>
                <a:sym typeface="Arial"/>
              </a:rPr>
              <a:t>* Microservices know their path of communication with the help of </a:t>
            </a:r>
            <a:r>
              <a:rPr lang="en-US" sz="1100" b="1" i="0" u="none" strike="noStrike" cap="none" dirty="0" smtClean="0">
                <a:solidFill>
                  <a:srgbClr val="000000"/>
                </a:solidFill>
                <a:latin typeface="Arial"/>
                <a:ea typeface="Arial"/>
                <a:cs typeface="Arial"/>
                <a:sym typeface="Arial"/>
              </a:rPr>
              <a:t>Service Discovery </a:t>
            </a:r>
            <a:r>
              <a:rPr lang="en-US" sz="1100" b="0" i="0" u="none" strike="noStrike" cap="none" dirty="0" smtClean="0">
                <a:solidFill>
                  <a:srgbClr val="000000"/>
                </a:solidFill>
                <a:latin typeface="Arial"/>
                <a:ea typeface="Arial"/>
                <a:cs typeface="Arial"/>
                <a:sym typeface="Arial"/>
              </a:rPr>
              <a:t>and perform operational capabilities such as automation, monitoring</a:t>
            </a:r>
          </a:p>
          <a:p>
            <a:pPr>
              <a:buNone/>
            </a:pPr>
            <a:r>
              <a:rPr lang="en-US" sz="1100" b="0" i="0" u="none" strike="noStrike" cap="none" dirty="0" smtClean="0">
                <a:solidFill>
                  <a:srgbClr val="000000"/>
                </a:solidFill>
                <a:latin typeface="Arial"/>
                <a:ea typeface="Arial"/>
                <a:cs typeface="Arial"/>
                <a:sym typeface="Arial"/>
              </a:rPr>
              <a:t>* Then all the functionalities performed by microservices are communicated to clients via </a:t>
            </a:r>
            <a:r>
              <a:rPr lang="en-US" sz="1100" b="1" i="0" u="none" strike="noStrike" cap="none" dirty="0" smtClean="0">
                <a:solidFill>
                  <a:srgbClr val="000000"/>
                </a:solidFill>
                <a:latin typeface="Arial"/>
                <a:ea typeface="Arial"/>
                <a:cs typeface="Arial"/>
                <a:sym typeface="Arial"/>
              </a:rPr>
              <a:t>API Gateway</a:t>
            </a:r>
            <a:endParaRPr lang="en-US" sz="1100" b="0" i="0" u="none" strike="noStrike" cap="none" dirty="0" smtClean="0">
              <a:solidFill>
                <a:srgbClr val="000000"/>
              </a:solidFill>
              <a:latin typeface="Arial"/>
              <a:ea typeface="Arial"/>
              <a:cs typeface="Arial"/>
              <a:sym typeface="Arial"/>
            </a:endParaRPr>
          </a:p>
          <a:p>
            <a:pPr>
              <a:buNone/>
            </a:pPr>
            <a:r>
              <a:rPr lang="en-US" sz="1100" b="0" i="0" u="none" strike="noStrike" cap="none" dirty="0" smtClean="0">
                <a:solidFill>
                  <a:srgbClr val="000000"/>
                </a:solidFill>
                <a:latin typeface="Arial"/>
                <a:ea typeface="Arial"/>
                <a:cs typeface="Arial"/>
                <a:sym typeface="Arial"/>
              </a:rPr>
              <a:t>* All the internal points are connected from the API Gateway. So, anybody who connects to the API Gateway automatically gets connected to the complete system</a:t>
            </a:r>
            <a:endParaRPr lang="en-US"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sz="1100" b="1" i="0" u="none" strike="noStrike" cap="none" dirty="0" smtClean="0">
                <a:solidFill>
                  <a:srgbClr val="000000"/>
                </a:solidFill>
                <a:latin typeface="Arial"/>
                <a:ea typeface="Arial"/>
                <a:cs typeface="Arial"/>
                <a:sym typeface="Arial"/>
              </a:rPr>
              <a:t>* Decoupling</a:t>
            </a:r>
            <a:r>
              <a:rPr lang="en-US" sz="1100" b="0" i="0" u="none" strike="noStrike" cap="none" dirty="0" smtClean="0">
                <a:solidFill>
                  <a:srgbClr val="000000"/>
                </a:solidFill>
                <a:latin typeface="Arial"/>
                <a:ea typeface="Arial"/>
                <a:cs typeface="Arial"/>
                <a:sym typeface="Arial"/>
              </a:rPr>
              <a:t> – Services within a system are largely decoupled. So the application as a whole can be easily built, altered, and scaled</a:t>
            </a:r>
          </a:p>
          <a:p>
            <a:pPr>
              <a:buNone/>
            </a:pPr>
            <a:r>
              <a:rPr lang="en-US" sz="1100" b="1" i="0" u="none" strike="noStrike" cap="none" dirty="0" smtClean="0">
                <a:solidFill>
                  <a:srgbClr val="000000"/>
                </a:solidFill>
                <a:latin typeface="Arial"/>
                <a:ea typeface="Arial"/>
                <a:cs typeface="Arial"/>
                <a:sym typeface="Arial"/>
              </a:rPr>
              <a:t>* Componentization</a:t>
            </a:r>
            <a:r>
              <a:rPr lang="en-US" sz="1100" b="0" i="0" u="none" strike="noStrike" cap="none" dirty="0" smtClean="0">
                <a:solidFill>
                  <a:srgbClr val="000000"/>
                </a:solidFill>
                <a:latin typeface="Arial"/>
                <a:ea typeface="Arial"/>
                <a:cs typeface="Arial"/>
                <a:sym typeface="Arial"/>
              </a:rPr>
              <a:t> – Microservices are treated as independent components that can be easily replaced and upgraded</a:t>
            </a:r>
          </a:p>
          <a:p>
            <a:pPr>
              <a:buNone/>
            </a:pPr>
            <a:r>
              <a:rPr lang="en-US" sz="1100" b="1" i="0" u="none" strike="noStrike" cap="none" dirty="0" smtClean="0">
                <a:solidFill>
                  <a:srgbClr val="000000"/>
                </a:solidFill>
                <a:latin typeface="Arial"/>
                <a:ea typeface="Arial"/>
                <a:cs typeface="Arial"/>
                <a:sym typeface="Arial"/>
              </a:rPr>
              <a:t>* Business Capabilities</a:t>
            </a:r>
            <a:r>
              <a:rPr lang="en-US" sz="1100" b="0" i="0" u="none" strike="noStrike" cap="none" dirty="0" smtClean="0">
                <a:solidFill>
                  <a:srgbClr val="000000"/>
                </a:solidFill>
                <a:latin typeface="Arial"/>
                <a:ea typeface="Arial"/>
                <a:cs typeface="Arial"/>
                <a:sym typeface="Arial"/>
              </a:rPr>
              <a:t> – Microservices are very simple and focus on a single capability </a:t>
            </a:r>
          </a:p>
          <a:p>
            <a:pPr>
              <a:buNone/>
            </a:pPr>
            <a:r>
              <a:rPr lang="en-US" sz="1100" b="1" i="0" u="none" strike="noStrike" cap="none" dirty="0" smtClean="0">
                <a:solidFill>
                  <a:srgbClr val="000000"/>
                </a:solidFill>
                <a:latin typeface="Arial"/>
                <a:ea typeface="Arial"/>
                <a:cs typeface="Arial"/>
                <a:sym typeface="Arial"/>
              </a:rPr>
              <a:t>* Autonomy</a:t>
            </a:r>
            <a:r>
              <a:rPr lang="en-US" sz="1100" b="0" i="0" u="none" strike="noStrike" cap="none" dirty="0" smtClean="0">
                <a:solidFill>
                  <a:srgbClr val="000000"/>
                </a:solidFill>
                <a:latin typeface="Arial"/>
                <a:ea typeface="Arial"/>
                <a:cs typeface="Arial"/>
                <a:sym typeface="Arial"/>
              </a:rPr>
              <a:t> – Developers and teams can work independently of each other, thus increasing speed</a:t>
            </a:r>
          </a:p>
          <a:p>
            <a:pPr>
              <a:buNone/>
            </a:pPr>
            <a:r>
              <a:rPr lang="en-US" sz="1100" b="1" i="0" u="none" strike="noStrike" cap="none" dirty="0" smtClean="0">
                <a:solidFill>
                  <a:srgbClr val="000000"/>
                </a:solidFill>
                <a:latin typeface="Arial"/>
                <a:ea typeface="Arial"/>
                <a:cs typeface="Arial"/>
                <a:sym typeface="Arial"/>
              </a:rPr>
              <a:t>* Continuous Delivery</a:t>
            </a:r>
            <a:r>
              <a:rPr lang="en-US" sz="1100" b="0" i="0" u="none" strike="noStrike" cap="none" dirty="0" smtClean="0">
                <a:solidFill>
                  <a:srgbClr val="000000"/>
                </a:solidFill>
                <a:latin typeface="Arial"/>
                <a:ea typeface="Arial"/>
                <a:cs typeface="Arial"/>
                <a:sym typeface="Arial"/>
              </a:rPr>
              <a:t> – Allows frequent releases of software, through systematic automation of software creation, testing, and approval </a:t>
            </a:r>
          </a:p>
          <a:p>
            <a:pPr>
              <a:buNone/>
            </a:pPr>
            <a:r>
              <a:rPr lang="en-US" sz="1100" b="1" i="0" u="none" strike="noStrike" cap="none" dirty="0" smtClean="0">
                <a:solidFill>
                  <a:srgbClr val="000000"/>
                </a:solidFill>
                <a:latin typeface="Arial"/>
                <a:ea typeface="Arial"/>
                <a:cs typeface="Arial"/>
                <a:sym typeface="Arial"/>
              </a:rPr>
              <a:t>* Responsibility</a:t>
            </a:r>
            <a:r>
              <a:rPr lang="en-US" sz="1100" b="0" i="0" u="none" strike="noStrike" cap="none" dirty="0" smtClean="0">
                <a:solidFill>
                  <a:srgbClr val="000000"/>
                </a:solidFill>
                <a:latin typeface="Arial"/>
                <a:ea typeface="Arial"/>
                <a:cs typeface="Arial"/>
                <a:sym typeface="Arial"/>
              </a:rPr>
              <a:t> – Microservices do not focus on applications as projects. Instead, they treat applications as products for which they are responsible </a:t>
            </a:r>
          </a:p>
          <a:p>
            <a:pPr>
              <a:buNone/>
            </a:pPr>
            <a:r>
              <a:rPr lang="en-US" sz="1100" b="1" i="0" u="none" strike="noStrike" cap="none" dirty="0" smtClean="0">
                <a:solidFill>
                  <a:srgbClr val="000000"/>
                </a:solidFill>
                <a:latin typeface="Arial"/>
                <a:ea typeface="Arial"/>
                <a:cs typeface="Arial"/>
                <a:sym typeface="Arial"/>
              </a:rPr>
              <a:t>* Decentralized Governance</a:t>
            </a:r>
            <a:r>
              <a:rPr lang="en-US" sz="1100" b="0" i="0" u="none" strike="noStrike" cap="none" dirty="0" smtClean="0">
                <a:solidFill>
                  <a:srgbClr val="000000"/>
                </a:solidFill>
                <a:latin typeface="Arial"/>
                <a:ea typeface="Arial"/>
                <a:cs typeface="Arial"/>
                <a:sym typeface="Arial"/>
              </a:rPr>
              <a:t> – The focus is on using the right tool for the right job. That means there is no standardized pattern or any technology pattern. Developers have the freedom to choose the best useful tools to solve their problems </a:t>
            </a:r>
          </a:p>
          <a:p>
            <a:pPr>
              <a:buNone/>
            </a:pPr>
            <a:r>
              <a:rPr lang="en-US" sz="1100" b="1" i="0" u="none" strike="noStrike" cap="none" dirty="0" smtClean="0">
                <a:solidFill>
                  <a:srgbClr val="000000"/>
                </a:solidFill>
                <a:latin typeface="Arial"/>
                <a:ea typeface="Arial"/>
                <a:cs typeface="Arial"/>
                <a:sym typeface="Arial"/>
              </a:rPr>
              <a:t>* Agility</a:t>
            </a:r>
            <a:r>
              <a:rPr lang="en-US" sz="1100" b="0" i="0" u="none" strike="noStrike" cap="none" dirty="0" smtClean="0">
                <a:solidFill>
                  <a:srgbClr val="000000"/>
                </a:solidFill>
                <a:latin typeface="Arial"/>
                <a:ea typeface="Arial"/>
                <a:cs typeface="Arial"/>
                <a:sym typeface="Arial"/>
              </a:rPr>
              <a:t> – Any new feature can be quickly developed and discarded again</a:t>
            </a:r>
            <a:endParaRPr lang="en-US"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sz="1100" b="1" i="0" u="none" strike="noStrike" cap="none" dirty="0" smtClean="0">
                <a:solidFill>
                  <a:srgbClr val="000000"/>
                </a:solidFill>
                <a:latin typeface="Arial"/>
                <a:ea typeface="Arial"/>
                <a:cs typeface="Arial"/>
                <a:sym typeface="Arial"/>
              </a:rPr>
              <a:t>* Independent Development</a:t>
            </a:r>
            <a:r>
              <a:rPr lang="en-US" sz="1100" b="0" i="0" u="none" strike="noStrike" cap="none" dirty="0" smtClean="0">
                <a:solidFill>
                  <a:srgbClr val="000000"/>
                </a:solidFill>
                <a:latin typeface="Arial"/>
                <a:ea typeface="Arial"/>
                <a:cs typeface="Arial"/>
                <a:sym typeface="Arial"/>
              </a:rPr>
              <a:t> – All microservices can be easily developed based on their individual functionality</a:t>
            </a:r>
          </a:p>
          <a:p>
            <a:pPr>
              <a:buNone/>
            </a:pPr>
            <a:r>
              <a:rPr lang="en-US" sz="1100" b="1" i="0" u="none" strike="noStrike" cap="none" dirty="0" smtClean="0">
                <a:solidFill>
                  <a:srgbClr val="000000"/>
                </a:solidFill>
                <a:latin typeface="Arial"/>
                <a:ea typeface="Arial"/>
                <a:cs typeface="Arial"/>
                <a:sym typeface="Arial"/>
              </a:rPr>
              <a:t>* Independent Deployment</a:t>
            </a:r>
            <a:r>
              <a:rPr lang="en-US" sz="1100" b="0" i="0" u="none" strike="noStrike" cap="none" dirty="0" smtClean="0">
                <a:solidFill>
                  <a:srgbClr val="000000"/>
                </a:solidFill>
                <a:latin typeface="Arial"/>
                <a:ea typeface="Arial"/>
                <a:cs typeface="Arial"/>
                <a:sym typeface="Arial"/>
              </a:rPr>
              <a:t> – Based on their services, they can be individually deployed in any application </a:t>
            </a:r>
          </a:p>
          <a:p>
            <a:pPr>
              <a:buNone/>
            </a:pPr>
            <a:r>
              <a:rPr lang="en-US" sz="1100" b="1" i="0" u="none" strike="noStrike" cap="none" dirty="0" smtClean="0">
                <a:solidFill>
                  <a:srgbClr val="000000"/>
                </a:solidFill>
                <a:latin typeface="Arial"/>
                <a:ea typeface="Arial"/>
                <a:cs typeface="Arial"/>
                <a:sym typeface="Arial"/>
              </a:rPr>
              <a:t>* Fault Isolation</a:t>
            </a:r>
            <a:r>
              <a:rPr lang="en-US" sz="1100" b="0" i="0" u="none" strike="noStrike" cap="none" dirty="0" smtClean="0">
                <a:solidFill>
                  <a:srgbClr val="000000"/>
                </a:solidFill>
                <a:latin typeface="Arial"/>
                <a:ea typeface="Arial"/>
                <a:cs typeface="Arial"/>
                <a:sym typeface="Arial"/>
              </a:rPr>
              <a:t> – Even if one service of the application does not work, the system still continues to function</a:t>
            </a:r>
          </a:p>
          <a:p>
            <a:pPr>
              <a:buNone/>
            </a:pPr>
            <a:r>
              <a:rPr lang="en-US" sz="1100" b="1" i="0" u="none" strike="noStrike" cap="none" dirty="0" smtClean="0">
                <a:solidFill>
                  <a:srgbClr val="000000"/>
                </a:solidFill>
                <a:latin typeface="Arial"/>
                <a:ea typeface="Arial"/>
                <a:cs typeface="Arial"/>
                <a:sym typeface="Arial"/>
              </a:rPr>
              <a:t>* Mixed Technology Stack</a:t>
            </a:r>
            <a:r>
              <a:rPr lang="en-US" sz="1100" b="0" i="0" u="none" strike="noStrike" cap="none" dirty="0" smtClean="0">
                <a:solidFill>
                  <a:srgbClr val="000000"/>
                </a:solidFill>
                <a:latin typeface="Arial"/>
                <a:ea typeface="Arial"/>
                <a:cs typeface="Arial"/>
                <a:sym typeface="Arial"/>
              </a:rPr>
              <a:t> – Different languages and technologies can be used to build different services of the same application</a:t>
            </a:r>
          </a:p>
          <a:p>
            <a:pPr>
              <a:buNone/>
            </a:pPr>
            <a:r>
              <a:rPr lang="en-US" sz="1100" b="1" i="0" u="none" strike="noStrike" cap="none" dirty="0" smtClean="0">
                <a:solidFill>
                  <a:srgbClr val="000000"/>
                </a:solidFill>
                <a:latin typeface="Arial"/>
                <a:ea typeface="Arial"/>
                <a:cs typeface="Arial"/>
                <a:sym typeface="Arial"/>
              </a:rPr>
              <a:t>* Granular Scaling</a:t>
            </a:r>
            <a:r>
              <a:rPr lang="en-US" sz="1100" b="0" i="0" u="none" strike="noStrike" cap="none" dirty="0" smtClean="0">
                <a:solidFill>
                  <a:srgbClr val="000000"/>
                </a:solidFill>
                <a:latin typeface="Arial"/>
                <a:ea typeface="Arial"/>
                <a:cs typeface="Arial"/>
                <a:sym typeface="Arial"/>
              </a:rPr>
              <a:t> –  Individual components can scale as per need, there is no need to scale all components together</a:t>
            </a:r>
            <a:endParaRPr lang="en-US" sz="1100" b="0" i="0" u="none" strike="noStrike" cap="none" dirty="0">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1" name="Google Shape;51;p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52" name="Google Shape;52;p8"/>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85852" y="1714494"/>
            <a:ext cx="7358114"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smtClean="0"/>
              <a:t>Introduction to </a:t>
            </a:r>
            <a:br>
              <a:rPr lang="en" sz="4400" dirty="0" smtClean="0"/>
            </a:br>
            <a:r>
              <a:rPr lang="en" sz="4400" dirty="0" smtClean="0"/>
              <a:t>Micro Service Architecture</a:t>
            </a:r>
            <a:endParaRPr sz="440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What are the Best Practices to Design Micro Services?</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8" name="TextBox 7"/>
          <p:cNvSpPr txBox="1"/>
          <p:nvPr/>
        </p:nvSpPr>
        <p:spPr>
          <a:xfrm>
            <a:off x="3000364" y="4714890"/>
            <a:ext cx="4429156" cy="307777"/>
          </a:xfrm>
          <a:prstGeom prst="rect">
            <a:avLst/>
          </a:prstGeom>
          <a:noFill/>
        </p:spPr>
        <p:txBody>
          <a:bodyPr wrap="square" rtlCol="0">
            <a:spAutoFit/>
          </a:bodyPr>
          <a:lstStyle/>
          <a:p>
            <a:r>
              <a:rPr lang="en-PH" b="1" dirty="0" smtClean="0">
                <a:solidFill>
                  <a:schemeClr val="bg1"/>
                </a:solidFill>
                <a:latin typeface="Quicksand" charset="0"/>
              </a:rPr>
              <a:t>Figure 6:</a:t>
            </a:r>
            <a:r>
              <a:rPr lang="en-PH" dirty="0" smtClean="0">
                <a:solidFill>
                  <a:schemeClr val="bg1"/>
                </a:solidFill>
                <a:latin typeface="Quicksand" charset="0"/>
              </a:rPr>
              <a:t> Best Practices to Design Micro Services</a:t>
            </a:r>
            <a:endParaRPr lang="en-US" dirty="0">
              <a:solidFill>
                <a:schemeClr val="bg1"/>
              </a:solidFill>
              <a:latin typeface="Quicksand" charset="0"/>
            </a:endParaRPr>
          </a:p>
        </p:txBody>
      </p:sp>
      <p:pic>
        <p:nvPicPr>
          <p:cNvPr id="6" name="Picture 5" descr="6.png"/>
          <p:cNvPicPr>
            <a:picLocks noChangeAspect="1"/>
          </p:cNvPicPr>
          <p:nvPr/>
        </p:nvPicPr>
        <p:blipFill>
          <a:blip r:embed="rId3"/>
          <a:stretch>
            <a:fillRect/>
          </a:stretch>
        </p:blipFill>
        <p:spPr>
          <a:xfrm>
            <a:off x="1645920" y="967739"/>
            <a:ext cx="6640856" cy="3640365"/>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Monolithic Example: Shopping Cart Application</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8" name="TextBox 7"/>
          <p:cNvSpPr txBox="1"/>
          <p:nvPr/>
        </p:nvSpPr>
        <p:spPr>
          <a:xfrm>
            <a:off x="2000232" y="4643452"/>
            <a:ext cx="5929354" cy="307777"/>
          </a:xfrm>
          <a:prstGeom prst="rect">
            <a:avLst/>
          </a:prstGeom>
          <a:noFill/>
        </p:spPr>
        <p:txBody>
          <a:bodyPr wrap="square" rtlCol="0">
            <a:spAutoFit/>
          </a:bodyPr>
          <a:lstStyle/>
          <a:p>
            <a:r>
              <a:rPr lang="en-PH" b="1" dirty="0" smtClean="0">
                <a:solidFill>
                  <a:schemeClr val="bg1"/>
                </a:solidFill>
                <a:latin typeface="Quicksand" charset="0"/>
              </a:rPr>
              <a:t>Figure 7:</a:t>
            </a:r>
            <a:r>
              <a:rPr lang="en-PH" dirty="0" smtClean="0">
                <a:solidFill>
                  <a:schemeClr val="bg1"/>
                </a:solidFill>
                <a:latin typeface="Quicksand" charset="0"/>
              </a:rPr>
              <a:t> Monolithic Framework of Shopping Cart Application</a:t>
            </a:r>
            <a:endParaRPr lang="en-US" dirty="0">
              <a:solidFill>
                <a:schemeClr val="bg1"/>
              </a:solidFill>
              <a:latin typeface="Quicksand" charset="0"/>
            </a:endParaRPr>
          </a:p>
        </p:txBody>
      </p:sp>
      <p:pic>
        <p:nvPicPr>
          <p:cNvPr id="7" name="Picture 6" descr="7.png"/>
          <p:cNvPicPr>
            <a:picLocks noChangeAspect="1"/>
          </p:cNvPicPr>
          <p:nvPr/>
        </p:nvPicPr>
        <p:blipFill>
          <a:blip r:embed="rId3"/>
          <a:stretch>
            <a:fillRect/>
          </a:stretch>
        </p:blipFill>
        <p:spPr>
          <a:xfrm>
            <a:off x="2928926" y="928676"/>
            <a:ext cx="3929090" cy="3615727"/>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Micro Service Example: Shopping Cart Application</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8" name="TextBox 7"/>
          <p:cNvSpPr txBox="1"/>
          <p:nvPr/>
        </p:nvSpPr>
        <p:spPr>
          <a:xfrm>
            <a:off x="2143108" y="4500576"/>
            <a:ext cx="5929354" cy="307777"/>
          </a:xfrm>
          <a:prstGeom prst="rect">
            <a:avLst/>
          </a:prstGeom>
          <a:noFill/>
        </p:spPr>
        <p:txBody>
          <a:bodyPr wrap="square" rtlCol="0">
            <a:spAutoFit/>
          </a:bodyPr>
          <a:lstStyle/>
          <a:p>
            <a:r>
              <a:rPr lang="en-PH" b="1" dirty="0" smtClean="0">
                <a:solidFill>
                  <a:schemeClr val="bg1"/>
                </a:solidFill>
                <a:latin typeface="Quicksand" charset="0"/>
              </a:rPr>
              <a:t>Figure 8:</a:t>
            </a:r>
            <a:r>
              <a:rPr lang="en-PH" dirty="0" smtClean="0">
                <a:solidFill>
                  <a:schemeClr val="bg1"/>
                </a:solidFill>
                <a:latin typeface="Quicksand" charset="0"/>
              </a:rPr>
              <a:t> Micro Service Framework of Shopping Cart Application</a:t>
            </a:r>
            <a:endParaRPr lang="en-US" dirty="0">
              <a:solidFill>
                <a:schemeClr val="bg1"/>
              </a:solidFill>
              <a:latin typeface="Quicksand" charset="0"/>
            </a:endParaRPr>
          </a:p>
        </p:txBody>
      </p:sp>
      <p:pic>
        <p:nvPicPr>
          <p:cNvPr id="9" name="Picture 8" descr="8.png"/>
          <p:cNvPicPr>
            <a:picLocks noChangeAspect="1"/>
          </p:cNvPicPr>
          <p:nvPr/>
        </p:nvPicPr>
        <p:blipFill>
          <a:blip r:embed="rId3"/>
          <a:stretch>
            <a:fillRect/>
          </a:stretch>
        </p:blipFill>
        <p:spPr>
          <a:xfrm>
            <a:off x="1214414" y="928676"/>
            <a:ext cx="7637372" cy="3500462"/>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85852" y="1714494"/>
            <a:ext cx="6680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smtClean="0"/>
              <a:t>Spring Boot</a:t>
            </a:r>
            <a:endParaRPr sz="440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What is Spring Boot?</a:t>
            </a:r>
            <a:endParaRPr/>
          </a:p>
        </p:txBody>
      </p:sp>
      <p:sp>
        <p:nvSpPr>
          <p:cNvPr id="344" name="Google Shape;344;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0" lvl="0" indent="0">
              <a:buClr>
                <a:schemeClr val="dk1"/>
              </a:buClr>
              <a:buSzPts val="1100"/>
              <a:buFontTx/>
              <a:buChar char="-"/>
            </a:pPr>
            <a:r>
              <a:rPr lang="en-US" sz="1800" dirty="0" smtClean="0"/>
              <a:t>Spring Boot is an open source Java-based framework used to create a </a:t>
            </a:r>
            <a:r>
              <a:rPr lang="en-US" sz="1800" b="1" dirty="0" smtClean="0"/>
              <a:t>Micro Service</a:t>
            </a:r>
            <a:r>
              <a:rPr lang="en-US" sz="1800" dirty="0" smtClean="0"/>
              <a:t>. It is developed by Pivotal Team.</a:t>
            </a:r>
          </a:p>
          <a:p>
            <a:pPr marL="0" lvl="0" indent="0">
              <a:buClr>
                <a:schemeClr val="dk1"/>
              </a:buClr>
              <a:buSzPts val="1100"/>
              <a:buFontTx/>
              <a:buChar char="-"/>
            </a:pPr>
            <a:endParaRPr lang="en-PH" sz="1800" dirty="0" smtClean="0">
              <a:solidFill>
                <a:srgbClr val="F3F3F3"/>
              </a:solidFill>
            </a:endParaRPr>
          </a:p>
          <a:p>
            <a:pPr marL="0" lvl="0" indent="0">
              <a:buClr>
                <a:schemeClr val="dk1"/>
              </a:buClr>
              <a:buSzPts val="1100"/>
              <a:buFontTx/>
              <a:buChar char="-"/>
            </a:pPr>
            <a:r>
              <a:rPr lang="en-US" sz="1800" dirty="0" smtClean="0"/>
              <a:t>It is easy to create a stand-alone and production ready spring applications using Spring Boot.</a:t>
            </a:r>
          </a:p>
          <a:p>
            <a:pPr marL="0" lvl="0" indent="0">
              <a:buClr>
                <a:schemeClr val="dk1"/>
              </a:buClr>
              <a:buSzPts val="1100"/>
              <a:buFontTx/>
              <a:buChar char="-"/>
            </a:pPr>
            <a:endParaRPr lang="en-PH" sz="1800" dirty="0" smtClean="0">
              <a:solidFill>
                <a:srgbClr val="F3F3F3"/>
              </a:solidFill>
            </a:endParaRPr>
          </a:p>
          <a:p>
            <a:pPr marL="0" lvl="0" indent="0">
              <a:buClr>
                <a:schemeClr val="dk1"/>
              </a:buClr>
              <a:buSzPts val="1100"/>
              <a:buFontTx/>
              <a:buChar char="-"/>
            </a:pPr>
            <a:r>
              <a:rPr lang="en-US" sz="1800" dirty="0" smtClean="0"/>
              <a:t>Spring Boot contains a comprehensive infrastructure support for developing a micro service and enables you to develop enterprise-ready applications that you can </a:t>
            </a:r>
            <a:r>
              <a:rPr lang="en-US" sz="1800" b="1" dirty="0" smtClean="0"/>
              <a:t>“just run”</a:t>
            </a:r>
            <a:r>
              <a:rPr lang="en-US" sz="1800" dirty="0" smtClean="0"/>
              <a:t>.</a:t>
            </a:r>
            <a:endParaRPr sz="1800">
              <a:solidFill>
                <a:srgbClr val="F3F3F3"/>
              </a:solidFill>
            </a:endParaRPr>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Bootstrapping</a:t>
            </a:r>
            <a:endParaRPr/>
          </a:p>
        </p:txBody>
      </p:sp>
      <p:sp>
        <p:nvSpPr>
          <p:cNvPr id="344" name="Google Shape;344;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0" lvl="0" indent="0">
              <a:buClr>
                <a:schemeClr val="dk1"/>
              </a:buClr>
              <a:buSzPts val="1100"/>
              <a:buFontTx/>
              <a:buChar char="-"/>
            </a:pPr>
            <a:r>
              <a:rPr lang="en-US" sz="1800" dirty="0" smtClean="0"/>
              <a:t>One of the ways to Bootstrapping a Spring Boot application is by using Spring Initializer. To do this, you will have to visit the Spring Initializer web page https://start.spring.io and choose your Build, Spring Boot Version and platform.</a:t>
            </a:r>
          </a:p>
          <a:p>
            <a:pPr marL="0" lvl="0" indent="0">
              <a:buClr>
                <a:schemeClr val="dk1"/>
              </a:buClr>
              <a:buSzPts val="1100"/>
              <a:buFontTx/>
              <a:buChar char="-"/>
            </a:pPr>
            <a:endParaRPr lang="en-PH" sz="1800" dirty="0" smtClean="0">
              <a:solidFill>
                <a:srgbClr val="F3F3F3"/>
              </a:solidFill>
            </a:endParaRPr>
          </a:p>
          <a:p>
            <a:pPr marL="0" lvl="0" indent="0">
              <a:buClr>
                <a:schemeClr val="dk1"/>
              </a:buClr>
              <a:buSzPts val="1100"/>
              <a:buFontTx/>
              <a:buChar char="-"/>
            </a:pPr>
            <a:r>
              <a:rPr lang="en-US" sz="1800" dirty="0" smtClean="0"/>
              <a:t>Also, you need to provide a Group, Artifact and required dependencies to run the application.</a:t>
            </a:r>
            <a:endParaRPr sz="1800">
              <a:solidFill>
                <a:srgbClr val="F3F3F3"/>
              </a:solidFill>
            </a:endParaRPr>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Bootstrapping</a:t>
            </a:r>
            <a:endParaRPr/>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pic>
        <p:nvPicPr>
          <p:cNvPr id="7" name="Picture 6" descr="9.png"/>
          <p:cNvPicPr>
            <a:picLocks noChangeAspect="1"/>
          </p:cNvPicPr>
          <p:nvPr/>
        </p:nvPicPr>
        <p:blipFill>
          <a:blip r:embed="rId3"/>
          <a:stretch>
            <a:fillRect/>
          </a:stretch>
        </p:blipFill>
        <p:spPr>
          <a:xfrm>
            <a:off x="1285852" y="928676"/>
            <a:ext cx="7500990" cy="3893707"/>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Main Method</a:t>
            </a:r>
            <a:endParaRPr/>
          </a:p>
        </p:txBody>
      </p:sp>
      <p:sp>
        <p:nvSpPr>
          <p:cNvPr id="344" name="Google Shape;344;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0" lvl="0" indent="0">
              <a:buClr>
                <a:schemeClr val="dk1"/>
              </a:buClr>
              <a:buSzPts val="1100"/>
              <a:buFontTx/>
              <a:buChar char="-"/>
            </a:pPr>
            <a:r>
              <a:rPr lang="en-US" sz="1800" dirty="0" smtClean="0"/>
              <a:t>The main method should be writing the Spring Boot Application class. This class should be annotated with </a:t>
            </a:r>
            <a:r>
              <a:rPr lang="en-US" sz="1800" b="1" dirty="0" smtClean="0"/>
              <a:t>@</a:t>
            </a:r>
            <a:r>
              <a:rPr lang="en-US" sz="1800" b="1" dirty="0" err="1" smtClean="0"/>
              <a:t>SpringBootApplication</a:t>
            </a:r>
            <a:r>
              <a:rPr lang="en-US" sz="1800" dirty="0" smtClean="0"/>
              <a:t>. </a:t>
            </a:r>
          </a:p>
          <a:p>
            <a:pPr marL="0" lvl="0" indent="0">
              <a:buClr>
                <a:schemeClr val="dk1"/>
              </a:buClr>
              <a:buSzPts val="1100"/>
              <a:buFontTx/>
              <a:buChar char="-"/>
            </a:pPr>
            <a:endParaRPr lang="en-US" sz="1800" dirty="0" smtClean="0"/>
          </a:p>
          <a:p>
            <a:pPr marL="0" lvl="0" indent="0">
              <a:buClr>
                <a:schemeClr val="dk1"/>
              </a:buClr>
              <a:buSzPts val="1100"/>
              <a:buFontTx/>
              <a:buChar char="-"/>
            </a:pPr>
            <a:r>
              <a:rPr lang="en-US" sz="1800" dirty="0" smtClean="0"/>
              <a:t>This is the entry point of the spring boot application to start. You can find the main class file under </a:t>
            </a:r>
            <a:r>
              <a:rPr lang="en-US" sz="1800" b="1" dirty="0" err="1" smtClean="0"/>
              <a:t>src</a:t>
            </a:r>
            <a:r>
              <a:rPr lang="en-US" sz="1800" b="1" dirty="0" smtClean="0"/>
              <a:t>/java/main</a:t>
            </a:r>
            <a:r>
              <a:rPr lang="en-US" sz="1800" dirty="0" smtClean="0"/>
              <a:t> directories with the default package.</a:t>
            </a:r>
            <a:endParaRPr sz="1800">
              <a:solidFill>
                <a:srgbClr val="F3F3F3"/>
              </a:solidFill>
            </a:endParaRPr>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Write a REST Endpoint</a:t>
            </a:r>
            <a:endParaRPr/>
          </a:p>
        </p:txBody>
      </p:sp>
      <p:sp>
        <p:nvSpPr>
          <p:cNvPr id="344" name="Google Shape;344;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0" lvl="0" indent="0">
              <a:buClr>
                <a:schemeClr val="dk1"/>
              </a:buClr>
              <a:buSzPts val="1100"/>
              <a:buFontTx/>
              <a:buChar char="-"/>
            </a:pPr>
            <a:r>
              <a:rPr lang="en-US" sz="1800" dirty="0" smtClean="0"/>
              <a:t>To write a simple Hello World Rest Endpoint in the Spring Boot Application main class file itself, follow the steps shown below.</a:t>
            </a:r>
          </a:p>
          <a:p>
            <a:pPr marL="0" lvl="0" indent="0">
              <a:buClr>
                <a:schemeClr val="dk1"/>
              </a:buClr>
              <a:buSzPts val="1100"/>
              <a:buFontTx/>
              <a:buChar char="-"/>
            </a:pPr>
            <a:endParaRPr lang="en-PH" sz="1800" dirty="0" smtClean="0"/>
          </a:p>
          <a:p>
            <a:pPr marL="342900" indent="-342900">
              <a:buClr>
                <a:schemeClr val="dk1"/>
              </a:buClr>
              <a:buSzPts val="1100"/>
              <a:buNone/>
            </a:pPr>
            <a:r>
              <a:rPr lang="en-PH" sz="1800" dirty="0" smtClean="0"/>
              <a:t>1. First, add the @</a:t>
            </a:r>
            <a:r>
              <a:rPr lang="en-PH" sz="1800" dirty="0" err="1" smtClean="0"/>
              <a:t>RestController</a:t>
            </a:r>
            <a:r>
              <a:rPr lang="en-PH" sz="1800" dirty="0" smtClean="0"/>
              <a:t> annotation at the top of the class</a:t>
            </a:r>
          </a:p>
          <a:p>
            <a:pPr marL="342900" indent="-342900">
              <a:buClr>
                <a:schemeClr val="dk1"/>
              </a:buClr>
              <a:buSzPts val="1100"/>
              <a:buNone/>
            </a:pPr>
            <a:r>
              <a:rPr lang="en-PH" sz="1800" dirty="0" smtClean="0"/>
              <a:t>2. Now, write a Request URI method with @</a:t>
            </a:r>
            <a:r>
              <a:rPr lang="en-PH" sz="1800" dirty="0" err="1" smtClean="0"/>
              <a:t>GetMapping</a:t>
            </a:r>
            <a:r>
              <a:rPr lang="en-PH" sz="1800" dirty="0" smtClean="0"/>
              <a:t>(“/”) annotation</a:t>
            </a:r>
          </a:p>
          <a:p>
            <a:pPr marL="342900" indent="-342900">
              <a:buClr>
                <a:schemeClr val="dk1"/>
              </a:buClr>
              <a:buSzPts val="1100"/>
              <a:buNone/>
            </a:pPr>
            <a:r>
              <a:rPr lang="en-PH" sz="1800" dirty="0" smtClean="0"/>
              <a:t>3. Then, the Request URI method should return  the Hello World string.</a:t>
            </a:r>
            <a:endParaRPr lang="en-US"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Tomcat Deployment</a:t>
            </a:r>
            <a:endParaRPr/>
          </a:p>
        </p:txBody>
      </p:sp>
      <p:sp>
        <p:nvSpPr>
          <p:cNvPr id="344" name="Google Shape;344;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0" lvl="0" indent="0">
              <a:buClr>
                <a:schemeClr val="dk1"/>
              </a:buClr>
              <a:buSzPts val="1100"/>
              <a:buFontTx/>
              <a:buChar char="-"/>
            </a:pPr>
            <a:r>
              <a:rPr lang="en-PH" sz="1800" dirty="0" smtClean="0"/>
              <a:t>Using </a:t>
            </a:r>
            <a:r>
              <a:rPr lang="en-PH" sz="1800" b="1" dirty="0" err="1" smtClean="0"/>
              <a:t>Gradle</a:t>
            </a:r>
            <a:r>
              <a:rPr lang="en-PH" sz="1800" dirty="0" smtClean="0"/>
              <a:t> (global):</a:t>
            </a:r>
          </a:p>
          <a:p>
            <a:pPr marL="0" lvl="0" indent="0">
              <a:buClr>
                <a:schemeClr val="dk1"/>
              </a:buClr>
              <a:buSzPts val="1100"/>
              <a:buFontTx/>
              <a:buChar char="-"/>
            </a:pPr>
            <a:r>
              <a:rPr lang="en-PH" sz="1800" dirty="0" smtClean="0"/>
              <a:t>Run </a:t>
            </a:r>
            <a:r>
              <a:rPr lang="en-PH" sz="1800" i="1" dirty="0" smtClean="0"/>
              <a:t>“</a:t>
            </a:r>
            <a:r>
              <a:rPr lang="en-PH" sz="1800" i="1" dirty="0" err="1" smtClean="0"/>
              <a:t>gradle</a:t>
            </a:r>
            <a:r>
              <a:rPr lang="en-PH" sz="1800" i="1" dirty="0" smtClean="0"/>
              <a:t> clean build”</a:t>
            </a:r>
            <a:r>
              <a:rPr lang="en-PH" sz="1800" dirty="0" smtClean="0"/>
              <a:t> in Git Bash</a:t>
            </a:r>
          </a:p>
          <a:p>
            <a:pPr marL="0" lvl="0" indent="0">
              <a:buClr>
                <a:schemeClr val="dk1"/>
              </a:buClr>
              <a:buSzPts val="1100"/>
              <a:buFontTx/>
              <a:buChar char="-"/>
            </a:pPr>
            <a:endParaRPr lang="en-PH" sz="1800" dirty="0" smtClean="0"/>
          </a:p>
          <a:p>
            <a:pPr marL="0" lvl="0" indent="0">
              <a:buClr>
                <a:schemeClr val="dk1"/>
              </a:buClr>
              <a:buSzPts val="1100"/>
              <a:buFontTx/>
              <a:buChar char="-"/>
            </a:pPr>
            <a:r>
              <a:rPr lang="en-PH" sz="1800" dirty="0" smtClean="0"/>
              <a:t>Using </a:t>
            </a:r>
            <a:r>
              <a:rPr lang="en-PH" sz="1800" b="1" dirty="0" err="1" smtClean="0"/>
              <a:t>Gradle</a:t>
            </a:r>
            <a:r>
              <a:rPr lang="en-PH" sz="1800" b="1" dirty="0" smtClean="0"/>
              <a:t> Wrapper</a:t>
            </a:r>
            <a:r>
              <a:rPr lang="en-PH" sz="1800" dirty="0" smtClean="0"/>
              <a:t>:</a:t>
            </a:r>
          </a:p>
          <a:p>
            <a:pPr marL="0" lvl="0" indent="0">
              <a:buClr>
                <a:schemeClr val="dk1"/>
              </a:buClr>
              <a:buSzPts val="1100"/>
              <a:buFontTx/>
              <a:buChar char="-"/>
            </a:pPr>
            <a:r>
              <a:rPr lang="en-PH" sz="1800" dirty="0" smtClean="0"/>
              <a:t>In project’s working directory, run </a:t>
            </a:r>
            <a:r>
              <a:rPr lang="en-PH" sz="1800" i="1" dirty="0" smtClean="0"/>
              <a:t>“./</a:t>
            </a:r>
            <a:r>
              <a:rPr lang="en-PH" sz="1800" i="1" dirty="0" err="1" smtClean="0"/>
              <a:t>gradlew</a:t>
            </a:r>
            <a:r>
              <a:rPr lang="en-PH" sz="1800" i="1" dirty="0" smtClean="0"/>
              <a:t> clean build”</a:t>
            </a:r>
            <a:r>
              <a:rPr lang="en-PH" sz="1800" dirty="0" smtClean="0"/>
              <a:t> in Git Bash</a:t>
            </a:r>
            <a:endParaRPr lang="en-PH" sz="1800" i="1" dirty="0" smtClean="0"/>
          </a:p>
          <a:p>
            <a:pPr marL="0" lvl="0" indent="0">
              <a:buClr>
                <a:schemeClr val="dk1"/>
              </a:buClr>
              <a:buSzPts val="1100"/>
              <a:buFontTx/>
              <a:buChar char="-"/>
            </a:pPr>
            <a:endParaRPr lang="en-PH" sz="1800" dirty="0" smtClean="0"/>
          </a:p>
          <a:p>
            <a:pPr marL="0" lvl="0" indent="0">
              <a:buClr>
                <a:schemeClr val="dk1"/>
              </a:buClr>
              <a:buSzPts val="1100"/>
              <a:buFontTx/>
              <a:buChar char="-"/>
            </a:pPr>
            <a:r>
              <a:rPr lang="en-PH" sz="1800" dirty="0" smtClean="0"/>
              <a:t>- The exported project (war file) should be located in &lt;project&gt;/build/</a:t>
            </a:r>
            <a:r>
              <a:rPr lang="en-PH" sz="1800" dirty="0" err="1" smtClean="0"/>
              <a:t>libs</a:t>
            </a:r>
            <a:r>
              <a:rPr lang="en-PH" sz="1800" dirty="0" smtClean="0"/>
              <a:t>/ directory</a:t>
            </a:r>
          </a:p>
          <a:p>
            <a:pPr marL="0" lvl="0" indent="0">
              <a:buClr>
                <a:schemeClr val="dk1"/>
              </a:buClr>
              <a:buSzPts val="1100"/>
              <a:buFontTx/>
              <a:buChar char="-"/>
            </a:pP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Monolithic Architecture</a:t>
            </a:r>
            <a:endParaRPr/>
          </a:p>
        </p:txBody>
      </p:sp>
      <p:sp>
        <p:nvSpPr>
          <p:cNvPr id="344" name="Google Shape;344;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In layman terms, you can say that its similar to a big container wherein all the software components of an application are assembled together and tightly packaged.</a:t>
            </a:r>
            <a:endParaRPr sz="2400">
              <a:solidFill>
                <a:srgbClr val="F3F3F3"/>
              </a:solidFill>
            </a:endParaRPr>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Code Structure</a:t>
            </a:r>
            <a:endParaRPr/>
          </a:p>
        </p:txBody>
      </p:sp>
      <p:sp>
        <p:nvSpPr>
          <p:cNvPr id="344" name="Google Shape;344;p35"/>
          <p:cNvSpPr txBox="1">
            <a:spLocks noGrp="1"/>
          </p:cNvSpPr>
          <p:nvPr>
            <p:ph type="body" idx="1"/>
          </p:nvPr>
        </p:nvSpPr>
        <p:spPr>
          <a:xfrm>
            <a:off x="1142976" y="857238"/>
            <a:ext cx="6858000" cy="4143404"/>
          </a:xfrm>
          <a:prstGeom prst="rect">
            <a:avLst/>
          </a:prstGeom>
        </p:spPr>
        <p:txBody>
          <a:bodyPr spcFirstLastPara="1" wrap="square" lIns="91425" tIns="91425" rIns="91425" bIns="91425" anchor="t" anchorCtr="0">
            <a:noAutofit/>
          </a:bodyPr>
          <a:lstStyle/>
          <a:p>
            <a:pPr marL="0" lvl="0" indent="0">
              <a:buClr>
                <a:schemeClr val="dk1"/>
              </a:buClr>
              <a:buSzPts val="1100"/>
              <a:buFontTx/>
              <a:buChar char="-"/>
            </a:pPr>
            <a:r>
              <a:rPr lang="en-US" sz="1800" dirty="0" smtClean="0"/>
              <a:t>Spring Boot does not have any code layout to work with. However, there are some best practices that will help us.</a:t>
            </a:r>
            <a:endParaRPr lang="en-PH" sz="1800" dirty="0" smtClean="0"/>
          </a:p>
          <a:p>
            <a:pPr marL="0" lvl="0" indent="0">
              <a:buClr>
                <a:schemeClr val="dk1"/>
              </a:buClr>
              <a:buSzPts val="1100"/>
              <a:buFontTx/>
              <a:buChar char="-"/>
            </a:pPr>
            <a:r>
              <a:rPr lang="en-PH" sz="1400" dirty="0" smtClean="0"/>
              <a:t>Typical Layout:</a:t>
            </a:r>
          </a:p>
          <a:p>
            <a:pPr marL="0" lvl="0" indent="0">
              <a:buClr>
                <a:schemeClr val="dk1"/>
              </a:buClr>
              <a:buSzPts val="1100"/>
              <a:buFontTx/>
              <a:buChar char="-"/>
            </a:pPr>
            <a:r>
              <a:rPr lang="en-PH" sz="1200" dirty="0" smtClean="0"/>
              <a:t>+- </a:t>
            </a:r>
            <a:r>
              <a:rPr lang="en-PH" sz="1200" dirty="0" err="1" smtClean="0">
                <a:solidFill>
                  <a:srgbClr val="92D050"/>
                </a:solidFill>
              </a:rPr>
              <a:t>com.example.demo</a:t>
            </a:r>
            <a:endParaRPr lang="en-PH" sz="1200" dirty="0" smtClean="0">
              <a:solidFill>
                <a:srgbClr val="92D050"/>
              </a:solidFill>
            </a:endParaRPr>
          </a:p>
          <a:p>
            <a:pPr marL="0" lvl="0" indent="0">
              <a:buClr>
                <a:schemeClr val="dk1"/>
              </a:buClr>
              <a:buSzPts val="1100"/>
              <a:buFontTx/>
              <a:buChar char="-"/>
            </a:pPr>
            <a:r>
              <a:rPr lang="en-PH" sz="1200" dirty="0" smtClean="0"/>
              <a:t>     +- </a:t>
            </a:r>
            <a:r>
              <a:rPr lang="en-PH" sz="1200" dirty="0" smtClean="0">
                <a:solidFill>
                  <a:srgbClr val="00B0F0"/>
                </a:solidFill>
              </a:rPr>
              <a:t>DemoApplication.java</a:t>
            </a:r>
          </a:p>
          <a:p>
            <a:pPr marL="0" lvl="0" indent="0">
              <a:buClr>
                <a:schemeClr val="dk1"/>
              </a:buClr>
              <a:buSzPts val="1100"/>
              <a:buFontTx/>
              <a:buChar char="-"/>
            </a:pPr>
            <a:r>
              <a:rPr lang="en-PH" sz="1200" dirty="0" smtClean="0"/>
              <a:t>     +- </a:t>
            </a:r>
            <a:r>
              <a:rPr lang="en-PH" sz="1200" dirty="0" smtClean="0">
                <a:solidFill>
                  <a:srgbClr val="92D050"/>
                </a:solidFill>
              </a:rPr>
              <a:t>model</a:t>
            </a:r>
          </a:p>
          <a:p>
            <a:pPr marL="0" lvl="0" indent="0">
              <a:buClr>
                <a:schemeClr val="dk1"/>
              </a:buClr>
              <a:buSzPts val="1100"/>
              <a:buFontTx/>
              <a:buChar char="-"/>
            </a:pPr>
            <a:r>
              <a:rPr lang="en-PH" sz="1200" dirty="0" smtClean="0"/>
              <a:t>          </a:t>
            </a:r>
            <a:r>
              <a:rPr lang="en-PH" sz="1200" dirty="0" smtClean="0">
                <a:solidFill>
                  <a:srgbClr val="00B0F0"/>
                </a:solidFill>
              </a:rPr>
              <a:t>Product.java</a:t>
            </a:r>
          </a:p>
          <a:p>
            <a:pPr marL="0" lvl="0" indent="0">
              <a:buClr>
                <a:schemeClr val="dk1"/>
              </a:buClr>
              <a:buSzPts val="1100"/>
              <a:buFontTx/>
              <a:buChar char="-"/>
            </a:pPr>
            <a:r>
              <a:rPr lang="en-PH" sz="1200" dirty="0" smtClean="0"/>
              <a:t>     +- </a:t>
            </a:r>
            <a:r>
              <a:rPr lang="en-PH" sz="1200" dirty="0" err="1" smtClean="0">
                <a:solidFill>
                  <a:srgbClr val="92D050"/>
                </a:solidFill>
              </a:rPr>
              <a:t>dao</a:t>
            </a:r>
            <a:endParaRPr lang="en-PH" sz="1200" dirty="0" smtClean="0">
              <a:solidFill>
                <a:srgbClr val="92D050"/>
              </a:solidFill>
            </a:endParaRPr>
          </a:p>
          <a:p>
            <a:pPr marL="0" lvl="0" indent="0">
              <a:buClr>
                <a:schemeClr val="dk1"/>
              </a:buClr>
              <a:buSzPts val="1100"/>
              <a:buFontTx/>
              <a:buChar char="-"/>
            </a:pPr>
            <a:r>
              <a:rPr lang="en-PH" sz="1200" dirty="0" smtClean="0">
                <a:solidFill>
                  <a:srgbClr val="00B0F0"/>
                </a:solidFill>
              </a:rPr>
              <a:t>          ProductRepository.java</a:t>
            </a:r>
          </a:p>
          <a:p>
            <a:pPr marL="0" lvl="0" indent="0">
              <a:buClr>
                <a:schemeClr val="dk1"/>
              </a:buClr>
              <a:buSzPts val="1100"/>
              <a:buFontTx/>
              <a:buChar char="-"/>
            </a:pPr>
            <a:r>
              <a:rPr lang="en-PH" sz="1200" dirty="0" smtClean="0"/>
              <a:t>     +- </a:t>
            </a:r>
            <a:r>
              <a:rPr lang="en-PH" sz="1200" dirty="0" smtClean="0">
                <a:solidFill>
                  <a:srgbClr val="92D050"/>
                </a:solidFill>
              </a:rPr>
              <a:t>controller</a:t>
            </a:r>
          </a:p>
          <a:p>
            <a:pPr marL="0" lvl="0" indent="0">
              <a:buClr>
                <a:schemeClr val="dk1"/>
              </a:buClr>
              <a:buSzPts val="1100"/>
              <a:buFontTx/>
              <a:buChar char="-"/>
            </a:pPr>
            <a:r>
              <a:rPr lang="en-PH" sz="1200" dirty="0" smtClean="0"/>
              <a:t>          </a:t>
            </a:r>
            <a:r>
              <a:rPr lang="en-PH" sz="1200" dirty="0" smtClean="0">
                <a:solidFill>
                  <a:srgbClr val="00B0F0"/>
                </a:solidFill>
              </a:rPr>
              <a:t>ProductController.java</a:t>
            </a:r>
          </a:p>
          <a:p>
            <a:pPr marL="0" lvl="0" indent="0">
              <a:buClr>
                <a:schemeClr val="dk1"/>
              </a:buClr>
              <a:buSzPts val="1100"/>
              <a:buFontTx/>
              <a:buChar char="-"/>
            </a:pPr>
            <a:r>
              <a:rPr lang="en-PH" sz="1200" dirty="0" smtClean="0"/>
              <a:t>     +- </a:t>
            </a:r>
            <a:r>
              <a:rPr lang="en-PH" sz="1200" dirty="0" smtClean="0">
                <a:solidFill>
                  <a:srgbClr val="92D050"/>
                </a:solidFill>
              </a:rPr>
              <a:t>service</a:t>
            </a:r>
          </a:p>
          <a:p>
            <a:pPr marL="0" lvl="0" indent="0">
              <a:buClr>
                <a:schemeClr val="dk1"/>
              </a:buClr>
              <a:buSzPts val="1100"/>
              <a:buFontTx/>
              <a:buChar char="-"/>
            </a:pPr>
            <a:r>
              <a:rPr lang="en-PH" sz="1200" dirty="0" smtClean="0"/>
              <a:t>          </a:t>
            </a:r>
            <a:r>
              <a:rPr lang="en-PH" sz="1200" dirty="0" smtClean="0">
                <a:solidFill>
                  <a:srgbClr val="00B0F0"/>
                </a:solidFill>
              </a:rPr>
              <a:t>ProductService.java</a:t>
            </a:r>
          </a:p>
          <a:p>
            <a:pPr marL="0" lvl="0" indent="0">
              <a:buClr>
                <a:schemeClr val="dk1"/>
              </a:buClr>
              <a:buSzPts val="1100"/>
              <a:buFontTx/>
              <a:buChar char="-"/>
            </a:pPr>
            <a:r>
              <a:rPr lang="en-PH" sz="1200" dirty="0" smtClean="0">
                <a:solidFill>
                  <a:srgbClr val="00B0F0"/>
                </a:solidFill>
              </a:rPr>
              <a:t>          ProductServiceImpl.java</a:t>
            </a:r>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Spring Beans &amp; Dependency Injection</a:t>
            </a:r>
            <a:endParaRPr/>
          </a:p>
        </p:txBody>
      </p:sp>
      <p:sp>
        <p:nvSpPr>
          <p:cNvPr id="344" name="Google Shape;344;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In Spring Boot, we can use Spring Framework to define our beans and their dependency injection. The </a:t>
            </a:r>
            <a:r>
              <a:rPr lang="en-US" sz="1800" b="1" dirty="0" smtClean="0"/>
              <a:t>@</a:t>
            </a:r>
            <a:r>
              <a:rPr lang="en-US" sz="1800" b="1" dirty="0" err="1" smtClean="0"/>
              <a:t>ComponentScan</a:t>
            </a:r>
            <a:r>
              <a:rPr lang="en-US" sz="1800" dirty="0" smtClean="0"/>
              <a:t> annotation is used to find beans and the corresponding injected with </a:t>
            </a:r>
            <a:r>
              <a:rPr lang="en-US" sz="1800" b="1" dirty="0" smtClean="0"/>
              <a:t>@</a:t>
            </a:r>
            <a:r>
              <a:rPr lang="en-US" sz="1800" b="1" dirty="0" err="1" smtClean="0"/>
              <a:t>Autowired</a:t>
            </a:r>
            <a:r>
              <a:rPr lang="en-US" sz="1800" dirty="0" smtClean="0"/>
              <a:t> annotation.</a:t>
            </a:r>
          </a:p>
          <a:p>
            <a:pPr marL="0" lvl="0" indent="0">
              <a:buClr>
                <a:schemeClr val="dk1"/>
              </a:buClr>
              <a:buSzPts val="1100"/>
              <a:buNone/>
            </a:pPr>
            <a:endParaRPr lang="en-PH" sz="1800" dirty="0" smtClean="0"/>
          </a:p>
          <a:p>
            <a:pPr marL="0" lvl="0" indent="0">
              <a:buClr>
                <a:schemeClr val="dk1"/>
              </a:buClr>
              <a:buSzPts val="1100"/>
              <a:buNone/>
            </a:pPr>
            <a:r>
              <a:rPr lang="en-US" sz="1800" dirty="0" smtClean="0"/>
              <a:t>If you followed the Spring Boot typical layout, no need to specify any arguments for </a:t>
            </a:r>
            <a:r>
              <a:rPr lang="en-US" sz="1800" b="1" dirty="0" smtClean="0"/>
              <a:t>@</a:t>
            </a:r>
            <a:r>
              <a:rPr lang="en-US" sz="1800" b="1" dirty="0" err="1" smtClean="0"/>
              <a:t>ComponentScan</a:t>
            </a:r>
            <a:r>
              <a:rPr lang="en-US" sz="1800" dirty="0" smtClean="0"/>
              <a:t> annotation. All component class files are automatically registered with Spring Beans.</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Spring Beans &amp; Dependency Injection</a:t>
            </a:r>
            <a:endParaRPr/>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pic>
        <p:nvPicPr>
          <p:cNvPr id="1026" name="Picture 2"/>
          <p:cNvPicPr>
            <a:picLocks noChangeAspect="1" noChangeArrowheads="1"/>
          </p:cNvPicPr>
          <p:nvPr/>
        </p:nvPicPr>
        <p:blipFill>
          <a:blip r:embed="rId3"/>
          <a:srcRect/>
          <a:stretch>
            <a:fillRect/>
          </a:stretch>
        </p:blipFill>
        <p:spPr bwMode="auto">
          <a:xfrm>
            <a:off x="1285852" y="1071551"/>
            <a:ext cx="6500858" cy="3731941"/>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Runners</a:t>
            </a:r>
            <a:endParaRPr/>
          </a:p>
        </p:txBody>
      </p:sp>
      <p:sp>
        <p:nvSpPr>
          <p:cNvPr id="344" name="Google Shape;344;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b="1" dirty="0" smtClean="0"/>
              <a:t>Application Runner </a:t>
            </a:r>
            <a:r>
              <a:rPr lang="en-US" sz="1800" dirty="0" smtClean="0"/>
              <a:t>and </a:t>
            </a:r>
            <a:r>
              <a:rPr lang="en-US" sz="1800" b="1" dirty="0" smtClean="0"/>
              <a:t>Command Line Runner</a:t>
            </a:r>
            <a:r>
              <a:rPr lang="en-US" sz="1800" dirty="0" smtClean="0"/>
              <a:t> interfaces lets you to execute the code after the Spring Boot application is started. </a:t>
            </a:r>
          </a:p>
          <a:p>
            <a:pPr marL="0" lvl="0" indent="0">
              <a:buClr>
                <a:schemeClr val="dk1"/>
              </a:buClr>
              <a:buSzPts val="1100"/>
              <a:buNone/>
            </a:pPr>
            <a:endParaRPr lang="en-US" sz="1800" dirty="0" smtClean="0"/>
          </a:p>
          <a:p>
            <a:pPr marL="0" lvl="0" indent="0">
              <a:buClr>
                <a:schemeClr val="dk1"/>
              </a:buClr>
              <a:buSzPts val="1100"/>
              <a:buNone/>
            </a:pPr>
            <a:r>
              <a:rPr lang="en-US" sz="1800" dirty="0" smtClean="0"/>
              <a:t>You can use these interfaces to perform any actions immediately after the application has started.</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Application Runner</a:t>
            </a:r>
            <a:endParaRPr/>
          </a:p>
        </p:txBody>
      </p:sp>
      <p:sp>
        <p:nvSpPr>
          <p:cNvPr id="344" name="Google Shape;344;p35"/>
          <p:cNvSpPr txBox="1">
            <a:spLocks noGrp="1"/>
          </p:cNvSpPr>
          <p:nvPr>
            <p:ph type="body" idx="1"/>
          </p:nvPr>
        </p:nvSpPr>
        <p:spPr>
          <a:xfrm>
            <a:off x="1165498" y="1130515"/>
            <a:ext cx="6858000" cy="798293"/>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b="1" dirty="0" smtClean="0"/>
              <a:t>Application Runner </a:t>
            </a:r>
            <a:r>
              <a:rPr lang="en-US" sz="1800" dirty="0" smtClean="0"/>
              <a:t>is an interface used to execute the code after the Spring Boot application started.</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pic>
        <p:nvPicPr>
          <p:cNvPr id="1026" name="Picture 2"/>
          <p:cNvPicPr>
            <a:picLocks noChangeAspect="1" noChangeArrowheads="1"/>
          </p:cNvPicPr>
          <p:nvPr/>
        </p:nvPicPr>
        <p:blipFill>
          <a:blip r:embed="rId3"/>
          <a:srcRect/>
          <a:stretch>
            <a:fillRect/>
          </a:stretch>
        </p:blipFill>
        <p:spPr bwMode="auto">
          <a:xfrm>
            <a:off x="1285852" y="2071684"/>
            <a:ext cx="7011987" cy="258127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Command Line Runner</a:t>
            </a:r>
            <a:endParaRPr/>
          </a:p>
        </p:txBody>
      </p:sp>
      <p:sp>
        <p:nvSpPr>
          <p:cNvPr id="344" name="Google Shape;344;p35"/>
          <p:cNvSpPr txBox="1">
            <a:spLocks noGrp="1"/>
          </p:cNvSpPr>
          <p:nvPr>
            <p:ph type="body" idx="1"/>
          </p:nvPr>
        </p:nvSpPr>
        <p:spPr>
          <a:xfrm>
            <a:off x="1165498" y="1130515"/>
            <a:ext cx="6858000" cy="798293"/>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b="1" dirty="0" smtClean="0"/>
              <a:t>Command Line Runner </a:t>
            </a:r>
            <a:r>
              <a:rPr lang="en-US" sz="1800" dirty="0" smtClean="0"/>
              <a:t>is an interface. It is used to execute the code after the Spring Boot application started.</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25</a:t>
            </a:fld>
            <a:endParaRPr/>
          </a:p>
        </p:txBody>
      </p:sp>
      <p:pic>
        <p:nvPicPr>
          <p:cNvPr id="3074" name="Picture 2"/>
          <p:cNvPicPr>
            <a:picLocks noChangeAspect="1" noChangeArrowheads="1"/>
          </p:cNvPicPr>
          <p:nvPr/>
        </p:nvPicPr>
        <p:blipFill>
          <a:blip r:embed="rId3"/>
          <a:srcRect/>
          <a:stretch>
            <a:fillRect/>
          </a:stretch>
        </p:blipFill>
        <p:spPr bwMode="auto">
          <a:xfrm>
            <a:off x="1285852" y="2071684"/>
            <a:ext cx="6500858" cy="2529601"/>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Application Properties</a:t>
            </a:r>
            <a:endParaRPr/>
          </a:p>
        </p:txBody>
      </p:sp>
      <p:sp>
        <p:nvSpPr>
          <p:cNvPr id="344" name="Google Shape;344;p35"/>
          <p:cNvSpPr txBox="1">
            <a:spLocks noGrp="1"/>
          </p:cNvSpPr>
          <p:nvPr>
            <p:ph type="body" idx="1"/>
          </p:nvPr>
        </p:nvSpPr>
        <p:spPr>
          <a:xfrm>
            <a:off x="1165498" y="1130515"/>
            <a:ext cx="7478468"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Properties files are used to keep ‘N’ number of properties in a single file to run the application in a different environment.</a:t>
            </a:r>
          </a:p>
          <a:p>
            <a:pPr marL="0" lvl="0" indent="0">
              <a:buClr>
                <a:schemeClr val="dk1"/>
              </a:buClr>
              <a:buSzPts val="1100"/>
              <a:buNone/>
            </a:pPr>
            <a:endParaRPr lang="en-PH" sz="1800" dirty="0" smtClean="0"/>
          </a:p>
          <a:p>
            <a:pPr marL="0" lvl="0" indent="0">
              <a:buClr>
                <a:schemeClr val="dk1"/>
              </a:buClr>
              <a:buSzPts val="1100"/>
              <a:buNone/>
            </a:pPr>
            <a:r>
              <a:rPr lang="en-US" sz="1800" dirty="0" smtClean="0"/>
              <a:t>In Spring Boot, properties are kept in the </a:t>
            </a:r>
            <a:r>
              <a:rPr lang="en-US" sz="1800" dirty="0" err="1" smtClean="0"/>
              <a:t>application.properties</a:t>
            </a:r>
            <a:r>
              <a:rPr lang="en-US" sz="1800" dirty="0" smtClean="0"/>
              <a:t> file under the </a:t>
            </a:r>
            <a:r>
              <a:rPr lang="en-US" sz="1800" dirty="0" err="1" smtClean="0"/>
              <a:t>classpath</a:t>
            </a:r>
            <a:r>
              <a:rPr lang="en-US" sz="1800" dirty="0" smtClean="0"/>
              <a:t>.</a:t>
            </a:r>
          </a:p>
          <a:p>
            <a:pPr marL="0" lvl="0" indent="0">
              <a:buClr>
                <a:schemeClr val="dk1"/>
              </a:buClr>
              <a:buSzPts val="1100"/>
              <a:buNone/>
            </a:pPr>
            <a:endParaRPr lang="en-PH" sz="1800" dirty="0" smtClean="0"/>
          </a:p>
          <a:p>
            <a:pPr marL="0" lvl="0" indent="0">
              <a:buClr>
                <a:schemeClr val="dk1"/>
              </a:buClr>
              <a:buSzPts val="1100"/>
              <a:buNone/>
            </a:pPr>
            <a:r>
              <a:rPr lang="en-US" sz="1800" dirty="0" smtClean="0"/>
              <a:t>The </a:t>
            </a:r>
            <a:r>
              <a:rPr lang="en-US" sz="1800" dirty="0" err="1" smtClean="0"/>
              <a:t>application.properties</a:t>
            </a:r>
            <a:r>
              <a:rPr lang="en-US" sz="1800" dirty="0" smtClean="0"/>
              <a:t> file is located in the </a:t>
            </a:r>
            <a:r>
              <a:rPr lang="en-US" sz="1800" dirty="0" err="1" smtClean="0"/>
              <a:t>src</a:t>
            </a:r>
            <a:r>
              <a:rPr lang="en-US" sz="1800" dirty="0" smtClean="0"/>
              <a:t>/main/resources directory.</a:t>
            </a:r>
          </a:p>
          <a:p>
            <a:pPr marL="0" lvl="0" indent="0">
              <a:buClr>
                <a:schemeClr val="dk1"/>
              </a:buClr>
              <a:buSzPts val="1100"/>
              <a:buNone/>
            </a:pPr>
            <a:endParaRPr lang="en-PH" sz="1800" dirty="0" smtClean="0"/>
          </a:p>
          <a:p>
            <a:pPr marL="0" lvl="0" indent="0">
              <a:buClr>
                <a:schemeClr val="dk1"/>
              </a:buClr>
              <a:buSzPts val="1100"/>
              <a:buNone/>
            </a:pP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26</a:t>
            </a:fld>
            <a:endParaRPr/>
          </a:p>
        </p:txBody>
      </p:sp>
      <p:pic>
        <p:nvPicPr>
          <p:cNvPr id="4098" name="Picture 2"/>
          <p:cNvPicPr>
            <a:picLocks noChangeAspect="1" noChangeArrowheads="1"/>
          </p:cNvPicPr>
          <p:nvPr/>
        </p:nvPicPr>
        <p:blipFill>
          <a:blip r:embed="rId3"/>
          <a:srcRect/>
          <a:stretch>
            <a:fillRect/>
          </a:stretch>
        </p:blipFill>
        <p:spPr bwMode="auto">
          <a:xfrm>
            <a:off x="1285852" y="4071948"/>
            <a:ext cx="5153025" cy="68580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Application Properties</a:t>
            </a:r>
            <a:endParaRPr/>
          </a:p>
        </p:txBody>
      </p:sp>
      <p:sp>
        <p:nvSpPr>
          <p:cNvPr id="344" name="Google Shape;344;p35"/>
          <p:cNvSpPr txBox="1">
            <a:spLocks noGrp="1"/>
          </p:cNvSpPr>
          <p:nvPr>
            <p:ph type="body" idx="1"/>
          </p:nvPr>
        </p:nvSpPr>
        <p:spPr>
          <a:xfrm>
            <a:off x="1165498" y="1130515"/>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Spring Boot supports YAML based properties configurations to run the application.</a:t>
            </a:r>
          </a:p>
          <a:p>
            <a:pPr marL="0" lvl="0" indent="0">
              <a:buClr>
                <a:schemeClr val="dk1"/>
              </a:buClr>
              <a:buSzPts val="1100"/>
              <a:buNone/>
            </a:pPr>
            <a:endParaRPr lang="en-US" sz="1800" dirty="0" smtClean="0"/>
          </a:p>
          <a:p>
            <a:pPr marL="0" lvl="0" indent="0">
              <a:buClr>
                <a:schemeClr val="dk1"/>
              </a:buClr>
              <a:buSzPts val="1100"/>
              <a:buNone/>
            </a:pPr>
            <a:r>
              <a:rPr lang="en-US" sz="1800" dirty="0" smtClean="0"/>
              <a:t>Instead of </a:t>
            </a:r>
            <a:r>
              <a:rPr lang="en-US" sz="1800" dirty="0" err="1" smtClean="0"/>
              <a:t>application.properties</a:t>
            </a:r>
            <a:r>
              <a:rPr lang="en-US" sz="1800" dirty="0" smtClean="0"/>
              <a:t>, we can use </a:t>
            </a:r>
            <a:r>
              <a:rPr lang="en-US" sz="1800" b="1" dirty="0" smtClean="0"/>
              <a:t>application.yml</a:t>
            </a:r>
            <a:r>
              <a:rPr lang="en-US" sz="1800" dirty="0" smtClean="0"/>
              <a:t> file.</a:t>
            </a:r>
          </a:p>
          <a:p>
            <a:pPr marL="0" lvl="0" indent="0">
              <a:buClr>
                <a:schemeClr val="dk1"/>
              </a:buClr>
              <a:buSzPts val="1100"/>
              <a:buNone/>
            </a:pPr>
            <a:r>
              <a:rPr lang="en-US" sz="1800" dirty="0" smtClean="0"/>
              <a:t>This YAML file also should be kept inside the </a:t>
            </a:r>
            <a:r>
              <a:rPr lang="en-US" sz="1800" dirty="0" err="1" smtClean="0"/>
              <a:t>classpath</a:t>
            </a:r>
            <a:r>
              <a:rPr lang="en-US" sz="1800" dirty="0" smtClean="0"/>
              <a:t>.</a:t>
            </a:r>
            <a:endParaRPr lang="en-PH" sz="1800" dirty="0" smtClean="0"/>
          </a:p>
          <a:p>
            <a:pPr marL="0" lvl="0" indent="0">
              <a:buClr>
                <a:schemeClr val="dk1"/>
              </a:buClr>
              <a:buSzPts val="1100"/>
              <a:buNone/>
            </a:pP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27</a:t>
            </a:fld>
            <a:endParaRPr/>
          </a:p>
        </p:txBody>
      </p:sp>
      <p:pic>
        <p:nvPicPr>
          <p:cNvPr id="5122" name="Picture 2"/>
          <p:cNvPicPr>
            <a:picLocks noChangeAspect="1" noChangeArrowheads="1"/>
          </p:cNvPicPr>
          <p:nvPr/>
        </p:nvPicPr>
        <p:blipFill>
          <a:blip r:embed="rId3"/>
          <a:srcRect/>
          <a:stretch>
            <a:fillRect/>
          </a:stretch>
        </p:blipFill>
        <p:spPr bwMode="auto">
          <a:xfrm>
            <a:off x="1285852" y="3214692"/>
            <a:ext cx="3390900" cy="131445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Use of @Value Annotation</a:t>
            </a:r>
            <a:endParaRPr/>
          </a:p>
        </p:txBody>
      </p:sp>
      <p:sp>
        <p:nvSpPr>
          <p:cNvPr id="344" name="Google Shape;344;p35"/>
          <p:cNvSpPr txBox="1">
            <a:spLocks noGrp="1"/>
          </p:cNvSpPr>
          <p:nvPr>
            <p:ph type="body" idx="1"/>
          </p:nvPr>
        </p:nvSpPr>
        <p:spPr>
          <a:xfrm>
            <a:off x="1165498" y="1130515"/>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The @Value annotation is used to read the environment or application property value in Java code.</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28</a:t>
            </a:fld>
            <a:endParaRPr/>
          </a:p>
        </p:txBody>
      </p:sp>
      <p:pic>
        <p:nvPicPr>
          <p:cNvPr id="6146" name="Picture 2"/>
          <p:cNvPicPr>
            <a:picLocks noChangeAspect="1" noChangeArrowheads="1"/>
          </p:cNvPicPr>
          <p:nvPr/>
        </p:nvPicPr>
        <p:blipFill>
          <a:blip r:embed="rId3"/>
          <a:srcRect/>
          <a:stretch>
            <a:fillRect/>
          </a:stretch>
        </p:blipFill>
        <p:spPr bwMode="auto">
          <a:xfrm>
            <a:off x="1285852" y="2000246"/>
            <a:ext cx="5464171" cy="2991303"/>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Spring Boot Active Profile</a:t>
            </a:r>
            <a:endParaRPr/>
          </a:p>
        </p:txBody>
      </p:sp>
      <p:sp>
        <p:nvSpPr>
          <p:cNvPr id="344" name="Google Shape;344;p35"/>
          <p:cNvSpPr txBox="1">
            <a:spLocks noGrp="1"/>
          </p:cNvSpPr>
          <p:nvPr>
            <p:ph type="body" idx="1"/>
          </p:nvPr>
        </p:nvSpPr>
        <p:spPr>
          <a:xfrm>
            <a:off x="1165498" y="1130515"/>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Spring Boot supports different properties based on the Spring active profile.</a:t>
            </a:r>
          </a:p>
          <a:p>
            <a:pPr marL="0" lvl="0" indent="0">
              <a:buClr>
                <a:schemeClr val="dk1"/>
              </a:buClr>
              <a:buSzPts val="1100"/>
              <a:buNone/>
            </a:pPr>
            <a:endParaRPr lang="en-US" sz="1800" dirty="0" smtClean="0"/>
          </a:p>
          <a:p>
            <a:pPr marL="0" lvl="0" indent="0">
              <a:buClr>
                <a:schemeClr val="dk1"/>
              </a:buClr>
              <a:buSzPts val="1100"/>
              <a:buNone/>
            </a:pPr>
            <a:r>
              <a:rPr lang="en-US" sz="1800" dirty="0" smtClean="0"/>
              <a:t>For example, we can keep two separate files for </a:t>
            </a:r>
            <a:r>
              <a:rPr lang="en-US" sz="1800" b="1" dirty="0" smtClean="0"/>
              <a:t>development</a:t>
            </a:r>
            <a:r>
              <a:rPr lang="en-US" sz="1800" dirty="0" smtClean="0"/>
              <a:t> and </a:t>
            </a:r>
            <a:r>
              <a:rPr lang="en-US" sz="1800" b="1" dirty="0" smtClean="0"/>
              <a:t>production</a:t>
            </a:r>
            <a:r>
              <a:rPr lang="en-US" sz="1800" dirty="0" smtClean="0"/>
              <a:t> to run the Spring Boot application.</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29</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3"/>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Challenges of Monolithic Architecture</a:t>
            </a:r>
            <a:endParaRPr/>
          </a:p>
        </p:txBody>
      </p:sp>
      <p:sp>
        <p:nvSpPr>
          <p:cNvPr id="514" name="Google Shape;514;p4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grpSp>
        <p:nvGrpSpPr>
          <p:cNvPr id="2" name="Google Shape;515;p43"/>
          <p:cNvGrpSpPr/>
          <p:nvPr/>
        </p:nvGrpSpPr>
        <p:grpSpPr>
          <a:xfrm>
            <a:off x="1312492" y="1413043"/>
            <a:ext cx="3608219" cy="3243858"/>
            <a:chOff x="855292" y="1413043"/>
            <a:chExt cx="3608219" cy="3243858"/>
          </a:xfrm>
        </p:grpSpPr>
        <p:sp>
          <p:nvSpPr>
            <p:cNvPr id="516" name="Google Shape;516;p43"/>
            <p:cNvSpPr/>
            <p:nvPr/>
          </p:nvSpPr>
          <p:spPr>
            <a:xfrm>
              <a:off x="1748547" y="3626620"/>
              <a:ext cx="1827373" cy="554243"/>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Quicksand"/>
                  <a:ea typeface="Quicksand"/>
                  <a:cs typeface="Quicksand"/>
                  <a:sym typeface="Quicksand"/>
                </a:rPr>
                <a:t>Unreliable</a:t>
              </a:r>
              <a:endParaRPr sz="1200" b="1" i="0" u="none" strike="noStrike" cap="none">
                <a:solidFill>
                  <a:schemeClr val="lt1"/>
                </a:solidFill>
                <a:latin typeface="Quicksand"/>
                <a:ea typeface="Quicksand"/>
                <a:cs typeface="Quicksand"/>
                <a:sym typeface="Quicksand"/>
              </a:endParaRPr>
            </a:p>
          </p:txBody>
        </p:sp>
        <p:sp>
          <p:nvSpPr>
            <p:cNvPr id="517" name="Google Shape;517;p43"/>
            <p:cNvSpPr/>
            <p:nvPr/>
          </p:nvSpPr>
          <p:spPr>
            <a:xfrm>
              <a:off x="1974416" y="4115125"/>
              <a:ext cx="1377910" cy="541775"/>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accent5"/>
                  </a:solidFill>
                  <a:latin typeface="Quicksand"/>
                  <a:ea typeface="Quicksand"/>
                  <a:cs typeface="Quicksand"/>
                  <a:sym typeface="Quicksand"/>
                </a:rPr>
                <a:t>Inflexible</a:t>
              </a:r>
              <a:endParaRPr sz="1200" b="1" i="0" u="none" strike="noStrike" cap="none">
                <a:solidFill>
                  <a:schemeClr val="accent5"/>
                </a:solidFill>
                <a:latin typeface="Quicksand"/>
                <a:ea typeface="Quicksand"/>
                <a:cs typeface="Quicksand"/>
                <a:sym typeface="Quicksand"/>
              </a:endParaRPr>
            </a:p>
          </p:txBody>
        </p:sp>
        <p:sp>
          <p:nvSpPr>
            <p:cNvPr id="518" name="Google Shape;518;p43"/>
            <p:cNvSpPr/>
            <p:nvPr/>
          </p:nvSpPr>
          <p:spPr>
            <a:xfrm>
              <a:off x="863236" y="1706600"/>
              <a:ext cx="3600274" cy="576911"/>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Quicksand"/>
                  <a:ea typeface="Quicksand"/>
                  <a:cs typeface="Quicksand"/>
                  <a:sym typeface="Quicksand"/>
                </a:rPr>
                <a:t>Not Fit for Complex Applications</a:t>
              </a:r>
              <a:endParaRPr sz="1200" b="1" i="0" u="none" strike="noStrike" cap="none">
                <a:solidFill>
                  <a:schemeClr val="lt1"/>
                </a:solidFill>
                <a:latin typeface="Quicksand"/>
                <a:ea typeface="Quicksand"/>
                <a:cs typeface="Quicksand"/>
                <a:sym typeface="Quicksand"/>
              </a:endParaRPr>
            </a:p>
          </p:txBody>
        </p:sp>
        <p:sp>
          <p:nvSpPr>
            <p:cNvPr id="519" name="Google Shape;519;p43"/>
            <p:cNvSpPr/>
            <p:nvPr/>
          </p:nvSpPr>
          <p:spPr>
            <a:xfrm>
              <a:off x="1305892" y="2665477"/>
              <a:ext cx="2714957" cy="564446"/>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Quicksand"/>
                  <a:ea typeface="Quicksand"/>
                  <a:cs typeface="Quicksand"/>
                  <a:sym typeface="Quicksand"/>
                </a:rPr>
                <a:t>Slow Development</a:t>
              </a:r>
              <a:endParaRPr sz="1200" b="1" i="0" u="none" strike="noStrike" cap="none">
                <a:solidFill>
                  <a:schemeClr val="lt1"/>
                </a:solidFill>
                <a:latin typeface="Quicksand"/>
                <a:ea typeface="Quicksand"/>
                <a:cs typeface="Quicksand"/>
                <a:sym typeface="Quicksand"/>
              </a:endParaRPr>
            </a:p>
          </p:txBody>
        </p:sp>
        <p:sp>
          <p:nvSpPr>
            <p:cNvPr id="520" name="Google Shape;520;p43"/>
            <p:cNvSpPr/>
            <p:nvPr/>
          </p:nvSpPr>
          <p:spPr>
            <a:xfrm>
              <a:off x="1086835" y="2186038"/>
              <a:ext cx="3154201" cy="57124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Quicksand"/>
                  <a:ea typeface="Quicksand"/>
                  <a:cs typeface="Quicksand"/>
                  <a:sym typeface="Quicksand"/>
                </a:rPr>
                <a:t>Blocks Continous Development</a:t>
              </a:r>
              <a:endParaRPr sz="1200" b="1" i="0" u="none" strike="noStrike" cap="none">
                <a:solidFill>
                  <a:schemeClr val="lt1"/>
                </a:solidFill>
                <a:latin typeface="Quicksand"/>
                <a:ea typeface="Quicksand"/>
                <a:cs typeface="Quicksand"/>
                <a:sym typeface="Quicksand"/>
              </a:endParaRPr>
            </a:p>
          </p:txBody>
        </p:sp>
        <p:sp>
          <p:nvSpPr>
            <p:cNvPr id="521" name="Google Shape;521;p43"/>
            <p:cNvSpPr/>
            <p:nvPr/>
          </p:nvSpPr>
          <p:spPr>
            <a:xfrm>
              <a:off x="1526085" y="3144914"/>
              <a:ext cx="2272296" cy="562177"/>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Quicksand"/>
                  <a:ea typeface="Quicksand"/>
                  <a:cs typeface="Quicksand"/>
                  <a:sym typeface="Quicksand"/>
                </a:rPr>
                <a:t>Unscalable</a:t>
              </a:r>
              <a:endParaRPr sz="1200" b="1" i="0" u="none" strike="noStrike" cap="none">
                <a:solidFill>
                  <a:schemeClr val="lt1"/>
                </a:solidFill>
                <a:latin typeface="Quicksand"/>
                <a:ea typeface="Quicksand"/>
                <a:cs typeface="Quicksand"/>
                <a:sym typeface="Quicksand"/>
              </a:endParaRPr>
            </a:p>
          </p:txBody>
        </p:sp>
        <p:sp>
          <p:nvSpPr>
            <p:cNvPr id="522" name="Google Shape;522;p43"/>
            <p:cNvSpPr/>
            <p:nvPr/>
          </p:nvSpPr>
          <p:spPr>
            <a:xfrm>
              <a:off x="855292" y="1413043"/>
              <a:ext cx="3602907" cy="396816"/>
            </a:xfrm>
            <a:prstGeom prst="ellipse">
              <a:avLst/>
            </a:prstGeom>
            <a:solidFill>
              <a:schemeClr val="dk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Quicksand"/>
                <a:ea typeface="Quicksand"/>
                <a:cs typeface="Quicksand"/>
                <a:sym typeface="Quicksand"/>
              </a:endParaRPr>
            </a:p>
          </p:txBody>
        </p:sp>
      </p:grpSp>
      <p:cxnSp>
        <p:nvCxnSpPr>
          <p:cNvPr id="523" name="Google Shape;523;p43"/>
          <p:cNvCxnSpPr/>
          <p:nvPr/>
        </p:nvCxnSpPr>
        <p:spPr>
          <a:xfrm>
            <a:off x="484075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24" name="Google Shape;524;p43"/>
          <p:cNvSpPr txBox="1"/>
          <p:nvPr/>
        </p:nvSpPr>
        <p:spPr>
          <a:xfrm>
            <a:off x="5959250" y="1778025"/>
            <a:ext cx="2827592" cy="344100"/>
          </a:xfrm>
          <a:prstGeom prst="rect">
            <a:avLst/>
          </a:prstGeom>
          <a:noFill/>
          <a:ln>
            <a:noFill/>
          </a:ln>
        </p:spPr>
        <p:txBody>
          <a:bodyPr spcFirstLastPara="1" wrap="square" lIns="0" tIns="0" rIns="0" bIns="0" anchor="ctr" anchorCtr="0">
            <a:noAutofit/>
          </a:bodyPr>
          <a:lstStyle/>
          <a:p>
            <a:pPr lvl="0"/>
            <a:r>
              <a:rPr lang="en-US" sz="1000" dirty="0" smtClean="0">
                <a:solidFill>
                  <a:schemeClr val="accent5"/>
                </a:solidFill>
                <a:latin typeface="Quicksand"/>
                <a:ea typeface="Quicksand"/>
                <a:cs typeface="Quicksand"/>
                <a:sym typeface="Quicksand"/>
              </a:rPr>
              <a:t>Features of complex applications have tightly coupled dependencies.</a:t>
            </a:r>
            <a:endParaRPr sz="1000">
              <a:solidFill>
                <a:schemeClr val="accent5"/>
              </a:solidFill>
              <a:latin typeface="Quicksand"/>
              <a:ea typeface="Quicksand"/>
              <a:cs typeface="Quicksand"/>
              <a:sym typeface="Quicksand"/>
            </a:endParaRPr>
          </a:p>
        </p:txBody>
      </p:sp>
      <p:cxnSp>
        <p:nvCxnSpPr>
          <p:cNvPr id="525" name="Google Shape;525;p43"/>
          <p:cNvCxnSpPr/>
          <p:nvPr/>
        </p:nvCxnSpPr>
        <p:spPr>
          <a:xfrm>
            <a:off x="46850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26" name="Google Shape;526;p43"/>
          <p:cNvSpPr txBox="1"/>
          <p:nvPr/>
        </p:nvSpPr>
        <p:spPr>
          <a:xfrm>
            <a:off x="5959250" y="2259640"/>
            <a:ext cx="2684716" cy="344100"/>
          </a:xfrm>
          <a:prstGeom prst="rect">
            <a:avLst/>
          </a:prstGeom>
          <a:noFill/>
          <a:ln>
            <a:noFill/>
          </a:ln>
        </p:spPr>
        <p:txBody>
          <a:bodyPr spcFirstLastPara="1" wrap="square" lIns="0" tIns="0" rIns="0" bIns="0" anchor="ctr" anchorCtr="0">
            <a:noAutofit/>
          </a:bodyPr>
          <a:lstStyle/>
          <a:p>
            <a:pPr lvl="0"/>
            <a:r>
              <a:rPr lang="en-US" sz="1000" dirty="0" smtClean="0">
                <a:solidFill>
                  <a:schemeClr val="accent5"/>
                </a:solidFill>
                <a:latin typeface="Quicksand"/>
                <a:ea typeface="Quicksand"/>
                <a:cs typeface="Quicksand"/>
                <a:sym typeface="Quicksand"/>
              </a:rPr>
              <a:t>Many features of the applications cannot be built and deployed at the same time.</a:t>
            </a:r>
            <a:endParaRPr sz="1000">
              <a:solidFill>
                <a:schemeClr val="accent5"/>
              </a:solidFill>
              <a:latin typeface="Quicksand"/>
              <a:ea typeface="Quicksand"/>
              <a:cs typeface="Quicksand"/>
              <a:sym typeface="Quicksand"/>
            </a:endParaRPr>
          </a:p>
        </p:txBody>
      </p:sp>
      <p:cxnSp>
        <p:nvCxnSpPr>
          <p:cNvPr id="527" name="Google Shape;527;p43"/>
          <p:cNvCxnSpPr/>
          <p:nvPr/>
        </p:nvCxnSpPr>
        <p:spPr>
          <a:xfrm>
            <a:off x="44638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8" name="Google Shape;528;p43"/>
          <p:cNvSpPr txBox="1"/>
          <p:nvPr/>
        </p:nvSpPr>
        <p:spPr>
          <a:xfrm>
            <a:off x="5959250" y="2741255"/>
            <a:ext cx="2684716" cy="344100"/>
          </a:xfrm>
          <a:prstGeom prst="rect">
            <a:avLst/>
          </a:prstGeom>
          <a:noFill/>
          <a:ln>
            <a:noFill/>
          </a:ln>
        </p:spPr>
        <p:txBody>
          <a:bodyPr spcFirstLastPara="1" wrap="square" lIns="0" tIns="0" rIns="0" bIns="0" anchor="ctr" anchorCtr="0">
            <a:noAutofit/>
          </a:bodyPr>
          <a:lstStyle/>
          <a:p>
            <a:pPr lvl="0"/>
            <a:r>
              <a:rPr lang="en-US" sz="1000" dirty="0" smtClean="0">
                <a:solidFill>
                  <a:schemeClr val="accent5"/>
                </a:solidFill>
                <a:latin typeface="Quicksand"/>
                <a:ea typeface="Quicksand"/>
                <a:cs typeface="Quicksand"/>
                <a:sym typeface="Quicksand"/>
              </a:rPr>
              <a:t>Development in monolithic applications take lot of time to be built since each and every feature has to be built one after the other.</a:t>
            </a:r>
            <a:endParaRPr lang="en-US" sz="1000" dirty="0">
              <a:solidFill>
                <a:schemeClr val="accent5"/>
              </a:solidFill>
              <a:latin typeface="Quicksand"/>
              <a:ea typeface="Quicksand"/>
              <a:cs typeface="Quicksand"/>
              <a:sym typeface="Quicksand"/>
            </a:endParaRPr>
          </a:p>
        </p:txBody>
      </p:sp>
      <p:cxnSp>
        <p:nvCxnSpPr>
          <p:cNvPr id="529" name="Google Shape;529;p43"/>
          <p:cNvCxnSpPr/>
          <p:nvPr/>
        </p:nvCxnSpPr>
        <p:spPr>
          <a:xfrm>
            <a:off x="42754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30" name="Google Shape;530;p43"/>
          <p:cNvSpPr txBox="1"/>
          <p:nvPr/>
        </p:nvSpPr>
        <p:spPr>
          <a:xfrm>
            <a:off x="5959250" y="3222870"/>
            <a:ext cx="3041906" cy="344100"/>
          </a:xfrm>
          <a:prstGeom prst="rect">
            <a:avLst/>
          </a:prstGeom>
          <a:noFill/>
          <a:ln>
            <a:noFill/>
          </a:ln>
        </p:spPr>
        <p:txBody>
          <a:bodyPr spcFirstLastPara="1" wrap="square" lIns="0" tIns="0" rIns="0" bIns="0" anchor="ctr" anchorCtr="0">
            <a:noAutofit/>
          </a:bodyPr>
          <a:lstStyle/>
          <a:p>
            <a:pPr lvl="0"/>
            <a:r>
              <a:rPr lang="en-US" sz="1000" dirty="0" smtClean="0">
                <a:solidFill>
                  <a:schemeClr val="accent5"/>
                </a:solidFill>
                <a:latin typeface="Quicksand"/>
                <a:ea typeface="Quicksand"/>
                <a:cs typeface="Quicksand"/>
                <a:sym typeface="Quicksand"/>
              </a:rPr>
              <a:t>Applications cannot be scaled easily since each time the application needs to be updated, the complete system has to be rebuilt.</a:t>
            </a:r>
            <a:endParaRPr sz="1000">
              <a:solidFill>
                <a:schemeClr val="accent5"/>
              </a:solidFill>
              <a:latin typeface="Quicksand"/>
              <a:ea typeface="Quicksand"/>
              <a:cs typeface="Quicksand"/>
              <a:sym typeface="Quicksand"/>
            </a:endParaRPr>
          </a:p>
        </p:txBody>
      </p:sp>
      <p:cxnSp>
        <p:nvCxnSpPr>
          <p:cNvPr id="531" name="Google Shape;531;p43"/>
          <p:cNvCxnSpPr/>
          <p:nvPr/>
        </p:nvCxnSpPr>
        <p:spPr>
          <a:xfrm>
            <a:off x="40705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32" name="Google Shape;532;p43"/>
          <p:cNvSpPr txBox="1"/>
          <p:nvPr/>
        </p:nvSpPr>
        <p:spPr>
          <a:xfrm>
            <a:off x="5959250" y="3704485"/>
            <a:ext cx="2899030" cy="344100"/>
          </a:xfrm>
          <a:prstGeom prst="rect">
            <a:avLst/>
          </a:prstGeom>
          <a:noFill/>
          <a:ln>
            <a:noFill/>
          </a:ln>
        </p:spPr>
        <p:txBody>
          <a:bodyPr spcFirstLastPara="1" wrap="square" lIns="0" tIns="0" rIns="0" bIns="0" anchor="ctr" anchorCtr="0">
            <a:noAutofit/>
          </a:bodyPr>
          <a:lstStyle/>
          <a:p>
            <a:pPr lvl="0"/>
            <a:r>
              <a:rPr lang="en-US" sz="1000" dirty="0" smtClean="0">
                <a:solidFill>
                  <a:schemeClr val="accent5"/>
                </a:solidFill>
                <a:latin typeface="Quicksand"/>
                <a:ea typeface="Quicksand"/>
                <a:cs typeface="Quicksand"/>
                <a:sym typeface="Quicksand"/>
              </a:rPr>
              <a:t>Even if one feature of the system does not work, then the entire system does not work.</a:t>
            </a:r>
            <a:endParaRPr sz="1000">
              <a:solidFill>
                <a:schemeClr val="accent5"/>
              </a:solidFill>
              <a:latin typeface="Quicksand"/>
              <a:ea typeface="Quicksand"/>
              <a:cs typeface="Quicksand"/>
              <a:sym typeface="Quicksand"/>
            </a:endParaRPr>
          </a:p>
        </p:txBody>
      </p:sp>
      <p:cxnSp>
        <p:nvCxnSpPr>
          <p:cNvPr id="533" name="Google Shape;533;p43"/>
          <p:cNvCxnSpPr/>
          <p:nvPr/>
        </p:nvCxnSpPr>
        <p:spPr>
          <a:xfrm>
            <a:off x="385752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34" name="Google Shape;534;p43"/>
          <p:cNvSpPr txBox="1"/>
          <p:nvPr/>
        </p:nvSpPr>
        <p:spPr>
          <a:xfrm>
            <a:off x="5959250" y="4186100"/>
            <a:ext cx="2827592" cy="344100"/>
          </a:xfrm>
          <a:prstGeom prst="rect">
            <a:avLst/>
          </a:prstGeom>
          <a:noFill/>
          <a:ln>
            <a:noFill/>
          </a:ln>
        </p:spPr>
        <p:txBody>
          <a:bodyPr spcFirstLastPara="1" wrap="square" lIns="0" tIns="0" rIns="0" bIns="0" anchor="ctr" anchorCtr="0">
            <a:noAutofit/>
          </a:bodyPr>
          <a:lstStyle/>
          <a:p>
            <a:pPr lvl="0"/>
            <a:r>
              <a:rPr lang="en-US" sz="1000" dirty="0" smtClean="0">
                <a:solidFill>
                  <a:schemeClr val="accent5"/>
                </a:solidFill>
                <a:latin typeface="Quicksand"/>
                <a:ea typeface="Quicksand"/>
                <a:cs typeface="Quicksand"/>
                <a:sym typeface="Quicksand"/>
              </a:rPr>
              <a:t>Monolithic applications cannot be built using different technologies.</a:t>
            </a:r>
            <a:endParaRPr sz="1000">
              <a:solidFill>
                <a:schemeClr val="accent5"/>
              </a:solidFill>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Spring Active Profile for application.yml</a:t>
            </a:r>
            <a:endParaRPr/>
          </a:p>
        </p:txBody>
      </p:sp>
      <p:sp>
        <p:nvSpPr>
          <p:cNvPr id="344" name="Google Shape;344;p35"/>
          <p:cNvSpPr txBox="1">
            <a:spLocks noGrp="1"/>
          </p:cNvSpPr>
          <p:nvPr>
            <p:ph type="body" idx="1"/>
          </p:nvPr>
        </p:nvSpPr>
        <p:spPr>
          <a:xfrm>
            <a:off x="1165498" y="1130515"/>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We can keep the Spring active profile properties in the single </a:t>
            </a:r>
            <a:r>
              <a:rPr lang="en-US" sz="1800" b="1" dirty="0" smtClean="0"/>
              <a:t>application.yml</a:t>
            </a:r>
            <a:r>
              <a:rPr lang="en-US" sz="1800" dirty="0" smtClean="0"/>
              <a:t> file.</a:t>
            </a:r>
          </a:p>
          <a:p>
            <a:pPr marL="0" lvl="0" indent="0">
              <a:buClr>
                <a:schemeClr val="dk1"/>
              </a:buClr>
              <a:buSzPts val="1100"/>
              <a:buNone/>
            </a:pPr>
            <a:endParaRPr lang="en-PH" sz="1800" dirty="0" smtClean="0"/>
          </a:p>
          <a:p>
            <a:pPr marL="0" lvl="0" indent="0">
              <a:buClr>
                <a:schemeClr val="dk1"/>
              </a:buClr>
              <a:buSzPts val="1100"/>
              <a:buNone/>
            </a:pPr>
            <a:r>
              <a:rPr lang="en-US" sz="1800" dirty="0" smtClean="0"/>
              <a:t>Note that the delimiter (---) is used to separate each profile in application.yml file.</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30</a:t>
            </a:fld>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Spring Active Profile for application.yml</a:t>
            </a:r>
            <a:endParaRPr/>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31</a:t>
            </a:fld>
            <a:endParaRPr/>
          </a:p>
        </p:txBody>
      </p:sp>
      <p:pic>
        <p:nvPicPr>
          <p:cNvPr id="7170" name="Picture 2"/>
          <p:cNvPicPr>
            <a:picLocks noChangeAspect="1" noChangeArrowheads="1"/>
          </p:cNvPicPr>
          <p:nvPr/>
        </p:nvPicPr>
        <p:blipFill>
          <a:blip r:embed="rId3"/>
          <a:srcRect/>
          <a:stretch>
            <a:fillRect/>
          </a:stretch>
        </p:blipFill>
        <p:spPr bwMode="auto">
          <a:xfrm>
            <a:off x="1285852" y="1000115"/>
            <a:ext cx="3857652" cy="3955846"/>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Logging</a:t>
            </a:r>
            <a:endParaRPr/>
          </a:p>
        </p:txBody>
      </p:sp>
      <p:sp>
        <p:nvSpPr>
          <p:cNvPr id="344" name="Google Shape;344;p35"/>
          <p:cNvSpPr txBox="1">
            <a:spLocks noGrp="1"/>
          </p:cNvSpPr>
          <p:nvPr>
            <p:ph type="body" idx="1"/>
          </p:nvPr>
        </p:nvSpPr>
        <p:spPr>
          <a:xfrm>
            <a:off x="1165498" y="1130515"/>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Spring Boot uses Apache Commons logging for all internal logging. Spring Boot’s default configurations provides a support for the use of Java </a:t>
            </a:r>
            <a:r>
              <a:rPr lang="en-US" sz="1800" dirty="0" err="1" smtClean="0"/>
              <a:t>Util</a:t>
            </a:r>
            <a:r>
              <a:rPr lang="en-US" sz="1800" dirty="0" smtClean="0"/>
              <a:t> Logging, Log4j2, and </a:t>
            </a:r>
            <a:r>
              <a:rPr lang="en-US" sz="1800" dirty="0" err="1" smtClean="0"/>
              <a:t>Logback</a:t>
            </a:r>
            <a:r>
              <a:rPr lang="en-US" sz="1800" dirty="0" smtClean="0"/>
              <a:t>. Using these, we can configure the console logging as well as file logging.</a:t>
            </a:r>
          </a:p>
          <a:p>
            <a:pPr marL="0" lvl="0" indent="0">
              <a:buClr>
                <a:schemeClr val="dk1"/>
              </a:buClr>
              <a:buSzPts val="1100"/>
              <a:buNone/>
            </a:pPr>
            <a:endParaRPr lang="en-US" sz="1800" dirty="0" smtClean="0"/>
          </a:p>
          <a:p>
            <a:pPr marL="0" lvl="0" indent="0">
              <a:buClr>
                <a:schemeClr val="dk1"/>
              </a:buClr>
              <a:buSzPts val="1100"/>
              <a:buNone/>
            </a:pPr>
            <a:r>
              <a:rPr lang="en-US" sz="1800" dirty="0" smtClean="0"/>
              <a:t>If you are using Spring Boot Starters, </a:t>
            </a:r>
            <a:r>
              <a:rPr lang="en-US" sz="1800" dirty="0" err="1" smtClean="0"/>
              <a:t>Logback</a:t>
            </a:r>
            <a:r>
              <a:rPr lang="en-US" sz="1800" dirty="0" smtClean="0"/>
              <a:t> will provide a good support for logging. Besides, </a:t>
            </a:r>
            <a:r>
              <a:rPr lang="en-US" sz="1800" dirty="0" err="1" smtClean="0"/>
              <a:t>Logback</a:t>
            </a:r>
            <a:r>
              <a:rPr lang="en-US" sz="1800" dirty="0" smtClean="0"/>
              <a:t> also provides a use of good support for Common Logging, </a:t>
            </a:r>
            <a:r>
              <a:rPr lang="en-US" sz="1800" dirty="0" err="1" smtClean="0"/>
              <a:t>Util</a:t>
            </a:r>
            <a:r>
              <a:rPr lang="en-US" sz="1800" dirty="0" smtClean="0"/>
              <a:t> Logging, Log4J, and SLF4J.</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Logging</a:t>
            </a:r>
            <a:endParaRPr/>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33</a:t>
            </a:fld>
            <a:endParaRPr/>
          </a:p>
        </p:txBody>
      </p:sp>
      <p:pic>
        <p:nvPicPr>
          <p:cNvPr id="8194" name="Picture 2"/>
          <p:cNvPicPr>
            <a:picLocks noChangeAspect="1" noChangeArrowheads="1"/>
          </p:cNvPicPr>
          <p:nvPr/>
        </p:nvPicPr>
        <p:blipFill>
          <a:blip r:embed="rId3"/>
          <a:srcRect/>
          <a:stretch>
            <a:fillRect/>
          </a:stretch>
        </p:blipFill>
        <p:spPr bwMode="auto">
          <a:xfrm>
            <a:off x="1214414" y="1071552"/>
            <a:ext cx="7358114" cy="369479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Building RESTful Web Service</a:t>
            </a:r>
            <a:endParaRPr/>
          </a:p>
        </p:txBody>
      </p:sp>
      <p:sp>
        <p:nvSpPr>
          <p:cNvPr id="344" name="Google Shape;344;p35"/>
          <p:cNvSpPr txBox="1">
            <a:spLocks noGrp="1"/>
          </p:cNvSpPr>
          <p:nvPr>
            <p:ph type="body" idx="1"/>
          </p:nvPr>
        </p:nvSpPr>
        <p:spPr>
          <a:xfrm>
            <a:off x="1165498" y="1130515"/>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Spring Boot provides a very good support to building </a:t>
            </a:r>
            <a:r>
              <a:rPr lang="en-US" sz="1800" dirty="0" err="1" smtClean="0"/>
              <a:t>RESTful</a:t>
            </a:r>
            <a:r>
              <a:rPr lang="en-US" sz="1800" dirty="0" smtClean="0"/>
              <a:t> Web Services for enterprise applications.</a:t>
            </a:r>
          </a:p>
          <a:p>
            <a:pPr marL="0" lvl="0" indent="0">
              <a:buClr>
                <a:schemeClr val="dk1"/>
              </a:buClr>
              <a:buSzPts val="1100"/>
              <a:buNone/>
            </a:pPr>
            <a:endParaRPr lang="en-PH" sz="1800" dirty="0" smtClean="0"/>
          </a:p>
          <a:p>
            <a:pPr marL="0" lvl="0" indent="0">
              <a:buClr>
                <a:schemeClr val="dk1"/>
              </a:buClr>
              <a:buSzPts val="1100"/>
              <a:buNone/>
            </a:pPr>
            <a:r>
              <a:rPr lang="en-US" sz="1800" b="1" dirty="0" smtClean="0"/>
              <a:t>Note</a:t>
            </a:r>
            <a:r>
              <a:rPr lang="en-US" sz="1800" dirty="0" smtClean="0"/>
              <a:t> − For building a </a:t>
            </a:r>
            <a:r>
              <a:rPr lang="en-US" sz="1800" dirty="0" err="1" smtClean="0"/>
              <a:t>RESTful</a:t>
            </a:r>
            <a:r>
              <a:rPr lang="en-US" sz="1800" dirty="0" smtClean="0"/>
              <a:t> Web Services, we need to add the Spring Boot Starter Web dependency into the build configuration file.</a:t>
            </a:r>
          </a:p>
          <a:p>
            <a:pPr marL="0" lvl="0" indent="0">
              <a:buClr>
                <a:schemeClr val="dk1"/>
              </a:buClr>
              <a:buSzPts val="1100"/>
              <a:buNone/>
            </a:pPr>
            <a:endParaRPr lang="en-PH" sz="1800" dirty="0" smtClean="0"/>
          </a:p>
          <a:p>
            <a:pPr marL="0" lvl="0" indent="0">
              <a:buClr>
                <a:schemeClr val="dk1"/>
              </a:buClr>
              <a:buSzPts val="1100"/>
              <a:buNone/>
            </a:pP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34</a:t>
            </a:fld>
            <a:endParaRPr/>
          </a:p>
        </p:txBody>
      </p:sp>
      <p:pic>
        <p:nvPicPr>
          <p:cNvPr id="9218" name="Picture 2"/>
          <p:cNvPicPr>
            <a:picLocks noChangeAspect="1" noChangeArrowheads="1"/>
          </p:cNvPicPr>
          <p:nvPr/>
        </p:nvPicPr>
        <p:blipFill>
          <a:blip r:embed="rId3"/>
          <a:srcRect/>
          <a:stretch>
            <a:fillRect/>
          </a:stretch>
        </p:blipFill>
        <p:spPr bwMode="auto">
          <a:xfrm>
            <a:off x="1285852" y="3500444"/>
            <a:ext cx="6107113" cy="49530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Rest Controller</a:t>
            </a:r>
            <a:endParaRPr/>
          </a:p>
        </p:txBody>
      </p:sp>
      <p:sp>
        <p:nvSpPr>
          <p:cNvPr id="344" name="Google Shape;344;p35"/>
          <p:cNvSpPr txBox="1">
            <a:spLocks noGrp="1"/>
          </p:cNvSpPr>
          <p:nvPr>
            <p:ph type="body" idx="1"/>
          </p:nvPr>
        </p:nvSpPr>
        <p:spPr>
          <a:xfrm>
            <a:off x="1165498" y="1130515"/>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The @</a:t>
            </a:r>
            <a:r>
              <a:rPr lang="en-US" sz="1800" dirty="0" err="1" smtClean="0"/>
              <a:t>RestController</a:t>
            </a:r>
            <a:r>
              <a:rPr lang="en-US" sz="1800" dirty="0" smtClean="0"/>
              <a:t> annotation is used to define the </a:t>
            </a:r>
            <a:r>
              <a:rPr lang="en-US" sz="1800" dirty="0" err="1" smtClean="0"/>
              <a:t>RESTful</a:t>
            </a:r>
            <a:r>
              <a:rPr lang="en-US" sz="1800" dirty="0" smtClean="0"/>
              <a:t> web services. It serves JSON, XML and custom response.</a:t>
            </a:r>
            <a:endParaRPr lang="en-PH" sz="1800" dirty="0" smtClean="0"/>
          </a:p>
          <a:p>
            <a:pPr marL="0" lvl="0" indent="0">
              <a:buClr>
                <a:schemeClr val="dk1"/>
              </a:buClr>
              <a:buSzPts val="1100"/>
              <a:buNone/>
            </a:pP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35</a:t>
            </a:fld>
            <a:endParaRPr/>
          </a:p>
        </p:txBody>
      </p:sp>
      <p:pic>
        <p:nvPicPr>
          <p:cNvPr id="10242" name="Picture 2"/>
          <p:cNvPicPr>
            <a:picLocks noChangeAspect="1" noChangeArrowheads="1"/>
          </p:cNvPicPr>
          <p:nvPr/>
        </p:nvPicPr>
        <p:blipFill>
          <a:blip r:embed="rId3"/>
          <a:srcRect/>
          <a:stretch>
            <a:fillRect/>
          </a:stretch>
        </p:blipFill>
        <p:spPr bwMode="auto">
          <a:xfrm>
            <a:off x="1285852" y="2143122"/>
            <a:ext cx="5181600" cy="1000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Request Mapping</a:t>
            </a:r>
            <a:endParaRPr/>
          </a:p>
        </p:txBody>
      </p:sp>
      <p:sp>
        <p:nvSpPr>
          <p:cNvPr id="344" name="Google Shape;344;p35"/>
          <p:cNvSpPr txBox="1">
            <a:spLocks noGrp="1"/>
          </p:cNvSpPr>
          <p:nvPr>
            <p:ph type="body" idx="1"/>
          </p:nvPr>
        </p:nvSpPr>
        <p:spPr>
          <a:xfrm>
            <a:off x="1165498" y="1130515"/>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The @</a:t>
            </a:r>
            <a:r>
              <a:rPr lang="en-US" sz="1800" dirty="0" err="1" smtClean="0"/>
              <a:t>RequestMapping</a:t>
            </a:r>
            <a:r>
              <a:rPr lang="en-US" sz="1800" dirty="0" smtClean="0"/>
              <a:t> annotation is used to define the Request URI to access the REST Endpoints. </a:t>
            </a:r>
          </a:p>
          <a:p>
            <a:pPr marL="0" lvl="0" indent="0">
              <a:buClr>
                <a:schemeClr val="dk1"/>
              </a:buClr>
              <a:buSzPts val="1100"/>
              <a:buNone/>
            </a:pPr>
            <a:endParaRPr lang="en-US" sz="1800" dirty="0" smtClean="0"/>
          </a:p>
          <a:p>
            <a:pPr marL="0" lvl="0" indent="0">
              <a:buClr>
                <a:schemeClr val="dk1"/>
              </a:buClr>
              <a:buSzPts val="1100"/>
              <a:buNone/>
            </a:pPr>
            <a:r>
              <a:rPr lang="en-US" sz="1800" dirty="0" smtClean="0"/>
              <a:t>We can define Request method to consume and produce object. The default request method is GET.</a:t>
            </a:r>
          </a:p>
          <a:p>
            <a:pPr marL="0" lvl="0" indent="0">
              <a:buClr>
                <a:schemeClr val="dk1"/>
              </a:buClr>
              <a:buSzPts val="1100"/>
              <a:buNone/>
            </a:pPr>
            <a:endParaRPr lang="en-PH" sz="1800" dirty="0" smtClean="0"/>
          </a:p>
          <a:p>
            <a:pPr marL="0" lvl="0" indent="0">
              <a:buClr>
                <a:schemeClr val="dk1"/>
              </a:buClr>
              <a:buSzPts val="1100"/>
              <a:buNone/>
            </a:pP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36</a:t>
            </a:fld>
            <a:endParaRPr/>
          </a:p>
        </p:txBody>
      </p:sp>
      <p:pic>
        <p:nvPicPr>
          <p:cNvPr id="11266" name="Picture 2"/>
          <p:cNvPicPr>
            <a:picLocks noChangeAspect="1" noChangeArrowheads="1"/>
          </p:cNvPicPr>
          <p:nvPr/>
        </p:nvPicPr>
        <p:blipFill>
          <a:blip r:embed="rId3"/>
          <a:srcRect/>
          <a:stretch>
            <a:fillRect/>
          </a:stretch>
        </p:blipFill>
        <p:spPr bwMode="auto">
          <a:xfrm>
            <a:off x="1285852" y="3214692"/>
            <a:ext cx="6107113" cy="79057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Request Body</a:t>
            </a:r>
            <a:endParaRPr/>
          </a:p>
        </p:txBody>
      </p:sp>
      <p:sp>
        <p:nvSpPr>
          <p:cNvPr id="344" name="Google Shape;344;p35"/>
          <p:cNvSpPr txBox="1">
            <a:spLocks noGrp="1"/>
          </p:cNvSpPr>
          <p:nvPr>
            <p:ph type="body" idx="1"/>
          </p:nvPr>
        </p:nvSpPr>
        <p:spPr>
          <a:xfrm>
            <a:off x="1165498" y="1130515"/>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The @</a:t>
            </a:r>
            <a:r>
              <a:rPr lang="en-US" sz="1800" dirty="0" err="1" smtClean="0"/>
              <a:t>RequestBody</a:t>
            </a:r>
            <a:r>
              <a:rPr lang="en-US" sz="1800" dirty="0" smtClean="0"/>
              <a:t> annotation is used to define the request body content type.</a:t>
            </a:r>
            <a:endParaRPr lang="en-PH" sz="1800" dirty="0" smtClean="0"/>
          </a:p>
          <a:p>
            <a:pPr marL="0" lvl="0" indent="0">
              <a:buClr>
                <a:schemeClr val="dk1"/>
              </a:buClr>
              <a:buSzPts val="1100"/>
              <a:buNone/>
            </a:pP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37</a:t>
            </a:fld>
            <a:endParaRPr/>
          </a:p>
        </p:txBody>
      </p:sp>
      <p:pic>
        <p:nvPicPr>
          <p:cNvPr id="12290" name="Picture 2"/>
          <p:cNvPicPr>
            <a:picLocks noChangeAspect="1" noChangeArrowheads="1"/>
          </p:cNvPicPr>
          <p:nvPr/>
        </p:nvPicPr>
        <p:blipFill>
          <a:blip r:embed="rId3"/>
          <a:srcRect/>
          <a:stretch>
            <a:fillRect/>
          </a:stretch>
        </p:blipFill>
        <p:spPr bwMode="auto">
          <a:xfrm>
            <a:off x="1285852" y="2214560"/>
            <a:ext cx="7126281" cy="68868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dirty="0" smtClean="0"/>
              <a:t>Path Variable</a:t>
            </a:r>
            <a:endParaRPr/>
          </a:p>
        </p:txBody>
      </p:sp>
      <p:sp>
        <p:nvSpPr>
          <p:cNvPr id="344" name="Google Shape;344;p35"/>
          <p:cNvSpPr txBox="1">
            <a:spLocks noGrp="1"/>
          </p:cNvSpPr>
          <p:nvPr>
            <p:ph type="body" idx="1"/>
          </p:nvPr>
        </p:nvSpPr>
        <p:spPr>
          <a:xfrm>
            <a:off x="1165498" y="1130515"/>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The @</a:t>
            </a:r>
            <a:r>
              <a:rPr lang="en-US" sz="1800" dirty="0" err="1" smtClean="0"/>
              <a:t>PathVariable</a:t>
            </a:r>
            <a:r>
              <a:rPr lang="en-US" sz="1800" dirty="0" smtClean="0"/>
              <a:t> annotation is used to define the custom or dynamic request URI. </a:t>
            </a:r>
          </a:p>
          <a:p>
            <a:pPr marL="0" lvl="0" indent="0">
              <a:buClr>
                <a:schemeClr val="dk1"/>
              </a:buClr>
              <a:buSzPts val="1100"/>
              <a:buNone/>
            </a:pPr>
            <a:endParaRPr lang="en-US" sz="1800" dirty="0" smtClean="0"/>
          </a:p>
          <a:p>
            <a:pPr marL="0" lvl="0" indent="0">
              <a:buClr>
                <a:schemeClr val="dk1"/>
              </a:buClr>
              <a:buSzPts val="1100"/>
              <a:buNone/>
            </a:pPr>
            <a:r>
              <a:rPr lang="en-US" sz="1800" dirty="0" smtClean="0"/>
              <a:t>The Path variable in request URI is defined as curly braces {}</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38</a:t>
            </a:fld>
            <a:endParaRPr/>
          </a:p>
        </p:txBody>
      </p:sp>
      <p:pic>
        <p:nvPicPr>
          <p:cNvPr id="13314" name="Picture 2"/>
          <p:cNvPicPr>
            <a:picLocks noChangeAspect="1" noChangeArrowheads="1"/>
          </p:cNvPicPr>
          <p:nvPr/>
        </p:nvPicPr>
        <p:blipFill>
          <a:blip r:embed="rId3"/>
          <a:srcRect/>
          <a:stretch>
            <a:fillRect/>
          </a:stretch>
        </p:blipFill>
        <p:spPr bwMode="auto">
          <a:xfrm>
            <a:off x="1285852" y="2928940"/>
            <a:ext cx="7488235" cy="71173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Request Parameter</a:t>
            </a:r>
            <a:endParaRPr lang="en-US" dirty="0"/>
          </a:p>
        </p:txBody>
      </p:sp>
      <p:sp>
        <p:nvSpPr>
          <p:cNvPr id="344" name="Google Shape;344;p35"/>
          <p:cNvSpPr txBox="1">
            <a:spLocks noGrp="1"/>
          </p:cNvSpPr>
          <p:nvPr>
            <p:ph type="body" idx="1"/>
          </p:nvPr>
        </p:nvSpPr>
        <p:spPr>
          <a:xfrm>
            <a:off x="1165498" y="1130515"/>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The @</a:t>
            </a:r>
            <a:r>
              <a:rPr lang="en-US" sz="1800" dirty="0" err="1" smtClean="0"/>
              <a:t>RequestParam</a:t>
            </a:r>
            <a:r>
              <a:rPr lang="en-US" sz="1800" dirty="0" smtClean="0"/>
              <a:t> annotation is used to read the request parameters from the Request URL. </a:t>
            </a:r>
          </a:p>
          <a:p>
            <a:pPr marL="0" lvl="0" indent="0">
              <a:buClr>
                <a:schemeClr val="dk1"/>
              </a:buClr>
              <a:buSzPts val="1100"/>
              <a:buNone/>
            </a:pPr>
            <a:endParaRPr lang="en-US" sz="1800" dirty="0" smtClean="0"/>
          </a:p>
          <a:p>
            <a:pPr marL="0" lvl="0" indent="0">
              <a:buClr>
                <a:schemeClr val="dk1"/>
              </a:buClr>
              <a:buSzPts val="1100"/>
              <a:buNone/>
            </a:pPr>
            <a:r>
              <a:rPr lang="en-US" sz="1800" dirty="0" smtClean="0"/>
              <a:t>By default, it is a required parameter. </a:t>
            </a:r>
          </a:p>
          <a:p>
            <a:pPr marL="0" lvl="0" indent="0">
              <a:buClr>
                <a:schemeClr val="dk1"/>
              </a:buClr>
              <a:buSzPts val="1100"/>
              <a:buNone/>
            </a:pPr>
            <a:endParaRPr lang="en-US" sz="1800" dirty="0" smtClean="0"/>
          </a:p>
          <a:p>
            <a:pPr marL="0" lvl="0" indent="0">
              <a:buClr>
                <a:schemeClr val="dk1"/>
              </a:buClr>
              <a:buSzPts val="1100"/>
              <a:buNone/>
            </a:pPr>
            <a:r>
              <a:rPr lang="en-US" sz="1800" dirty="0" smtClean="0"/>
              <a:t>We can also set default value for request parameters</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39</a:t>
            </a:fld>
            <a:endParaRPr/>
          </a:p>
        </p:txBody>
      </p:sp>
      <p:pic>
        <p:nvPicPr>
          <p:cNvPr id="14338" name="Picture 2"/>
          <p:cNvPicPr>
            <a:picLocks noChangeAspect="1" noChangeArrowheads="1"/>
          </p:cNvPicPr>
          <p:nvPr/>
        </p:nvPicPr>
        <p:blipFill>
          <a:blip r:embed="rId3"/>
          <a:srcRect/>
          <a:stretch>
            <a:fillRect/>
          </a:stretch>
        </p:blipFill>
        <p:spPr bwMode="auto">
          <a:xfrm>
            <a:off x="1214414" y="3643320"/>
            <a:ext cx="7212402" cy="785818"/>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What exactly is Micro Services?</a:t>
            </a:r>
            <a:endParaRPr lang="en-US" dirty="0"/>
          </a:p>
        </p:txBody>
      </p:sp>
      <p:sp>
        <p:nvSpPr>
          <p:cNvPr id="344" name="Google Shape;344;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b="1" dirty="0" smtClean="0"/>
              <a:t>Micro Services</a:t>
            </a:r>
            <a:r>
              <a:rPr lang="en-US" sz="1800" dirty="0" smtClean="0"/>
              <a:t> is an architectural style that structures an application as a collection of small autonomous services, modeled around a </a:t>
            </a:r>
            <a:r>
              <a:rPr lang="en-US" sz="1800" b="1" dirty="0" smtClean="0"/>
              <a:t>business domain.</a:t>
            </a:r>
            <a:endParaRPr sz="2400">
              <a:solidFill>
                <a:srgbClr val="F3F3F3"/>
              </a:solidFill>
            </a:endParaRPr>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POJO Class - (Plain Old Java Object)</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40</a:t>
            </a:fld>
            <a:endParaRPr/>
          </a:p>
        </p:txBody>
      </p:sp>
      <p:pic>
        <p:nvPicPr>
          <p:cNvPr id="19458" name="Picture 2"/>
          <p:cNvPicPr>
            <a:picLocks noChangeAspect="1" noChangeArrowheads="1"/>
          </p:cNvPicPr>
          <p:nvPr/>
        </p:nvPicPr>
        <p:blipFill>
          <a:blip r:embed="rId3"/>
          <a:srcRect/>
          <a:stretch>
            <a:fillRect/>
          </a:stretch>
        </p:blipFill>
        <p:spPr bwMode="auto">
          <a:xfrm>
            <a:off x="1285852" y="928676"/>
            <a:ext cx="3929090" cy="389477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GET API</a:t>
            </a:r>
            <a:endParaRPr lang="en-US" dirty="0"/>
          </a:p>
        </p:txBody>
      </p:sp>
      <p:sp>
        <p:nvSpPr>
          <p:cNvPr id="344" name="Google Shape;344;p35"/>
          <p:cNvSpPr txBox="1">
            <a:spLocks noGrp="1"/>
          </p:cNvSpPr>
          <p:nvPr>
            <p:ph type="body" idx="1"/>
          </p:nvPr>
        </p:nvSpPr>
        <p:spPr>
          <a:xfrm>
            <a:off x="1165498" y="1130515"/>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The default HTTP request method is GET. This method does not require any Request Body. You can send request parameters and path variables to define the custom or dynamic URL.</a:t>
            </a:r>
          </a:p>
          <a:p>
            <a:pPr marL="0" lvl="0" indent="0">
              <a:buClr>
                <a:schemeClr val="dk1"/>
              </a:buClr>
              <a:buSzPts val="1100"/>
              <a:buNone/>
            </a:pPr>
            <a:endParaRPr lang="en-PH" sz="1800" dirty="0" smtClean="0"/>
          </a:p>
          <a:p>
            <a:pPr marL="0" lvl="0" indent="0">
              <a:buClr>
                <a:schemeClr val="dk1"/>
              </a:buClr>
              <a:buSzPts val="1100"/>
              <a:buNone/>
            </a:pPr>
            <a:r>
              <a:rPr lang="en-US" sz="1800" dirty="0" smtClean="0"/>
              <a:t>The sample code to define the HTTP GET request method is shown below. In this example, we used </a:t>
            </a:r>
            <a:r>
              <a:rPr lang="en-US" sz="1800" dirty="0" err="1" smtClean="0"/>
              <a:t>HashMap</a:t>
            </a:r>
            <a:r>
              <a:rPr lang="en-US" sz="1800" dirty="0" smtClean="0"/>
              <a:t> to store the Product. Note that we used a POJO class as the product to be stored.</a:t>
            </a:r>
          </a:p>
          <a:p>
            <a:pPr marL="0" lvl="0" indent="0">
              <a:buClr>
                <a:schemeClr val="dk1"/>
              </a:buClr>
              <a:buSzPts val="1100"/>
              <a:buNone/>
            </a:pPr>
            <a:endParaRPr lang="en-PH" sz="1800" dirty="0" smtClean="0"/>
          </a:p>
          <a:p>
            <a:pPr marL="0" lvl="0" indent="0">
              <a:buClr>
                <a:schemeClr val="dk1"/>
              </a:buClr>
              <a:buSzPts val="1100"/>
              <a:buNone/>
            </a:pPr>
            <a:r>
              <a:rPr lang="en-US" sz="1800" dirty="0" smtClean="0"/>
              <a:t>Here, the request URI is </a:t>
            </a:r>
            <a:r>
              <a:rPr lang="en-US" sz="1800" b="1" dirty="0" smtClean="0"/>
              <a:t>/products</a:t>
            </a:r>
            <a:r>
              <a:rPr lang="en-US" sz="1800" dirty="0" smtClean="0"/>
              <a:t> and it will return the list of products from </a:t>
            </a:r>
            <a:r>
              <a:rPr lang="en-US" sz="1800" dirty="0" err="1" smtClean="0"/>
              <a:t>HashMap</a:t>
            </a:r>
            <a:r>
              <a:rPr lang="en-US" sz="1800" dirty="0" smtClean="0"/>
              <a:t> repository. The controller class file is given below that contains GET method REST Endpoint.</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41</a:t>
            </a:fld>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GET API</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42</a:t>
            </a:fld>
            <a:endParaRPr/>
          </a:p>
        </p:txBody>
      </p:sp>
      <p:pic>
        <p:nvPicPr>
          <p:cNvPr id="15362" name="Picture 2"/>
          <p:cNvPicPr>
            <a:picLocks noChangeAspect="1" noChangeArrowheads="1"/>
          </p:cNvPicPr>
          <p:nvPr/>
        </p:nvPicPr>
        <p:blipFill>
          <a:blip r:embed="rId3"/>
          <a:srcRect/>
          <a:stretch>
            <a:fillRect/>
          </a:stretch>
        </p:blipFill>
        <p:spPr bwMode="auto">
          <a:xfrm>
            <a:off x="1285853" y="878930"/>
            <a:ext cx="6715172" cy="4098888"/>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POST API</a:t>
            </a:r>
            <a:endParaRPr lang="en-US" dirty="0"/>
          </a:p>
        </p:txBody>
      </p:sp>
      <p:sp>
        <p:nvSpPr>
          <p:cNvPr id="344" name="Google Shape;344;p35"/>
          <p:cNvSpPr txBox="1">
            <a:spLocks noGrp="1"/>
          </p:cNvSpPr>
          <p:nvPr>
            <p:ph type="body" idx="1"/>
          </p:nvPr>
        </p:nvSpPr>
        <p:spPr>
          <a:xfrm>
            <a:off x="1165498" y="1130515"/>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The HTTP POST request is used to create a resource. This method contains the Request Body. We can send request parameters and path variables to define the custom or dynamic URL.</a:t>
            </a:r>
          </a:p>
          <a:p>
            <a:pPr marL="0" lvl="0" indent="0">
              <a:buClr>
                <a:schemeClr val="dk1"/>
              </a:buClr>
              <a:buSzPts val="1100"/>
              <a:buNone/>
            </a:pPr>
            <a:endParaRPr lang="en-PH" sz="1800" dirty="0" smtClean="0"/>
          </a:p>
          <a:p>
            <a:pPr marL="0" lvl="0" indent="0">
              <a:buClr>
                <a:schemeClr val="dk1"/>
              </a:buClr>
              <a:buSzPts val="1100"/>
              <a:buNone/>
            </a:pPr>
            <a:r>
              <a:rPr lang="en-US" sz="1800" dirty="0" smtClean="0"/>
              <a:t>The following example shows the sample code to define the HTTP POST request method. In this example, we used </a:t>
            </a:r>
            <a:r>
              <a:rPr lang="en-US" sz="1800" dirty="0" err="1" smtClean="0"/>
              <a:t>HashMap</a:t>
            </a:r>
            <a:r>
              <a:rPr lang="en-US" sz="1800" dirty="0" smtClean="0"/>
              <a:t> to store the Product, where the product is a POJO class.</a:t>
            </a:r>
          </a:p>
          <a:p>
            <a:pPr marL="0" lvl="0" indent="0">
              <a:buClr>
                <a:schemeClr val="dk1"/>
              </a:buClr>
              <a:buSzPts val="1100"/>
              <a:buNone/>
            </a:pPr>
            <a:endParaRPr lang="en-PH" sz="1800" dirty="0" smtClean="0"/>
          </a:p>
          <a:p>
            <a:pPr marL="0" lvl="0" indent="0">
              <a:buClr>
                <a:schemeClr val="dk1"/>
              </a:buClr>
              <a:buSzPts val="1100"/>
              <a:buNone/>
            </a:pPr>
            <a:r>
              <a:rPr lang="en-US" sz="1800" dirty="0" smtClean="0"/>
              <a:t>Here, the request URI is </a:t>
            </a:r>
            <a:r>
              <a:rPr lang="en-US" sz="1800" b="1" dirty="0" smtClean="0"/>
              <a:t>/products</a:t>
            </a:r>
            <a:r>
              <a:rPr lang="en-US" sz="1800" dirty="0" smtClean="0"/>
              <a:t>, and it will return the String after storing the product into </a:t>
            </a:r>
            <a:r>
              <a:rPr lang="en-US" sz="1800" dirty="0" err="1" smtClean="0"/>
              <a:t>HashMap</a:t>
            </a:r>
            <a:r>
              <a:rPr lang="en-US" sz="1800" dirty="0" smtClean="0"/>
              <a:t> repository.</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POST API</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44</a:t>
            </a:fld>
            <a:endParaRPr/>
          </a:p>
        </p:txBody>
      </p:sp>
      <p:pic>
        <p:nvPicPr>
          <p:cNvPr id="16386" name="Picture 2"/>
          <p:cNvPicPr>
            <a:picLocks noChangeAspect="1" noChangeArrowheads="1"/>
          </p:cNvPicPr>
          <p:nvPr/>
        </p:nvPicPr>
        <p:blipFill>
          <a:blip r:embed="rId3"/>
          <a:srcRect/>
          <a:stretch>
            <a:fillRect/>
          </a:stretch>
        </p:blipFill>
        <p:spPr bwMode="auto">
          <a:xfrm>
            <a:off x="1214415" y="1142991"/>
            <a:ext cx="7643866" cy="218551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PUT API</a:t>
            </a:r>
            <a:endParaRPr lang="en-US" dirty="0"/>
          </a:p>
        </p:txBody>
      </p:sp>
      <p:sp>
        <p:nvSpPr>
          <p:cNvPr id="344" name="Google Shape;344;p35"/>
          <p:cNvSpPr txBox="1">
            <a:spLocks noGrp="1"/>
          </p:cNvSpPr>
          <p:nvPr>
            <p:ph type="body" idx="1"/>
          </p:nvPr>
        </p:nvSpPr>
        <p:spPr>
          <a:xfrm>
            <a:off x="1142976" y="857238"/>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The HTTP PUT request is used to update the existing resource. This method contains a Request Body. We can send request parameters and path variables to define the custom or dynamic URL.</a:t>
            </a:r>
          </a:p>
          <a:p>
            <a:pPr marL="0" lvl="0" indent="0">
              <a:buClr>
                <a:schemeClr val="dk1"/>
              </a:buClr>
              <a:buSzPts val="1100"/>
              <a:buNone/>
            </a:pPr>
            <a:endParaRPr lang="en-PH" sz="1800" dirty="0" smtClean="0"/>
          </a:p>
          <a:p>
            <a:pPr marL="0" lvl="0" indent="0">
              <a:buClr>
                <a:schemeClr val="dk1"/>
              </a:buClr>
              <a:buSzPts val="1100"/>
              <a:buNone/>
            </a:pPr>
            <a:r>
              <a:rPr lang="en-US" sz="1800" dirty="0" smtClean="0"/>
              <a:t>The example given below shows how to define the HTTP PUT request method. In this example, we used </a:t>
            </a:r>
            <a:r>
              <a:rPr lang="en-US" sz="1800" dirty="0" err="1" smtClean="0"/>
              <a:t>HashMap</a:t>
            </a:r>
            <a:r>
              <a:rPr lang="en-US" sz="1800" dirty="0" smtClean="0"/>
              <a:t> to update the existing Product, where the product is a POJO class.</a:t>
            </a:r>
          </a:p>
          <a:p>
            <a:pPr marL="0" lvl="0" indent="0">
              <a:buClr>
                <a:schemeClr val="dk1"/>
              </a:buClr>
              <a:buSzPts val="1100"/>
              <a:buNone/>
            </a:pPr>
            <a:endParaRPr lang="en-PH" sz="1800" dirty="0" smtClean="0"/>
          </a:p>
          <a:p>
            <a:pPr marL="0" lvl="0" indent="0">
              <a:buClr>
                <a:schemeClr val="dk1"/>
              </a:buClr>
              <a:buSzPts val="1100"/>
              <a:buNone/>
            </a:pPr>
            <a:r>
              <a:rPr lang="en-US" sz="1800" dirty="0" smtClean="0"/>
              <a:t>Here the request URI is </a:t>
            </a:r>
            <a:r>
              <a:rPr lang="en-US" sz="1800" b="1" dirty="0" smtClean="0"/>
              <a:t>/products/{id}</a:t>
            </a:r>
            <a:r>
              <a:rPr lang="en-US" sz="1800" dirty="0" smtClean="0"/>
              <a:t> which will return the String after a the product into a </a:t>
            </a:r>
            <a:r>
              <a:rPr lang="en-US" sz="1800" dirty="0" err="1" smtClean="0"/>
              <a:t>HashMap</a:t>
            </a:r>
            <a:r>
              <a:rPr lang="en-US" sz="1800" dirty="0" smtClean="0"/>
              <a:t> repository. Note that we used the Path variable </a:t>
            </a:r>
            <a:r>
              <a:rPr lang="en-US" sz="1800" b="1" dirty="0" smtClean="0"/>
              <a:t>{id}</a:t>
            </a:r>
            <a:r>
              <a:rPr lang="en-US" sz="1800" dirty="0" smtClean="0"/>
              <a:t> which defines the products ID that needs to be updated.</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45</a:t>
            </a:f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PUT API</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46</a:t>
            </a:fld>
            <a:endParaRPr/>
          </a:p>
        </p:txBody>
      </p:sp>
      <p:pic>
        <p:nvPicPr>
          <p:cNvPr id="17410" name="Picture 2"/>
          <p:cNvPicPr>
            <a:picLocks noChangeAspect="1" noChangeArrowheads="1"/>
          </p:cNvPicPr>
          <p:nvPr/>
        </p:nvPicPr>
        <p:blipFill>
          <a:blip r:embed="rId3"/>
          <a:srcRect/>
          <a:stretch>
            <a:fillRect/>
          </a:stretch>
        </p:blipFill>
        <p:spPr bwMode="auto">
          <a:xfrm>
            <a:off x="1142976" y="1142990"/>
            <a:ext cx="7635122" cy="214314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DELETE API</a:t>
            </a:r>
            <a:endParaRPr lang="en-US" dirty="0"/>
          </a:p>
        </p:txBody>
      </p:sp>
      <p:sp>
        <p:nvSpPr>
          <p:cNvPr id="344" name="Google Shape;344;p35"/>
          <p:cNvSpPr txBox="1">
            <a:spLocks noGrp="1"/>
          </p:cNvSpPr>
          <p:nvPr>
            <p:ph type="body" idx="1"/>
          </p:nvPr>
        </p:nvSpPr>
        <p:spPr>
          <a:xfrm>
            <a:off x="1142976" y="857238"/>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The HTTP Delete request is used to delete the existing resource. This method does not contain any Request Body. We can send request parameters and path variables to define the custom or dynamic URL.</a:t>
            </a:r>
          </a:p>
          <a:p>
            <a:pPr marL="0" lvl="0" indent="0">
              <a:buClr>
                <a:schemeClr val="dk1"/>
              </a:buClr>
              <a:buSzPts val="1100"/>
              <a:buNone/>
            </a:pPr>
            <a:endParaRPr lang="en-PH" sz="1800" dirty="0" smtClean="0"/>
          </a:p>
          <a:p>
            <a:pPr marL="0" lvl="0" indent="0">
              <a:buClr>
                <a:schemeClr val="dk1"/>
              </a:buClr>
              <a:buSzPts val="1100"/>
              <a:buNone/>
            </a:pPr>
            <a:r>
              <a:rPr lang="en-US" sz="1800" dirty="0" smtClean="0"/>
              <a:t>The example given below shows how to define the HTTP DELETE request method. In this example, we used </a:t>
            </a:r>
            <a:r>
              <a:rPr lang="en-US" sz="1800" dirty="0" err="1" smtClean="0"/>
              <a:t>HashMap</a:t>
            </a:r>
            <a:r>
              <a:rPr lang="en-US" sz="1800" dirty="0" smtClean="0"/>
              <a:t> to remove the existing product, which is a POJO class.</a:t>
            </a:r>
          </a:p>
          <a:p>
            <a:pPr marL="0" lvl="0" indent="0">
              <a:buClr>
                <a:schemeClr val="dk1"/>
              </a:buClr>
              <a:buSzPts val="1100"/>
              <a:buNone/>
            </a:pPr>
            <a:endParaRPr lang="en-US" sz="1800" dirty="0" smtClean="0"/>
          </a:p>
          <a:p>
            <a:pPr marL="0" lvl="0" indent="0">
              <a:buClr>
                <a:schemeClr val="dk1"/>
              </a:buClr>
              <a:buSzPts val="1100"/>
              <a:buNone/>
            </a:pPr>
            <a:r>
              <a:rPr lang="en-US" sz="1800" dirty="0" smtClean="0"/>
              <a:t>The request URI is </a:t>
            </a:r>
            <a:r>
              <a:rPr lang="en-US" sz="1800" b="1" dirty="0" smtClean="0"/>
              <a:t>/products/{id}</a:t>
            </a:r>
            <a:r>
              <a:rPr lang="en-US" sz="1800" dirty="0" smtClean="0"/>
              <a:t> and it will return the String after deleting the product from </a:t>
            </a:r>
            <a:r>
              <a:rPr lang="en-US" sz="1800" dirty="0" err="1" smtClean="0"/>
              <a:t>HashMap</a:t>
            </a:r>
            <a:r>
              <a:rPr lang="en-US" sz="1800" dirty="0" smtClean="0"/>
              <a:t> repository. We used the Path variable </a:t>
            </a:r>
            <a:r>
              <a:rPr lang="en-US" sz="1800" b="1" dirty="0" smtClean="0"/>
              <a:t>{id}</a:t>
            </a:r>
            <a:r>
              <a:rPr lang="en-US" sz="1800" dirty="0" smtClean="0"/>
              <a:t> which defines the products ID that needs to be deleted.</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47</a:t>
            </a:fld>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DELETE API</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48</a:t>
            </a:fld>
            <a:endParaRPr/>
          </a:p>
        </p:txBody>
      </p:sp>
      <p:pic>
        <p:nvPicPr>
          <p:cNvPr id="18434" name="Picture 2"/>
          <p:cNvPicPr>
            <a:picLocks noChangeAspect="1" noChangeArrowheads="1"/>
          </p:cNvPicPr>
          <p:nvPr/>
        </p:nvPicPr>
        <p:blipFill>
          <a:blip r:embed="rId3"/>
          <a:srcRect/>
          <a:stretch>
            <a:fillRect/>
          </a:stretch>
        </p:blipFill>
        <p:spPr bwMode="auto">
          <a:xfrm>
            <a:off x="1214414" y="1214428"/>
            <a:ext cx="7706507" cy="235745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Exception Handling</a:t>
            </a:r>
            <a:endParaRPr lang="en-US" dirty="0"/>
          </a:p>
        </p:txBody>
      </p:sp>
      <p:sp>
        <p:nvSpPr>
          <p:cNvPr id="344" name="Google Shape;344;p35"/>
          <p:cNvSpPr txBox="1">
            <a:spLocks noGrp="1"/>
          </p:cNvSpPr>
          <p:nvPr>
            <p:ph type="body" idx="1"/>
          </p:nvPr>
        </p:nvSpPr>
        <p:spPr>
          <a:xfrm>
            <a:off x="1142976" y="1142990"/>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Handling exceptions and errors in APIs and sending the proper response to the client is good for enterprise applications.</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49</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What exactly is Micro Services?</a:t>
            </a:r>
            <a:endParaRPr lang="en-US" dirty="0"/>
          </a:p>
        </p:txBody>
      </p:sp>
      <p:sp>
        <p:nvSpPr>
          <p:cNvPr id="344" name="Google Shape;344;p35"/>
          <p:cNvSpPr txBox="1">
            <a:spLocks noGrp="1"/>
          </p:cNvSpPr>
          <p:nvPr>
            <p:ph type="body" idx="1"/>
          </p:nvPr>
        </p:nvSpPr>
        <p:spPr>
          <a:xfrm>
            <a:off x="4643438" y="1000114"/>
            <a:ext cx="4143404" cy="3856101"/>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In the given Architecture, each service is </a:t>
            </a:r>
            <a:r>
              <a:rPr lang="en-US" sz="1800" b="1" dirty="0" smtClean="0"/>
              <a:t>self-contained</a:t>
            </a:r>
            <a:r>
              <a:rPr lang="en-US" sz="1800" dirty="0" smtClean="0"/>
              <a:t> and implements a </a:t>
            </a:r>
            <a:r>
              <a:rPr lang="en-US" sz="1800" b="1" dirty="0" smtClean="0"/>
              <a:t>single business capability.</a:t>
            </a:r>
            <a:endParaRPr sz="1800">
              <a:solidFill>
                <a:srgbClr val="F3F3F3"/>
              </a:solidFill>
            </a:endParaRPr>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5" name="Picture 4" descr="1.png"/>
          <p:cNvPicPr>
            <a:picLocks noChangeAspect="1"/>
          </p:cNvPicPr>
          <p:nvPr/>
        </p:nvPicPr>
        <p:blipFill>
          <a:blip r:embed="rId3"/>
          <a:stretch>
            <a:fillRect/>
          </a:stretch>
        </p:blipFill>
        <p:spPr>
          <a:xfrm>
            <a:off x="1142976" y="1071552"/>
            <a:ext cx="3585890" cy="3571882"/>
          </a:xfrm>
          <a:prstGeom prst="rect">
            <a:avLst/>
          </a:prstGeom>
          <a:effectLst>
            <a:outerShdw blurRad="50800" dist="38100" dir="2700000" algn="tl" rotWithShape="0">
              <a:prstClr val="black">
                <a:alpha val="40000"/>
              </a:prstClr>
            </a:outerShdw>
          </a:effectLst>
        </p:spPr>
      </p:pic>
      <p:sp>
        <p:nvSpPr>
          <p:cNvPr id="6" name="TextBox 5"/>
          <p:cNvSpPr txBox="1"/>
          <p:nvPr/>
        </p:nvSpPr>
        <p:spPr>
          <a:xfrm>
            <a:off x="1214414" y="4643452"/>
            <a:ext cx="3571900" cy="307777"/>
          </a:xfrm>
          <a:prstGeom prst="rect">
            <a:avLst/>
          </a:prstGeom>
          <a:noFill/>
        </p:spPr>
        <p:txBody>
          <a:bodyPr wrap="square" rtlCol="0">
            <a:spAutoFit/>
          </a:bodyPr>
          <a:lstStyle/>
          <a:p>
            <a:r>
              <a:rPr lang="en-PH" b="1" dirty="0" smtClean="0">
                <a:solidFill>
                  <a:schemeClr val="bg1"/>
                </a:solidFill>
                <a:latin typeface="Quicksand" charset="0"/>
              </a:rPr>
              <a:t>Figure 1:</a:t>
            </a:r>
            <a:r>
              <a:rPr lang="en-PH" dirty="0" smtClean="0">
                <a:solidFill>
                  <a:schemeClr val="bg1"/>
                </a:solidFill>
                <a:latin typeface="Quicksand" charset="0"/>
              </a:rPr>
              <a:t> Micro Services Representation</a:t>
            </a:r>
            <a:endParaRPr lang="en-US" dirty="0">
              <a:solidFill>
                <a:schemeClr val="bg1"/>
              </a:solidFill>
              <a:latin typeface="Quicksand"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Controller Advice</a:t>
            </a:r>
            <a:endParaRPr lang="en-US" dirty="0"/>
          </a:p>
        </p:txBody>
      </p:sp>
      <p:sp>
        <p:nvSpPr>
          <p:cNvPr id="344" name="Google Shape;344;p35"/>
          <p:cNvSpPr txBox="1">
            <a:spLocks noGrp="1"/>
          </p:cNvSpPr>
          <p:nvPr>
            <p:ph type="body" idx="1"/>
          </p:nvPr>
        </p:nvSpPr>
        <p:spPr>
          <a:xfrm>
            <a:off x="1142976" y="1142990"/>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The @</a:t>
            </a:r>
            <a:r>
              <a:rPr lang="en-US" sz="1800" dirty="0" err="1" smtClean="0"/>
              <a:t>ControllerAdvice</a:t>
            </a:r>
            <a:r>
              <a:rPr lang="en-US" sz="1800" dirty="0" smtClean="0"/>
              <a:t> is an annotation, to handle the exceptions globally.</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50</a:t>
            </a:fld>
            <a:endParaRPr/>
          </a:p>
        </p:txBody>
      </p:sp>
      <p:pic>
        <p:nvPicPr>
          <p:cNvPr id="20482" name="Picture 2"/>
          <p:cNvPicPr>
            <a:picLocks noChangeAspect="1" noChangeArrowheads="1"/>
          </p:cNvPicPr>
          <p:nvPr/>
        </p:nvPicPr>
        <p:blipFill>
          <a:blip r:embed="rId3"/>
          <a:srcRect/>
          <a:stretch>
            <a:fillRect/>
          </a:stretch>
        </p:blipFill>
        <p:spPr bwMode="auto">
          <a:xfrm>
            <a:off x="1285852" y="2214560"/>
            <a:ext cx="5391150" cy="86677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Exception Handler</a:t>
            </a:r>
            <a:endParaRPr lang="en-US" dirty="0"/>
          </a:p>
        </p:txBody>
      </p:sp>
      <p:sp>
        <p:nvSpPr>
          <p:cNvPr id="344" name="Google Shape;344;p35"/>
          <p:cNvSpPr txBox="1">
            <a:spLocks noGrp="1"/>
          </p:cNvSpPr>
          <p:nvPr>
            <p:ph type="body" idx="1"/>
          </p:nvPr>
        </p:nvSpPr>
        <p:spPr>
          <a:xfrm>
            <a:off x="1142976" y="1142990"/>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smtClean="0"/>
              <a:t>The @</a:t>
            </a:r>
            <a:r>
              <a:rPr lang="en-US" sz="1800" dirty="0" err="1" smtClean="0"/>
              <a:t>ExceptionHandler</a:t>
            </a:r>
            <a:r>
              <a:rPr lang="en-US" sz="1800" dirty="0" smtClean="0"/>
              <a:t> is an annotation used to handle the specific exceptions and sending the custom responses to the client.</a:t>
            </a:r>
            <a:endParaRPr lang="en-PH"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51</a:t>
            </a:fld>
            <a:endParaRPr/>
          </a:p>
        </p:txBody>
      </p:sp>
      <p:pic>
        <p:nvPicPr>
          <p:cNvPr id="21507" name="Picture 3"/>
          <p:cNvPicPr>
            <a:picLocks noChangeAspect="1" noChangeArrowheads="1"/>
          </p:cNvPicPr>
          <p:nvPr/>
        </p:nvPicPr>
        <p:blipFill>
          <a:blip r:embed="rId3"/>
          <a:srcRect/>
          <a:stretch>
            <a:fillRect/>
          </a:stretch>
        </p:blipFill>
        <p:spPr bwMode="auto">
          <a:xfrm>
            <a:off x="1214414" y="2071684"/>
            <a:ext cx="6983413" cy="82867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1509" name="Picture 5"/>
          <p:cNvPicPr>
            <a:picLocks noChangeAspect="1" noChangeArrowheads="1"/>
          </p:cNvPicPr>
          <p:nvPr/>
        </p:nvPicPr>
        <p:blipFill>
          <a:blip r:embed="rId4"/>
          <a:srcRect/>
          <a:stretch>
            <a:fillRect/>
          </a:stretch>
        </p:blipFill>
        <p:spPr bwMode="auto">
          <a:xfrm>
            <a:off x="1214414" y="3214692"/>
            <a:ext cx="7000923" cy="154023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Interceptor</a:t>
            </a:r>
            <a:endParaRPr lang="en-US" dirty="0"/>
          </a:p>
        </p:txBody>
      </p:sp>
      <p:sp>
        <p:nvSpPr>
          <p:cNvPr id="344" name="Google Shape;344;p35"/>
          <p:cNvSpPr txBox="1">
            <a:spLocks noGrp="1"/>
          </p:cNvSpPr>
          <p:nvPr>
            <p:ph type="body" idx="1"/>
          </p:nvPr>
        </p:nvSpPr>
        <p:spPr>
          <a:xfrm>
            <a:off x="1142976" y="1142990"/>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400" dirty="0" smtClean="0"/>
              <a:t>You can use the Interceptor in Spring Boot to perform operations under the following situations:</a:t>
            </a:r>
          </a:p>
          <a:p>
            <a:pPr marL="0" lvl="0" indent="0">
              <a:buClr>
                <a:schemeClr val="dk1"/>
              </a:buClr>
              <a:buSzPts val="1100"/>
              <a:buNone/>
            </a:pPr>
            <a:endParaRPr lang="en-US" sz="1400" dirty="0" smtClean="0"/>
          </a:p>
          <a:p>
            <a:pPr marL="0" indent="0">
              <a:buClr>
                <a:schemeClr val="dk1"/>
              </a:buClr>
              <a:buSzPts val="1100"/>
              <a:buNone/>
            </a:pPr>
            <a:r>
              <a:rPr lang="en-PH" sz="1400" dirty="0" smtClean="0"/>
              <a:t>1. </a:t>
            </a:r>
            <a:r>
              <a:rPr lang="en-US" sz="1400" dirty="0" smtClean="0"/>
              <a:t>Before sending the request to the controller</a:t>
            </a:r>
          </a:p>
          <a:p>
            <a:pPr marL="0" indent="0">
              <a:buClr>
                <a:schemeClr val="dk1"/>
              </a:buClr>
              <a:buSzPts val="1100"/>
              <a:buNone/>
            </a:pPr>
            <a:r>
              <a:rPr lang="en-PH" sz="1400" dirty="0" smtClean="0"/>
              <a:t>2. </a:t>
            </a:r>
            <a:r>
              <a:rPr lang="en-US" sz="1400" dirty="0" smtClean="0"/>
              <a:t>Before sending the response to the client</a:t>
            </a:r>
          </a:p>
          <a:p>
            <a:pPr marL="0" lvl="0" indent="0">
              <a:buClr>
                <a:schemeClr val="dk1"/>
              </a:buClr>
              <a:buSzPts val="1100"/>
              <a:buNone/>
            </a:pPr>
            <a:endParaRPr lang="en-PH" sz="1400" dirty="0" smtClean="0"/>
          </a:p>
          <a:p>
            <a:pPr marL="0" lvl="0" indent="0">
              <a:buClr>
                <a:schemeClr val="dk1"/>
              </a:buClr>
              <a:buSzPts val="1100"/>
              <a:buNone/>
            </a:pPr>
            <a:r>
              <a:rPr lang="en-US" sz="1400" dirty="0" smtClean="0"/>
              <a:t>For example, you can use an interceptor to add the request header before sending the request to the controller and add the response header before sending the response to the client.</a:t>
            </a:r>
          </a:p>
          <a:p>
            <a:pPr marL="0" lvl="0" indent="0">
              <a:buClr>
                <a:schemeClr val="dk1"/>
              </a:buClr>
              <a:buSzPts val="1100"/>
              <a:buNone/>
            </a:pPr>
            <a:endParaRPr lang="en-PH" sz="1800" dirty="0" smtClean="0"/>
          </a:p>
          <a:p>
            <a:pPr marL="0" lvl="0" indent="0">
              <a:buClr>
                <a:schemeClr val="dk1"/>
              </a:buClr>
              <a:buSzPts val="1100"/>
              <a:buNone/>
            </a:pPr>
            <a:r>
              <a:rPr lang="en-US" sz="1400" dirty="0" smtClean="0"/>
              <a:t>To work with interceptor, you need to create </a:t>
            </a:r>
            <a:r>
              <a:rPr lang="en-US" sz="1400" b="1" dirty="0" smtClean="0"/>
              <a:t>@Component</a:t>
            </a:r>
            <a:r>
              <a:rPr lang="en-US" sz="1400" dirty="0" smtClean="0"/>
              <a:t> class that supports it and it should implement the </a:t>
            </a:r>
            <a:r>
              <a:rPr lang="en-US" sz="1400" b="1" dirty="0" err="1" smtClean="0"/>
              <a:t>HandlerInterceptor</a:t>
            </a:r>
            <a:r>
              <a:rPr lang="en-US" sz="1400" dirty="0" smtClean="0"/>
              <a:t> interface.</a:t>
            </a:r>
            <a:endParaRPr lang="en-PH" sz="1400" dirty="0" smtClean="0"/>
          </a:p>
          <a:p>
            <a:pPr marL="0" lvl="0" indent="0">
              <a:buClr>
                <a:schemeClr val="dk1"/>
              </a:buClr>
              <a:buSzPts val="1100"/>
              <a:buNone/>
            </a:pPr>
            <a:r>
              <a:rPr lang="en-PH" sz="1800" dirty="0" smtClean="0"/>
              <a:t> </a:t>
            </a:r>
            <a:endParaRPr lang="en-US" sz="18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52</a:t>
            </a:fld>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Interceptor</a:t>
            </a:r>
            <a:endParaRPr lang="en-US" dirty="0"/>
          </a:p>
        </p:txBody>
      </p:sp>
      <p:sp>
        <p:nvSpPr>
          <p:cNvPr id="344" name="Google Shape;344;p35"/>
          <p:cNvSpPr txBox="1">
            <a:spLocks noGrp="1"/>
          </p:cNvSpPr>
          <p:nvPr>
            <p:ph type="body" idx="1"/>
          </p:nvPr>
        </p:nvSpPr>
        <p:spPr>
          <a:xfrm>
            <a:off x="1142976" y="1142990"/>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400" dirty="0" smtClean="0"/>
              <a:t>The following are the three methods you should know about while working on Interceptors:</a:t>
            </a:r>
          </a:p>
          <a:p>
            <a:pPr marL="0" lvl="0" indent="0">
              <a:buClr>
                <a:schemeClr val="dk1"/>
              </a:buClr>
              <a:buSzPts val="1100"/>
              <a:buNone/>
            </a:pPr>
            <a:endParaRPr lang="en-US" sz="1400" dirty="0" smtClean="0"/>
          </a:p>
          <a:p>
            <a:pPr marL="0" indent="0">
              <a:buClr>
                <a:schemeClr val="dk1"/>
              </a:buClr>
              <a:buSzPts val="1100"/>
              <a:buNone/>
            </a:pPr>
            <a:r>
              <a:rPr lang="en-US" sz="1400" b="1" dirty="0" err="1" smtClean="0"/>
              <a:t>preHandle</a:t>
            </a:r>
            <a:r>
              <a:rPr lang="en-US" sz="1400" b="1" dirty="0" smtClean="0"/>
              <a:t>()</a:t>
            </a:r>
            <a:r>
              <a:rPr lang="en-US" sz="1400" dirty="0" smtClean="0"/>
              <a:t> method − This is used to perform operations before sending the request to the controller. This method should return true to return the response to the client.</a:t>
            </a:r>
          </a:p>
          <a:p>
            <a:pPr marL="0" indent="0">
              <a:buClr>
                <a:schemeClr val="dk1"/>
              </a:buClr>
              <a:buSzPts val="1100"/>
              <a:buNone/>
            </a:pPr>
            <a:endParaRPr lang="en-US" sz="1400" dirty="0" smtClean="0"/>
          </a:p>
          <a:p>
            <a:pPr marL="0" indent="0">
              <a:buClr>
                <a:schemeClr val="dk1"/>
              </a:buClr>
              <a:buSzPts val="1100"/>
              <a:buNone/>
            </a:pPr>
            <a:r>
              <a:rPr lang="en-US" sz="1400" b="1" dirty="0" err="1" smtClean="0"/>
              <a:t>postHandle</a:t>
            </a:r>
            <a:r>
              <a:rPr lang="en-US" sz="1400" b="1" dirty="0" smtClean="0"/>
              <a:t>()</a:t>
            </a:r>
            <a:r>
              <a:rPr lang="en-US" sz="1400" dirty="0" smtClean="0"/>
              <a:t> method − This is used to perform operations before sending the response to the client.</a:t>
            </a:r>
          </a:p>
          <a:p>
            <a:pPr marL="0" indent="0">
              <a:buClr>
                <a:schemeClr val="dk1"/>
              </a:buClr>
              <a:buSzPts val="1100"/>
              <a:buNone/>
            </a:pPr>
            <a:endParaRPr lang="en-US" sz="1400" dirty="0" smtClean="0"/>
          </a:p>
          <a:p>
            <a:pPr marL="0" indent="0">
              <a:buClr>
                <a:schemeClr val="dk1"/>
              </a:buClr>
              <a:buSzPts val="1100"/>
              <a:buNone/>
            </a:pPr>
            <a:r>
              <a:rPr lang="en-US" sz="1400" b="1" dirty="0" err="1" smtClean="0"/>
              <a:t>afterCompletion</a:t>
            </a:r>
            <a:r>
              <a:rPr lang="en-US" sz="1400" b="1" dirty="0" smtClean="0"/>
              <a:t>()</a:t>
            </a:r>
            <a:r>
              <a:rPr lang="en-US" sz="1400" dirty="0" smtClean="0"/>
              <a:t> method − This is used to perform operations after completing the request and response.</a:t>
            </a:r>
          </a:p>
          <a:p>
            <a:pPr marL="0" lvl="0" indent="0">
              <a:buClr>
                <a:schemeClr val="dk1"/>
              </a:buClr>
              <a:buSzPts val="1100"/>
              <a:buNone/>
            </a:pPr>
            <a:r>
              <a:rPr lang="en-PH" sz="1400" dirty="0" smtClean="0"/>
              <a:t> </a:t>
            </a:r>
            <a:endParaRPr lang="en-US" sz="14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53</a:t>
            </a:fld>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Interceptor</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54</a:t>
            </a:fld>
            <a:endParaRPr/>
          </a:p>
        </p:txBody>
      </p:sp>
      <p:pic>
        <p:nvPicPr>
          <p:cNvPr id="22530" name="Picture 2"/>
          <p:cNvPicPr>
            <a:picLocks noChangeAspect="1" noChangeArrowheads="1"/>
          </p:cNvPicPr>
          <p:nvPr/>
        </p:nvPicPr>
        <p:blipFill>
          <a:blip r:embed="rId3"/>
          <a:srcRect/>
          <a:stretch>
            <a:fillRect/>
          </a:stretch>
        </p:blipFill>
        <p:spPr bwMode="auto">
          <a:xfrm>
            <a:off x="1214414" y="1071552"/>
            <a:ext cx="7643866" cy="3421379"/>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Interceptor</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55</a:t>
            </a:fld>
            <a:endParaRPr/>
          </a:p>
        </p:txBody>
      </p:sp>
      <p:sp>
        <p:nvSpPr>
          <p:cNvPr id="5" name="Google Shape;344;p35"/>
          <p:cNvSpPr txBox="1">
            <a:spLocks noGrp="1"/>
          </p:cNvSpPr>
          <p:nvPr>
            <p:ph type="body" idx="1"/>
          </p:nvPr>
        </p:nvSpPr>
        <p:spPr>
          <a:xfrm>
            <a:off x="1142976" y="1142990"/>
            <a:ext cx="7643866"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400" dirty="0" smtClean="0"/>
              <a:t>You will have to register this Interceptor with </a:t>
            </a:r>
            <a:r>
              <a:rPr lang="en-US" sz="1400" dirty="0" err="1" smtClean="0"/>
              <a:t>InterceptorRegistry</a:t>
            </a:r>
            <a:r>
              <a:rPr lang="en-US" sz="1400" dirty="0" smtClean="0"/>
              <a:t> by using </a:t>
            </a:r>
            <a:r>
              <a:rPr lang="en-US" sz="1400" dirty="0" err="1" smtClean="0"/>
              <a:t>WebMvcConfigurerAdapter</a:t>
            </a:r>
            <a:r>
              <a:rPr lang="en-US" sz="1400" dirty="0" smtClean="0"/>
              <a:t> as shown below:</a:t>
            </a:r>
          </a:p>
          <a:p>
            <a:pPr marL="0" lvl="0" indent="0">
              <a:buClr>
                <a:schemeClr val="dk1"/>
              </a:buClr>
              <a:buSzPts val="1100"/>
              <a:buNone/>
            </a:pPr>
            <a:endParaRPr lang="en-PH" sz="1400" dirty="0" smtClean="0"/>
          </a:p>
          <a:p>
            <a:pPr marL="0" lvl="0" indent="0">
              <a:buClr>
                <a:schemeClr val="dk1"/>
              </a:buClr>
              <a:buSzPts val="1100"/>
              <a:buNone/>
            </a:pPr>
            <a:endParaRPr lang="en-US" sz="1400" dirty="0" smtClean="0"/>
          </a:p>
        </p:txBody>
      </p:sp>
      <p:pic>
        <p:nvPicPr>
          <p:cNvPr id="23554" name="Picture 2"/>
          <p:cNvPicPr>
            <a:picLocks noChangeAspect="1" noChangeArrowheads="1"/>
          </p:cNvPicPr>
          <p:nvPr/>
        </p:nvPicPr>
        <p:blipFill>
          <a:blip r:embed="rId3"/>
          <a:srcRect/>
          <a:stretch>
            <a:fillRect/>
          </a:stretch>
        </p:blipFill>
        <p:spPr bwMode="auto">
          <a:xfrm>
            <a:off x="1214414" y="2000246"/>
            <a:ext cx="7543564" cy="235745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err="1" smtClean="0"/>
              <a:t>Servlet</a:t>
            </a:r>
            <a:r>
              <a:rPr lang="en-US" dirty="0" smtClean="0"/>
              <a:t> Filter</a:t>
            </a:r>
            <a:endParaRPr lang="en-US" dirty="0"/>
          </a:p>
        </p:txBody>
      </p:sp>
      <p:sp>
        <p:nvSpPr>
          <p:cNvPr id="344" name="Google Shape;344;p35"/>
          <p:cNvSpPr txBox="1">
            <a:spLocks noGrp="1"/>
          </p:cNvSpPr>
          <p:nvPr>
            <p:ph type="body" idx="1"/>
          </p:nvPr>
        </p:nvSpPr>
        <p:spPr>
          <a:xfrm>
            <a:off x="1214414" y="857238"/>
            <a:ext cx="7264154"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400" dirty="0" smtClean="0"/>
              <a:t>A filter is an object used to intercept the HTTP requests and responses of your application. By using filter, we can perform two operations at two instances:</a:t>
            </a:r>
          </a:p>
          <a:p>
            <a:pPr marL="0" lvl="0" indent="0">
              <a:buClr>
                <a:schemeClr val="dk1"/>
              </a:buClr>
              <a:buSzPts val="1100"/>
              <a:buNone/>
            </a:pPr>
            <a:endParaRPr lang="en-US" sz="1400" dirty="0" smtClean="0"/>
          </a:p>
          <a:p>
            <a:pPr marL="0" indent="0">
              <a:buClr>
                <a:schemeClr val="dk1"/>
              </a:buClr>
              <a:buSzPts val="1100"/>
              <a:buNone/>
            </a:pPr>
            <a:r>
              <a:rPr lang="en-US" sz="1400" dirty="0" smtClean="0"/>
              <a:t>1. Before sending the request to the controller</a:t>
            </a:r>
          </a:p>
          <a:p>
            <a:pPr marL="0" indent="0">
              <a:buClr>
                <a:schemeClr val="dk1"/>
              </a:buClr>
              <a:buSzPts val="1100"/>
              <a:buNone/>
            </a:pPr>
            <a:r>
              <a:rPr lang="en-PH" sz="1400" dirty="0" smtClean="0"/>
              <a:t>2. </a:t>
            </a:r>
            <a:r>
              <a:rPr lang="en-US" sz="1400" dirty="0" smtClean="0"/>
              <a:t>Before sending a response to the client.</a:t>
            </a:r>
          </a:p>
          <a:p>
            <a:pPr marL="0" lvl="0" indent="0">
              <a:buClr>
                <a:schemeClr val="dk1"/>
              </a:buClr>
              <a:buSzPts val="1100"/>
              <a:buNone/>
            </a:pPr>
            <a:r>
              <a:rPr lang="en-PH" sz="1400" dirty="0" smtClean="0"/>
              <a:t> </a:t>
            </a:r>
            <a:endParaRPr lang="en-US" sz="1400" dirty="0" smtClean="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56</a:t>
            </a:fld>
            <a:endParaRPr/>
          </a:p>
        </p:txBody>
      </p:sp>
      <p:pic>
        <p:nvPicPr>
          <p:cNvPr id="24579" name="Picture 3"/>
          <p:cNvPicPr>
            <a:picLocks noChangeAspect="1" noChangeArrowheads="1"/>
          </p:cNvPicPr>
          <p:nvPr/>
        </p:nvPicPr>
        <p:blipFill>
          <a:blip r:embed="rId3"/>
          <a:srcRect/>
          <a:stretch>
            <a:fillRect/>
          </a:stretch>
        </p:blipFill>
        <p:spPr bwMode="auto">
          <a:xfrm>
            <a:off x="1285852" y="2428874"/>
            <a:ext cx="5803021" cy="2571768"/>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85852" y="1714494"/>
            <a:ext cx="6680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smtClean="0"/>
              <a:t>Spring Boot</a:t>
            </a:r>
            <a:br>
              <a:rPr lang="en" sz="4400" dirty="0" smtClean="0"/>
            </a:br>
            <a:r>
              <a:rPr lang="en" sz="4400" dirty="0" smtClean="0"/>
              <a:t>Bean Validation</a:t>
            </a:r>
            <a:endParaRPr sz="4400"/>
          </a:p>
        </p:txBody>
      </p:sp>
    </p:spTree>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Bean Validation API</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58</a:t>
            </a:fld>
            <a:endParaRPr/>
          </a:p>
        </p:txBody>
      </p:sp>
      <p:sp>
        <p:nvSpPr>
          <p:cNvPr id="5" name="Google Shape;344;p35"/>
          <p:cNvSpPr txBox="1">
            <a:spLocks noGrp="1"/>
          </p:cNvSpPr>
          <p:nvPr>
            <p:ph type="body" idx="1"/>
          </p:nvPr>
        </p:nvSpPr>
        <p:spPr>
          <a:xfrm>
            <a:off x="1142976" y="928676"/>
            <a:ext cx="7643866"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400" dirty="0" smtClean="0"/>
              <a:t>The Bean Validation API is a Java specification which is used to apply constraints on object model via annotations. Here, we can validate a length, number, regular expression, etc. Apart from that, we can also provide custom validations.</a:t>
            </a:r>
          </a:p>
          <a:p>
            <a:pPr marL="0" lvl="0" indent="0">
              <a:buClr>
                <a:schemeClr val="dk1"/>
              </a:buClr>
              <a:buSzPts val="1100"/>
              <a:buNone/>
            </a:pPr>
            <a:endParaRPr lang="en-PH" sz="1400" dirty="0" smtClean="0"/>
          </a:p>
          <a:p>
            <a:pPr marL="0" lvl="0" indent="0">
              <a:buClr>
                <a:schemeClr val="dk1"/>
              </a:buClr>
              <a:buSzPts val="1100"/>
              <a:buNone/>
            </a:pPr>
            <a:r>
              <a:rPr lang="en-US" sz="1400" dirty="0" smtClean="0"/>
              <a:t>As Bean Validation API is just a specification, it requires an implementation. So, for that, it uses Hibernate </a:t>
            </a:r>
            <a:r>
              <a:rPr lang="en-US" sz="1400" dirty="0" err="1" smtClean="0"/>
              <a:t>Validator</a:t>
            </a:r>
            <a:r>
              <a:rPr lang="en-US" sz="1400" dirty="0" smtClean="0"/>
              <a:t>. The Hibernate </a:t>
            </a:r>
            <a:r>
              <a:rPr lang="en-US" sz="1400" dirty="0" err="1" smtClean="0"/>
              <a:t>Validator</a:t>
            </a:r>
            <a:r>
              <a:rPr lang="en-US" sz="1400" dirty="0" smtClean="0"/>
              <a:t> is a fully compliant JSR-303/309 implementation that allows to express and validate application constraints.</a:t>
            </a:r>
          </a:p>
        </p:txBody>
      </p:sp>
      <p:pic>
        <p:nvPicPr>
          <p:cNvPr id="1026" name="Picture 2"/>
          <p:cNvPicPr>
            <a:picLocks noChangeAspect="1" noChangeArrowheads="1"/>
          </p:cNvPicPr>
          <p:nvPr/>
        </p:nvPicPr>
        <p:blipFill>
          <a:blip r:embed="rId3"/>
          <a:srcRect/>
          <a:stretch>
            <a:fillRect/>
          </a:stretch>
        </p:blipFill>
        <p:spPr bwMode="auto">
          <a:xfrm>
            <a:off x="1214414" y="3000378"/>
            <a:ext cx="5929354" cy="1929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Bean Validation API</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59</a:t>
            </a:fld>
            <a:endParaRPr/>
          </a:p>
        </p:txBody>
      </p:sp>
      <p:pic>
        <p:nvPicPr>
          <p:cNvPr id="2050" name="Picture 2"/>
          <p:cNvPicPr>
            <a:picLocks noChangeAspect="1" noChangeArrowheads="1"/>
          </p:cNvPicPr>
          <p:nvPr/>
        </p:nvPicPr>
        <p:blipFill>
          <a:blip r:embed="rId3"/>
          <a:srcRect/>
          <a:stretch>
            <a:fillRect/>
          </a:stretch>
        </p:blipFill>
        <p:spPr bwMode="auto">
          <a:xfrm>
            <a:off x="1285852" y="1785932"/>
            <a:ext cx="6783406" cy="1119758"/>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Google Shape;95;p15"/>
          <p:cNvSpPr txBox="1">
            <a:spLocks/>
          </p:cNvSpPr>
          <p:nvPr/>
        </p:nvSpPr>
        <p:spPr>
          <a:xfrm>
            <a:off x="3643306" y="3000378"/>
            <a:ext cx="2214578" cy="3531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Quicksand"/>
              <a:buNone/>
              <a:tabLst/>
              <a:defRPr/>
            </a:pPr>
            <a:r>
              <a:rPr kumimoji="0" lang="en-PH" sz="1200" b="0" i="0" u="none" strike="noStrike" kern="0" cap="none" spc="0" normalizeH="0" baseline="0" noProof="0" dirty="0" smtClean="0">
                <a:ln>
                  <a:noFill/>
                </a:ln>
                <a:solidFill>
                  <a:srgbClr val="F3F3F3"/>
                </a:solidFill>
                <a:effectLst/>
                <a:uLnTx/>
                <a:uFillTx/>
                <a:latin typeface="Quicksand"/>
                <a:ea typeface="Quicksand"/>
                <a:cs typeface="Quicksand"/>
                <a:sym typeface="Quicksand"/>
              </a:rPr>
              <a:t>Controller</a:t>
            </a:r>
            <a:r>
              <a:rPr kumimoji="0" lang="en-PH" sz="1200" b="0" i="0" u="none" strike="noStrike" kern="0" cap="none" spc="0" normalizeH="0" noProof="0" dirty="0" smtClean="0">
                <a:ln>
                  <a:noFill/>
                </a:ln>
                <a:solidFill>
                  <a:srgbClr val="F3F3F3"/>
                </a:solidFill>
                <a:effectLst/>
                <a:uLnTx/>
                <a:uFillTx/>
                <a:latin typeface="Quicksand"/>
                <a:ea typeface="Quicksand"/>
                <a:cs typeface="Quicksand"/>
                <a:sym typeface="Quicksand"/>
              </a:rPr>
              <a:t> Layer - @Valid</a:t>
            </a:r>
            <a:endParaRPr kumimoji="0" lang="en-US" sz="1200" b="0" i="0" u="none" strike="noStrike" kern="0" cap="none" spc="0" normalizeH="0" baseline="0" noProof="0" dirty="0">
              <a:ln>
                <a:noFill/>
              </a:ln>
              <a:solidFill>
                <a:srgbClr val="F3F3F3"/>
              </a:solidFill>
              <a:effectLst/>
              <a:uLnTx/>
              <a:uFillTx/>
              <a:latin typeface="Quicksand"/>
              <a:ea typeface="Quicksand"/>
              <a:cs typeface="Quicksand"/>
              <a:sym typeface="Quicksand"/>
            </a:endParaRPr>
          </a:p>
        </p:txBody>
      </p:sp>
      <p:sp>
        <p:nvSpPr>
          <p:cNvPr id="6" name="Google Shape;95;p15"/>
          <p:cNvSpPr txBox="1">
            <a:spLocks/>
          </p:cNvSpPr>
          <p:nvPr/>
        </p:nvSpPr>
        <p:spPr>
          <a:xfrm>
            <a:off x="1285852" y="1357304"/>
            <a:ext cx="6286544" cy="3531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lang="en-PH" sz="1200" dirty="0" smtClean="0">
                <a:solidFill>
                  <a:srgbClr val="F3F3F3"/>
                </a:solidFill>
                <a:latin typeface="Quicksand"/>
                <a:ea typeface="Quicksand"/>
                <a:cs typeface="Quicksand"/>
                <a:sym typeface="Quicksand"/>
              </a:rPr>
              <a:t>implementation '</a:t>
            </a:r>
            <a:r>
              <a:rPr lang="en-PH" sz="1200" dirty="0" err="1" smtClean="0">
                <a:solidFill>
                  <a:srgbClr val="F3F3F3"/>
                </a:solidFill>
                <a:latin typeface="Quicksand"/>
                <a:ea typeface="Quicksand"/>
                <a:cs typeface="Quicksand"/>
                <a:sym typeface="Quicksand"/>
              </a:rPr>
              <a:t>org.springframework.boot:spring</a:t>
            </a:r>
            <a:r>
              <a:rPr lang="en-PH" sz="1200" dirty="0" smtClean="0">
                <a:solidFill>
                  <a:srgbClr val="F3F3F3"/>
                </a:solidFill>
                <a:latin typeface="Quicksand"/>
                <a:ea typeface="Quicksand"/>
                <a:cs typeface="Quicksand"/>
                <a:sym typeface="Quicksand"/>
              </a:rPr>
              <a:t>-boot-starter-validation'</a:t>
            </a:r>
            <a:endParaRPr kumimoji="0" lang="en-US" sz="1200" b="0" i="0" u="none" strike="noStrike" kern="0" cap="none" spc="0" normalizeH="0" baseline="0" noProof="0" dirty="0">
              <a:ln>
                <a:noFill/>
              </a:ln>
              <a:solidFill>
                <a:srgbClr val="F3F3F3"/>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4" y="549649"/>
            <a:ext cx="7407053" cy="345000"/>
          </a:xfrm>
          <a:prstGeom prst="rect">
            <a:avLst/>
          </a:prstGeom>
        </p:spPr>
        <p:txBody>
          <a:bodyPr spcFirstLastPara="1" wrap="square" lIns="91425" tIns="91425" rIns="91425" bIns="91425" anchor="b" anchorCtr="0">
            <a:noAutofit/>
          </a:bodyPr>
          <a:lstStyle/>
          <a:p>
            <a:r>
              <a:rPr lang="en-US" dirty="0" smtClean="0"/>
              <a:t>Differences Between Traditional Architecture and Micro Services</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5" name="Picture 4" descr="2.png"/>
          <p:cNvPicPr>
            <a:picLocks noChangeAspect="1"/>
          </p:cNvPicPr>
          <p:nvPr/>
        </p:nvPicPr>
        <p:blipFill>
          <a:blip r:embed="rId3"/>
          <a:stretch>
            <a:fillRect/>
          </a:stretch>
        </p:blipFill>
        <p:spPr>
          <a:xfrm>
            <a:off x="1142976" y="1000114"/>
            <a:ext cx="7812175" cy="3571900"/>
          </a:xfrm>
          <a:prstGeom prst="rect">
            <a:avLst/>
          </a:prstGeom>
          <a:effectLst>
            <a:outerShdw blurRad="50800" dist="38100" dir="2700000" algn="tl" rotWithShape="0">
              <a:prstClr val="black">
                <a:alpha val="40000"/>
              </a:prstClr>
            </a:outerShdw>
          </a:effectLst>
        </p:spPr>
      </p:pic>
      <p:sp>
        <p:nvSpPr>
          <p:cNvPr id="6" name="TextBox 5"/>
          <p:cNvSpPr txBox="1"/>
          <p:nvPr/>
        </p:nvSpPr>
        <p:spPr>
          <a:xfrm>
            <a:off x="1785918" y="4714890"/>
            <a:ext cx="6572296" cy="307777"/>
          </a:xfrm>
          <a:prstGeom prst="rect">
            <a:avLst/>
          </a:prstGeom>
          <a:noFill/>
        </p:spPr>
        <p:txBody>
          <a:bodyPr wrap="square" rtlCol="0">
            <a:spAutoFit/>
          </a:bodyPr>
          <a:lstStyle/>
          <a:p>
            <a:r>
              <a:rPr lang="en-PH" b="1" dirty="0" smtClean="0">
                <a:solidFill>
                  <a:schemeClr val="bg1"/>
                </a:solidFill>
                <a:latin typeface="Quicksand" charset="0"/>
              </a:rPr>
              <a:t>Figure 2:</a:t>
            </a:r>
            <a:r>
              <a:rPr lang="en-PH" dirty="0" smtClean="0">
                <a:solidFill>
                  <a:schemeClr val="bg1"/>
                </a:solidFill>
                <a:latin typeface="Quicksand" charset="0"/>
              </a:rPr>
              <a:t> Difference Between Traditional Architecture and Micro Services</a:t>
            </a:r>
            <a:endParaRPr lang="en-US" dirty="0">
              <a:solidFill>
                <a:schemeClr val="bg1"/>
              </a:solidFill>
              <a:latin typeface="Quicksand"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Bean Validation API</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60</a:t>
            </a:fld>
            <a:endParaRPr/>
          </a:p>
        </p:txBody>
      </p:sp>
      <p:pic>
        <p:nvPicPr>
          <p:cNvPr id="2051" name="Picture 3"/>
          <p:cNvPicPr>
            <a:picLocks noChangeAspect="1" noChangeArrowheads="1"/>
          </p:cNvPicPr>
          <p:nvPr/>
        </p:nvPicPr>
        <p:blipFill>
          <a:blip r:embed="rId3"/>
          <a:srcRect/>
          <a:stretch>
            <a:fillRect/>
          </a:stretch>
        </p:blipFill>
        <p:spPr bwMode="auto">
          <a:xfrm>
            <a:off x="1285852" y="1428742"/>
            <a:ext cx="3618503" cy="288884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6" name="Google Shape;95;p15"/>
          <p:cNvSpPr txBox="1">
            <a:spLocks/>
          </p:cNvSpPr>
          <p:nvPr/>
        </p:nvSpPr>
        <p:spPr>
          <a:xfrm>
            <a:off x="5072066" y="1428742"/>
            <a:ext cx="2214578" cy="2214578"/>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Quicksand"/>
              <a:buNone/>
              <a:tabLst/>
              <a:defRPr/>
            </a:pPr>
            <a:r>
              <a:rPr kumimoji="0" lang="en-PH" sz="1200" b="0" i="0" u="none" strike="noStrike" kern="0" cap="none" spc="0" normalizeH="0" baseline="0" noProof="0" dirty="0" smtClean="0">
                <a:ln>
                  <a:noFill/>
                </a:ln>
                <a:solidFill>
                  <a:srgbClr val="F3F3F3"/>
                </a:solidFill>
                <a:effectLst/>
                <a:uLnTx/>
                <a:uFillTx/>
                <a:latin typeface="Quicksand"/>
                <a:ea typeface="Quicksand"/>
                <a:cs typeface="Quicksand"/>
                <a:sym typeface="Quicksand"/>
              </a:rPr>
              <a:t>POJO</a:t>
            </a:r>
            <a:r>
              <a:rPr kumimoji="0" lang="en-PH" sz="1200" b="0" i="0" u="none" strike="noStrike" kern="0" cap="none" spc="0" normalizeH="0" noProof="0" dirty="0" smtClean="0">
                <a:ln>
                  <a:noFill/>
                </a:ln>
                <a:solidFill>
                  <a:srgbClr val="F3F3F3"/>
                </a:solidFill>
                <a:effectLst/>
                <a:uLnTx/>
                <a:uFillTx/>
                <a:latin typeface="Quicksand"/>
                <a:ea typeface="Quicksand"/>
                <a:cs typeface="Quicksand"/>
                <a:sym typeface="Quicksand"/>
              </a:rPr>
              <a:t> Class</a:t>
            </a:r>
          </a:p>
          <a:p>
            <a:pPr marL="0" marR="0" lvl="0" indent="0" algn="l" defTabSz="914400" rtl="0" eaLnBrk="1" fontAlgn="auto" latinLnBrk="0" hangingPunct="1">
              <a:lnSpc>
                <a:spcPct val="100000"/>
              </a:lnSpc>
              <a:spcBef>
                <a:spcPts val="0"/>
              </a:spcBef>
              <a:spcAft>
                <a:spcPts val="0"/>
              </a:spcAft>
              <a:buClr>
                <a:srgbClr val="F3F3F3"/>
              </a:buClr>
              <a:buSzPts val="3000"/>
              <a:buFont typeface="Quicksand"/>
              <a:buNone/>
              <a:tabLst/>
              <a:defRPr/>
            </a:pPr>
            <a:r>
              <a:rPr kumimoji="0" lang="en-PH" sz="1200" b="0" i="0" u="none" strike="noStrike" kern="0" cap="none" spc="0" normalizeH="0" noProof="0" dirty="0" smtClean="0">
                <a:ln>
                  <a:noFill/>
                </a:ln>
                <a:solidFill>
                  <a:srgbClr val="F3F3F3"/>
                </a:solidFill>
                <a:effectLst/>
                <a:uLnTx/>
                <a:uFillTx/>
                <a:latin typeface="Quicksand"/>
                <a:ea typeface="Quicksand"/>
                <a:cs typeface="Quicksand"/>
                <a:sym typeface="Quicksand"/>
              </a:rPr>
              <a:t> - @Positive</a:t>
            </a:r>
          </a:p>
          <a:p>
            <a:pPr marL="0" marR="0" lvl="0" indent="0" algn="l" defTabSz="914400" rtl="0" eaLnBrk="1" fontAlgn="auto" latinLnBrk="0" hangingPunct="1">
              <a:lnSpc>
                <a:spcPct val="100000"/>
              </a:lnSpc>
              <a:spcBef>
                <a:spcPts val="0"/>
              </a:spcBef>
              <a:spcAft>
                <a:spcPts val="0"/>
              </a:spcAft>
              <a:buClr>
                <a:srgbClr val="F3F3F3"/>
              </a:buClr>
              <a:buSzPts val="3000"/>
              <a:buFont typeface="Quicksand"/>
              <a:buNone/>
              <a:tabLst/>
              <a:defRPr/>
            </a:pPr>
            <a:r>
              <a:rPr lang="en-PH" sz="1200" dirty="0" smtClean="0">
                <a:solidFill>
                  <a:srgbClr val="F3F3F3"/>
                </a:solidFill>
                <a:latin typeface="Quicksand"/>
                <a:ea typeface="Quicksand"/>
                <a:cs typeface="Quicksand"/>
                <a:sym typeface="Quicksand"/>
              </a:rPr>
              <a:t> - @</a:t>
            </a:r>
            <a:r>
              <a:rPr lang="en-PH" sz="1200" dirty="0" err="1" smtClean="0">
                <a:solidFill>
                  <a:srgbClr val="F3F3F3"/>
                </a:solidFill>
                <a:latin typeface="Quicksand"/>
                <a:ea typeface="Quicksand"/>
                <a:cs typeface="Quicksand"/>
                <a:sym typeface="Quicksand"/>
              </a:rPr>
              <a:t>NotBlank</a:t>
            </a:r>
            <a:endParaRPr lang="en-PH" sz="1200" dirty="0" smtClean="0">
              <a:solidFill>
                <a:srgbClr val="F3F3F3"/>
              </a:solidFill>
              <a:latin typeface="Quicksand"/>
              <a:ea typeface="Quicksand"/>
              <a:cs typeface="Quicksand"/>
              <a:sym typeface="Quicksand"/>
            </a:endParaRPr>
          </a:p>
          <a:p>
            <a:pPr marL="0" marR="0" lvl="0" indent="0" algn="l" defTabSz="914400" rtl="0" eaLnBrk="1" fontAlgn="auto" latinLnBrk="0" hangingPunct="1">
              <a:lnSpc>
                <a:spcPct val="100000"/>
              </a:lnSpc>
              <a:spcBef>
                <a:spcPts val="0"/>
              </a:spcBef>
              <a:spcAft>
                <a:spcPts val="0"/>
              </a:spcAft>
              <a:buClr>
                <a:srgbClr val="F3F3F3"/>
              </a:buClr>
              <a:buSzPts val="3000"/>
              <a:buFont typeface="Quicksand"/>
              <a:buNone/>
              <a:tabLst/>
              <a:defRPr/>
            </a:pPr>
            <a:r>
              <a:rPr kumimoji="0" lang="en-PH" sz="1200" b="0" i="0" u="none" strike="noStrike" kern="0" cap="none" spc="0" normalizeH="0" noProof="0" dirty="0" smtClean="0">
                <a:ln>
                  <a:noFill/>
                </a:ln>
                <a:solidFill>
                  <a:srgbClr val="F3F3F3"/>
                </a:solidFill>
                <a:effectLst/>
                <a:uLnTx/>
                <a:uFillTx/>
                <a:latin typeface="Quicksand"/>
                <a:ea typeface="Quicksand"/>
                <a:cs typeface="Quicksand"/>
                <a:sym typeface="Quicksand"/>
              </a:rPr>
              <a:t> </a:t>
            </a:r>
            <a:r>
              <a:rPr lang="en-PH" sz="1200" dirty="0" smtClean="0">
                <a:solidFill>
                  <a:srgbClr val="F3F3F3"/>
                </a:solidFill>
                <a:latin typeface="Quicksand"/>
                <a:ea typeface="Quicksand"/>
                <a:cs typeface="Quicksand"/>
                <a:sym typeface="Quicksand"/>
              </a:rPr>
              <a:t>- @Size</a:t>
            </a:r>
          </a:p>
          <a:p>
            <a:pPr marL="0" marR="0" lvl="0" indent="0" algn="l" defTabSz="914400" rtl="0" eaLnBrk="1" fontAlgn="auto" latinLnBrk="0" hangingPunct="1">
              <a:lnSpc>
                <a:spcPct val="100000"/>
              </a:lnSpc>
              <a:spcBef>
                <a:spcPts val="0"/>
              </a:spcBef>
              <a:spcAft>
                <a:spcPts val="0"/>
              </a:spcAft>
              <a:buClr>
                <a:srgbClr val="F3F3F3"/>
              </a:buClr>
              <a:buSzPts val="3000"/>
              <a:buFont typeface="Quicksand"/>
              <a:buNone/>
              <a:tabLst/>
              <a:defRPr/>
            </a:pPr>
            <a:r>
              <a:rPr kumimoji="0" lang="en-PH" sz="1200" b="0" i="0" u="none" strike="noStrike" kern="0" cap="none" spc="0" normalizeH="0" noProof="0" dirty="0" smtClean="0">
                <a:ln>
                  <a:noFill/>
                </a:ln>
                <a:solidFill>
                  <a:srgbClr val="F3F3F3"/>
                </a:solidFill>
                <a:effectLst/>
                <a:uLnTx/>
                <a:uFillTx/>
                <a:latin typeface="Quicksand"/>
                <a:ea typeface="Quicksand"/>
                <a:cs typeface="Quicksand"/>
                <a:sym typeface="Quicksand"/>
              </a:rPr>
              <a:t> - @Email</a:t>
            </a:r>
          </a:p>
          <a:p>
            <a:pPr marL="0" marR="0" lvl="0" indent="0" algn="l" defTabSz="914400" rtl="0" eaLnBrk="1" fontAlgn="auto" latinLnBrk="0" hangingPunct="1">
              <a:lnSpc>
                <a:spcPct val="100000"/>
              </a:lnSpc>
              <a:spcBef>
                <a:spcPts val="0"/>
              </a:spcBef>
              <a:spcAft>
                <a:spcPts val="0"/>
              </a:spcAft>
              <a:buClr>
                <a:srgbClr val="F3F3F3"/>
              </a:buClr>
              <a:buSzPts val="3000"/>
              <a:buFont typeface="Quicksand"/>
              <a:buNone/>
              <a:tabLst/>
              <a:defRPr/>
            </a:pPr>
            <a:endParaRPr kumimoji="0" lang="en-US" sz="1200" b="0" i="0" u="none" strike="noStrike" kern="0" cap="none" spc="0" normalizeH="0" baseline="0" noProof="0" dirty="0">
              <a:ln>
                <a:noFill/>
              </a:ln>
              <a:solidFill>
                <a:srgbClr val="F3F3F3"/>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Bean Validation API</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61</a:t>
            </a:fld>
            <a:endParaRPr/>
          </a:p>
        </p:txBody>
      </p:sp>
      <p:pic>
        <p:nvPicPr>
          <p:cNvPr id="3074" name="Picture 2"/>
          <p:cNvPicPr>
            <a:picLocks noChangeAspect="1" noChangeArrowheads="1"/>
          </p:cNvPicPr>
          <p:nvPr/>
        </p:nvPicPr>
        <p:blipFill>
          <a:blip r:embed="rId3"/>
          <a:srcRect/>
          <a:stretch>
            <a:fillRect/>
          </a:stretch>
        </p:blipFill>
        <p:spPr bwMode="auto">
          <a:xfrm>
            <a:off x="1142976" y="1428742"/>
            <a:ext cx="7786742" cy="2266013"/>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Google Shape;95;p15"/>
          <p:cNvSpPr txBox="1">
            <a:spLocks/>
          </p:cNvSpPr>
          <p:nvPr/>
        </p:nvSpPr>
        <p:spPr>
          <a:xfrm>
            <a:off x="2928926" y="3786196"/>
            <a:ext cx="4429156" cy="3531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Quicksand"/>
              <a:buNone/>
              <a:tabLst/>
              <a:defRPr/>
            </a:pPr>
            <a:r>
              <a:rPr kumimoji="0" lang="en-PH" sz="1200" b="0" i="0" u="none" strike="noStrike" kern="0" cap="none" spc="0" normalizeH="0" baseline="0" noProof="0" dirty="0" smtClean="0">
                <a:ln>
                  <a:noFill/>
                </a:ln>
                <a:solidFill>
                  <a:srgbClr val="F3F3F3"/>
                </a:solidFill>
                <a:effectLst/>
                <a:uLnTx/>
                <a:uFillTx/>
                <a:latin typeface="Quicksand"/>
                <a:ea typeface="Quicksand"/>
                <a:cs typeface="Quicksand"/>
                <a:sym typeface="Quicksand"/>
              </a:rPr>
              <a:t>Controller Advice</a:t>
            </a:r>
            <a:r>
              <a:rPr kumimoji="0" lang="en-PH" sz="1200" b="0" i="0" u="none" strike="noStrike" kern="0" cap="none" spc="0" normalizeH="0" noProof="0" dirty="0" smtClean="0">
                <a:ln>
                  <a:noFill/>
                </a:ln>
                <a:solidFill>
                  <a:srgbClr val="F3F3F3"/>
                </a:solidFill>
                <a:effectLst/>
                <a:uLnTx/>
                <a:uFillTx/>
                <a:latin typeface="Quicksand"/>
                <a:ea typeface="Quicksand"/>
                <a:cs typeface="Quicksand"/>
                <a:sym typeface="Quicksand"/>
              </a:rPr>
              <a:t> - </a:t>
            </a:r>
            <a:r>
              <a:rPr kumimoji="0" lang="en-PH" sz="1200" b="0" i="0" u="none" strike="noStrike" kern="0" cap="none" spc="0" normalizeH="0" noProof="0" dirty="0" err="1" smtClean="0">
                <a:ln>
                  <a:noFill/>
                </a:ln>
                <a:solidFill>
                  <a:srgbClr val="00B050"/>
                </a:solidFill>
                <a:effectLst/>
                <a:uLnTx/>
                <a:uFillTx/>
                <a:latin typeface="Quicksand"/>
                <a:ea typeface="Quicksand"/>
                <a:cs typeface="Quicksand"/>
                <a:sym typeface="Quicksand"/>
              </a:rPr>
              <a:t>MethodArgumentNotValidException</a:t>
            </a:r>
            <a:r>
              <a:rPr kumimoji="0" lang="en-PH" sz="1200" b="0" i="0" u="none" strike="noStrike" kern="0" cap="none" spc="0" normalizeH="0" noProof="0" dirty="0" err="1" smtClean="0">
                <a:ln>
                  <a:noFill/>
                </a:ln>
                <a:solidFill>
                  <a:srgbClr val="F3F3F3"/>
                </a:solidFill>
                <a:effectLst/>
                <a:uLnTx/>
                <a:uFillTx/>
                <a:latin typeface="Quicksand"/>
                <a:ea typeface="Quicksand"/>
                <a:cs typeface="Quicksand"/>
                <a:sym typeface="Quicksand"/>
              </a:rPr>
              <a:t>.</a:t>
            </a:r>
            <a:r>
              <a:rPr kumimoji="0" lang="en-PH" sz="1200" b="0" i="0" u="none" strike="noStrike" kern="0" cap="none" spc="0" normalizeH="0" noProof="0" dirty="0" err="1" smtClean="0">
                <a:ln>
                  <a:noFill/>
                </a:ln>
                <a:solidFill>
                  <a:srgbClr val="FFC000"/>
                </a:solidFill>
                <a:effectLst/>
                <a:uLnTx/>
                <a:uFillTx/>
                <a:latin typeface="Quicksand"/>
                <a:ea typeface="Quicksand"/>
                <a:cs typeface="Quicksand"/>
                <a:sym typeface="Quicksand"/>
              </a:rPr>
              <a:t>class</a:t>
            </a:r>
            <a:endParaRPr kumimoji="0" lang="en-US" sz="1200" b="0" i="0" u="none" strike="noStrike" kern="0" cap="none" spc="0" normalizeH="0" baseline="0" noProof="0" dirty="0">
              <a:ln>
                <a:noFill/>
              </a:ln>
              <a:solidFill>
                <a:srgbClr val="FFC000"/>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What is Spring Boot JPA?</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62</a:t>
            </a:fld>
            <a:endParaRPr/>
          </a:p>
        </p:txBody>
      </p:sp>
      <p:sp>
        <p:nvSpPr>
          <p:cNvPr id="5" name="Google Shape;344;p35"/>
          <p:cNvSpPr txBox="1">
            <a:spLocks noGrp="1"/>
          </p:cNvSpPr>
          <p:nvPr>
            <p:ph type="body" idx="1"/>
          </p:nvPr>
        </p:nvSpPr>
        <p:spPr>
          <a:xfrm>
            <a:off x="1142976" y="1285866"/>
            <a:ext cx="7643866"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400" dirty="0" smtClean="0"/>
              <a:t>-</a:t>
            </a:r>
            <a:r>
              <a:rPr lang="en-US" sz="1400" b="1" dirty="0" smtClean="0"/>
              <a:t> Spring Boot JPA </a:t>
            </a:r>
            <a:r>
              <a:rPr lang="en-US" sz="1400" dirty="0" smtClean="0"/>
              <a:t>is a Java specification for managing </a:t>
            </a:r>
            <a:r>
              <a:rPr lang="en-US" sz="1400" b="1" dirty="0" smtClean="0"/>
              <a:t>relational</a:t>
            </a:r>
            <a:r>
              <a:rPr lang="en-US" sz="1400" dirty="0" smtClean="0"/>
              <a:t> data in Java applications. It allows us to access and persist data between Java object/ class and relational database. </a:t>
            </a:r>
          </a:p>
          <a:p>
            <a:pPr marL="0" lvl="0" indent="0">
              <a:buClr>
                <a:schemeClr val="dk1"/>
              </a:buClr>
              <a:buSzPts val="1100"/>
              <a:buNone/>
            </a:pPr>
            <a:r>
              <a:rPr lang="en-US" sz="1400" dirty="0" smtClean="0"/>
              <a:t>- JPA follows </a:t>
            </a:r>
            <a:r>
              <a:rPr lang="en-US" sz="1400" b="1" dirty="0" smtClean="0"/>
              <a:t>Object-Relation Mapping </a:t>
            </a:r>
            <a:r>
              <a:rPr lang="en-US" sz="1400" dirty="0" smtClean="0"/>
              <a:t>(ORM). </a:t>
            </a:r>
          </a:p>
          <a:p>
            <a:pPr marL="0" lvl="0" indent="0">
              <a:buClr>
                <a:schemeClr val="dk1"/>
              </a:buClr>
              <a:buSzPts val="1100"/>
              <a:buNone/>
            </a:pPr>
            <a:r>
              <a:rPr lang="en-US" sz="1400" dirty="0" smtClean="0"/>
              <a:t>- It is a set of interfaces. </a:t>
            </a:r>
          </a:p>
          <a:p>
            <a:pPr marL="0" lvl="0" indent="0">
              <a:buClr>
                <a:schemeClr val="dk1"/>
              </a:buClr>
              <a:buSzPts val="1100"/>
              <a:buNone/>
            </a:pPr>
            <a:r>
              <a:rPr lang="en-US" sz="1400" dirty="0" smtClean="0"/>
              <a:t>- It also provides a runtime </a:t>
            </a:r>
            <a:r>
              <a:rPr lang="en-US" sz="1400" b="1" dirty="0" err="1" smtClean="0"/>
              <a:t>EntityManager</a:t>
            </a:r>
            <a:r>
              <a:rPr lang="en-US" sz="1400" dirty="0" smtClean="0"/>
              <a:t> API for processing queries and transactions on the objects against the database. </a:t>
            </a:r>
          </a:p>
          <a:p>
            <a:pPr marL="0" lvl="0" indent="0">
              <a:buClr>
                <a:schemeClr val="dk1"/>
              </a:buClr>
              <a:buSzPts val="1100"/>
              <a:buNone/>
            </a:pPr>
            <a:r>
              <a:rPr lang="en-US" sz="1400" dirty="0" smtClean="0"/>
              <a:t>- It uses a platform-independent object-oriented query language JPQL (Java Persistent Query Language).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Why should we use JPA?</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63</a:t>
            </a:fld>
            <a:endParaRPr/>
          </a:p>
        </p:txBody>
      </p:sp>
      <p:sp>
        <p:nvSpPr>
          <p:cNvPr id="5" name="Google Shape;344;p35"/>
          <p:cNvSpPr txBox="1">
            <a:spLocks noGrp="1"/>
          </p:cNvSpPr>
          <p:nvPr>
            <p:ph type="body" idx="1"/>
          </p:nvPr>
        </p:nvSpPr>
        <p:spPr>
          <a:xfrm>
            <a:off x="1142976" y="1285866"/>
            <a:ext cx="7643866"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400" dirty="0" smtClean="0"/>
              <a:t>- JPA is simpler, cleaner, and less labor-intensive than JDBC, SQL, and hand-written mapping.</a:t>
            </a:r>
          </a:p>
          <a:p>
            <a:pPr marL="0" lvl="0" indent="0">
              <a:buClr>
                <a:schemeClr val="dk1"/>
              </a:buClr>
              <a:buSzPts val="1100"/>
              <a:buNone/>
            </a:pPr>
            <a:r>
              <a:rPr lang="en-US" sz="1400" dirty="0" smtClean="0"/>
              <a:t>- JPA is suitable for non-performance oriented complex applications. </a:t>
            </a:r>
          </a:p>
          <a:p>
            <a:pPr marL="0" lvl="0" indent="0">
              <a:buClr>
                <a:schemeClr val="dk1"/>
              </a:buClr>
              <a:buSzPts val="1100"/>
              <a:buNone/>
            </a:pPr>
            <a:r>
              <a:rPr lang="en-US" sz="1400" dirty="0" smtClean="0"/>
              <a:t>- The main advantage of JPA over JDBC is that, in JPA, data is represented by objects and classes while in JDBC data is represented by tables and records. </a:t>
            </a:r>
          </a:p>
          <a:p>
            <a:pPr marL="0" lvl="0" indent="0">
              <a:buClr>
                <a:schemeClr val="dk1"/>
              </a:buClr>
              <a:buSzPts val="1100"/>
              <a:buNone/>
            </a:pPr>
            <a:r>
              <a:rPr lang="en-US" sz="1400" dirty="0" smtClean="0"/>
              <a:t>- It uses POJO to represent persistent data that simplifies database programming.</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JPA Implementations</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64</a:t>
            </a:fld>
            <a:endParaRPr/>
          </a:p>
        </p:txBody>
      </p:sp>
      <p:sp>
        <p:nvSpPr>
          <p:cNvPr id="5" name="Google Shape;344;p35"/>
          <p:cNvSpPr txBox="1">
            <a:spLocks noGrp="1"/>
          </p:cNvSpPr>
          <p:nvPr>
            <p:ph type="body" idx="1"/>
          </p:nvPr>
        </p:nvSpPr>
        <p:spPr>
          <a:xfrm>
            <a:off x="1142976" y="1285866"/>
            <a:ext cx="7643866"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400" dirty="0" smtClean="0"/>
              <a:t>- There are some popular JPA implementations frameworks such as </a:t>
            </a:r>
            <a:r>
              <a:rPr lang="en-US" sz="1400" b="1" dirty="0" smtClean="0"/>
              <a:t>Hibernate, </a:t>
            </a:r>
            <a:r>
              <a:rPr lang="en-US" sz="1400" b="1" dirty="0" err="1" smtClean="0"/>
              <a:t>EclipseLink</a:t>
            </a:r>
            <a:r>
              <a:rPr lang="en-US" sz="1400" b="1" dirty="0" smtClean="0"/>
              <a:t>, </a:t>
            </a:r>
            <a:r>
              <a:rPr lang="en-US" sz="1400" b="1" dirty="0" err="1" smtClean="0"/>
              <a:t>DataNucleus</a:t>
            </a:r>
            <a:r>
              <a:rPr lang="en-US" sz="1400" b="1" dirty="0" smtClean="0"/>
              <a:t>,</a:t>
            </a:r>
            <a:r>
              <a:rPr lang="en-US" sz="1400" dirty="0" smtClean="0"/>
              <a:t> etc. </a:t>
            </a:r>
          </a:p>
          <a:p>
            <a:pPr marL="0" lvl="0" indent="0">
              <a:buClr>
                <a:schemeClr val="dk1"/>
              </a:buClr>
              <a:buSzPts val="1100"/>
              <a:buFontTx/>
              <a:buChar char="-"/>
            </a:pPr>
            <a:endParaRPr lang="en-US" sz="1400" dirty="0" smtClean="0"/>
          </a:p>
          <a:p>
            <a:pPr marL="0" lvl="0" indent="0">
              <a:buClr>
                <a:schemeClr val="dk1"/>
              </a:buClr>
              <a:buSzPts val="1100"/>
              <a:buNone/>
            </a:pPr>
            <a:r>
              <a:rPr lang="en-US" sz="1400" dirty="0" smtClean="0"/>
              <a:t>- It is also known as </a:t>
            </a:r>
            <a:r>
              <a:rPr lang="en-US" sz="1400" b="1" dirty="0" smtClean="0"/>
              <a:t>Object-Relation Mapping</a:t>
            </a:r>
            <a:r>
              <a:rPr lang="en-US" sz="1400" dirty="0" smtClean="0"/>
              <a:t> (ORM) tool.</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Object-Relation Mapping (ORM)</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65</a:t>
            </a:fld>
            <a:endParaRPr/>
          </a:p>
        </p:txBody>
      </p:sp>
      <p:sp>
        <p:nvSpPr>
          <p:cNvPr id="5" name="Google Shape;344;p35"/>
          <p:cNvSpPr txBox="1">
            <a:spLocks noGrp="1"/>
          </p:cNvSpPr>
          <p:nvPr>
            <p:ph type="body" idx="1"/>
          </p:nvPr>
        </p:nvSpPr>
        <p:spPr>
          <a:xfrm>
            <a:off x="1142976" y="1071552"/>
            <a:ext cx="7643866"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400" dirty="0" smtClean="0"/>
              <a:t>- In ORM, the mapping of Java objects to database tables, and vice-versa is called </a:t>
            </a:r>
            <a:r>
              <a:rPr lang="en-US" sz="1400" b="1" dirty="0" smtClean="0"/>
              <a:t>Object-Relational Mapping.</a:t>
            </a:r>
            <a:r>
              <a:rPr lang="en-US" sz="1400" dirty="0" smtClean="0"/>
              <a:t> </a:t>
            </a:r>
          </a:p>
          <a:p>
            <a:pPr marL="0" lvl="0" indent="0">
              <a:buClr>
                <a:schemeClr val="dk1"/>
              </a:buClr>
              <a:buSzPts val="1100"/>
              <a:buNone/>
            </a:pPr>
            <a:r>
              <a:rPr lang="en-US" sz="1400" dirty="0" smtClean="0"/>
              <a:t>- The ORM mapping works as a bridge between a </a:t>
            </a:r>
            <a:r>
              <a:rPr lang="en-US" sz="1400" b="1" dirty="0" smtClean="0"/>
              <a:t>relational database</a:t>
            </a:r>
            <a:r>
              <a:rPr lang="en-US" sz="1400" dirty="0" smtClean="0"/>
              <a:t> (tables and records) and </a:t>
            </a:r>
            <a:r>
              <a:rPr lang="en-US" sz="1400" b="1" dirty="0" smtClean="0"/>
              <a:t>Java application</a:t>
            </a:r>
            <a:r>
              <a:rPr lang="en-US" sz="1400" dirty="0" smtClean="0"/>
              <a:t> (classes and objects).</a:t>
            </a:r>
          </a:p>
        </p:txBody>
      </p:sp>
      <p:pic>
        <p:nvPicPr>
          <p:cNvPr id="6" name="Picture 5" descr="10.png"/>
          <p:cNvPicPr>
            <a:picLocks noChangeAspect="1"/>
          </p:cNvPicPr>
          <p:nvPr/>
        </p:nvPicPr>
        <p:blipFill>
          <a:blip r:embed="rId3"/>
          <a:stretch>
            <a:fillRect/>
          </a:stretch>
        </p:blipFill>
        <p:spPr>
          <a:xfrm>
            <a:off x="2643174" y="2285980"/>
            <a:ext cx="4286280" cy="2857520"/>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Object-Relation Mapping (ORM)</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66</a:t>
            </a:fld>
            <a:endParaRPr/>
          </a:p>
        </p:txBody>
      </p:sp>
      <p:sp>
        <p:nvSpPr>
          <p:cNvPr id="5" name="Google Shape;344;p35"/>
          <p:cNvSpPr txBox="1">
            <a:spLocks noGrp="1"/>
          </p:cNvSpPr>
          <p:nvPr>
            <p:ph type="body" idx="1"/>
          </p:nvPr>
        </p:nvSpPr>
        <p:spPr>
          <a:xfrm>
            <a:off x="1142976" y="1071552"/>
            <a:ext cx="7643866"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400" dirty="0" smtClean="0"/>
              <a:t>- The ORM layer exists between the application and the database. </a:t>
            </a:r>
          </a:p>
          <a:p>
            <a:pPr marL="0" lvl="0" indent="0">
              <a:buClr>
                <a:schemeClr val="dk1"/>
              </a:buClr>
              <a:buSzPts val="1100"/>
              <a:buFontTx/>
              <a:buChar char="-"/>
            </a:pPr>
            <a:endParaRPr lang="en-US" sz="1400" dirty="0" smtClean="0"/>
          </a:p>
          <a:p>
            <a:pPr marL="0" lvl="0" indent="0">
              <a:buClr>
                <a:schemeClr val="dk1"/>
              </a:buClr>
              <a:buSzPts val="1100"/>
              <a:buNone/>
            </a:pPr>
            <a:r>
              <a:rPr lang="en-US" sz="1400" dirty="0" smtClean="0"/>
              <a:t>- It converts the Java classes and objects so that they can be stored and managed in a relational database. </a:t>
            </a:r>
          </a:p>
          <a:p>
            <a:pPr marL="0" lvl="0" indent="0">
              <a:buClr>
                <a:schemeClr val="dk1"/>
              </a:buClr>
              <a:buSzPts val="1100"/>
              <a:buFontTx/>
              <a:buChar char="-"/>
            </a:pPr>
            <a:endParaRPr lang="en-US" sz="1400" dirty="0" smtClean="0"/>
          </a:p>
          <a:p>
            <a:pPr marL="0" lvl="0" indent="0">
              <a:buClr>
                <a:schemeClr val="dk1"/>
              </a:buClr>
              <a:buSzPts val="1100"/>
              <a:buNone/>
            </a:pPr>
            <a:r>
              <a:rPr lang="en-US" sz="1400" dirty="0" smtClean="0"/>
              <a:t>- By default, the name that persists become the name of the table, and fields become columns. </a:t>
            </a:r>
          </a:p>
          <a:p>
            <a:pPr marL="0" lvl="0" indent="0">
              <a:buClr>
                <a:schemeClr val="dk1"/>
              </a:buClr>
              <a:buSzPts val="1100"/>
              <a:buFontTx/>
              <a:buChar char="-"/>
            </a:pPr>
            <a:endParaRPr lang="en-US" sz="1400" dirty="0" smtClean="0"/>
          </a:p>
          <a:p>
            <a:pPr marL="0" lvl="0" indent="0">
              <a:buClr>
                <a:schemeClr val="dk1"/>
              </a:buClr>
              <a:buSzPts val="1100"/>
              <a:buNone/>
            </a:pPr>
            <a:r>
              <a:rPr lang="en-US" sz="1400" dirty="0" smtClean="0"/>
              <a:t>- Once an application sets-up, each table row corresponds to an object.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Difference between JPA and Hibernate</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67</a:t>
            </a:fld>
            <a:endParaRPr/>
          </a:p>
        </p:txBody>
      </p:sp>
      <p:sp>
        <p:nvSpPr>
          <p:cNvPr id="5" name="Google Shape;344;p35"/>
          <p:cNvSpPr txBox="1">
            <a:spLocks noGrp="1"/>
          </p:cNvSpPr>
          <p:nvPr>
            <p:ph type="body" idx="1"/>
          </p:nvPr>
        </p:nvSpPr>
        <p:spPr>
          <a:xfrm>
            <a:off x="1142976" y="1071552"/>
            <a:ext cx="7643866" cy="3725700"/>
          </a:xfrm>
          <a:prstGeom prst="rect">
            <a:avLst/>
          </a:prstGeom>
        </p:spPr>
        <p:txBody>
          <a:bodyPr spcFirstLastPara="1" wrap="square" lIns="91425" tIns="91425" rIns="91425" bIns="91425" anchor="t" anchorCtr="0">
            <a:noAutofit/>
          </a:bodyPr>
          <a:lstStyle/>
          <a:p>
            <a:pPr>
              <a:buNone/>
            </a:pPr>
            <a:r>
              <a:rPr lang="en-US" sz="1400" b="1" dirty="0" smtClean="0"/>
              <a:t>JPA:</a:t>
            </a:r>
            <a:r>
              <a:rPr lang="en-US" sz="1400" dirty="0" smtClean="0"/>
              <a:t> JPA is a Java specification that is used to access, manage, and persist data between Java object and relational database. It is a standard approach for ORM.</a:t>
            </a:r>
          </a:p>
          <a:p>
            <a:pPr>
              <a:buNone/>
            </a:pPr>
            <a:endParaRPr lang="en-US" sz="1400" b="1" dirty="0" smtClean="0"/>
          </a:p>
          <a:p>
            <a:pPr>
              <a:buNone/>
            </a:pPr>
            <a:r>
              <a:rPr lang="en-US" sz="1400" b="1" dirty="0" smtClean="0"/>
              <a:t>Hibernate:</a:t>
            </a:r>
            <a:r>
              <a:rPr lang="en-US" sz="1400" dirty="0" smtClean="0"/>
              <a:t> It is a lightweight, open-source ORM tool that is used to store Java objects in the relational database system. It is a provider of JPA. It follows a common approach provided by JPA.</a:t>
            </a:r>
            <a:endParaRPr lang="en-US" sz="1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Spring Boot Data JPA</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68</a:t>
            </a:fld>
            <a:endParaRPr/>
          </a:p>
        </p:txBody>
      </p:sp>
      <p:pic>
        <p:nvPicPr>
          <p:cNvPr id="1026" name="Picture 2"/>
          <p:cNvPicPr>
            <a:picLocks noChangeAspect="1" noChangeArrowheads="1"/>
          </p:cNvPicPr>
          <p:nvPr/>
        </p:nvPicPr>
        <p:blipFill>
          <a:blip r:embed="rId3"/>
          <a:srcRect/>
          <a:stretch>
            <a:fillRect/>
          </a:stretch>
        </p:blipFill>
        <p:spPr bwMode="auto">
          <a:xfrm>
            <a:off x="1357290" y="1428742"/>
            <a:ext cx="5057867" cy="214314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Google Shape;95;p15"/>
          <p:cNvSpPr txBox="1">
            <a:spLocks/>
          </p:cNvSpPr>
          <p:nvPr/>
        </p:nvSpPr>
        <p:spPr>
          <a:xfrm>
            <a:off x="3143240" y="3714758"/>
            <a:ext cx="1143008" cy="428628"/>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Quicksand"/>
              <a:buNone/>
              <a:tabLst/>
              <a:defRPr/>
            </a:pPr>
            <a:r>
              <a:rPr kumimoji="0" lang="en-PH" sz="1200" b="0" i="0" u="none" strike="noStrike" kern="0" cap="none" spc="0" normalizeH="0" baseline="0" noProof="0" dirty="0" smtClean="0">
                <a:ln>
                  <a:noFill/>
                </a:ln>
                <a:solidFill>
                  <a:srgbClr val="F3F3F3"/>
                </a:solidFill>
                <a:effectLst/>
                <a:uLnTx/>
                <a:uFillTx/>
                <a:latin typeface="Quicksand"/>
                <a:ea typeface="Quicksand"/>
                <a:cs typeface="Quicksand"/>
                <a:sym typeface="Quicksand"/>
              </a:rPr>
              <a:t>Entity</a:t>
            </a:r>
            <a:r>
              <a:rPr kumimoji="0" lang="en-PH" sz="1200" b="0" i="0" u="none" strike="noStrike" kern="0" cap="none" spc="0" normalizeH="0" noProof="0" dirty="0" smtClean="0">
                <a:ln>
                  <a:noFill/>
                </a:ln>
                <a:solidFill>
                  <a:srgbClr val="F3F3F3"/>
                </a:solidFill>
                <a:effectLst/>
                <a:uLnTx/>
                <a:uFillTx/>
                <a:latin typeface="Quicksand"/>
                <a:ea typeface="Quicksand"/>
                <a:cs typeface="Quicksand"/>
                <a:sym typeface="Quicksand"/>
              </a:rPr>
              <a:t> Class</a:t>
            </a:r>
            <a:endParaRPr kumimoji="0" lang="en-US" sz="1200" b="0" i="0" u="none" strike="noStrike" kern="0" cap="none" spc="0" normalizeH="0" baseline="0" noProof="0" dirty="0">
              <a:ln>
                <a:noFill/>
              </a:ln>
              <a:solidFill>
                <a:srgbClr val="F3F3F3"/>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Spring Boot Data JPA</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69</a:t>
            </a:fld>
            <a:endParaRPr/>
          </a:p>
        </p:txBody>
      </p:sp>
      <p:sp>
        <p:nvSpPr>
          <p:cNvPr id="10" name="Google Shape;95;p15"/>
          <p:cNvSpPr txBox="1">
            <a:spLocks/>
          </p:cNvSpPr>
          <p:nvPr/>
        </p:nvSpPr>
        <p:spPr>
          <a:xfrm>
            <a:off x="3214678" y="2643188"/>
            <a:ext cx="2000264" cy="428628"/>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Quicksand"/>
              <a:buNone/>
              <a:tabLst/>
              <a:defRPr/>
            </a:pPr>
            <a:r>
              <a:rPr kumimoji="0" lang="en-PH" sz="1200" b="0" i="0" u="none" strike="noStrike" kern="0" cap="none" spc="0" normalizeH="0" baseline="0" noProof="0" dirty="0" smtClean="0">
                <a:ln>
                  <a:noFill/>
                </a:ln>
                <a:solidFill>
                  <a:srgbClr val="F3F3F3"/>
                </a:solidFill>
                <a:effectLst/>
                <a:uLnTx/>
                <a:uFillTx/>
                <a:latin typeface="Quicksand"/>
                <a:ea typeface="Quicksand"/>
                <a:cs typeface="Quicksand"/>
                <a:sym typeface="Quicksand"/>
              </a:rPr>
              <a:t>Repository  / DAO Layer</a:t>
            </a:r>
            <a:endParaRPr kumimoji="0" lang="en-US" sz="1200" b="0" i="0" u="none" strike="noStrike" kern="0" cap="none" spc="0" normalizeH="0" baseline="0" noProof="0" dirty="0">
              <a:ln>
                <a:noFill/>
              </a:ln>
              <a:solidFill>
                <a:srgbClr val="F3F3F3"/>
              </a:solidFill>
              <a:effectLst/>
              <a:uLnTx/>
              <a:uFillTx/>
              <a:latin typeface="Quicksand"/>
              <a:ea typeface="Quicksand"/>
              <a:cs typeface="Quicksand"/>
              <a:sym typeface="Quicksand"/>
            </a:endParaRPr>
          </a:p>
        </p:txBody>
      </p:sp>
      <p:pic>
        <p:nvPicPr>
          <p:cNvPr id="2050" name="Picture 2"/>
          <p:cNvPicPr>
            <a:picLocks noChangeAspect="1" noChangeArrowheads="1"/>
          </p:cNvPicPr>
          <p:nvPr/>
        </p:nvPicPr>
        <p:blipFill>
          <a:blip r:embed="rId3"/>
          <a:srcRect/>
          <a:stretch>
            <a:fillRect/>
          </a:stretch>
        </p:blipFill>
        <p:spPr bwMode="auto">
          <a:xfrm>
            <a:off x="1285852" y="1428742"/>
            <a:ext cx="5929354" cy="100214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Architecture of Micro Services</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7" name="Picture 6" descr="3.png"/>
          <p:cNvPicPr>
            <a:picLocks noChangeAspect="1"/>
          </p:cNvPicPr>
          <p:nvPr/>
        </p:nvPicPr>
        <p:blipFill>
          <a:blip r:embed="rId3"/>
          <a:stretch>
            <a:fillRect/>
          </a:stretch>
        </p:blipFill>
        <p:spPr>
          <a:xfrm>
            <a:off x="1214413" y="1071552"/>
            <a:ext cx="7704447" cy="3500462"/>
          </a:xfrm>
          <a:prstGeom prst="rect">
            <a:avLst/>
          </a:prstGeom>
          <a:effectLst>
            <a:outerShdw blurRad="50800" dist="38100" dir="2700000" algn="tl" rotWithShape="0">
              <a:prstClr val="black">
                <a:alpha val="40000"/>
              </a:prstClr>
            </a:outerShdw>
          </a:effectLst>
        </p:spPr>
      </p:pic>
      <p:sp>
        <p:nvSpPr>
          <p:cNvPr id="8" name="TextBox 7"/>
          <p:cNvSpPr txBox="1"/>
          <p:nvPr/>
        </p:nvSpPr>
        <p:spPr>
          <a:xfrm>
            <a:off x="4357686" y="4643452"/>
            <a:ext cx="1975221" cy="307777"/>
          </a:xfrm>
          <a:prstGeom prst="rect">
            <a:avLst/>
          </a:prstGeom>
          <a:noFill/>
        </p:spPr>
        <p:txBody>
          <a:bodyPr wrap="none" rtlCol="0">
            <a:spAutoFit/>
          </a:bodyPr>
          <a:lstStyle/>
          <a:p>
            <a:r>
              <a:rPr lang="en-PH" b="1" dirty="0" smtClean="0">
                <a:solidFill>
                  <a:schemeClr val="bg1"/>
                </a:solidFill>
                <a:latin typeface="Quicksand" charset="0"/>
              </a:rPr>
              <a:t>Figure 3:</a:t>
            </a:r>
            <a:r>
              <a:rPr lang="en-PH" dirty="0" smtClean="0">
                <a:solidFill>
                  <a:schemeClr val="bg1"/>
                </a:solidFill>
                <a:latin typeface="Quicksand" charset="0"/>
              </a:rPr>
              <a:t> Architecture</a:t>
            </a:r>
            <a:endParaRPr lang="en-US" dirty="0">
              <a:solidFill>
                <a:schemeClr val="bg1"/>
              </a:solidFill>
              <a:latin typeface="Quicksand"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Spring Boot Data JPA</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70</a:t>
            </a:fld>
            <a:endParaRPr/>
          </a:p>
        </p:txBody>
      </p:sp>
      <p:sp>
        <p:nvSpPr>
          <p:cNvPr id="10" name="Google Shape;95;p15"/>
          <p:cNvSpPr txBox="1">
            <a:spLocks/>
          </p:cNvSpPr>
          <p:nvPr/>
        </p:nvSpPr>
        <p:spPr>
          <a:xfrm>
            <a:off x="6000760" y="2857502"/>
            <a:ext cx="1285884" cy="428628"/>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Quicksand"/>
              <a:buNone/>
              <a:tabLst/>
              <a:defRPr/>
            </a:pPr>
            <a:r>
              <a:rPr kumimoji="0" lang="en-PH" sz="1200" b="0" i="0" u="none" strike="noStrike" kern="0" cap="none" spc="0" normalizeH="0" baseline="0" noProof="0" dirty="0" smtClean="0">
                <a:ln>
                  <a:noFill/>
                </a:ln>
                <a:solidFill>
                  <a:srgbClr val="F3F3F3"/>
                </a:solidFill>
                <a:effectLst/>
                <a:uLnTx/>
                <a:uFillTx/>
                <a:latin typeface="Quicksand"/>
                <a:ea typeface="Quicksand"/>
                <a:cs typeface="Quicksand"/>
                <a:sym typeface="Quicksand"/>
              </a:rPr>
              <a:t>Service Layer</a:t>
            </a:r>
            <a:endParaRPr kumimoji="0" lang="en-US" sz="1200" b="0" i="0" u="none" strike="noStrike" kern="0" cap="none" spc="0" normalizeH="0" baseline="0" noProof="0" dirty="0">
              <a:ln>
                <a:noFill/>
              </a:ln>
              <a:solidFill>
                <a:srgbClr val="F3F3F3"/>
              </a:solidFill>
              <a:effectLst/>
              <a:uLnTx/>
              <a:uFillTx/>
              <a:latin typeface="Quicksand"/>
              <a:ea typeface="Quicksand"/>
              <a:cs typeface="Quicksand"/>
              <a:sym typeface="Quicksand"/>
            </a:endParaRPr>
          </a:p>
        </p:txBody>
      </p:sp>
      <p:pic>
        <p:nvPicPr>
          <p:cNvPr id="3074" name="Picture 2"/>
          <p:cNvPicPr>
            <a:picLocks noChangeAspect="1" noChangeArrowheads="1"/>
          </p:cNvPicPr>
          <p:nvPr/>
        </p:nvPicPr>
        <p:blipFill>
          <a:blip r:embed="rId3"/>
          <a:srcRect/>
          <a:stretch>
            <a:fillRect/>
          </a:stretch>
        </p:blipFill>
        <p:spPr bwMode="auto">
          <a:xfrm>
            <a:off x="1285852" y="1285866"/>
            <a:ext cx="2857520" cy="63815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075" name="Picture 3"/>
          <p:cNvPicPr>
            <a:picLocks noChangeAspect="1" noChangeArrowheads="1"/>
          </p:cNvPicPr>
          <p:nvPr/>
        </p:nvPicPr>
        <p:blipFill>
          <a:blip r:embed="rId4"/>
          <a:srcRect/>
          <a:stretch>
            <a:fillRect/>
          </a:stretch>
        </p:blipFill>
        <p:spPr bwMode="auto">
          <a:xfrm>
            <a:off x="1214414" y="2143123"/>
            <a:ext cx="4560682" cy="2428892"/>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Spring Boot Data JPA</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71</a:t>
            </a:fld>
            <a:endParaRPr/>
          </a:p>
        </p:txBody>
      </p:sp>
      <p:pic>
        <p:nvPicPr>
          <p:cNvPr id="4099" name="Picture 3"/>
          <p:cNvPicPr>
            <a:picLocks noChangeAspect="1" noChangeArrowheads="1"/>
          </p:cNvPicPr>
          <p:nvPr/>
        </p:nvPicPr>
        <p:blipFill>
          <a:blip r:embed="rId3"/>
          <a:srcRect/>
          <a:stretch>
            <a:fillRect/>
          </a:stretch>
        </p:blipFill>
        <p:spPr bwMode="auto">
          <a:xfrm>
            <a:off x="1285852" y="928676"/>
            <a:ext cx="6432497" cy="371477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1" name="Google Shape;95;p15"/>
          <p:cNvSpPr txBox="1">
            <a:spLocks/>
          </p:cNvSpPr>
          <p:nvPr/>
        </p:nvSpPr>
        <p:spPr>
          <a:xfrm>
            <a:off x="4000496" y="4643452"/>
            <a:ext cx="1357322" cy="35719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Quicksand"/>
              <a:buNone/>
              <a:tabLst/>
              <a:defRPr/>
            </a:pPr>
            <a:r>
              <a:rPr lang="en-PH" sz="1200" dirty="0" smtClean="0">
                <a:solidFill>
                  <a:srgbClr val="F3F3F3"/>
                </a:solidFill>
                <a:latin typeface="Quicksand"/>
                <a:ea typeface="Quicksand"/>
                <a:cs typeface="Quicksand"/>
                <a:sym typeface="Quicksand"/>
              </a:rPr>
              <a:t>application.yml</a:t>
            </a:r>
            <a:endParaRPr kumimoji="0" lang="en-US" sz="1200" b="0" i="0" u="none" strike="noStrike" kern="0" cap="none" spc="0" normalizeH="0" baseline="0" noProof="0" dirty="0">
              <a:ln>
                <a:noFill/>
              </a:ln>
              <a:solidFill>
                <a:srgbClr val="F3F3F3"/>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Spring Boot Data JPA</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72</a:t>
            </a:fld>
            <a:endParaRPr/>
          </a:p>
        </p:txBody>
      </p:sp>
      <p:pic>
        <p:nvPicPr>
          <p:cNvPr id="4098" name="Picture 2"/>
          <p:cNvPicPr>
            <a:picLocks noChangeAspect="1" noChangeArrowheads="1"/>
          </p:cNvPicPr>
          <p:nvPr/>
        </p:nvPicPr>
        <p:blipFill>
          <a:blip r:embed="rId3"/>
          <a:srcRect/>
          <a:stretch>
            <a:fillRect/>
          </a:stretch>
        </p:blipFill>
        <p:spPr bwMode="auto">
          <a:xfrm>
            <a:off x="1214414" y="1142990"/>
            <a:ext cx="5286412" cy="3830104"/>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Google Shape;95;p15"/>
          <p:cNvSpPr txBox="1">
            <a:spLocks/>
          </p:cNvSpPr>
          <p:nvPr/>
        </p:nvSpPr>
        <p:spPr>
          <a:xfrm>
            <a:off x="6715140" y="1142990"/>
            <a:ext cx="2214578" cy="1928826"/>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Quicksand"/>
              <a:buNone/>
              <a:tabLst/>
              <a:defRPr/>
            </a:pPr>
            <a:r>
              <a:rPr lang="en-PH" sz="1200" dirty="0" smtClean="0">
                <a:solidFill>
                  <a:srgbClr val="F3F3F3"/>
                </a:solidFill>
                <a:latin typeface="Quicksand"/>
                <a:ea typeface="Quicksand"/>
                <a:cs typeface="Quicksand"/>
                <a:sym typeface="Quicksand"/>
              </a:rPr>
              <a:t>Let’s try to insert pet data via </a:t>
            </a:r>
            <a:r>
              <a:rPr lang="en-PH" sz="1200" dirty="0" err="1" smtClean="0">
                <a:solidFill>
                  <a:srgbClr val="F3F3F3"/>
                </a:solidFill>
                <a:latin typeface="Quicksand"/>
                <a:ea typeface="Quicksand"/>
                <a:cs typeface="Quicksand"/>
                <a:sym typeface="Quicksand"/>
              </a:rPr>
              <a:t>ApplicationRunner</a:t>
            </a:r>
            <a:endParaRPr kumimoji="0" lang="en-US" sz="1200" b="0" i="0" u="none" strike="noStrike" kern="0" cap="none" spc="0" normalizeH="0" baseline="0" noProof="0" dirty="0">
              <a:ln>
                <a:noFill/>
              </a:ln>
              <a:solidFill>
                <a:srgbClr val="F3F3F3"/>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85852" y="1714494"/>
            <a:ext cx="6680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smtClean="0"/>
              <a:t>Consuming</a:t>
            </a:r>
            <a:br>
              <a:rPr lang="en" sz="4400" dirty="0" smtClean="0"/>
            </a:br>
            <a:r>
              <a:rPr lang="en" sz="4400" dirty="0" smtClean="0"/>
              <a:t>Web Service</a:t>
            </a:r>
            <a:endParaRPr sz="4400"/>
          </a:p>
        </p:txBody>
      </p:sp>
    </p:spTree>
  </p:cSld>
  <p:clrMapOvr>
    <a:masterClrMapping/>
  </p:clrMapOvr>
  <p:transition>
    <p:fade thruBlk="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PH" dirty="0" smtClean="0"/>
              <a:t>Via Postman - GET</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74</a:t>
            </a:fld>
            <a:endParaRPr/>
          </a:p>
        </p:txBody>
      </p:sp>
      <p:pic>
        <p:nvPicPr>
          <p:cNvPr id="5122" name="Picture 2"/>
          <p:cNvPicPr>
            <a:picLocks noChangeAspect="1" noChangeArrowheads="1"/>
          </p:cNvPicPr>
          <p:nvPr/>
        </p:nvPicPr>
        <p:blipFill>
          <a:blip r:embed="rId3"/>
          <a:srcRect/>
          <a:stretch>
            <a:fillRect/>
          </a:stretch>
        </p:blipFill>
        <p:spPr bwMode="auto">
          <a:xfrm>
            <a:off x="1285852" y="857238"/>
            <a:ext cx="5786477" cy="40920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PH" dirty="0" smtClean="0"/>
              <a:t>Via Postman - POST</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75</a:t>
            </a:fld>
            <a:endParaRPr/>
          </a:p>
        </p:txBody>
      </p:sp>
      <p:pic>
        <p:nvPicPr>
          <p:cNvPr id="6146" name="Picture 2"/>
          <p:cNvPicPr>
            <a:picLocks noChangeAspect="1" noChangeArrowheads="1"/>
          </p:cNvPicPr>
          <p:nvPr/>
        </p:nvPicPr>
        <p:blipFill>
          <a:blip r:embed="rId3"/>
          <a:srcRect/>
          <a:stretch>
            <a:fillRect/>
          </a:stretch>
        </p:blipFill>
        <p:spPr bwMode="auto">
          <a:xfrm>
            <a:off x="1285852" y="928676"/>
            <a:ext cx="6887052" cy="4071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85852" y="1714494"/>
            <a:ext cx="6680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smtClean="0"/>
              <a:t>JUnit</a:t>
            </a:r>
            <a:endParaRPr sz="4400"/>
          </a:p>
        </p:txBody>
      </p:sp>
    </p:spTree>
  </p:cSld>
  <p:clrMapOvr>
    <a:masterClrMapping/>
  </p:clrMapOvr>
  <p:transition>
    <p:fade thruBlk="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Manual Testing </a:t>
            </a:r>
            <a:r>
              <a:rPr lang="en-US" dirty="0" err="1" smtClean="0"/>
              <a:t>vs</a:t>
            </a:r>
            <a:r>
              <a:rPr lang="en-US" dirty="0" smtClean="0"/>
              <a:t> Automated Testing</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77</a:t>
            </a:fld>
            <a:endParaRPr/>
          </a:p>
        </p:txBody>
      </p:sp>
      <p:pic>
        <p:nvPicPr>
          <p:cNvPr id="7170" name="Picture 2"/>
          <p:cNvPicPr>
            <a:picLocks noChangeAspect="1" noChangeArrowheads="1"/>
          </p:cNvPicPr>
          <p:nvPr/>
        </p:nvPicPr>
        <p:blipFill>
          <a:blip r:embed="rId3"/>
          <a:srcRect/>
          <a:stretch>
            <a:fillRect/>
          </a:stretch>
        </p:blipFill>
        <p:spPr bwMode="auto">
          <a:xfrm>
            <a:off x="1214414" y="928676"/>
            <a:ext cx="6929486" cy="406057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What is </a:t>
            </a:r>
            <a:r>
              <a:rPr lang="en-US" dirty="0" err="1" smtClean="0"/>
              <a:t>JUnit</a:t>
            </a:r>
            <a:r>
              <a:rPr lang="en-US" dirty="0" smtClean="0"/>
              <a:t>?</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78</a:t>
            </a:fld>
            <a:endParaRPr/>
          </a:p>
        </p:txBody>
      </p:sp>
      <p:sp>
        <p:nvSpPr>
          <p:cNvPr id="5" name="Google Shape;344;p35"/>
          <p:cNvSpPr txBox="1">
            <a:spLocks noGrp="1"/>
          </p:cNvSpPr>
          <p:nvPr>
            <p:ph type="body" idx="1"/>
          </p:nvPr>
        </p:nvSpPr>
        <p:spPr>
          <a:xfrm>
            <a:off x="1142976" y="1071552"/>
            <a:ext cx="7643866" cy="37257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400" dirty="0" smtClean="0"/>
              <a:t>- </a:t>
            </a:r>
            <a:r>
              <a:rPr lang="en-US" sz="1400" dirty="0" err="1" smtClean="0"/>
              <a:t>JUnit</a:t>
            </a:r>
            <a:r>
              <a:rPr lang="en-US" sz="1400" dirty="0" smtClean="0"/>
              <a:t> is a unit testing framework for Java programming language. It plays a crucial role test-driven development, and is a family of unit testing frameworks collectively known as </a:t>
            </a:r>
            <a:r>
              <a:rPr lang="en-US" sz="1400" dirty="0" err="1" smtClean="0"/>
              <a:t>xUnit</a:t>
            </a:r>
            <a:r>
              <a:rPr lang="en-US" sz="1400" dirty="0" smtClean="0"/>
              <a:t>.</a:t>
            </a:r>
          </a:p>
          <a:p>
            <a:pPr marL="0" lvl="0" indent="0">
              <a:buClr>
                <a:schemeClr val="dk1"/>
              </a:buClr>
              <a:buSzPts val="1100"/>
              <a:buFontTx/>
              <a:buChar char="-"/>
            </a:pPr>
            <a:endParaRPr lang="en-US" sz="1400" dirty="0" smtClean="0"/>
          </a:p>
          <a:p>
            <a:pPr marL="0" lvl="0" indent="0">
              <a:buClr>
                <a:schemeClr val="dk1"/>
              </a:buClr>
              <a:buSzPts val="1100"/>
              <a:buNone/>
            </a:pPr>
            <a:r>
              <a:rPr lang="en-US" sz="1400" dirty="0" smtClean="0"/>
              <a:t>- </a:t>
            </a:r>
            <a:r>
              <a:rPr lang="en-US" sz="1400" dirty="0" err="1" smtClean="0"/>
              <a:t>JUnit</a:t>
            </a:r>
            <a:r>
              <a:rPr lang="en-US" sz="1400" dirty="0" smtClean="0"/>
              <a:t> promotes the idea of "first testing then coding", which emphasizes on setting up the test data for a piece of code that can be tested first and then implemented. This approach is like "test a little, code a little, test a little, code a little." It increases the productivity of the programmer and the stability of program code, which in turn reduces the stress on the programmer and the time spent on debugging.</a:t>
            </a:r>
            <a:endParaRPr lang="en-US" sz="14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Features of </a:t>
            </a:r>
            <a:r>
              <a:rPr lang="en-US" dirty="0" err="1" smtClean="0"/>
              <a:t>JUnit</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79</a:t>
            </a:fld>
            <a:endParaRPr/>
          </a:p>
        </p:txBody>
      </p:sp>
      <p:sp>
        <p:nvSpPr>
          <p:cNvPr id="5" name="Google Shape;344;p35"/>
          <p:cNvSpPr txBox="1">
            <a:spLocks noGrp="1"/>
          </p:cNvSpPr>
          <p:nvPr>
            <p:ph type="body" idx="1"/>
          </p:nvPr>
        </p:nvSpPr>
        <p:spPr>
          <a:xfrm>
            <a:off x="1142976" y="1071552"/>
            <a:ext cx="7643866" cy="3725700"/>
          </a:xfrm>
          <a:prstGeom prst="rect">
            <a:avLst/>
          </a:prstGeom>
        </p:spPr>
        <p:txBody>
          <a:bodyPr spcFirstLastPara="1" wrap="square" lIns="91425" tIns="91425" rIns="91425" bIns="91425" anchor="t" anchorCtr="0">
            <a:noAutofit/>
          </a:bodyPr>
          <a:lstStyle/>
          <a:p>
            <a:pPr>
              <a:buNone/>
            </a:pPr>
            <a:r>
              <a:rPr lang="en-US" sz="1400" dirty="0" smtClean="0"/>
              <a:t>- </a:t>
            </a:r>
            <a:r>
              <a:rPr lang="en-US" sz="1400" dirty="0" err="1" smtClean="0"/>
              <a:t>JUnit</a:t>
            </a:r>
            <a:r>
              <a:rPr lang="en-US" sz="1400" dirty="0" smtClean="0"/>
              <a:t> is an open source framework, which is used for writing and running tests.</a:t>
            </a:r>
          </a:p>
          <a:p>
            <a:pPr>
              <a:buNone/>
            </a:pPr>
            <a:r>
              <a:rPr lang="en-US" sz="1400" dirty="0" smtClean="0"/>
              <a:t>- Provides annotations to identify test methods.</a:t>
            </a:r>
          </a:p>
          <a:p>
            <a:pPr>
              <a:buNone/>
            </a:pPr>
            <a:r>
              <a:rPr lang="en-US" sz="1400" dirty="0" smtClean="0"/>
              <a:t>- Provides assertions for testing expected results.</a:t>
            </a:r>
          </a:p>
          <a:p>
            <a:pPr>
              <a:buNone/>
            </a:pPr>
            <a:r>
              <a:rPr lang="en-US" sz="1400" dirty="0" smtClean="0"/>
              <a:t>- Provides test runners for running tests.</a:t>
            </a:r>
          </a:p>
          <a:p>
            <a:pPr>
              <a:buNone/>
            </a:pPr>
            <a:r>
              <a:rPr lang="en-US" sz="1400" dirty="0" smtClean="0"/>
              <a:t>- </a:t>
            </a:r>
            <a:r>
              <a:rPr lang="en-US" sz="1400" dirty="0" err="1" smtClean="0"/>
              <a:t>JUnit</a:t>
            </a:r>
            <a:r>
              <a:rPr lang="en-US" sz="1400" dirty="0" smtClean="0"/>
              <a:t> tests allow you to write codes faster, which increases quality.</a:t>
            </a:r>
          </a:p>
          <a:p>
            <a:pPr>
              <a:buNone/>
            </a:pPr>
            <a:r>
              <a:rPr lang="en-US" sz="1400" dirty="0" smtClean="0"/>
              <a:t>- </a:t>
            </a:r>
            <a:r>
              <a:rPr lang="en-US" sz="1400" dirty="0" err="1" smtClean="0"/>
              <a:t>JUnit</a:t>
            </a:r>
            <a:r>
              <a:rPr lang="en-US" sz="1400" dirty="0" smtClean="0"/>
              <a:t> is elegantly simple. It is less complex and takes less time.</a:t>
            </a:r>
          </a:p>
          <a:p>
            <a:pPr>
              <a:buNone/>
            </a:pPr>
            <a:r>
              <a:rPr lang="en-US" sz="1400" dirty="0" smtClean="0"/>
              <a:t>- </a:t>
            </a:r>
            <a:r>
              <a:rPr lang="en-US" sz="1400" dirty="0" err="1" smtClean="0"/>
              <a:t>JUnit</a:t>
            </a:r>
            <a:r>
              <a:rPr lang="en-US" sz="1400" dirty="0" smtClean="0"/>
              <a:t> tests can be run automatically and they check their own results and provide immediate feedback. There's no need to manually comb through a report of test results.</a:t>
            </a:r>
          </a:p>
          <a:p>
            <a:pPr>
              <a:buNone/>
            </a:pPr>
            <a:r>
              <a:rPr lang="en-US" sz="1400" dirty="0" smtClean="0"/>
              <a:t>- </a:t>
            </a:r>
            <a:r>
              <a:rPr lang="en-US" sz="1400" dirty="0" err="1" smtClean="0"/>
              <a:t>JUnit</a:t>
            </a:r>
            <a:r>
              <a:rPr lang="en-US" sz="1400" dirty="0" smtClean="0"/>
              <a:t> tests can be organized into test suites containing test cases and even other test suites.</a:t>
            </a:r>
          </a:p>
          <a:p>
            <a:pPr>
              <a:buNone/>
            </a:pPr>
            <a:r>
              <a:rPr lang="en-US" sz="1400" dirty="0" smtClean="0"/>
              <a:t>- </a:t>
            </a:r>
            <a:r>
              <a:rPr lang="en-US" sz="1400" dirty="0" err="1" smtClean="0"/>
              <a:t>JUnit</a:t>
            </a:r>
            <a:r>
              <a:rPr lang="en-US" sz="1400" dirty="0" smtClean="0"/>
              <a:t> shows test progress in a bar that is green if the test is running smoothly, and it turns red when a test fails.</a:t>
            </a:r>
            <a:endParaRPr 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Micro Services Feature</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8" name="TextBox 7"/>
          <p:cNvSpPr txBox="1"/>
          <p:nvPr/>
        </p:nvSpPr>
        <p:spPr>
          <a:xfrm>
            <a:off x="4357686" y="4714890"/>
            <a:ext cx="1729961" cy="307777"/>
          </a:xfrm>
          <a:prstGeom prst="rect">
            <a:avLst/>
          </a:prstGeom>
          <a:noFill/>
        </p:spPr>
        <p:txBody>
          <a:bodyPr wrap="none" rtlCol="0">
            <a:spAutoFit/>
          </a:bodyPr>
          <a:lstStyle/>
          <a:p>
            <a:r>
              <a:rPr lang="en-PH" b="1" dirty="0" smtClean="0">
                <a:solidFill>
                  <a:schemeClr val="bg1"/>
                </a:solidFill>
                <a:latin typeface="Quicksand" charset="0"/>
              </a:rPr>
              <a:t>Figure 4:</a:t>
            </a:r>
            <a:r>
              <a:rPr lang="en-PH" dirty="0" smtClean="0">
                <a:solidFill>
                  <a:schemeClr val="bg1"/>
                </a:solidFill>
                <a:latin typeface="Quicksand" charset="0"/>
              </a:rPr>
              <a:t> Features</a:t>
            </a:r>
            <a:endParaRPr lang="en-US" dirty="0">
              <a:solidFill>
                <a:schemeClr val="bg1"/>
              </a:solidFill>
              <a:latin typeface="Quicksand" charset="0"/>
            </a:endParaRPr>
          </a:p>
        </p:txBody>
      </p:sp>
      <p:pic>
        <p:nvPicPr>
          <p:cNvPr id="6" name="Picture 5" descr="4.png"/>
          <p:cNvPicPr>
            <a:picLocks noChangeAspect="1"/>
          </p:cNvPicPr>
          <p:nvPr/>
        </p:nvPicPr>
        <p:blipFill>
          <a:blip r:embed="rId3"/>
          <a:stretch>
            <a:fillRect/>
          </a:stretch>
        </p:blipFill>
        <p:spPr>
          <a:xfrm>
            <a:off x="1214414" y="928676"/>
            <a:ext cx="7643866" cy="3771423"/>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Unit Testing </a:t>
            </a:r>
            <a:r>
              <a:rPr lang="en-US" dirty="0" err="1" smtClean="0"/>
              <a:t>vs</a:t>
            </a:r>
            <a:r>
              <a:rPr lang="en-US" dirty="0" smtClean="0"/>
              <a:t> Integration Testing</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80</a:t>
            </a:fld>
            <a:endParaRPr/>
          </a:p>
        </p:txBody>
      </p:sp>
      <p:sp>
        <p:nvSpPr>
          <p:cNvPr id="5" name="Google Shape;344;p35"/>
          <p:cNvSpPr txBox="1">
            <a:spLocks noGrp="1"/>
          </p:cNvSpPr>
          <p:nvPr>
            <p:ph type="body" idx="1"/>
          </p:nvPr>
        </p:nvSpPr>
        <p:spPr>
          <a:xfrm>
            <a:off x="1142976" y="1071552"/>
            <a:ext cx="7643866" cy="3725700"/>
          </a:xfrm>
          <a:prstGeom prst="rect">
            <a:avLst/>
          </a:prstGeom>
        </p:spPr>
        <p:txBody>
          <a:bodyPr spcFirstLastPara="1" wrap="square" lIns="91425" tIns="91425" rIns="91425" bIns="91425" anchor="t" anchorCtr="0">
            <a:noAutofit/>
          </a:bodyPr>
          <a:lstStyle/>
          <a:p>
            <a:pPr>
              <a:buNone/>
            </a:pPr>
            <a:r>
              <a:rPr lang="en-US" sz="1400" b="1" dirty="0" smtClean="0"/>
              <a:t>Unit testing</a:t>
            </a:r>
            <a:r>
              <a:rPr lang="en-US" sz="1400" dirty="0" smtClean="0"/>
              <a:t> means testing individual modules of an application in isolation (without any interaction with dependencies) to confirm that the code is doing things right.</a:t>
            </a:r>
          </a:p>
          <a:p>
            <a:pPr>
              <a:buNone/>
            </a:pPr>
            <a:endParaRPr lang="en-PH" sz="1400" dirty="0" smtClean="0"/>
          </a:p>
          <a:p>
            <a:pPr>
              <a:buNone/>
            </a:pPr>
            <a:r>
              <a:rPr lang="en-US" sz="1400" b="1" dirty="0" smtClean="0"/>
              <a:t>Integration testing</a:t>
            </a:r>
            <a:r>
              <a:rPr lang="en-US" sz="1400" dirty="0" smtClean="0"/>
              <a:t> means checking if different modules are working fine when combined together as a group.</a:t>
            </a:r>
            <a:endParaRPr lang="en-US" sz="14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Integration Test</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81</a:t>
            </a:fld>
            <a:endParaRPr/>
          </a:p>
        </p:txBody>
      </p:sp>
      <p:pic>
        <p:nvPicPr>
          <p:cNvPr id="8195" name="Picture 3"/>
          <p:cNvPicPr>
            <a:picLocks noChangeAspect="1" noChangeArrowheads="1"/>
          </p:cNvPicPr>
          <p:nvPr/>
        </p:nvPicPr>
        <p:blipFill>
          <a:blip r:embed="rId3"/>
          <a:srcRect/>
          <a:stretch>
            <a:fillRect/>
          </a:stretch>
        </p:blipFill>
        <p:spPr bwMode="auto">
          <a:xfrm>
            <a:off x="1214414" y="928676"/>
            <a:ext cx="4225584" cy="4071966"/>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PH" dirty="0" smtClean="0"/>
              <a:t>Unit Test</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82</a:t>
            </a:fld>
            <a:endParaRPr/>
          </a:p>
        </p:txBody>
      </p:sp>
      <p:pic>
        <p:nvPicPr>
          <p:cNvPr id="9218" name="Picture 2"/>
          <p:cNvPicPr>
            <a:picLocks noChangeAspect="1" noChangeArrowheads="1"/>
          </p:cNvPicPr>
          <p:nvPr/>
        </p:nvPicPr>
        <p:blipFill>
          <a:blip r:embed="rId3"/>
          <a:srcRect/>
          <a:stretch>
            <a:fillRect/>
          </a:stretch>
        </p:blipFill>
        <p:spPr bwMode="auto">
          <a:xfrm>
            <a:off x="1214414" y="1000114"/>
            <a:ext cx="4929222" cy="3675675"/>
          </a:xfrm>
          <a:prstGeom prst="rect">
            <a:avLst/>
          </a:prstGeom>
          <a:noFill/>
          <a:ln w="9525">
            <a:noFill/>
            <a:miter lim="800000"/>
            <a:headEnd/>
            <a:tailEnd/>
          </a:ln>
          <a:effectLst/>
        </p:spPr>
      </p:pic>
      <p:sp>
        <p:nvSpPr>
          <p:cNvPr id="6" name="Google Shape;95;p15"/>
          <p:cNvSpPr txBox="1">
            <a:spLocks/>
          </p:cNvSpPr>
          <p:nvPr/>
        </p:nvSpPr>
        <p:spPr>
          <a:xfrm>
            <a:off x="1214414" y="4714872"/>
            <a:ext cx="6786610" cy="428628"/>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lang="en-PH" sz="1200" dirty="0" smtClean="0">
                <a:solidFill>
                  <a:srgbClr val="F3F3F3"/>
                </a:solidFill>
                <a:latin typeface="Quicksand"/>
                <a:ea typeface="Quicksand"/>
                <a:cs typeface="Quicksand"/>
                <a:sym typeface="Quicksand"/>
              </a:rPr>
              <a:t>implementation '</a:t>
            </a:r>
            <a:r>
              <a:rPr lang="en-PH" sz="1200" dirty="0" err="1" smtClean="0">
                <a:solidFill>
                  <a:srgbClr val="F3F3F3"/>
                </a:solidFill>
                <a:latin typeface="Quicksand"/>
                <a:ea typeface="Quicksand"/>
                <a:cs typeface="Quicksand"/>
                <a:sym typeface="Quicksand"/>
              </a:rPr>
              <a:t>org.springframework.boot:spring</a:t>
            </a:r>
            <a:r>
              <a:rPr lang="en-PH" sz="1200" dirty="0" smtClean="0">
                <a:solidFill>
                  <a:srgbClr val="F3F3F3"/>
                </a:solidFill>
                <a:latin typeface="Quicksand"/>
                <a:ea typeface="Quicksand"/>
                <a:cs typeface="Quicksand"/>
                <a:sym typeface="Quicksand"/>
              </a:rPr>
              <a:t>-boot-starter-validation'</a:t>
            </a:r>
            <a:endParaRPr kumimoji="0" lang="en-US" sz="1200" b="0" i="0" u="none" strike="noStrike" kern="0" cap="none" spc="0" normalizeH="0" baseline="0" noProof="0" dirty="0">
              <a:ln>
                <a:noFill/>
              </a:ln>
              <a:solidFill>
                <a:srgbClr val="F3F3F3"/>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Integration Test - Controller</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83</a:t>
            </a:fld>
            <a:endParaRPr/>
          </a:p>
        </p:txBody>
      </p:sp>
      <p:pic>
        <p:nvPicPr>
          <p:cNvPr id="10242" name="Picture 2"/>
          <p:cNvPicPr>
            <a:picLocks noChangeAspect="1" noChangeArrowheads="1"/>
          </p:cNvPicPr>
          <p:nvPr/>
        </p:nvPicPr>
        <p:blipFill>
          <a:blip r:embed="rId3"/>
          <a:srcRect/>
          <a:stretch>
            <a:fillRect/>
          </a:stretch>
        </p:blipFill>
        <p:spPr bwMode="auto">
          <a:xfrm>
            <a:off x="1214414" y="928676"/>
            <a:ext cx="5072098" cy="4090768"/>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Integration Test - Controller</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84</a:t>
            </a:fld>
            <a:endParaRPr/>
          </a:p>
        </p:txBody>
      </p:sp>
      <p:pic>
        <p:nvPicPr>
          <p:cNvPr id="11266" name="Picture 2"/>
          <p:cNvPicPr>
            <a:picLocks noChangeAspect="1" noChangeArrowheads="1"/>
          </p:cNvPicPr>
          <p:nvPr/>
        </p:nvPicPr>
        <p:blipFill>
          <a:blip r:embed="rId3"/>
          <a:srcRect/>
          <a:stretch>
            <a:fillRect/>
          </a:stretch>
        </p:blipFill>
        <p:spPr bwMode="auto">
          <a:xfrm>
            <a:off x="1214413" y="1071552"/>
            <a:ext cx="7479407" cy="3714776"/>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chemeClr val="dk1"/>
                </a:solidFill>
              </a:rPr>
              <a:t>Thanks!</a:t>
            </a:r>
            <a:endParaRPr sz="2200" b="1">
              <a:solidFill>
                <a:schemeClr val="dk1"/>
              </a:solidFill>
            </a:endParaRPr>
          </a:p>
        </p:txBody>
      </p:sp>
      <p:sp>
        <p:nvSpPr>
          <p:cNvPr id="336" name="Google Shape;336;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a:solidFill>
                <a:srgbClr val="F3F3F3"/>
              </a:solidFill>
            </a:endParaRPr>
          </a:p>
        </p:txBody>
      </p:sp>
      <p:sp>
        <p:nvSpPr>
          <p:cNvPr id="337" name="Google Shape;337;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smtClean="0">
                <a:solidFill>
                  <a:srgbClr val="F3F3F3"/>
                </a:solidFill>
              </a:rPr>
              <a:t>Email: houwaey@gmail.com</a:t>
            </a:r>
            <a:endParaRPr sz="2200">
              <a:solidFill>
                <a:srgbClr val="F3F3F3"/>
              </a:solidFill>
            </a:endParaRPr>
          </a:p>
        </p:txBody>
      </p:sp>
      <p:sp>
        <p:nvSpPr>
          <p:cNvPr id="338" name="Google Shape;338;p3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85</a:t>
            </a:fld>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References</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86</a:t>
            </a:fld>
            <a:endParaRPr/>
          </a:p>
        </p:txBody>
      </p:sp>
      <p:sp>
        <p:nvSpPr>
          <p:cNvPr id="5" name="Google Shape;344;p35"/>
          <p:cNvSpPr txBox="1">
            <a:spLocks noGrp="1"/>
          </p:cNvSpPr>
          <p:nvPr>
            <p:ph type="body" idx="1"/>
          </p:nvPr>
        </p:nvSpPr>
        <p:spPr>
          <a:xfrm>
            <a:off x="1142976" y="1071552"/>
            <a:ext cx="7643866" cy="3725700"/>
          </a:xfrm>
          <a:prstGeom prst="rect">
            <a:avLst/>
          </a:prstGeom>
        </p:spPr>
        <p:txBody>
          <a:bodyPr spcFirstLastPara="1" wrap="square" lIns="91425" tIns="91425" rIns="91425" bIns="91425" anchor="t" anchorCtr="0">
            <a:noAutofit/>
          </a:bodyPr>
          <a:lstStyle/>
          <a:p>
            <a:pPr>
              <a:buNone/>
            </a:pPr>
            <a:r>
              <a:rPr lang="en-US" sz="1400" dirty="0" smtClean="0"/>
              <a:t>https://www.edureka.co/blog/what-is-microservices/</a:t>
            </a:r>
          </a:p>
          <a:p>
            <a:pPr>
              <a:buNone/>
            </a:pPr>
            <a:r>
              <a:rPr lang="en-US" sz="1400" dirty="0" smtClean="0"/>
              <a:t>https://www.tutorialspoint.com/spring_boot/index.htm</a:t>
            </a:r>
          </a:p>
          <a:p>
            <a:pPr>
              <a:buNone/>
            </a:pPr>
            <a:r>
              <a:rPr lang="en-US" sz="1400" dirty="0" smtClean="0"/>
              <a:t>https://www.javatpoint.com/spring-mvc-validation</a:t>
            </a:r>
          </a:p>
          <a:p>
            <a:pPr>
              <a:buNone/>
            </a:pPr>
            <a:r>
              <a:rPr lang="en-US" sz="1400" dirty="0" smtClean="0"/>
              <a:t>https://www.baeldung.com/spring-boot-bean-validation</a:t>
            </a:r>
          </a:p>
          <a:p>
            <a:pPr>
              <a:buNone/>
            </a:pPr>
            <a:r>
              <a:rPr lang="en-US" sz="1400" dirty="0" smtClean="0"/>
              <a:t>https://www.javatpoint.com/spring-boot-jpa</a:t>
            </a:r>
          </a:p>
          <a:p>
            <a:pPr>
              <a:buNone/>
            </a:pPr>
            <a:r>
              <a:rPr lang="en-US" sz="1400" dirty="0" smtClean="0"/>
              <a:t>https://www.tutorialspoint.com/junit/index.htm</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smtClean="0"/>
              <a:t>Advantages of Micro Services</a:t>
            </a:r>
            <a:endParaRPr lang="en-US"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8" name="TextBox 7"/>
          <p:cNvSpPr txBox="1"/>
          <p:nvPr/>
        </p:nvSpPr>
        <p:spPr>
          <a:xfrm>
            <a:off x="4286248" y="4214824"/>
            <a:ext cx="2071702" cy="307777"/>
          </a:xfrm>
          <a:prstGeom prst="rect">
            <a:avLst/>
          </a:prstGeom>
          <a:noFill/>
        </p:spPr>
        <p:txBody>
          <a:bodyPr wrap="square" rtlCol="0">
            <a:spAutoFit/>
          </a:bodyPr>
          <a:lstStyle/>
          <a:p>
            <a:r>
              <a:rPr lang="en-PH" b="1" dirty="0" smtClean="0">
                <a:solidFill>
                  <a:schemeClr val="bg1"/>
                </a:solidFill>
                <a:latin typeface="Quicksand" charset="0"/>
              </a:rPr>
              <a:t>Figure 5:</a:t>
            </a:r>
            <a:r>
              <a:rPr lang="en-PH" dirty="0" smtClean="0">
                <a:solidFill>
                  <a:schemeClr val="bg1"/>
                </a:solidFill>
                <a:latin typeface="Quicksand" charset="0"/>
              </a:rPr>
              <a:t> Advantages</a:t>
            </a:r>
            <a:endParaRPr lang="en-US" dirty="0">
              <a:solidFill>
                <a:schemeClr val="bg1"/>
              </a:solidFill>
              <a:latin typeface="Quicksand" charset="0"/>
            </a:endParaRPr>
          </a:p>
        </p:txBody>
      </p:sp>
      <p:pic>
        <p:nvPicPr>
          <p:cNvPr id="7" name="Picture 6" descr="5.png"/>
          <p:cNvPicPr>
            <a:picLocks noChangeAspect="1"/>
          </p:cNvPicPr>
          <p:nvPr/>
        </p:nvPicPr>
        <p:blipFill>
          <a:blip r:embed="rId3"/>
          <a:stretch>
            <a:fillRect/>
          </a:stretch>
        </p:blipFill>
        <p:spPr>
          <a:xfrm>
            <a:off x="1142975" y="1142990"/>
            <a:ext cx="7758601" cy="3000396"/>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2584</TotalTime>
  <Words>2829</Words>
  <PresentationFormat>On-screen Show (16:9)</PresentationFormat>
  <Paragraphs>420</Paragraphs>
  <Slides>86</Slides>
  <Notes>86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86</vt:i4>
      </vt:variant>
    </vt:vector>
  </HeadingPairs>
  <TitlesOfParts>
    <vt:vector size="90" baseType="lpstr">
      <vt:lpstr>Arial</vt:lpstr>
      <vt:lpstr>Quicksand</vt:lpstr>
      <vt:lpstr>Calibri</vt:lpstr>
      <vt:lpstr>Eleanor template</vt:lpstr>
      <vt:lpstr>Introduction to  Micro Service Architecture</vt:lpstr>
      <vt:lpstr>Monolithic Architecture</vt:lpstr>
      <vt:lpstr>Challenges of Monolithic Architecture</vt:lpstr>
      <vt:lpstr>What exactly is Micro Services?</vt:lpstr>
      <vt:lpstr>What exactly is Micro Services?</vt:lpstr>
      <vt:lpstr>Differences Between Traditional Architecture and Micro Services</vt:lpstr>
      <vt:lpstr>Architecture of Micro Services</vt:lpstr>
      <vt:lpstr>Micro Services Feature</vt:lpstr>
      <vt:lpstr>Advantages of Micro Services</vt:lpstr>
      <vt:lpstr>What are the Best Practices to Design Micro Services?</vt:lpstr>
      <vt:lpstr>Monolithic Example: Shopping Cart Application</vt:lpstr>
      <vt:lpstr>Micro Service Example: Shopping Cart Application</vt:lpstr>
      <vt:lpstr>Spring Boot</vt:lpstr>
      <vt:lpstr>What is Spring Boot?</vt:lpstr>
      <vt:lpstr>Bootstrapping</vt:lpstr>
      <vt:lpstr>Bootstrapping</vt:lpstr>
      <vt:lpstr>Main Method</vt:lpstr>
      <vt:lpstr>Write a REST Endpoint</vt:lpstr>
      <vt:lpstr>Tomcat Deployment</vt:lpstr>
      <vt:lpstr>Code Structure</vt:lpstr>
      <vt:lpstr>Spring Beans &amp; Dependency Injection</vt:lpstr>
      <vt:lpstr>Spring Beans &amp; Dependency Injection</vt:lpstr>
      <vt:lpstr>Runners</vt:lpstr>
      <vt:lpstr>Application Runner</vt:lpstr>
      <vt:lpstr>Command Line Runner</vt:lpstr>
      <vt:lpstr>Application Properties</vt:lpstr>
      <vt:lpstr>Application Properties</vt:lpstr>
      <vt:lpstr>Use of @Value Annotation</vt:lpstr>
      <vt:lpstr>Spring Boot Active Profile</vt:lpstr>
      <vt:lpstr>Spring Active Profile for application.yml</vt:lpstr>
      <vt:lpstr>Spring Active Profile for application.yml</vt:lpstr>
      <vt:lpstr>Logging</vt:lpstr>
      <vt:lpstr>Logging</vt:lpstr>
      <vt:lpstr>Building RESTful Web Service</vt:lpstr>
      <vt:lpstr>Rest Controller</vt:lpstr>
      <vt:lpstr>Request Mapping</vt:lpstr>
      <vt:lpstr>Request Body</vt:lpstr>
      <vt:lpstr>Path Variable</vt:lpstr>
      <vt:lpstr>Request Parameter</vt:lpstr>
      <vt:lpstr>POJO Class - (Plain Old Java Object)</vt:lpstr>
      <vt:lpstr>GET API</vt:lpstr>
      <vt:lpstr>GET API</vt:lpstr>
      <vt:lpstr>POST API</vt:lpstr>
      <vt:lpstr>POST API</vt:lpstr>
      <vt:lpstr>PUT API</vt:lpstr>
      <vt:lpstr>PUT API</vt:lpstr>
      <vt:lpstr>DELETE API</vt:lpstr>
      <vt:lpstr>DELETE API</vt:lpstr>
      <vt:lpstr>Exception Handling</vt:lpstr>
      <vt:lpstr>Controller Advice</vt:lpstr>
      <vt:lpstr>Exception Handler</vt:lpstr>
      <vt:lpstr>Interceptor</vt:lpstr>
      <vt:lpstr>Interceptor</vt:lpstr>
      <vt:lpstr>Interceptor</vt:lpstr>
      <vt:lpstr>Interceptor</vt:lpstr>
      <vt:lpstr>Servlet Filter</vt:lpstr>
      <vt:lpstr>Spring Boot Bean Validation</vt:lpstr>
      <vt:lpstr>Bean Validation API</vt:lpstr>
      <vt:lpstr>Bean Validation API</vt:lpstr>
      <vt:lpstr>Bean Validation API</vt:lpstr>
      <vt:lpstr>Bean Validation API</vt:lpstr>
      <vt:lpstr>What is Spring Boot JPA?</vt:lpstr>
      <vt:lpstr>Why should we use JPA?</vt:lpstr>
      <vt:lpstr>JPA Implementations</vt:lpstr>
      <vt:lpstr>Object-Relation Mapping (ORM)</vt:lpstr>
      <vt:lpstr>Object-Relation Mapping (ORM)</vt:lpstr>
      <vt:lpstr>Difference between JPA and Hibernate</vt:lpstr>
      <vt:lpstr>Spring Boot Data JPA</vt:lpstr>
      <vt:lpstr>Spring Boot Data JPA</vt:lpstr>
      <vt:lpstr>Spring Boot Data JPA</vt:lpstr>
      <vt:lpstr>Spring Boot Data JPA</vt:lpstr>
      <vt:lpstr>Spring Boot Data JPA</vt:lpstr>
      <vt:lpstr>Consuming Web Service</vt:lpstr>
      <vt:lpstr>Via Postman - GET</vt:lpstr>
      <vt:lpstr>Via Postman - POST</vt:lpstr>
      <vt:lpstr>JUnit</vt:lpstr>
      <vt:lpstr>Manual Testing vs Automated Testing</vt:lpstr>
      <vt:lpstr>What is JUnit?</vt:lpstr>
      <vt:lpstr>Features of JUnit</vt:lpstr>
      <vt:lpstr>Unit Testing vs Integration Testing</vt:lpstr>
      <vt:lpstr>Integration Test</vt:lpstr>
      <vt:lpstr>Unit Test</vt:lpstr>
      <vt:lpstr>Integration Test - Controller</vt:lpstr>
      <vt:lpstr>Integration Test - Controller</vt:lpstr>
      <vt:lpstr>Thanks!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Microservice Architecture</dc:title>
  <cp:lastModifiedBy>Houwaey-</cp:lastModifiedBy>
  <cp:revision>194</cp:revision>
  <dcterms:modified xsi:type="dcterms:W3CDTF">2022-05-21T08:40:01Z</dcterms:modified>
</cp:coreProperties>
</file>