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2AA0-F810-4D7E-9B55-9424448F6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402DB1-CEBD-46C8-A84B-1391EEAF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1FBA9-C7FB-48DA-959F-5438681B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C62AC-B901-453A-87C9-9C6C8214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3AE93-FD97-4CDD-A7CD-9FD6F249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9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7675A-3EDD-4AA5-8D85-8C2BF17D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5A50C-53B6-4464-965B-4F409038B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7BF39-502F-47E7-A499-22CB3715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2B09A-BEC1-4472-A60E-B7E204D2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94C6C-E32D-4ABA-9369-020AB672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4507B-4461-43C8-ACB9-93F24664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43AA0-42C7-49A7-90AB-9E47F7E4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E1FD2-3858-4B0A-9A6F-948C1341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53DC3-2BB6-4387-86BA-7F637B5E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A5B1C-F918-442E-8950-7E0B90E0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7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35F4-CD32-4FDF-988C-4DBB9CDA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5AA04-237C-42E6-B1F4-AD58DE58E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59159-57B7-4168-A77A-951B008D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CDE06-B1EC-4A06-8D6F-C2DDC42E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F0D1B-C66D-482D-AF19-6B547CF8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7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FD9B8-ADE1-4D65-9EE1-F2983FCF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690AE-AF7F-4C20-85CD-5DC90E94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698B3-0F5B-4B48-8BE7-398DAED2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AC436-297F-4136-9D54-9C95C1A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4BD68-45AD-40A0-B6B3-21242D20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3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2098B-741C-445D-AFA5-0AE96461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1C81-086F-4F6B-AB82-FB51AD18E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6C439-AC3F-4C8C-BAAF-2DBE1B92F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19A620-9461-4970-ADCE-3E4A8AD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E55C8-EEA7-4657-B8B1-0EC68E6F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3C85E5-8AF1-47B8-A615-FA72FB50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F5106-F23F-4397-B482-0B855951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75748-0CAA-43FC-A0B4-7EC5189B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74A143-CFE3-4746-B87D-6101949F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6D640E-59BD-414E-9BBB-65353C7F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E602D7-3D33-4DD0-B766-51034DA60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BB2CB1-2D48-49E3-9215-9F42EEE9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171F29-C335-4085-AF38-1ABE7E12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325BE5-7F8E-466A-A92D-DA964AD5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EB3A0-9980-4794-A8A4-E781CD69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D61DF-B7F3-48CE-8602-B221F910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FA7367-C417-4EA7-A730-B442A4D0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416F9-DA05-400C-B108-1C32D735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2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18DCA5-6D65-47D7-9EE5-62CB71B5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CB31C0-13FB-4DFF-B3E0-A49EB46D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E14675-AE16-4EBE-B1CA-CD71EE95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835D8-AD0A-42A8-897A-A56164D5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24E12-3FB3-411B-93F7-70C28D9C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41AB3-BDBD-4034-A309-075C521A8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5CA22-6767-4A64-A7B2-34553523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7C84-D05A-4393-9F36-6FC06258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C0774-4BD8-4E2C-8377-D37D171E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4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ED214-EC36-4B4B-A9FB-C42B1DB6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C1EC35-D1C7-45E6-9B5B-9E7EF5541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56222F-6DE1-4C7B-A6D2-3ACF7370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223DE-EAEA-4C4B-B029-CA16C8C6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85209-36B3-4B17-883D-69496FB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34AAA-C628-4D1E-8060-2D37DBEB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805CCB-45EE-41F8-87BB-5C9A8644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43DD0-468C-4FB4-AC3F-A7A4D03C9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89A98-5529-44E2-8735-5BB9FA63A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2481-8143-4A0A-82A9-90A48E121C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B92FC-EFE0-45EF-AD28-75B48B7AB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687A0-37A6-4237-8817-4373C3B06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1489-6914-4C6B-8D47-AD7E16325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0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1952D-C665-4525-9A14-ABBC5821F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实验</a:t>
            </a:r>
            <a:r>
              <a:rPr lang="en-US" altLang="zh-CN" sz="5400" b="1" dirty="0"/>
              <a:t>3</a:t>
            </a:r>
            <a:r>
              <a:rPr lang="zh-CN" altLang="en-US" sz="5400" b="1" dirty="0"/>
              <a:t>：</a:t>
            </a:r>
            <a:r>
              <a:rPr lang="en-US" altLang="zh-CN" sz="5400" b="1" dirty="0"/>
              <a:t>MapReduce</a:t>
            </a:r>
            <a:r>
              <a:rPr lang="zh-CN" altLang="en-US" sz="5400" b="1" dirty="0"/>
              <a:t>基础编程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2452B-D237-482A-A73A-DA2E03C96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3296"/>
            <a:ext cx="9144000" cy="1655762"/>
          </a:xfrm>
        </p:spPr>
        <p:txBody>
          <a:bodyPr/>
          <a:lstStyle/>
          <a:p>
            <a:r>
              <a:rPr lang="en-US" altLang="zh-CN" dirty="0"/>
              <a:t>151180045 </a:t>
            </a:r>
            <a:r>
              <a:rPr lang="zh-CN" altLang="en-US" dirty="0"/>
              <a:t>侯汶昕</a:t>
            </a:r>
          </a:p>
        </p:txBody>
      </p:sp>
    </p:spTree>
    <p:extLst>
      <p:ext uri="{BB962C8B-B14F-4D97-AF65-F5344CB8AC3E}">
        <p14:creationId xmlns:p14="http://schemas.microsoft.com/office/powerpoint/2010/main" val="132253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7BB570D0-50C2-47FA-9BC1-9D3FE20AA1B9}"/>
              </a:ext>
            </a:extLst>
          </p:cNvPr>
          <p:cNvSpPr/>
          <p:nvPr/>
        </p:nvSpPr>
        <p:spPr>
          <a:xfrm>
            <a:off x="5987143" y="1973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public static class </a:t>
            </a:r>
            <a:r>
              <a:rPr lang="en-US" altLang="zh-CN" dirty="0" err="1"/>
              <a:t>TokenizerMapper</a:t>
            </a:r>
            <a:r>
              <a:rPr lang="en-US" altLang="zh-CN" dirty="0"/>
              <a:t> extends</a:t>
            </a:r>
          </a:p>
          <a:p>
            <a:r>
              <a:rPr lang="en-US" altLang="zh-CN" dirty="0"/>
              <a:t>      Mapper&lt;Object, Text, Text, Text&gt; {</a:t>
            </a:r>
          </a:p>
          <a:p>
            <a:r>
              <a:rPr lang="en-US" altLang="zh-CN" dirty="0"/>
              <a:t>    private Text </a:t>
            </a:r>
            <a:r>
              <a:rPr lang="en-US" altLang="zh-CN" dirty="0" err="1"/>
              <a:t>outputKey</a:t>
            </a:r>
            <a:r>
              <a:rPr lang="en-US" altLang="zh-CN" dirty="0"/>
              <a:t> = new Text();</a:t>
            </a:r>
          </a:p>
          <a:p>
            <a:r>
              <a:rPr lang="en-US" altLang="zh-CN" dirty="0"/>
              <a:t>    private Text </a:t>
            </a:r>
            <a:r>
              <a:rPr lang="en-US" altLang="zh-CN" dirty="0" err="1"/>
              <a:t>outputValue</a:t>
            </a:r>
            <a:r>
              <a:rPr lang="en-US" altLang="zh-CN" dirty="0"/>
              <a:t> = new Text();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public void map(Object key, Text value, Context context)</a:t>
            </a:r>
          </a:p>
          <a:p>
            <a:r>
              <a:rPr lang="en-US" altLang="zh-CN" dirty="0"/>
              <a:t>        throws </a:t>
            </a:r>
            <a:r>
              <a:rPr lang="en-US" altLang="zh-CN" dirty="0" err="1"/>
              <a:t>IOException</a:t>
            </a:r>
            <a:r>
              <a:rPr lang="en-US" altLang="zh-CN" dirty="0"/>
              <a:t>,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HanLP.Config.ShowTermNature</a:t>
            </a:r>
            <a:r>
              <a:rPr lang="en-US" altLang="zh-CN" dirty="0"/>
              <a:t> = false;</a:t>
            </a:r>
          </a:p>
          <a:p>
            <a:r>
              <a:rPr lang="en-US" altLang="zh-CN" dirty="0"/>
              <a:t>      String[] </a:t>
            </a:r>
            <a:r>
              <a:rPr lang="en-US" altLang="zh-CN" dirty="0" err="1"/>
              <a:t>tmp</a:t>
            </a:r>
            <a:r>
              <a:rPr lang="en-US" altLang="zh-CN" dirty="0"/>
              <a:t> = </a:t>
            </a:r>
            <a:r>
              <a:rPr lang="en-US" altLang="zh-CN" dirty="0" err="1"/>
              <a:t>value.toString</a:t>
            </a:r>
            <a:r>
              <a:rPr lang="en-US" altLang="zh-CN" dirty="0"/>
              <a:t>().trim().split("\\t");</a:t>
            </a:r>
          </a:p>
          <a:p>
            <a:r>
              <a:rPr lang="en-US" altLang="zh-CN" dirty="0"/>
              <a:t>      String </a:t>
            </a:r>
            <a:r>
              <a:rPr lang="en-US" altLang="zh-CN" dirty="0" err="1"/>
              <a:t>strCode</a:t>
            </a:r>
            <a:r>
              <a:rPr lang="en-US" altLang="zh-CN" dirty="0"/>
              <a:t> = </a:t>
            </a:r>
            <a:r>
              <a:rPr lang="en-US" altLang="zh-CN" dirty="0" err="1"/>
              <a:t>tmp</a:t>
            </a:r>
            <a:r>
              <a:rPr lang="en-US" altLang="zh-CN" dirty="0"/>
              <a:t>[0];</a:t>
            </a:r>
          </a:p>
          <a:p>
            <a:r>
              <a:rPr lang="en-US" altLang="zh-CN" dirty="0"/>
              <a:t>      String </a:t>
            </a:r>
            <a:r>
              <a:rPr lang="en-US" altLang="zh-CN" dirty="0" err="1"/>
              <a:t>strURL</a:t>
            </a:r>
            <a:r>
              <a:rPr lang="en-US" altLang="zh-CN" dirty="0"/>
              <a:t> = </a:t>
            </a:r>
            <a:r>
              <a:rPr lang="en-US" altLang="zh-CN" dirty="0" err="1"/>
              <a:t>tmp</a:t>
            </a:r>
            <a:r>
              <a:rPr lang="en-US" altLang="zh-CN" dirty="0"/>
              <a:t>[5];</a:t>
            </a:r>
          </a:p>
          <a:p>
            <a:r>
              <a:rPr lang="en-US" altLang="zh-CN" dirty="0"/>
              <a:t>      String </a:t>
            </a:r>
            <a:r>
              <a:rPr lang="en-US" altLang="zh-CN" dirty="0" err="1"/>
              <a:t>strTitle</a:t>
            </a:r>
            <a:r>
              <a:rPr lang="en-US" altLang="zh-CN" dirty="0"/>
              <a:t> = </a:t>
            </a:r>
            <a:r>
              <a:rPr lang="en-US" altLang="zh-CN" dirty="0" err="1"/>
              <a:t>tmp</a:t>
            </a:r>
            <a:r>
              <a:rPr lang="en-US" altLang="zh-CN" dirty="0"/>
              <a:t>[4].replace(" ", "");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List&lt;Term&gt; </a:t>
            </a:r>
            <a:r>
              <a:rPr lang="en-US" altLang="zh-CN" dirty="0" err="1"/>
              <a:t>listTitleWords</a:t>
            </a:r>
            <a:r>
              <a:rPr lang="en-US" altLang="zh-CN" dirty="0"/>
              <a:t> = </a:t>
            </a:r>
            <a:r>
              <a:rPr lang="en-US" altLang="zh-CN" dirty="0" err="1"/>
              <a:t>StandardTokenizer.segment</a:t>
            </a:r>
            <a:r>
              <a:rPr lang="en-US" altLang="zh-CN" dirty="0"/>
              <a:t>(</a:t>
            </a:r>
            <a:r>
              <a:rPr lang="en-US" altLang="zh-CN" dirty="0" err="1"/>
              <a:t>strTitle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CoreStopWordDictionary.apply</a:t>
            </a:r>
            <a:r>
              <a:rPr lang="en-US" altLang="zh-CN" dirty="0"/>
              <a:t>(</a:t>
            </a:r>
            <a:r>
              <a:rPr lang="en-US" altLang="zh-CN" dirty="0" err="1"/>
              <a:t>listTitleWords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listTitleWords.size</a:t>
            </a:r>
            <a:r>
              <a:rPr lang="en-US" altLang="zh-CN" dirty="0"/>
              <a:t>();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outputKey.set</a:t>
            </a:r>
            <a:r>
              <a:rPr lang="en-US" altLang="zh-CN" dirty="0"/>
              <a:t>(</a:t>
            </a:r>
            <a:r>
              <a:rPr lang="en-US" altLang="zh-CN" dirty="0" err="1"/>
              <a:t>listTitleWords.get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).</a:t>
            </a:r>
            <a:r>
              <a:rPr lang="en-US" altLang="zh-CN" dirty="0" err="1"/>
              <a:t>toString</a:t>
            </a:r>
            <a:r>
              <a:rPr lang="en-US" altLang="zh-CN" dirty="0"/>
              <a:t>() + "#" + </a:t>
            </a:r>
            <a:r>
              <a:rPr lang="en-US" altLang="zh-CN" dirty="0" err="1"/>
              <a:t>strCode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outputValue.set</a:t>
            </a:r>
            <a:r>
              <a:rPr lang="en-US" altLang="zh-CN" dirty="0"/>
              <a:t>(</a:t>
            </a:r>
            <a:r>
              <a:rPr lang="en-US" altLang="zh-CN" dirty="0" err="1"/>
              <a:t>strURL</a:t>
            </a:r>
            <a:r>
              <a:rPr lang="en-US" altLang="zh-CN" dirty="0"/>
              <a:t> + "#" + "1");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context.write</a:t>
            </a:r>
            <a:r>
              <a:rPr lang="en-US" altLang="zh-CN" dirty="0"/>
              <a:t>(</a:t>
            </a:r>
            <a:r>
              <a:rPr lang="en-US" altLang="zh-CN" dirty="0" err="1"/>
              <a:t>outputKey</a:t>
            </a:r>
            <a:r>
              <a:rPr lang="en-US" altLang="zh-CN" dirty="0"/>
              <a:t>, </a:t>
            </a:r>
            <a:r>
              <a:rPr lang="en-US" altLang="zh-CN" dirty="0" err="1"/>
              <a:t>outputValue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4299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2.1 </a:t>
            </a:r>
            <a:r>
              <a:rPr lang="zh-CN" altLang="en-US" sz="3600" dirty="0"/>
              <a:t>分词</a:t>
            </a:r>
            <a:r>
              <a:rPr lang="en-US" altLang="zh-CN" sz="3600" dirty="0"/>
              <a:t>Mapper</a:t>
            </a:r>
            <a:r>
              <a:rPr lang="zh-CN" altLang="en-US" sz="3600" dirty="0"/>
              <a:t>设计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A2222-CB3A-43D9-B206-DF1EC8310B86}"/>
              </a:ext>
            </a:extLst>
          </p:cNvPr>
          <p:cNvSpPr/>
          <p:nvPr/>
        </p:nvSpPr>
        <p:spPr>
          <a:xfrm>
            <a:off x="108857" y="1023648"/>
            <a:ext cx="6192721" cy="5143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输入</a:t>
            </a:r>
            <a:r>
              <a:rPr lang="en-US" altLang="zh-CN" sz="2800" dirty="0"/>
              <a:t>Value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   Code\</a:t>
            </a:r>
            <a:r>
              <a:rPr lang="en-US" altLang="zh-CN" sz="2800" dirty="0" err="1"/>
              <a:t>tName</a:t>
            </a:r>
            <a:r>
              <a:rPr lang="en-US" altLang="zh-CN" sz="2800" dirty="0"/>
              <a:t>\</a:t>
            </a:r>
            <a:r>
              <a:rPr lang="en-US" altLang="zh-CN" sz="2800" dirty="0" err="1"/>
              <a:t>tDate</a:t>
            </a:r>
            <a:r>
              <a:rPr lang="en-US" altLang="zh-CN" sz="2800" dirty="0"/>
              <a:t>\</a:t>
            </a:r>
            <a:r>
              <a:rPr lang="en-US" altLang="zh-CN" sz="2800" dirty="0" err="1"/>
              <a:t>tTime</a:t>
            </a:r>
            <a:r>
              <a:rPr lang="en-US" altLang="zh-CN" sz="2800" dirty="0"/>
              <a:t>\</a:t>
            </a:r>
            <a:r>
              <a:rPr lang="en-US" altLang="zh-CN" sz="2800" dirty="0" err="1"/>
              <a:t>tTitle</a:t>
            </a:r>
            <a:r>
              <a:rPr lang="en-US" altLang="zh-CN" sz="2800" dirty="0"/>
              <a:t>\</a:t>
            </a:r>
            <a:r>
              <a:rPr lang="en-US" altLang="zh-CN" sz="2800" dirty="0" err="1"/>
              <a:t>tURL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对</a:t>
            </a:r>
            <a:r>
              <a:rPr lang="en-US" altLang="zh-CN" sz="2800" dirty="0"/>
              <a:t>Title</a:t>
            </a:r>
            <a:r>
              <a:rPr lang="zh-CN" altLang="en-US" sz="2800" dirty="0"/>
              <a:t>进行分词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输出键值对</a:t>
            </a:r>
            <a:r>
              <a:rPr lang="en-US" altLang="zh-CN" sz="2800" dirty="0"/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	&lt;</a:t>
            </a:r>
            <a:r>
              <a:rPr lang="en-US" altLang="zh-CN" sz="2800" dirty="0" err="1"/>
              <a:t>Word#Code</a:t>
            </a:r>
            <a:r>
              <a:rPr lang="en-US" altLang="zh-CN" sz="2800" dirty="0"/>
              <a:t>, URL#1&gt;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4487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7BB570D0-50C2-47FA-9BC1-9D3FE20AA1B9}"/>
              </a:ext>
            </a:extLst>
          </p:cNvPr>
          <p:cNvSpPr/>
          <p:nvPr/>
        </p:nvSpPr>
        <p:spPr>
          <a:xfrm>
            <a:off x="5579706" y="474345"/>
            <a:ext cx="661229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void reduce(Text key, </a:t>
            </a:r>
            <a:r>
              <a:rPr lang="en-US" altLang="zh-CN" dirty="0" err="1"/>
              <a:t>Iterable</a:t>
            </a:r>
            <a:r>
              <a:rPr lang="en-US" altLang="zh-CN" dirty="0"/>
              <a:t>&lt;Text&gt; values, Context context)   throws </a:t>
            </a:r>
            <a:r>
              <a:rPr lang="en-US" altLang="zh-CN" dirty="0" err="1"/>
              <a:t>IOException</a:t>
            </a:r>
            <a:r>
              <a:rPr lang="en-US" altLang="zh-CN" dirty="0"/>
              <a:t>,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int sum = 0;</a:t>
            </a:r>
          </a:p>
          <a:p>
            <a:r>
              <a:rPr lang="en-US" altLang="zh-CN" dirty="0"/>
              <a:t>      Text word = new Text();</a:t>
            </a:r>
          </a:p>
          <a:p>
            <a:r>
              <a:rPr lang="en-US" altLang="zh-CN" dirty="0"/>
              <a:t>      String </a:t>
            </a:r>
            <a:r>
              <a:rPr lang="en-US" altLang="zh-CN" dirty="0" err="1"/>
              <a:t>titleWord</a:t>
            </a:r>
            <a:r>
              <a:rPr lang="en-US" altLang="zh-CN" dirty="0"/>
              <a:t> = </a:t>
            </a:r>
            <a:r>
              <a:rPr lang="en-US" altLang="zh-CN" dirty="0" err="1"/>
              <a:t>key.toString</a:t>
            </a:r>
            <a:r>
              <a:rPr lang="en-US" altLang="zh-CN" dirty="0"/>
              <a:t>().split("#")[0];</a:t>
            </a:r>
          </a:p>
          <a:p>
            <a:r>
              <a:rPr lang="en-US" altLang="zh-CN" dirty="0"/>
              <a:t>      String code = </a:t>
            </a:r>
            <a:r>
              <a:rPr lang="en-US" altLang="zh-CN" dirty="0" err="1"/>
              <a:t>key.toString</a:t>
            </a:r>
            <a:r>
              <a:rPr lang="en-US" altLang="zh-CN" dirty="0"/>
              <a:t>().split("#")[1];</a:t>
            </a:r>
          </a:p>
          <a:p>
            <a:r>
              <a:rPr lang="en-US" altLang="zh-CN" dirty="0"/>
              <a:t>      String URL;</a:t>
            </a:r>
          </a:p>
          <a:p>
            <a:r>
              <a:rPr lang="en-US" altLang="zh-CN" dirty="0"/>
              <a:t>      StringBuilder </a:t>
            </a:r>
            <a:r>
              <a:rPr lang="en-US" altLang="zh-CN" dirty="0" err="1"/>
              <a:t>strBuilder</a:t>
            </a:r>
            <a:r>
              <a:rPr lang="en-US" altLang="zh-CN" dirty="0"/>
              <a:t> = new StringBuilder("[");</a:t>
            </a:r>
          </a:p>
          <a:p>
            <a:r>
              <a:rPr lang="en-US" altLang="zh-CN" dirty="0"/>
              <a:t>      int Occurrence;</a:t>
            </a:r>
          </a:p>
          <a:p>
            <a:r>
              <a:rPr lang="en-US" altLang="zh-CN" dirty="0"/>
              <a:t>      for (Text </a:t>
            </a:r>
            <a:r>
              <a:rPr lang="en-US" altLang="zh-CN" dirty="0" err="1"/>
              <a:t>val</a:t>
            </a:r>
            <a:r>
              <a:rPr lang="en-US" altLang="zh-CN" dirty="0"/>
              <a:t> : values) {</a:t>
            </a:r>
          </a:p>
          <a:p>
            <a:r>
              <a:rPr lang="en-US" altLang="zh-CN" dirty="0"/>
              <a:t>    	URL = </a:t>
            </a:r>
            <a:r>
              <a:rPr lang="en-US" altLang="zh-CN" dirty="0" err="1"/>
              <a:t>val.toString</a:t>
            </a:r>
            <a:r>
              <a:rPr lang="en-US" altLang="zh-CN" dirty="0"/>
              <a:t>().split("#")[0];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strBuilder.append</a:t>
            </a:r>
            <a:r>
              <a:rPr lang="en-US" altLang="zh-CN" dirty="0"/>
              <a:t>(URL+", ");</a:t>
            </a:r>
          </a:p>
          <a:p>
            <a:r>
              <a:rPr lang="en-US" altLang="zh-CN" dirty="0"/>
              <a:t>    	Occurrence =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val.toString</a:t>
            </a:r>
            <a:r>
              <a:rPr lang="en-US" altLang="zh-CN" dirty="0"/>
              <a:t>().split("#")[1]);</a:t>
            </a:r>
          </a:p>
          <a:p>
            <a:r>
              <a:rPr lang="en-US" altLang="zh-CN" dirty="0"/>
              <a:t>        sum += Occurrence;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strBuilder.replace</a:t>
            </a:r>
            <a:r>
              <a:rPr lang="en-US" altLang="zh-CN" dirty="0"/>
              <a:t>(</a:t>
            </a:r>
            <a:r>
              <a:rPr lang="en-US" altLang="zh-CN" dirty="0" err="1"/>
              <a:t>strBuilder.length</a:t>
            </a:r>
            <a:r>
              <a:rPr lang="en-US" altLang="zh-CN" dirty="0"/>
              <a:t>()-2, </a:t>
            </a:r>
            <a:r>
              <a:rPr lang="en-US" altLang="zh-CN" dirty="0" err="1"/>
              <a:t>strBuilder.length</a:t>
            </a:r>
            <a:r>
              <a:rPr lang="en-US" altLang="zh-CN" dirty="0"/>
              <a:t>(), "]");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word.set</a:t>
            </a:r>
            <a:r>
              <a:rPr lang="en-US" altLang="zh-CN" dirty="0"/>
              <a:t>(</a:t>
            </a:r>
            <a:r>
              <a:rPr lang="en-US" altLang="zh-CN" dirty="0" err="1"/>
              <a:t>titleWord</a:t>
            </a:r>
            <a:r>
              <a:rPr lang="en-US" altLang="zh-CN" dirty="0"/>
              <a:t> + "#" + code + "#" + </a:t>
            </a:r>
            <a:r>
              <a:rPr lang="en-US" altLang="zh-CN" dirty="0" err="1"/>
              <a:t>strBuilder.toString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result.set</a:t>
            </a:r>
            <a:r>
              <a:rPr lang="en-US" altLang="zh-CN" dirty="0"/>
              <a:t>(sum);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context.write</a:t>
            </a:r>
            <a:r>
              <a:rPr lang="en-US" altLang="zh-CN" dirty="0"/>
              <a:t>(word, result);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4434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2.2 </a:t>
            </a:r>
            <a:r>
              <a:rPr lang="en-US" altLang="zh-CN" sz="3600" dirty="0" err="1"/>
              <a:t>MainReducer</a:t>
            </a:r>
            <a:r>
              <a:rPr lang="zh-CN" altLang="en-US" sz="3600" dirty="0"/>
              <a:t>设计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A2222-CB3A-43D9-B206-DF1EC8310B86}"/>
              </a:ext>
            </a:extLst>
          </p:cNvPr>
          <p:cNvSpPr/>
          <p:nvPr/>
        </p:nvSpPr>
        <p:spPr>
          <a:xfrm>
            <a:off x="0" y="857270"/>
            <a:ext cx="5987537" cy="5143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输入键值对</a:t>
            </a:r>
            <a:r>
              <a:rPr lang="en-US" altLang="zh-CN" sz="2800" dirty="0"/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      &lt;</a:t>
            </a:r>
            <a:r>
              <a:rPr lang="en-US" altLang="zh-CN" sz="2800" dirty="0" err="1"/>
              <a:t>Word#Code</a:t>
            </a:r>
            <a:r>
              <a:rPr lang="en-US" altLang="zh-CN" sz="2800" dirty="0"/>
              <a:t>, URL#1&gt;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词频统计</a:t>
            </a:r>
            <a:r>
              <a:rPr lang="en-US" altLang="zh-CN" sz="2800" dirty="0"/>
              <a:t>+</a:t>
            </a:r>
            <a:r>
              <a:rPr lang="zh-CN" altLang="en-US" sz="2800" dirty="0"/>
              <a:t>合并</a:t>
            </a:r>
            <a:r>
              <a:rPr lang="en-US" altLang="zh-CN" sz="2800" dirty="0"/>
              <a:t>URL</a:t>
            </a:r>
            <a:r>
              <a:rPr lang="zh-CN" altLang="en-US" sz="2800" dirty="0"/>
              <a:t>们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输出键值对</a:t>
            </a:r>
            <a:r>
              <a:rPr lang="en-US" altLang="zh-CN" sz="2800" dirty="0"/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       &lt;</a:t>
            </a:r>
            <a:r>
              <a:rPr lang="en-US" altLang="zh-CN" sz="2800" dirty="0" err="1"/>
              <a:t>Word#Code#URLs</a:t>
            </a:r>
            <a:r>
              <a:rPr lang="en-US" altLang="zh-CN" sz="2800" dirty="0"/>
              <a:t>, Frequency&gt;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0672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7BB570D0-50C2-47FA-9BC1-9D3FE20AA1B9}"/>
              </a:ext>
            </a:extLst>
          </p:cNvPr>
          <p:cNvSpPr/>
          <p:nvPr/>
        </p:nvSpPr>
        <p:spPr>
          <a:xfrm>
            <a:off x="6363478" y="1062173"/>
            <a:ext cx="58285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public static class </a:t>
            </a:r>
            <a:r>
              <a:rPr lang="en-US" altLang="zh-CN" dirty="0" err="1"/>
              <a:t>SecondSortMapper</a:t>
            </a:r>
            <a:r>
              <a:rPr lang="en-US" altLang="zh-CN" dirty="0"/>
              <a:t> extends Mapper&lt;Text, </a:t>
            </a:r>
            <a:r>
              <a:rPr lang="en-US" altLang="zh-CN" dirty="0" err="1"/>
              <a:t>IntWritable</a:t>
            </a:r>
            <a:r>
              <a:rPr lang="en-US" altLang="zh-CN" dirty="0"/>
              <a:t>, Text, </a:t>
            </a:r>
            <a:r>
              <a:rPr lang="en-US" altLang="zh-CN" dirty="0" err="1"/>
              <a:t>NullWritable</a:t>
            </a:r>
            <a:r>
              <a:rPr lang="en-US" altLang="zh-CN" dirty="0"/>
              <a:t>&gt;{</a:t>
            </a:r>
          </a:p>
          <a:p>
            <a:r>
              <a:rPr lang="en-US" altLang="zh-CN" dirty="0"/>
              <a:t>	  private String </a:t>
            </a:r>
            <a:r>
              <a:rPr lang="en-US" altLang="zh-CN" dirty="0" err="1"/>
              <a:t>titleWord</a:t>
            </a:r>
            <a:r>
              <a:rPr lang="en-US" altLang="zh-CN" dirty="0"/>
              <a:t>, occurrence, code, URL;</a:t>
            </a:r>
          </a:p>
          <a:p>
            <a:r>
              <a:rPr lang="en-US" altLang="zh-CN" dirty="0"/>
              <a:t>	  public void map(Text key, </a:t>
            </a:r>
            <a:r>
              <a:rPr lang="en-US" altLang="zh-CN" dirty="0" err="1"/>
              <a:t>IntWritable</a:t>
            </a:r>
            <a:r>
              <a:rPr lang="en-US" altLang="zh-CN" dirty="0"/>
              <a:t> value, Context context) throws </a:t>
            </a:r>
            <a:r>
              <a:rPr lang="en-US" altLang="zh-CN" dirty="0" err="1"/>
              <a:t>IOException</a:t>
            </a:r>
            <a:r>
              <a:rPr lang="en-US" altLang="zh-CN" dirty="0"/>
              <a:t>, </a:t>
            </a:r>
            <a:r>
              <a:rPr lang="en-US" altLang="zh-CN" dirty="0" err="1"/>
              <a:t>InterruptedException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                 </a:t>
            </a:r>
            <a:r>
              <a:rPr lang="en-US" altLang="zh-CN" dirty="0" err="1"/>
              <a:t>titleWord</a:t>
            </a:r>
            <a:r>
              <a:rPr lang="en-US" altLang="zh-CN" dirty="0"/>
              <a:t> = </a:t>
            </a:r>
            <a:r>
              <a:rPr lang="en-US" altLang="zh-CN" dirty="0" err="1"/>
              <a:t>key.toString</a:t>
            </a:r>
            <a:r>
              <a:rPr lang="en-US" altLang="zh-CN" dirty="0"/>
              <a:t>().split("#")[0];</a:t>
            </a:r>
          </a:p>
          <a:p>
            <a:r>
              <a:rPr lang="en-US" altLang="zh-CN" dirty="0"/>
              <a:t>		  occurrence = </a:t>
            </a:r>
            <a:r>
              <a:rPr lang="en-US" altLang="zh-CN" dirty="0" err="1"/>
              <a:t>value.toString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  code = </a:t>
            </a:r>
            <a:r>
              <a:rPr lang="en-US" altLang="zh-CN" dirty="0" err="1"/>
              <a:t>key.toString</a:t>
            </a:r>
            <a:r>
              <a:rPr lang="en-US" altLang="zh-CN" dirty="0"/>
              <a:t>().split("#")[1];</a:t>
            </a:r>
          </a:p>
          <a:p>
            <a:r>
              <a:rPr lang="en-US" altLang="zh-CN" dirty="0"/>
              <a:t>		  URL = </a:t>
            </a:r>
            <a:r>
              <a:rPr lang="en-US" altLang="zh-CN" dirty="0" err="1"/>
              <a:t>key.toString</a:t>
            </a:r>
            <a:r>
              <a:rPr lang="en-US" altLang="zh-CN" dirty="0"/>
              <a:t>().split("#")[2];</a:t>
            </a:r>
          </a:p>
          <a:p>
            <a:r>
              <a:rPr lang="en-US" altLang="zh-CN" dirty="0"/>
              <a:t>		  </a:t>
            </a:r>
            <a:r>
              <a:rPr lang="en-US" altLang="zh-CN" dirty="0" err="1"/>
              <a:t>context.write</a:t>
            </a:r>
            <a:r>
              <a:rPr lang="en-US" altLang="zh-CN" dirty="0"/>
              <a:t>(new Text(</a:t>
            </a:r>
            <a:r>
              <a:rPr lang="en-US" altLang="zh-CN" dirty="0" err="1"/>
              <a:t>titleWord</a:t>
            </a:r>
            <a:r>
              <a:rPr lang="en-US" altLang="zh-CN" dirty="0"/>
              <a:t>+"#"+occurrence+"#"+code+"#"+URL), </a:t>
            </a:r>
            <a:r>
              <a:rPr lang="en-US" altLang="zh-CN" dirty="0" err="1"/>
              <a:t>NullWritable.get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	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5222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2.3 </a:t>
            </a:r>
            <a:r>
              <a:rPr lang="zh-CN" altLang="en-US" sz="3600" dirty="0"/>
              <a:t>二次排序</a:t>
            </a:r>
            <a:r>
              <a:rPr lang="en-US" altLang="zh-CN" sz="3600" dirty="0"/>
              <a:t>Mapper</a:t>
            </a:r>
            <a:r>
              <a:rPr lang="zh-CN" altLang="en-US" sz="3600" dirty="0"/>
              <a:t>设计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A2222-CB3A-43D9-B206-DF1EC8310B86}"/>
              </a:ext>
            </a:extLst>
          </p:cNvPr>
          <p:cNvSpPr/>
          <p:nvPr/>
        </p:nvSpPr>
        <p:spPr>
          <a:xfrm>
            <a:off x="0" y="857270"/>
            <a:ext cx="6723315" cy="60052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读取</a:t>
            </a:r>
            <a:r>
              <a:rPr lang="en-US" altLang="zh-CN" sz="2800" dirty="0" err="1"/>
              <a:t>MainReducer</a:t>
            </a:r>
            <a:r>
              <a:rPr lang="zh-CN" altLang="en-US" sz="2800" dirty="0"/>
              <a:t>的临时输出文件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输入键值对</a:t>
            </a:r>
            <a:r>
              <a:rPr lang="en-US" altLang="zh-CN" sz="2800" dirty="0"/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       &lt;</a:t>
            </a:r>
            <a:r>
              <a:rPr lang="en-US" altLang="zh-CN" sz="2800" dirty="0" err="1"/>
              <a:t>Word#Code#URLs</a:t>
            </a:r>
            <a:r>
              <a:rPr lang="en-US" altLang="zh-CN" sz="2800" dirty="0"/>
              <a:t>, Frequency&gt;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整理格式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输出键值对：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      &lt;</a:t>
            </a:r>
            <a:r>
              <a:rPr lang="en-US" altLang="zh-CN" sz="2800" dirty="0" err="1"/>
              <a:t>Word#Frequency#Code#URLs</a:t>
            </a:r>
            <a:r>
              <a:rPr lang="en-US" altLang="zh-CN" sz="2800" dirty="0"/>
              <a:t>, Null&gt;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5073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7BB570D0-50C2-47FA-9BC1-9D3FE20AA1B9}"/>
              </a:ext>
            </a:extLst>
          </p:cNvPr>
          <p:cNvSpPr/>
          <p:nvPr/>
        </p:nvSpPr>
        <p:spPr>
          <a:xfrm>
            <a:off x="1250302" y="2909634"/>
            <a:ext cx="10540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public static class </a:t>
            </a:r>
            <a:r>
              <a:rPr lang="en-US" altLang="zh-CN" dirty="0" err="1"/>
              <a:t>SecondSortPartitioner</a:t>
            </a:r>
            <a:r>
              <a:rPr lang="en-US" altLang="zh-CN" dirty="0"/>
              <a:t> extends </a:t>
            </a:r>
            <a:r>
              <a:rPr lang="en-US" altLang="zh-CN" dirty="0" err="1"/>
              <a:t>HashPartitioner</a:t>
            </a:r>
            <a:r>
              <a:rPr lang="en-US" altLang="zh-CN" dirty="0"/>
              <a:t>&lt;Text, </a:t>
            </a:r>
            <a:r>
              <a:rPr lang="en-US" altLang="zh-CN" dirty="0" err="1"/>
              <a:t>NullWritable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	  public int </a:t>
            </a:r>
            <a:r>
              <a:rPr lang="en-US" altLang="zh-CN" dirty="0" err="1"/>
              <a:t>getPartition</a:t>
            </a:r>
            <a:r>
              <a:rPr lang="en-US" altLang="zh-CN" dirty="0"/>
              <a:t>(Text key, </a:t>
            </a:r>
            <a:r>
              <a:rPr lang="en-US" altLang="zh-CN" dirty="0" err="1"/>
              <a:t>NullWritable</a:t>
            </a:r>
            <a:r>
              <a:rPr lang="en-US" altLang="zh-CN" dirty="0"/>
              <a:t> value, int </a:t>
            </a:r>
            <a:r>
              <a:rPr lang="en-US" altLang="zh-CN" dirty="0" err="1"/>
              <a:t>numReduceTasks</a:t>
            </a:r>
            <a:r>
              <a:rPr lang="en-US" altLang="zh-CN" dirty="0"/>
              <a:t>)  {</a:t>
            </a:r>
          </a:p>
          <a:p>
            <a:r>
              <a:rPr lang="en-US" altLang="zh-CN" dirty="0"/>
              <a:t>		  String term = new String();</a:t>
            </a:r>
          </a:p>
          <a:p>
            <a:r>
              <a:rPr lang="en-US" altLang="zh-CN" dirty="0"/>
              <a:t>		  term = </a:t>
            </a:r>
            <a:r>
              <a:rPr lang="en-US" altLang="zh-CN" dirty="0" err="1"/>
              <a:t>key.toString</a:t>
            </a:r>
            <a:r>
              <a:rPr lang="en-US" altLang="zh-CN" dirty="0"/>
              <a:t>().split("#")[0];</a:t>
            </a:r>
          </a:p>
          <a:p>
            <a:r>
              <a:rPr lang="en-US" altLang="zh-CN" dirty="0"/>
              <a:t>		  return </a:t>
            </a:r>
            <a:r>
              <a:rPr lang="en-US" altLang="zh-CN" dirty="0" err="1"/>
              <a:t>super.getPartition</a:t>
            </a:r>
            <a:r>
              <a:rPr lang="en-US" altLang="zh-CN" dirty="0"/>
              <a:t>(new Text(term), value, </a:t>
            </a:r>
            <a:r>
              <a:rPr lang="en-US" altLang="zh-CN" dirty="0" err="1"/>
              <a:t>numReduceTasks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2.4 </a:t>
            </a:r>
            <a:r>
              <a:rPr lang="zh-CN" altLang="en-US" sz="3600" dirty="0"/>
              <a:t>二次排序</a:t>
            </a:r>
            <a:r>
              <a:rPr lang="en-US" altLang="zh-CN" sz="3600" dirty="0" err="1"/>
              <a:t>Partitioner</a:t>
            </a:r>
            <a:r>
              <a:rPr lang="zh-CN" altLang="en-US" sz="3600" dirty="0"/>
              <a:t>设计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A2222-CB3A-43D9-B206-DF1EC8310B86}"/>
              </a:ext>
            </a:extLst>
          </p:cNvPr>
          <p:cNvSpPr/>
          <p:nvPr/>
        </p:nvSpPr>
        <p:spPr>
          <a:xfrm>
            <a:off x="867747" y="1062544"/>
            <a:ext cx="3663182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仅按</a:t>
            </a:r>
            <a:r>
              <a:rPr lang="en-US" altLang="zh-CN" sz="2800" dirty="0"/>
              <a:t>Word</a:t>
            </a:r>
            <a:r>
              <a:rPr lang="zh-CN" altLang="en-US" sz="2800" dirty="0"/>
              <a:t>进行分区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0957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7BB570D0-50C2-47FA-9BC1-9D3FE20AA1B9}"/>
              </a:ext>
            </a:extLst>
          </p:cNvPr>
          <p:cNvSpPr/>
          <p:nvPr/>
        </p:nvSpPr>
        <p:spPr>
          <a:xfrm>
            <a:off x="1408922" y="3051514"/>
            <a:ext cx="10543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public static class </a:t>
            </a:r>
            <a:r>
              <a:rPr lang="en-US" altLang="zh-CN" dirty="0" err="1"/>
              <a:t>SecondSortReducer</a:t>
            </a:r>
            <a:r>
              <a:rPr lang="en-US" altLang="zh-CN" dirty="0"/>
              <a:t> extends Reducer&lt;Text, </a:t>
            </a:r>
            <a:r>
              <a:rPr lang="en-US" altLang="zh-CN" dirty="0" err="1"/>
              <a:t>NullWritable</a:t>
            </a:r>
            <a:r>
              <a:rPr lang="en-US" altLang="zh-CN" dirty="0"/>
              <a:t>, Text, </a:t>
            </a:r>
            <a:r>
              <a:rPr lang="en-US" altLang="zh-CN" dirty="0" err="1"/>
              <a:t>NullWritable</a:t>
            </a:r>
            <a:r>
              <a:rPr lang="en-US" altLang="zh-CN" dirty="0"/>
              <a:t>&gt;{</a:t>
            </a:r>
          </a:p>
          <a:p>
            <a:r>
              <a:rPr lang="en-US" altLang="zh-CN" dirty="0"/>
              <a:t>	  private Text word = new Text();</a:t>
            </a:r>
          </a:p>
          <a:p>
            <a:r>
              <a:rPr lang="en-US" altLang="zh-CN" dirty="0"/>
              <a:t>	  @Override</a:t>
            </a:r>
          </a:p>
          <a:p>
            <a:r>
              <a:rPr lang="en-US" altLang="zh-CN" dirty="0"/>
              <a:t>	  public void reduce(Text key, </a:t>
            </a:r>
            <a:r>
              <a:rPr lang="en-US" altLang="zh-CN" dirty="0" err="1"/>
              <a:t>Iterable</a:t>
            </a:r>
            <a:r>
              <a:rPr lang="en-US" altLang="zh-CN" dirty="0"/>
              <a:t>&lt;</a:t>
            </a:r>
            <a:r>
              <a:rPr lang="en-US" altLang="zh-CN" dirty="0" err="1"/>
              <a:t>NullWritable</a:t>
            </a:r>
            <a:r>
              <a:rPr lang="en-US" altLang="zh-CN" dirty="0"/>
              <a:t>&gt; value, Context context) </a:t>
            </a:r>
          </a:p>
          <a:p>
            <a:r>
              <a:rPr lang="en-US" altLang="zh-CN" dirty="0"/>
              <a:t>throws </a:t>
            </a:r>
            <a:r>
              <a:rPr lang="en-US" altLang="zh-CN" dirty="0" err="1"/>
              <a:t>IOException</a:t>
            </a:r>
            <a:r>
              <a:rPr lang="en-US" altLang="zh-CN" dirty="0"/>
              <a:t>, </a:t>
            </a:r>
            <a:r>
              <a:rPr lang="en-US" altLang="zh-CN" dirty="0" err="1"/>
              <a:t>InterruptedException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	  </a:t>
            </a:r>
            <a:r>
              <a:rPr lang="en-US" altLang="zh-CN" dirty="0" err="1"/>
              <a:t>word.set</a:t>
            </a:r>
            <a:r>
              <a:rPr lang="en-US" altLang="zh-CN" dirty="0"/>
              <a:t>(</a:t>
            </a:r>
            <a:r>
              <a:rPr lang="en-US" altLang="zh-CN" dirty="0" err="1"/>
              <a:t>key.toString</a:t>
            </a:r>
            <a:r>
              <a:rPr lang="en-US" altLang="zh-CN" dirty="0"/>
              <a:t>().</a:t>
            </a:r>
            <a:r>
              <a:rPr lang="en-US" altLang="zh-CN" dirty="0" err="1"/>
              <a:t>replaceAll</a:t>
            </a:r>
            <a:r>
              <a:rPr lang="en-US" altLang="zh-CN" dirty="0"/>
              <a:t>("#", ", "));</a:t>
            </a:r>
          </a:p>
          <a:p>
            <a:r>
              <a:rPr lang="en-US" altLang="zh-CN" dirty="0"/>
              <a:t>		  </a:t>
            </a:r>
            <a:r>
              <a:rPr lang="en-US" altLang="zh-CN" dirty="0" err="1"/>
              <a:t>context.write</a:t>
            </a:r>
            <a:r>
              <a:rPr lang="en-US" altLang="zh-CN" dirty="0"/>
              <a:t>(word, </a:t>
            </a:r>
            <a:r>
              <a:rPr lang="en-US" altLang="zh-CN" dirty="0" err="1"/>
              <a:t>NullWritable.get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	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5295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2.5 </a:t>
            </a:r>
            <a:r>
              <a:rPr lang="zh-CN" altLang="en-US" sz="3600" dirty="0"/>
              <a:t>二次排序</a:t>
            </a:r>
            <a:r>
              <a:rPr lang="en-US" altLang="zh-CN" sz="3600" dirty="0"/>
              <a:t>Reducer</a:t>
            </a:r>
            <a:r>
              <a:rPr lang="zh-CN" altLang="en-US" sz="3600" dirty="0"/>
              <a:t>设计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A2222-CB3A-43D9-B206-DF1EC8310B86}"/>
              </a:ext>
            </a:extLst>
          </p:cNvPr>
          <p:cNvSpPr/>
          <p:nvPr/>
        </p:nvSpPr>
        <p:spPr>
          <a:xfrm>
            <a:off x="802432" y="1221163"/>
            <a:ext cx="3877985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最终整理成输出格式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8933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5054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2.6 </a:t>
            </a:r>
            <a:r>
              <a:rPr lang="zh-CN" altLang="en-US" sz="3600" dirty="0"/>
              <a:t>实现二次、降序输出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A2222-CB3A-43D9-B206-DF1EC8310B86}"/>
              </a:ext>
            </a:extLst>
          </p:cNvPr>
          <p:cNvSpPr/>
          <p:nvPr/>
        </p:nvSpPr>
        <p:spPr>
          <a:xfrm>
            <a:off x="746448" y="763963"/>
            <a:ext cx="5615640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先比较</a:t>
            </a:r>
            <a:r>
              <a:rPr lang="en-US" altLang="zh-CN" sz="2800" dirty="0"/>
              <a:t>Word</a:t>
            </a:r>
            <a:r>
              <a:rPr lang="zh-CN" altLang="en-US" sz="2800" dirty="0"/>
              <a:t>，再比较</a:t>
            </a:r>
            <a:r>
              <a:rPr lang="en-US" altLang="zh-CN" sz="2800" dirty="0"/>
              <a:t>Frequency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CFBE60-5174-4171-9F58-09945C790243}"/>
              </a:ext>
            </a:extLst>
          </p:cNvPr>
          <p:cNvSpPr/>
          <p:nvPr/>
        </p:nvSpPr>
        <p:spPr>
          <a:xfrm>
            <a:off x="1583094" y="1784015"/>
            <a:ext cx="887652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private static class </a:t>
            </a:r>
            <a:r>
              <a:rPr lang="en-US" altLang="zh-CN" dirty="0" err="1"/>
              <a:t>SecondSortComparator</a:t>
            </a:r>
            <a:r>
              <a:rPr lang="en-US" altLang="zh-CN" dirty="0"/>
              <a:t> extends </a:t>
            </a:r>
            <a:r>
              <a:rPr lang="en-US" altLang="zh-CN" dirty="0" err="1"/>
              <a:t>WritableComparator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  protected </a:t>
            </a:r>
            <a:r>
              <a:rPr lang="en-US" altLang="zh-CN" dirty="0" err="1"/>
              <a:t>SecondSortComparator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  	  super(</a:t>
            </a:r>
            <a:r>
              <a:rPr lang="en-US" altLang="zh-CN" dirty="0" err="1"/>
              <a:t>Text.class</a:t>
            </a:r>
            <a:r>
              <a:rPr lang="en-US" altLang="zh-CN" dirty="0"/>
              <a:t>, true);</a:t>
            </a:r>
          </a:p>
          <a:p>
            <a:r>
              <a:rPr lang="en-US" altLang="zh-CN" dirty="0"/>
              <a:t>	  }</a:t>
            </a:r>
          </a:p>
          <a:p>
            <a:r>
              <a:rPr lang="en-US" altLang="zh-CN" dirty="0"/>
              <a:t>	  public int compare(</a:t>
            </a:r>
            <a:r>
              <a:rPr lang="en-US" altLang="zh-CN" dirty="0" err="1"/>
              <a:t>WritableComparable</a:t>
            </a:r>
            <a:r>
              <a:rPr lang="en-US" altLang="zh-CN" dirty="0"/>
              <a:t> a, </a:t>
            </a:r>
            <a:r>
              <a:rPr lang="en-US" altLang="zh-CN" dirty="0" err="1"/>
              <a:t>WritableComparable</a:t>
            </a:r>
            <a:r>
              <a:rPr lang="en-US" altLang="zh-CN" dirty="0"/>
              <a:t> b) {</a:t>
            </a:r>
          </a:p>
          <a:p>
            <a:r>
              <a:rPr lang="en-US" altLang="zh-CN" dirty="0"/>
              <a:t>			Text o1 = (Text) a;</a:t>
            </a:r>
          </a:p>
          <a:p>
            <a:r>
              <a:rPr lang="en-US" altLang="zh-CN" dirty="0"/>
              <a:t>			Text o2 = (Text) b;</a:t>
            </a:r>
          </a:p>
          <a:p>
            <a:r>
              <a:rPr lang="en-US" altLang="zh-CN" dirty="0"/>
              <a:t>			int occurrence1 = </a:t>
            </a:r>
            <a:r>
              <a:rPr lang="en-US" altLang="zh-CN" dirty="0" err="1"/>
              <a:t>Integer.parseInt</a:t>
            </a:r>
            <a:r>
              <a:rPr lang="en-US" altLang="zh-CN" dirty="0"/>
              <a:t>(o1.toString().split("#")[1]);</a:t>
            </a:r>
          </a:p>
          <a:p>
            <a:r>
              <a:rPr lang="en-US" altLang="zh-CN" dirty="0"/>
              <a:t>			String titleWord1 = o1.toString().split("#")[0];</a:t>
            </a:r>
          </a:p>
          <a:p>
            <a:r>
              <a:rPr lang="en-US" altLang="zh-CN" dirty="0"/>
              <a:t>			int occurrence2 = </a:t>
            </a:r>
            <a:r>
              <a:rPr lang="en-US" altLang="zh-CN" dirty="0" err="1"/>
              <a:t>Integer.parseInt</a:t>
            </a:r>
            <a:r>
              <a:rPr lang="en-US" altLang="zh-CN" dirty="0"/>
              <a:t>(o2.toString().split("#")[1]);</a:t>
            </a:r>
          </a:p>
          <a:p>
            <a:r>
              <a:rPr lang="en-US" altLang="zh-CN" dirty="0"/>
              <a:t>			String titleWord2 = o2.toString().split("#")[0];</a:t>
            </a:r>
          </a:p>
          <a:p>
            <a:r>
              <a:rPr lang="en-US" altLang="zh-CN" dirty="0"/>
              <a:t>			if(! titleWord1.equals(titleWord2))</a:t>
            </a:r>
          </a:p>
          <a:p>
            <a:r>
              <a:rPr lang="en-US" altLang="zh-CN" dirty="0"/>
              <a:t>				return titleWord1.compareTo(titleWord2);</a:t>
            </a:r>
          </a:p>
          <a:p>
            <a:r>
              <a:rPr lang="en-US" altLang="zh-CN" dirty="0"/>
              <a:t>			else</a:t>
            </a:r>
          </a:p>
          <a:p>
            <a:r>
              <a:rPr lang="en-US" altLang="zh-CN" dirty="0"/>
              <a:t>				return occurrence2 - occurrence1;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24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2808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2.7 Main</a:t>
            </a:r>
            <a:r>
              <a:rPr lang="zh-CN" altLang="en-US" sz="3600" dirty="0"/>
              <a:t>函数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402E39-37C9-4801-AAE0-60D4EA081866}"/>
              </a:ext>
            </a:extLst>
          </p:cNvPr>
          <p:cNvSpPr/>
          <p:nvPr/>
        </p:nvSpPr>
        <p:spPr>
          <a:xfrm>
            <a:off x="2192694" y="1120505"/>
            <a:ext cx="91875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Exception {</a:t>
            </a:r>
          </a:p>
          <a:p>
            <a:r>
              <a:rPr lang="en-US" altLang="zh-CN" dirty="0"/>
              <a:t>    Configuration conf = new Configuration();</a:t>
            </a:r>
          </a:p>
          <a:p>
            <a:r>
              <a:rPr lang="en-US" altLang="zh-CN" dirty="0"/>
              <a:t>    String[] </a:t>
            </a:r>
            <a:r>
              <a:rPr lang="en-US" altLang="zh-CN" dirty="0" err="1"/>
              <a:t>otherArgs</a:t>
            </a:r>
            <a:r>
              <a:rPr lang="en-US" altLang="zh-CN" dirty="0"/>
              <a:t> =</a:t>
            </a:r>
          </a:p>
          <a:p>
            <a:r>
              <a:rPr lang="en-US" altLang="zh-CN" dirty="0"/>
              <a:t>        new </a:t>
            </a:r>
            <a:r>
              <a:rPr lang="en-US" altLang="zh-CN" dirty="0" err="1"/>
              <a:t>GenericOptionsParser</a:t>
            </a:r>
            <a:r>
              <a:rPr lang="en-US" altLang="zh-CN" dirty="0"/>
              <a:t>(conf, </a:t>
            </a:r>
            <a:r>
              <a:rPr lang="en-US" altLang="zh-CN" dirty="0" err="1"/>
              <a:t>args</a:t>
            </a:r>
            <a:r>
              <a:rPr lang="en-US" altLang="zh-CN" dirty="0"/>
              <a:t>).</a:t>
            </a:r>
            <a:r>
              <a:rPr lang="en-US" altLang="zh-CN" dirty="0" err="1"/>
              <a:t>getRemainingArgs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Path </a:t>
            </a:r>
            <a:r>
              <a:rPr lang="en-US" altLang="zh-CN" dirty="0" err="1"/>
              <a:t>tempDir</a:t>
            </a:r>
            <a:r>
              <a:rPr lang="en-US" altLang="zh-CN" dirty="0"/>
              <a:t> = new Path("</a:t>
            </a:r>
            <a:r>
              <a:rPr lang="en-US" altLang="zh-CN" dirty="0" err="1"/>
              <a:t>InvertedIndex</a:t>
            </a:r>
            <a:r>
              <a:rPr lang="en-US" altLang="zh-CN" dirty="0"/>
              <a:t>-temp-" + </a:t>
            </a:r>
          </a:p>
          <a:p>
            <a:r>
              <a:rPr lang="en-US" altLang="zh-CN" dirty="0"/>
              <a:t>                         </a:t>
            </a:r>
            <a:r>
              <a:rPr lang="en-US" altLang="zh-CN" dirty="0" err="1"/>
              <a:t>Integer.toString</a:t>
            </a:r>
            <a:r>
              <a:rPr lang="en-US" altLang="zh-CN" dirty="0"/>
              <a:t>(new Random().</a:t>
            </a:r>
            <a:r>
              <a:rPr lang="en-US" altLang="zh-CN" dirty="0" err="1"/>
              <a:t>nextInt</a:t>
            </a:r>
            <a:r>
              <a:rPr lang="en-US" altLang="zh-CN" dirty="0"/>
              <a:t>(</a:t>
            </a:r>
            <a:r>
              <a:rPr lang="en-US" altLang="zh-CN" dirty="0" err="1"/>
              <a:t>Integer.MAX_VALUE</a:t>
            </a:r>
            <a:r>
              <a:rPr lang="en-US" altLang="zh-CN" dirty="0"/>
              <a:t>)));</a:t>
            </a:r>
          </a:p>
          <a:p>
            <a:r>
              <a:rPr lang="en-US" altLang="zh-CN" dirty="0"/>
              <a:t>    Job </a:t>
            </a:r>
            <a:r>
              <a:rPr lang="en-US" altLang="zh-CN" dirty="0" err="1"/>
              <a:t>job</a:t>
            </a:r>
            <a:r>
              <a:rPr lang="en-US" altLang="zh-CN" dirty="0"/>
              <a:t> = new Job(conf, "inverted index");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job.setJarByClass</a:t>
            </a:r>
            <a:r>
              <a:rPr lang="en-US" altLang="zh-CN" dirty="0"/>
              <a:t>(</a:t>
            </a:r>
            <a:r>
              <a:rPr lang="en-US" altLang="zh-CN" dirty="0" err="1"/>
              <a:t>InvertedIndex.class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try{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job.setMapperClass</a:t>
            </a:r>
            <a:r>
              <a:rPr lang="en-US" altLang="zh-CN" dirty="0"/>
              <a:t>(</a:t>
            </a:r>
            <a:r>
              <a:rPr lang="en-US" altLang="zh-CN" dirty="0" err="1"/>
              <a:t>TokenizerMapper.class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job.setMapOutputKeyClass</a:t>
            </a:r>
            <a:r>
              <a:rPr lang="en-US" altLang="zh-CN" dirty="0"/>
              <a:t>(</a:t>
            </a:r>
            <a:r>
              <a:rPr lang="en-US" altLang="zh-CN" dirty="0" err="1"/>
              <a:t>Text.class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job.setMapOutputValueClass</a:t>
            </a:r>
            <a:r>
              <a:rPr lang="en-US" altLang="zh-CN" dirty="0"/>
              <a:t>(</a:t>
            </a:r>
            <a:r>
              <a:rPr lang="en-US" altLang="zh-CN" dirty="0" err="1"/>
              <a:t>Text.class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job.setReducerClass</a:t>
            </a:r>
            <a:r>
              <a:rPr lang="en-US" altLang="zh-CN" dirty="0"/>
              <a:t>(</a:t>
            </a:r>
            <a:r>
              <a:rPr lang="en-US" altLang="zh-CN" dirty="0" err="1"/>
              <a:t>MainReducer.class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job.setOutputKeyClass</a:t>
            </a:r>
            <a:r>
              <a:rPr lang="en-US" altLang="zh-CN" dirty="0"/>
              <a:t>(</a:t>
            </a:r>
            <a:r>
              <a:rPr lang="en-US" altLang="zh-CN" dirty="0" err="1"/>
              <a:t>Text.class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job.setOutputValueClass</a:t>
            </a:r>
            <a:r>
              <a:rPr lang="en-US" altLang="zh-CN" dirty="0"/>
              <a:t>(</a:t>
            </a:r>
            <a:r>
              <a:rPr lang="en-US" altLang="zh-CN" dirty="0" err="1"/>
              <a:t>IntWritable.class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FileInputFormat.addInputPath</a:t>
            </a:r>
            <a:r>
              <a:rPr lang="en-US" altLang="zh-CN" dirty="0"/>
              <a:t>(job, new Path(</a:t>
            </a:r>
            <a:r>
              <a:rPr lang="en-US" altLang="zh-CN" dirty="0" err="1"/>
              <a:t>otherArgs</a:t>
            </a:r>
            <a:r>
              <a:rPr lang="en-US" altLang="zh-CN" dirty="0"/>
              <a:t>[0]));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FileOutputFormat.setOutputPath</a:t>
            </a:r>
            <a:r>
              <a:rPr lang="en-US" altLang="zh-CN" dirty="0"/>
              <a:t>(job, </a:t>
            </a:r>
            <a:r>
              <a:rPr lang="en-US" altLang="zh-CN" dirty="0" err="1"/>
              <a:t>tempDir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job.setOutputFormatClass</a:t>
            </a:r>
            <a:r>
              <a:rPr lang="en-US" altLang="zh-CN" dirty="0"/>
              <a:t>(</a:t>
            </a:r>
            <a:r>
              <a:rPr lang="en-US" altLang="zh-CN" dirty="0" err="1"/>
              <a:t>SequenceFileOutputFormat.class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448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2808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2.7 Main</a:t>
            </a:r>
            <a:r>
              <a:rPr lang="zh-CN" altLang="en-US" sz="3600" dirty="0"/>
              <a:t>函数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A2222-CB3A-43D9-B206-DF1EC8310B86}"/>
              </a:ext>
            </a:extLst>
          </p:cNvPr>
          <p:cNvSpPr/>
          <p:nvPr/>
        </p:nvSpPr>
        <p:spPr>
          <a:xfrm>
            <a:off x="419877" y="1351792"/>
            <a:ext cx="3688703" cy="1696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注意设置</a:t>
            </a:r>
            <a:r>
              <a:rPr lang="en-US" altLang="zh-CN" sz="2800" dirty="0" err="1"/>
              <a:t>Partitioner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SortComparator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402E39-37C9-4801-AAE0-60D4EA081866}"/>
              </a:ext>
            </a:extLst>
          </p:cNvPr>
          <p:cNvSpPr/>
          <p:nvPr/>
        </p:nvSpPr>
        <p:spPr>
          <a:xfrm>
            <a:off x="4665306" y="197346"/>
            <a:ext cx="77319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if(</a:t>
            </a:r>
            <a:r>
              <a:rPr lang="en-US" altLang="zh-CN" dirty="0" err="1"/>
              <a:t>job.waitForCompletion</a:t>
            </a:r>
            <a:r>
              <a:rPr lang="en-US" altLang="zh-CN" dirty="0"/>
              <a:t>(true)){</a:t>
            </a:r>
          </a:p>
          <a:p>
            <a:r>
              <a:rPr lang="en-US" altLang="zh-CN" dirty="0"/>
              <a:t>    	Job </a:t>
            </a:r>
            <a:r>
              <a:rPr lang="en-US" altLang="zh-CN" dirty="0" err="1"/>
              <a:t>sortJob</a:t>
            </a:r>
            <a:r>
              <a:rPr lang="en-US" altLang="zh-CN" dirty="0"/>
              <a:t> = new Job(conf, "sort");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sortJob.setJarByClass</a:t>
            </a:r>
            <a:r>
              <a:rPr lang="en-US" altLang="zh-CN" dirty="0"/>
              <a:t>(</a:t>
            </a:r>
            <a:r>
              <a:rPr lang="en-US" altLang="zh-CN" dirty="0" err="1"/>
              <a:t>InvertedIndex.class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FileInputFormat.addInputPath</a:t>
            </a:r>
            <a:r>
              <a:rPr lang="en-US" altLang="zh-CN" dirty="0"/>
              <a:t>(</a:t>
            </a:r>
            <a:r>
              <a:rPr lang="en-US" altLang="zh-CN" dirty="0" err="1"/>
              <a:t>sortJob</a:t>
            </a:r>
            <a:r>
              <a:rPr lang="en-US" altLang="zh-CN" dirty="0"/>
              <a:t>, </a:t>
            </a:r>
            <a:r>
              <a:rPr lang="en-US" altLang="zh-CN" dirty="0" err="1"/>
              <a:t>tempDir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sortJob.setInputFormatClass</a:t>
            </a:r>
            <a:r>
              <a:rPr lang="en-US" altLang="zh-CN" dirty="0"/>
              <a:t>(</a:t>
            </a:r>
            <a:r>
              <a:rPr lang="en-US" altLang="zh-CN" dirty="0" err="1"/>
              <a:t>SequenceFileInputFormat.class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sortJob.setMapperClass</a:t>
            </a:r>
            <a:r>
              <a:rPr lang="en-US" altLang="zh-CN" dirty="0"/>
              <a:t>(</a:t>
            </a:r>
            <a:r>
              <a:rPr lang="en-US" altLang="zh-CN" dirty="0" err="1"/>
              <a:t>SecondSortMapper.class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sortJob.setMapOutputKeyClass</a:t>
            </a:r>
            <a:r>
              <a:rPr lang="en-US" altLang="zh-CN" dirty="0"/>
              <a:t>(</a:t>
            </a:r>
            <a:r>
              <a:rPr lang="en-US" altLang="zh-CN" dirty="0" err="1"/>
              <a:t>Text.class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sortJob.setMapOutputValueClass</a:t>
            </a:r>
            <a:r>
              <a:rPr lang="en-US" altLang="zh-CN" dirty="0"/>
              <a:t>(</a:t>
            </a:r>
            <a:r>
              <a:rPr lang="en-US" altLang="zh-CN" dirty="0" err="1"/>
              <a:t>NullWritable.class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sortJob.setPartitionerClass</a:t>
            </a:r>
            <a:r>
              <a:rPr lang="en-US" altLang="zh-CN" dirty="0"/>
              <a:t>(</a:t>
            </a:r>
            <a:r>
              <a:rPr lang="en-US" altLang="zh-CN" dirty="0" err="1"/>
              <a:t>SecondSortPartitioner.class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sortJob.setReducerClass</a:t>
            </a:r>
            <a:r>
              <a:rPr lang="en-US" altLang="zh-CN" dirty="0"/>
              <a:t>(</a:t>
            </a:r>
            <a:r>
              <a:rPr lang="en-US" altLang="zh-CN" dirty="0" err="1"/>
              <a:t>SecondSortReducer.class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sortJob.setNumReduceTasks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FileOutputFormat.setOutputPath</a:t>
            </a:r>
            <a:r>
              <a:rPr lang="en-US" altLang="zh-CN" dirty="0"/>
              <a:t>(</a:t>
            </a:r>
            <a:r>
              <a:rPr lang="en-US" altLang="zh-CN" dirty="0" err="1"/>
              <a:t>sortJob</a:t>
            </a:r>
            <a:r>
              <a:rPr lang="en-US" altLang="zh-CN" dirty="0"/>
              <a:t>, new Path(</a:t>
            </a:r>
            <a:r>
              <a:rPr lang="en-US" altLang="zh-CN" dirty="0" err="1"/>
              <a:t>otherArgs</a:t>
            </a:r>
            <a:r>
              <a:rPr lang="en-US" altLang="zh-CN" dirty="0"/>
              <a:t>[1]));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sortJob.setOutputKeyClass</a:t>
            </a:r>
            <a:r>
              <a:rPr lang="en-US" altLang="zh-CN" dirty="0"/>
              <a:t>(</a:t>
            </a:r>
            <a:r>
              <a:rPr lang="en-US" altLang="zh-CN" dirty="0" err="1"/>
              <a:t>Text.class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sortJob.setOutputValueClass</a:t>
            </a:r>
            <a:r>
              <a:rPr lang="en-US" altLang="zh-CN" dirty="0"/>
              <a:t>(</a:t>
            </a:r>
            <a:r>
              <a:rPr lang="en-US" altLang="zh-CN" dirty="0" err="1"/>
              <a:t>NullWritable.class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sortJob.setSortComparatorClass</a:t>
            </a:r>
            <a:r>
              <a:rPr lang="en-US" altLang="zh-CN" dirty="0"/>
              <a:t>(</a:t>
            </a:r>
            <a:r>
              <a:rPr lang="en-US" altLang="zh-CN" dirty="0" err="1"/>
              <a:t>SecondSortComparator.class</a:t>
            </a:r>
            <a:r>
              <a:rPr lang="en-US" altLang="zh-CN" dirty="0"/>
              <a:t>);;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System.exit</a:t>
            </a:r>
            <a:r>
              <a:rPr lang="en-US" altLang="zh-CN" dirty="0"/>
              <a:t>(</a:t>
            </a:r>
            <a:r>
              <a:rPr lang="en-US" altLang="zh-CN" dirty="0" err="1"/>
              <a:t>sortJob.waitForCompletion</a:t>
            </a:r>
            <a:r>
              <a:rPr lang="en-US" altLang="zh-CN" dirty="0"/>
              <a:t>(true) ? 0:1);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finally{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FileSystem.get</a:t>
            </a:r>
            <a:r>
              <a:rPr lang="en-US" altLang="zh-CN" dirty="0"/>
              <a:t>(conf).</a:t>
            </a:r>
            <a:r>
              <a:rPr lang="en-US" altLang="zh-CN" dirty="0" err="1"/>
              <a:t>deleteOnExit</a:t>
            </a:r>
            <a:r>
              <a:rPr lang="en-US" altLang="zh-CN" dirty="0"/>
              <a:t>(</a:t>
            </a:r>
            <a:r>
              <a:rPr lang="en-US" altLang="zh-CN" dirty="0" err="1"/>
              <a:t>tempDir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29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D419A1-5188-467D-B742-B5649E885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7495"/>
            <a:ext cx="10515600" cy="4290684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98F120E-5BE9-4B1C-A636-D17A2DF9D529}"/>
              </a:ext>
            </a:extLst>
          </p:cNvPr>
          <p:cNvSpPr/>
          <p:nvPr/>
        </p:nvSpPr>
        <p:spPr>
          <a:xfrm>
            <a:off x="0" y="0"/>
            <a:ext cx="2746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2.8 </a:t>
            </a:r>
            <a:r>
              <a:rPr lang="zh-CN" altLang="en-US" sz="3600"/>
              <a:t>运行结果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182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1952D-C665-4525-9A14-ABBC5821F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4289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谢    谢 ！</a:t>
            </a:r>
          </a:p>
        </p:txBody>
      </p:sp>
    </p:spTree>
    <p:extLst>
      <p:ext uri="{BB962C8B-B14F-4D97-AF65-F5344CB8AC3E}">
        <p14:creationId xmlns:p14="http://schemas.microsoft.com/office/powerpoint/2010/main" val="99063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1952D-C665-4525-9A14-ABBC5821F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4330"/>
            <a:ext cx="9144000" cy="238760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中文词频统计</a:t>
            </a:r>
          </a:p>
        </p:txBody>
      </p:sp>
    </p:spTree>
    <p:extLst>
      <p:ext uri="{BB962C8B-B14F-4D97-AF65-F5344CB8AC3E}">
        <p14:creationId xmlns:p14="http://schemas.microsoft.com/office/powerpoint/2010/main" val="102990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7BB570D0-50C2-47FA-9BC1-9D3FE20AA1B9}"/>
              </a:ext>
            </a:extLst>
          </p:cNvPr>
          <p:cNvSpPr/>
          <p:nvPr/>
        </p:nvSpPr>
        <p:spPr>
          <a:xfrm>
            <a:off x="5987143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public static class </a:t>
            </a:r>
            <a:r>
              <a:rPr lang="en-US" altLang="zh-CN" dirty="0" err="1"/>
              <a:t>TokenizerMapper</a:t>
            </a:r>
            <a:r>
              <a:rPr lang="en-US" altLang="zh-CN" dirty="0"/>
              <a:t> extends</a:t>
            </a:r>
          </a:p>
          <a:p>
            <a:r>
              <a:rPr lang="en-US" altLang="zh-CN" dirty="0"/>
              <a:t>      Mapper&lt;Object, Text, Text, </a:t>
            </a:r>
            <a:r>
              <a:rPr lang="en-US" altLang="zh-CN" dirty="0" err="1"/>
              <a:t>IntWritable</a:t>
            </a:r>
            <a:r>
              <a:rPr lang="en-US" altLang="zh-CN" dirty="0"/>
              <a:t>&gt; {</a:t>
            </a:r>
          </a:p>
          <a:p>
            <a:endParaRPr lang="en-US" altLang="zh-CN" dirty="0"/>
          </a:p>
          <a:p>
            <a:r>
              <a:rPr lang="en-US" altLang="zh-CN" dirty="0"/>
              <a:t>    private final static </a:t>
            </a:r>
            <a:r>
              <a:rPr lang="en-US" altLang="zh-CN" dirty="0" err="1"/>
              <a:t>IntWritable</a:t>
            </a:r>
            <a:r>
              <a:rPr lang="en-US" altLang="zh-CN" dirty="0"/>
              <a:t> one = new </a:t>
            </a:r>
            <a:r>
              <a:rPr lang="en-US" altLang="zh-CN" dirty="0" err="1"/>
              <a:t>IntWritable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private Text word = new Text();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public void map(Object key, Text value, Context context)</a:t>
            </a:r>
          </a:p>
          <a:p>
            <a:r>
              <a:rPr lang="en-US" altLang="zh-CN" dirty="0"/>
              <a:t>        throws </a:t>
            </a:r>
            <a:r>
              <a:rPr lang="en-US" altLang="zh-CN" dirty="0" err="1"/>
              <a:t>IOException</a:t>
            </a:r>
            <a:r>
              <a:rPr lang="en-US" altLang="zh-CN" dirty="0"/>
              <a:t>,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HanLP.Config.ShowTermNature</a:t>
            </a:r>
            <a:r>
              <a:rPr lang="en-US" altLang="zh-CN" dirty="0"/>
              <a:t> = false; //</a:t>
            </a:r>
            <a:r>
              <a:rPr lang="zh-CN" altLang="en-US" dirty="0"/>
              <a:t>关闭词性显示</a:t>
            </a:r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String[] </a:t>
            </a:r>
            <a:r>
              <a:rPr lang="en-US" altLang="zh-CN" dirty="0" err="1"/>
              <a:t>tmp</a:t>
            </a:r>
            <a:r>
              <a:rPr lang="en-US" altLang="zh-CN" dirty="0"/>
              <a:t> = </a:t>
            </a:r>
            <a:r>
              <a:rPr lang="en-US" altLang="zh-CN" dirty="0" err="1"/>
              <a:t>value.toString</a:t>
            </a:r>
            <a:r>
              <a:rPr lang="en-US" altLang="zh-CN" dirty="0"/>
              <a:t>().trim().split("\\t");</a:t>
            </a:r>
          </a:p>
          <a:p>
            <a:r>
              <a:rPr lang="en-US" altLang="zh-CN" dirty="0"/>
              <a:t>      String str = </a:t>
            </a:r>
            <a:r>
              <a:rPr lang="en-US" altLang="zh-CN" dirty="0" err="1"/>
              <a:t>tmp</a:t>
            </a:r>
            <a:r>
              <a:rPr lang="en-US" altLang="zh-CN" dirty="0"/>
              <a:t>[4].replace(" ", "");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List&lt;Term&gt; list = </a:t>
            </a:r>
            <a:r>
              <a:rPr lang="en-US" altLang="zh-CN" dirty="0" err="1"/>
              <a:t>StandardTokenizer.segment</a:t>
            </a:r>
            <a:r>
              <a:rPr lang="en-US" altLang="zh-CN" dirty="0"/>
              <a:t>(str);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CoreStopWordDictionary.apply</a:t>
            </a:r>
            <a:r>
              <a:rPr lang="en-US" altLang="zh-CN" dirty="0"/>
              <a:t>(list); //</a:t>
            </a:r>
            <a:r>
              <a:rPr lang="zh-CN" altLang="en-US" dirty="0"/>
              <a:t>去除停用词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list.size</a:t>
            </a:r>
            <a:r>
              <a:rPr lang="en-US" altLang="zh-CN" dirty="0"/>
              <a:t>();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word.set</a:t>
            </a:r>
            <a:r>
              <a:rPr lang="en-US" altLang="zh-CN" dirty="0"/>
              <a:t>(</a:t>
            </a:r>
            <a:r>
              <a:rPr lang="en-US" altLang="zh-CN" dirty="0" err="1"/>
              <a:t>list.get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context.write</a:t>
            </a:r>
            <a:r>
              <a:rPr lang="en-US" altLang="zh-CN" dirty="0"/>
              <a:t>(word, one);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4299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1.1 </a:t>
            </a:r>
            <a:r>
              <a:rPr lang="zh-CN" altLang="en-US" sz="3600" dirty="0"/>
              <a:t>分词</a:t>
            </a:r>
            <a:r>
              <a:rPr lang="en-US" altLang="zh-CN" sz="3600" dirty="0"/>
              <a:t>Mapper</a:t>
            </a:r>
            <a:r>
              <a:rPr lang="zh-CN" altLang="en-US" sz="3600" dirty="0"/>
              <a:t>设计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A2222-CB3A-43D9-B206-DF1EC8310B86}"/>
              </a:ext>
            </a:extLst>
          </p:cNvPr>
          <p:cNvSpPr/>
          <p:nvPr/>
        </p:nvSpPr>
        <p:spPr>
          <a:xfrm>
            <a:off x="537373" y="1480848"/>
            <a:ext cx="5242141" cy="4281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基本沿用了</a:t>
            </a:r>
            <a:r>
              <a:rPr lang="en-US" altLang="zh-CN" sz="2800" dirty="0"/>
              <a:t>Word Count</a:t>
            </a:r>
            <a:r>
              <a:rPr lang="zh-CN" altLang="en-US" sz="2800" dirty="0"/>
              <a:t>的框架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使用</a:t>
            </a:r>
            <a:r>
              <a:rPr lang="en-US" altLang="zh-CN" sz="2800" dirty="0" err="1"/>
              <a:t>HanLP</a:t>
            </a:r>
            <a:r>
              <a:rPr lang="zh-CN" altLang="en-US" sz="2800" dirty="0"/>
              <a:t>进行中文分词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对</a:t>
            </a:r>
            <a:r>
              <a:rPr lang="en-US" altLang="zh-CN" sz="2800" dirty="0"/>
              <a:t>fulldata.txt</a:t>
            </a:r>
            <a:r>
              <a:rPr lang="zh-CN" altLang="en-US" sz="2800" dirty="0"/>
              <a:t>文件操作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对新闻标题进行分词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输出键值对：</a:t>
            </a:r>
            <a:r>
              <a:rPr lang="en-US" altLang="zh-CN" sz="2800" dirty="0"/>
              <a:t>&lt;</a:t>
            </a:r>
            <a:r>
              <a:rPr lang="zh-CN" altLang="en-US" sz="2800" dirty="0"/>
              <a:t>词</a:t>
            </a:r>
            <a:r>
              <a:rPr lang="en-US" altLang="zh-CN" sz="2800" dirty="0"/>
              <a:t>, </a:t>
            </a:r>
            <a:r>
              <a:rPr lang="zh-CN" altLang="en-US" sz="2800" dirty="0"/>
              <a:t>计数</a:t>
            </a:r>
            <a:r>
              <a:rPr lang="en-US" altLang="zh-CN" sz="2800" dirty="0"/>
              <a:t>1&gt;</a:t>
            </a:r>
          </a:p>
        </p:txBody>
      </p:sp>
    </p:spTree>
    <p:extLst>
      <p:ext uri="{BB962C8B-B14F-4D97-AF65-F5344CB8AC3E}">
        <p14:creationId xmlns:p14="http://schemas.microsoft.com/office/powerpoint/2010/main" val="423391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7BB570D0-50C2-47FA-9BC1-9D3FE20AA1B9}"/>
              </a:ext>
            </a:extLst>
          </p:cNvPr>
          <p:cNvSpPr/>
          <p:nvPr/>
        </p:nvSpPr>
        <p:spPr>
          <a:xfrm>
            <a:off x="6005804" y="61722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static class </a:t>
            </a:r>
            <a:r>
              <a:rPr lang="en-US" altLang="zh-CN" dirty="0" err="1"/>
              <a:t>IntSumReducer</a:t>
            </a:r>
            <a:r>
              <a:rPr lang="en-US" altLang="zh-CN" dirty="0"/>
              <a:t> extends</a:t>
            </a:r>
          </a:p>
          <a:p>
            <a:r>
              <a:rPr lang="en-US" altLang="zh-CN" dirty="0"/>
              <a:t>      Reducer&lt;Text, </a:t>
            </a:r>
            <a:r>
              <a:rPr lang="en-US" altLang="zh-CN" dirty="0" err="1"/>
              <a:t>IntWritable</a:t>
            </a:r>
            <a:r>
              <a:rPr lang="en-US" altLang="zh-CN" dirty="0"/>
              <a:t>, Text, </a:t>
            </a:r>
            <a:r>
              <a:rPr lang="en-US" altLang="zh-CN" dirty="0" err="1"/>
              <a:t>IntWritable</a:t>
            </a:r>
            <a:r>
              <a:rPr lang="en-US" altLang="zh-CN" dirty="0"/>
              <a:t>&gt; 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IntWritable</a:t>
            </a:r>
            <a:r>
              <a:rPr lang="en-US" altLang="zh-CN" dirty="0"/>
              <a:t> result = new </a:t>
            </a:r>
            <a:r>
              <a:rPr lang="en-US" altLang="zh-CN" dirty="0" err="1"/>
              <a:t>IntWritable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public void reduce(Text key, </a:t>
            </a:r>
            <a:r>
              <a:rPr lang="en-US" altLang="zh-CN" dirty="0" err="1"/>
              <a:t>Iterable</a:t>
            </a:r>
            <a:r>
              <a:rPr lang="en-US" altLang="zh-CN" dirty="0"/>
              <a:t>&lt;</a:t>
            </a:r>
            <a:r>
              <a:rPr lang="en-US" altLang="zh-CN" dirty="0" err="1"/>
              <a:t>IntWritable</a:t>
            </a:r>
            <a:r>
              <a:rPr lang="en-US" altLang="zh-CN" dirty="0"/>
              <a:t>&gt; values, Context context)</a:t>
            </a:r>
          </a:p>
          <a:p>
            <a:r>
              <a:rPr lang="en-US" altLang="zh-CN" dirty="0"/>
              <a:t>        throws </a:t>
            </a:r>
            <a:r>
              <a:rPr lang="en-US" altLang="zh-CN" dirty="0" err="1"/>
              <a:t>IOException</a:t>
            </a:r>
            <a:r>
              <a:rPr lang="en-US" altLang="zh-CN" dirty="0"/>
              <a:t>,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int sum = 0;</a:t>
            </a:r>
          </a:p>
          <a:p>
            <a:r>
              <a:rPr lang="en-US" altLang="zh-CN" dirty="0"/>
              <a:t>      int k = </a:t>
            </a:r>
            <a:r>
              <a:rPr lang="en-US" altLang="zh-CN" dirty="0" err="1"/>
              <a:t>context.getConfiguration</a:t>
            </a:r>
            <a:r>
              <a:rPr lang="en-US" altLang="zh-CN" dirty="0"/>
              <a:t>().</a:t>
            </a:r>
            <a:r>
              <a:rPr lang="en-US" altLang="zh-CN" dirty="0" err="1"/>
              <a:t>getInt</a:t>
            </a:r>
            <a:r>
              <a:rPr lang="en-US" altLang="zh-CN" dirty="0"/>
              <a:t>("k", 0);</a:t>
            </a:r>
          </a:p>
          <a:p>
            <a:r>
              <a:rPr lang="en-US" altLang="zh-CN" dirty="0"/>
              <a:t>      for (</a:t>
            </a:r>
            <a:r>
              <a:rPr lang="en-US" altLang="zh-CN" dirty="0" err="1"/>
              <a:t>IntWritable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: values) {</a:t>
            </a:r>
          </a:p>
          <a:p>
            <a:r>
              <a:rPr lang="en-US" altLang="zh-CN" dirty="0"/>
              <a:t>        sum += </a:t>
            </a:r>
            <a:r>
              <a:rPr lang="en-US" altLang="zh-CN" dirty="0" err="1"/>
              <a:t>val.get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if(sum &gt; k){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result.set</a:t>
            </a:r>
            <a:r>
              <a:rPr lang="en-US" altLang="zh-CN" dirty="0"/>
              <a:t>(sum);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context.write</a:t>
            </a:r>
            <a:r>
              <a:rPr lang="en-US" altLang="zh-CN" dirty="0"/>
              <a:t>(key, result);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5295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1.2 </a:t>
            </a:r>
            <a:r>
              <a:rPr lang="zh-CN" altLang="en-US" sz="3600" dirty="0"/>
              <a:t>词频统计</a:t>
            </a:r>
            <a:r>
              <a:rPr lang="en-US" altLang="zh-CN" sz="3600" dirty="0"/>
              <a:t>Reducer</a:t>
            </a:r>
            <a:r>
              <a:rPr lang="zh-CN" altLang="en-US" sz="3600" dirty="0"/>
              <a:t>设计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A2222-CB3A-43D9-B206-DF1EC8310B86}"/>
              </a:ext>
            </a:extLst>
          </p:cNvPr>
          <p:cNvSpPr/>
          <p:nvPr/>
        </p:nvSpPr>
        <p:spPr>
          <a:xfrm>
            <a:off x="537373" y="1480848"/>
            <a:ext cx="5739072" cy="3419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基本沿用了</a:t>
            </a:r>
            <a:r>
              <a:rPr lang="en-US" altLang="zh-CN" sz="2800" dirty="0"/>
              <a:t>Word Count</a:t>
            </a:r>
            <a:r>
              <a:rPr lang="zh-CN" altLang="en-US" sz="2800" dirty="0"/>
              <a:t>的框架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统计词频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只保留出现次数大于</a:t>
            </a:r>
            <a:r>
              <a:rPr lang="en-US" altLang="zh-CN" sz="2800" dirty="0"/>
              <a:t>K</a:t>
            </a:r>
            <a:r>
              <a:rPr lang="zh-CN" altLang="en-US" sz="2800" dirty="0"/>
              <a:t>次的词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输出键值对：</a:t>
            </a:r>
            <a:r>
              <a:rPr lang="en-US" altLang="zh-CN" sz="2800" dirty="0"/>
              <a:t>&lt;</a:t>
            </a:r>
            <a:r>
              <a:rPr lang="zh-CN" altLang="en-US" sz="2800" dirty="0"/>
              <a:t>词，出现次数和</a:t>
            </a:r>
            <a:r>
              <a:rPr lang="en-US" altLang="zh-CN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3895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7BB570D0-50C2-47FA-9BC1-9D3FE20AA1B9}"/>
              </a:ext>
            </a:extLst>
          </p:cNvPr>
          <p:cNvSpPr/>
          <p:nvPr/>
        </p:nvSpPr>
        <p:spPr>
          <a:xfrm>
            <a:off x="6466113" y="972902"/>
            <a:ext cx="59353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InverseMapper</a:t>
            </a:r>
            <a:r>
              <a:rPr lang="zh-CN" altLang="en-US" dirty="0"/>
              <a:t>类源码：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InverseMapper</a:t>
            </a:r>
            <a:r>
              <a:rPr lang="en-US" altLang="zh-CN" dirty="0"/>
              <a:t>&lt;K, V&gt; extends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MapReduceBase</a:t>
            </a:r>
            <a:r>
              <a:rPr lang="en-US" altLang="zh-CN" dirty="0"/>
              <a:t> implements Mapper&lt;K, V, V, K&gt; {  </a:t>
            </a:r>
          </a:p>
          <a:p>
            <a:r>
              <a:rPr lang="en-US" altLang="zh-CN" dirty="0"/>
              <a:t>         /** The inverse function.  Input keys and values are swapped.*/</a:t>
            </a:r>
          </a:p>
          <a:p>
            <a:r>
              <a:rPr lang="en-US" altLang="zh-CN" dirty="0"/>
              <a:t>         public void map(K key, V value,</a:t>
            </a:r>
          </a:p>
          <a:p>
            <a:r>
              <a:rPr lang="en-US" altLang="zh-CN" dirty="0"/>
              <a:t>                         </a:t>
            </a:r>
            <a:r>
              <a:rPr lang="en-US" altLang="zh-CN" dirty="0" err="1"/>
              <a:t>OutputCollector</a:t>
            </a:r>
            <a:r>
              <a:rPr lang="en-US" altLang="zh-CN" dirty="0"/>
              <a:t>&lt;V, K&gt; output, Reporter reporter)</a:t>
            </a:r>
          </a:p>
          <a:p>
            <a:r>
              <a:rPr lang="en-US" altLang="zh-CN" dirty="0"/>
              <a:t>           throws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output.collect</a:t>
            </a:r>
            <a:r>
              <a:rPr lang="en-US" altLang="zh-CN" dirty="0"/>
              <a:t>(value, key);</a:t>
            </a:r>
          </a:p>
          <a:p>
            <a:r>
              <a:rPr lang="en-US" altLang="zh-CN" dirty="0"/>
              <a:t>         }      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3669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1.3 </a:t>
            </a:r>
            <a:r>
              <a:rPr lang="zh-CN" altLang="en-US" sz="3600" dirty="0"/>
              <a:t>实现降序输出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A2222-CB3A-43D9-B206-DF1EC8310B86}"/>
              </a:ext>
            </a:extLst>
          </p:cNvPr>
          <p:cNvSpPr/>
          <p:nvPr/>
        </p:nvSpPr>
        <p:spPr>
          <a:xfrm>
            <a:off x="406743" y="1077218"/>
            <a:ext cx="5462211" cy="341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/>
              <a:t>InverseMapper</a:t>
            </a:r>
            <a:r>
              <a:rPr lang="zh-CN" altLang="en-US" sz="2800" dirty="0"/>
              <a:t>类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将词频作为</a:t>
            </a:r>
            <a:r>
              <a:rPr lang="en-US" altLang="zh-CN" sz="2800" dirty="0"/>
              <a:t>Key</a:t>
            </a:r>
            <a:r>
              <a:rPr lang="zh-CN" altLang="en-US" sz="2800" dirty="0"/>
              <a:t>从而实现排序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重写一个</a:t>
            </a:r>
            <a:r>
              <a:rPr lang="en-US" altLang="zh-CN" sz="2800" dirty="0" err="1"/>
              <a:t>OutputKeyComparator</a:t>
            </a:r>
            <a:r>
              <a:rPr lang="zh-CN" altLang="en-US" sz="2800" dirty="0"/>
              <a:t>类实现降序排序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3314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3669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1.3 </a:t>
            </a:r>
            <a:r>
              <a:rPr lang="zh-CN" altLang="en-US" sz="3600" dirty="0"/>
              <a:t>实现降序输出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A2222-CB3A-43D9-B206-DF1EC8310B86}"/>
              </a:ext>
            </a:extLst>
          </p:cNvPr>
          <p:cNvSpPr/>
          <p:nvPr/>
        </p:nvSpPr>
        <p:spPr>
          <a:xfrm>
            <a:off x="406743" y="1077218"/>
            <a:ext cx="5462211" cy="341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/>
              <a:t>InverseMapper</a:t>
            </a:r>
            <a:r>
              <a:rPr lang="zh-CN" altLang="en-US" sz="2800" dirty="0"/>
              <a:t>类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将词频作为</a:t>
            </a:r>
            <a:r>
              <a:rPr lang="en-US" altLang="zh-CN" sz="2800" dirty="0"/>
              <a:t>Key</a:t>
            </a:r>
            <a:r>
              <a:rPr lang="zh-CN" altLang="en-US" sz="2800" dirty="0"/>
              <a:t>从而实现排序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重写一个</a:t>
            </a:r>
            <a:r>
              <a:rPr lang="en-US" altLang="zh-CN" sz="2800" dirty="0" err="1"/>
              <a:t>DecreasingComparator</a:t>
            </a:r>
            <a:r>
              <a:rPr lang="zh-CN" altLang="en-US" sz="2800" dirty="0"/>
              <a:t>类实现降序排序</a:t>
            </a:r>
            <a:endParaRPr lang="en-US" altLang="zh-CN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07C747-1BC3-4B01-A754-8933D436CE12}"/>
              </a:ext>
            </a:extLst>
          </p:cNvPr>
          <p:cNvSpPr/>
          <p:nvPr/>
        </p:nvSpPr>
        <p:spPr>
          <a:xfrm>
            <a:off x="6239069" y="134761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private static class </a:t>
            </a:r>
            <a:r>
              <a:rPr lang="en-US" altLang="zh-CN" dirty="0" err="1"/>
              <a:t>IntWritableDecreasingComparator</a:t>
            </a:r>
            <a:r>
              <a:rPr lang="en-US" altLang="zh-CN" dirty="0"/>
              <a:t> extends </a:t>
            </a:r>
            <a:r>
              <a:rPr lang="en-US" altLang="zh-CN" dirty="0" err="1"/>
              <a:t>IntWritable.Comparator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  public int compare(</a:t>
            </a:r>
            <a:r>
              <a:rPr lang="en-US" altLang="zh-CN" dirty="0" err="1"/>
              <a:t>WritableComparable</a:t>
            </a:r>
            <a:r>
              <a:rPr lang="en-US" altLang="zh-CN" dirty="0"/>
              <a:t> a, </a:t>
            </a:r>
            <a:r>
              <a:rPr lang="en-US" altLang="zh-CN" dirty="0" err="1"/>
              <a:t>WritableComparable</a:t>
            </a:r>
            <a:r>
              <a:rPr lang="en-US" altLang="zh-CN" dirty="0"/>
              <a:t> b){</a:t>
            </a:r>
          </a:p>
          <a:p>
            <a:r>
              <a:rPr lang="en-US" altLang="zh-CN" dirty="0"/>
              <a:t>		  return -</a:t>
            </a:r>
            <a:r>
              <a:rPr lang="en-US" altLang="zh-CN" dirty="0" err="1"/>
              <a:t>super.compare</a:t>
            </a:r>
            <a:r>
              <a:rPr lang="en-US" altLang="zh-CN" dirty="0"/>
              <a:t>(a, b);</a:t>
            </a:r>
          </a:p>
          <a:p>
            <a:r>
              <a:rPr lang="en-US" altLang="zh-CN" dirty="0"/>
              <a:t>	  }</a:t>
            </a:r>
          </a:p>
          <a:p>
            <a:r>
              <a:rPr lang="en-US" altLang="zh-CN" dirty="0"/>
              <a:t>	  public int compare(byte[] b1, int s1, int l1, byte[] b2, int s2, int l2){</a:t>
            </a:r>
          </a:p>
          <a:p>
            <a:r>
              <a:rPr lang="en-US" altLang="zh-CN" dirty="0"/>
              <a:t>		  return -</a:t>
            </a:r>
            <a:r>
              <a:rPr lang="en-US" altLang="zh-CN" dirty="0" err="1"/>
              <a:t>super.compare</a:t>
            </a:r>
            <a:r>
              <a:rPr lang="en-US" altLang="zh-CN" dirty="0"/>
              <a:t>(b1, s1, l1, b2, s2, l2);</a:t>
            </a:r>
          </a:p>
          <a:p>
            <a:r>
              <a:rPr lang="en-US" altLang="zh-CN" dirty="0"/>
              <a:t>	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8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2808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1.4 Main</a:t>
            </a:r>
            <a:r>
              <a:rPr lang="zh-CN" altLang="en-US" sz="3600" dirty="0"/>
              <a:t>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DA30EC-2371-4308-BB80-EFE7652566F3}"/>
              </a:ext>
            </a:extLst>
          </p:cNvPr>
          <p:cNvSpPr/>
          <p:nvPr/>
        </p:nvSpPr>
        <p:spPr>
          <a:xfrm>
            <a:off x="5738594" y="444464"/>
            <a:ext cx="67084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Exception {</a:t>
            </a:r>
          </a:p>
          <a:p>
            <a:r>
              <a:rPr lang="en-US" altLang="zh-CN" dirty="0"/>
              <a:t>    Configuration conf = new Configuration();</a:t>
            </a:r>
          </a:p>
          <a:p>
            <a:r>
              <a:rPr lang="en-US" altLang="zh-CN" dirty="0"/>
              <a:t>    String[] </a:t>
            </a:r>
            <a:r>
              <a:rPr lang="en-US" altLang="zh-CN" dirty="0" err="1"/>
              <a:t>otherArgs</a:t>
            </a:r>
            <a:r>
              <a:rPr lang="en-US" altLang="zh-CN" dirty="0"/>
              <a:t> =</a:t>
            </a:r>
          </a:p>
          <a:p>
            <a:r>
              <a:rPr lang="en-US" altLang="zh-CN" dirty="0"/>
              <a:t>        new </a:t>
            </a:r>
            <a:r>
              <a:rPr lang="en-US" altLang="zh-CN" dirty="0" err="1"/>
              <a:t>GenericOptionsParser</a:t>
            </a:r>
            <a:r>
              <a:rPr lang="en-US" altLang="zh-CN" dirty="0"/>
              <a:t>(conf, </a:t>
            </a:r>
            <a:r>
              <a:rPr lang="en-US" altLang="zh-CN" dirty="0" err="1"/>
              <a:t>args</a:t>
            </a:r>
            <a:r>
              <a:rPr lang="en-US" altLang="zh-CN" dirty="0"/>
              <a:t>).</a:t>
            </a:r>
            <a:r>
              <a:rPr lang="en-US" altLang="zh-CN" dirty="0" err="1"/>
              <a:t>getRemainingArgs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Path </a:t>
            </a:r>
            <a:r>
              <a:rPr lang="en-US" altLang="zh-CN" dirty="0" err="1"/>
              <a:t>tempDir</a:t>
            </a:r>
            <a:r>
              <a:rPr lang="en-US" altLang="zh-CN" dirty="0"/>
              <a:t> = new Path(“</a:t>
            </a:r>
            <a:r>
              <a:rPr lang="en-US" altLang="zh-CN" dirty="0" err="1"/>
              <a:t>ChineseWordCount</a:t>
            </a:r>
            <a:r>
              <a:rPr lang="en-US" altLang="zh-CN" dirty="0"/>
              <a:t>-temp-" + </a:t>
            </a:r>
            <a:r>
              <a:rPr lang="en-US" altLang="zh-CN" dirty="0" err="1"/>
              <a:t>Integer.toString</a:t>
            </a:r>
            <a:r>
              <a:rPr lang="en-US" altLang="zh-CN" dirty="0"/>
              <a:t>(new Random().</a:t>
            </a:r>
            <a:r>
              <a:rPr lang="en-US" altLang="zh-CN" dirty="0" err="1"/>
              <a:t>nextInt</a:t>
            </a:r>
            <a:r>
              <a:rPr lang="en-US" altLang="zh-CN" dirty="0"/>
              <a:t>(</a:t>
            </a:r>
            <a:r>
              <a:rPr lang="en-US" altLang="zh-CN" dirty="0" err="1"/>
              <a:t>Integer.MAX_VALUE</a:t>
            </a:r>
            <a:r>
              <a:rPr lang="en-US" altLang="zh-CN" dirty="0"/>
              <a:t>)));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conf.setInt</a:t>
            </a:r>
            <a:r>
              <a:rPr lang="en-US" altLang="zh-CN" dirty="0"/>
              <a:t>("k",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otherArgs</a:t>
            </a:r>
            <a:r>
              <a:rPr lang="en-US" altLang="zh-CN" dirty="0"/>
              <a:t>[2]));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Job </a:t>
            </a:r>
            <a:r>
              <a:rPr lang="en-US" altLang="zh-CN" dirty="0" err="1"/>
              <a:t>job</a:t>
            </a:r>
            <a:r>
              <a:rPr lang="en-US" altLang="zh-CN" dirty="0"/>
              <a:t> = new Job(conf, "word count");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job.setJarByClass</a:t>
            </a:r>
            <a:r>
              <a:rPr lang="en-US" altLang="zh-CN" dirty="0"/>
              <a:t>(</a:t>
            </a:r>
            <a:r>
              <a:rPr lang="en-US" altLang="zh-CN" dirty="0" err="1"/>
              <a:t>ChineseWordCount.class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try{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job.setMapperClass</a:t>
            </a:r>
            <a:r>
              <a:rPr lang="en-US" altLang="zh-CN" dirty="0"/>
              <a:t>(</a:t>
            </a:r>
            <a:r>
              <a:rPr lang="en-US" altLang="zh-CN" dirty="0" err="1"/>
              <a:t>TokenizerMapper.class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job.setCombinerClass</a:t>
            </a:r>
            <a:r>
              <a:rPr lang="en-US" altLang="zh-CN" dirty="0"/>
              <a:t>(</a:t>
            </a:r>
            <a:r>
              <a:rPr lang="en-US" altLang="zh-CN" dirty="0" err="1"/>
              <a:t>IntSumReducer.class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job.setReducerClass</a:t>
            </a:r>
            <a:r>
              <a:rPr lang="en-US" altLang="zh-CN" dirty="0"/>
              <a:t>(</a:t>
            </a:r>
            <a:r>
              <a:rPr lang="en-US" altLang="zh-CN" dirty="0" err="1"/>
              <a:t>IntSumReducer.class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job.setOutputKeyClass</a:t>
            </a:r>
            <a:r>
              <a:rPr lang="en-US" altLang="zh-CN" dirty="0"/>
              <a:t>(</a:t>
            </a:r>
            <a:r>
              <a:rPr lang="en-US" altLang="zh-CN" dirty="0" err="1"/>
              <a:t>Text.class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job.setOutputValueClass</a:t>
            </a:r>
            <a:r>
              <a:rPr lang="en-US" altLang="zh-CN" dirty="0"/>
              <a:t>(</a:t>
            </a:r>
            <a:r>
              <a:rPr lang="en-US" altLang="zh-CN" dirty="0" err="1"/>
              <a:t>IntWritable.class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FileInputFormat.addInputPath</a:t>
            </a:r>
            <a:r>
              <a:rPr lang="en-US" altLang="zh-CN" dirty="0"/>
              <a:t>(job, new Path(</a:t>
            </a:r>
            <a:r>
              <a:rPr lang="en-US" altLang="zh-CN" dirty="0" err="1"/>
              <a:t>otherArgs</a:t>
            </a:r>
            <a:r>
              <a:rPr lang="en-US" altLang="zh-CN" dirty="0"/>
              <a:t>[0]));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FileOutputFormat.setOutputPath</a:t>
            </a:r>
            <a:r>
              <a:rPr lang="en-US" altLang="zh-CN" dirty="0"/>
              <a:t>(job, </a:t>
            </a:r>
            <a:r>
              <a:rPr lang="en-US" altLang="zh-CN" dirty="0" err="1"/>
              <a:t>tempDir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job.setOutputFormatClass</a:t>
            </a:r>
            <a:r>
              <a:rPr lang="en-US" altLang="zh-CN" dirty="0"/>
              <a:t>(</a:t>
            </a:r>
            <a:r>
              <a:rPr lang="en-US" altLang="zh-CN" dirty="0" err="1"/>
              <a:t>SequenceFileOutputFormat.class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D4737D-B80F-4667-8252-AF7BE0F01A1C}"/>
              </a:ext>
            </a:extLst>
          </p:cNvPr>
          <p:cNvSpPr/>
          <p:nvPr/>
        </p:nvSpPr>
        <p:spPr>
          <a:xfrm>
            <a:off x="406743" y="1077218"/>
            <a:ext cx="5462211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分为两个</a:t>
            </a:r>
            <a:r>
              <a:rPr lang="en-US" altLang="zh-CN" sz="2800" dirty="0"/>
              <a:t>Job</a:t>
            </a:r>
            <a:r>
              <a:rPr lang="zh-CN" altLang="en-US" sz="2800" dirty="0"/>
              <a:t>执行：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   </a:t>
            </a:r>
            <a:r>
              <a:rPr lang="zh-CN" altLang="en-US" sz="2800" dirty="0"/>
              <a:t>第一个分词</a:t>
            </a:r>
            <a:r>
              <a:rPr lang="en-US" altLang="zh-CN" sz="2800" dirty="0"/>
              <a:t>+</a:t>
            </a:r>
            <a:r>
              <a:rPr lang="zh-CN" altLang="en-US" sz="2800" dirty="0"/>
              <a:t>词频统计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   </a:t>
            </a:r>
            <a:r>
              <a:rPr lang="zh-CN" altLang="en-US" sz="2800" dirty="0"/>
              <a:t>第二个降序输出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第一个</a:t>
            </a:r>
            <a:r>
              <a:rPr lang="en-US" altLang="zh-CN" sz="2800" dirty="0"/>
              <a:t>Job</a:t>
            </a:r>
            <a:r>
              <a:rPr lang="zh-CN" altLang="en-US" sz="2800" dirty="0"/>
              <a:t>的输出存在临时目录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700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FDEA5A89-E070-4916-8485-64674B8FE06F}"/>
              </a:ext>
            </a:extLst>
          </p:cNvPr>
          <p:cNvSpPr/>
          <p:nvPr/>
        </p:nvSpPr>
        <p:spPr>
          <a:xfrm>
            <a:off x="0" y="0"/>
            <a:ext cx="2808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1.4 Main</a:t>
            </a:r>
            <a:r>
              <a:rPr lang="zh-CN" altLang="en-US" sz="3600" dirty="0"/>
              <a:t>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932F69-2FEE-4B6E-AF0D-27E9DE19287B}"/>
              </a:ext>
            </a:extLst>
          </p:cNvPr>
          <p:cNvSpPr/>
          <p:nvPr/>
        </p:nvSpPr>
        <p:spPr>
          <a:xfrm>
            <a:off x="5837853" y="323165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if(</a:t>
            </a:r>
            <a:r>
              <a:rPr lang="en-US" altLang="zh-CN" dirty="0" err="1"/>
              <a:t>job.waitForCompletion</a:t>
            </a:r>
            <a:r>
              <a:rPr lang="en-US" altLang="zh-CN" dirty="0"/>
              <a:t>(true)){</a:t>
            </a:r>
          </a:p>
          <a:p>
            <a:r>
              <a:rPr lang="en-US" altLang="zh-CN" dirty="0"/>
              <a:t>    	Job </a:t>
            </a:r>
            <a:r>
              <a:rPr lang="en-US" altLang="zh-CN" dirty="0" err="1"/>
              <a:t>sortJob</a:t>
            </a:r>
            <a:r>
              <a:rPr lang="en-US" altLang="zh-CN" dirty="0"/>
              <a:t> = new Job(conf, "sort");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sortJob.setJarByClass</a:t>
            </a:r>
            <a:r>
              <a:rPr lang="en-US" altLang="zh-CN" dirty="0"/>
              <a:t>(</a:t>
            </a:r>
            <a:r>
              <a:rPr lang="en-US" altLang="zh-CN" dirty="0" err="1"/>
              <a:t>ChineseWordCount.class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FileInputFormat.addInputPath</a:t>
            </a:r>
            <a:r>
              <a:rPr lang="en-US" altLang="zh-CN" dirty="0"/>
              <a:t>(</a:t>
            </a:r>
            <a:r>
              <a:rPr lang="en-US" altLang="zh-CN" dirty="0" err="1"/>
              <a:t>sortJob</a:t>
            </a:r>
            <a:r>
              <a:rPr lang="en-US" altLang="zh-CN" dirty="0"/>
              <a:t>, </a:t>
            </a:r>
            <a:r>
              <a:rPr lang="en-US" altLang="zh-CN" dirty="0" err="1"/>
              <a:t>tempDir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sortJob.setInputFormatClass</a:t>
            </a:r>
            <a:r>
              <a:rPr lang="en-US" altLang="zh-CN" dirty="0"/>
              <a:t>(</a:t>
            </a:r>
            <a:r>
              <a:rPr lang="en-US" altLang="zh-CN" dirty="0" err="1"/>
              <a:t>SequenceFileInputFormat.class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sortJob.setMapperClass</a:t>
            </a:r>
            <a:r>
              <a:rPr lang="en-US" altLang="zh-CN" dirty="0"/>
              <a:t>(</a:t>
            </a:r>
            <a:r>
              <a:rPr lang="en-US" altLang="zh-CN" dirty="0" err="1"/>
              <a:t>InverseMapper.class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sortJob.setNumReduceTasks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FileOutputFormat.setOutputPath</a:t>
            </a:r>
            <a:r>
              <a:rPr lang="en-US" altLang="zh-CN" dirty="0"/>
              <a:t>(</a:t>
            </a:r>
            <a:r>
              <a:rPr lang="en-US" altLang="zh-CN" dirty="0" err="1"/>
              <a:t>sortJob</a:t>
            </a:r>
            <a:r>
              <a:rPr lang="en-US" altLang="zh-CN" dirty="0"/>
              <a:t>, new Path(</a:t>
            </a:r>
            <a:r>
              <a:rPr lang="en-US" altLang="zh-CN" dirty="0" err="1"/>
              <a:t>otherArgs</a:t>
            </a:r>
            <a:r>
              <a:rPr lang="en-US" altLang="zh-CN" dirty="0"/>
              <a:t>[1]));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sortJob.setOutputKeyClass</a:t>
            </a:r>
            <a:r>
              <a:rPr lang="en-US" altLang="zh-CN" dirty="0"/>
              <a:t>(</a:t>
            </a:r>
            <a:r>
              <a:rPr lang="en-US" altLang="zh-CN" dirty="0" err="1"/>
              <a:t>IntWritable.class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sortJob.setOutputValueClass</a:t>
            </a:r>
            <a:r>
              <a:rPr lang="en-US" altLang="zh-CN" dirty="0"/>
              <a:t>(</a:t>
            </a:r>
            <a:r>
              <a:rPr lang="en-US" altLang="zh-CN" dirty="0" err="1"/>
              <a:t>Text.class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sortJob.setSortComparatorClass</a:t>
            </a:r>
            <a:r>
              <a:rPr lang="en-US" altLang="zh-CN" dirty="0"/>
              <a:t>(</a:t>
            </a:r>
            <a:r>
              <a:rPr lang="en-US" altLang="zh-CN" dirty="0" err="1"/>
              <a:t>IntWritableDecreasingComparator.class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System.exit</a:t>
            </a:r>
            <a:r>
              <a:rPr lang="en-US" altLang="zh-CN" dirty="0"/>
              <a:t>(</a:t>
            </a:r>
            <a:r>
              <a:rPr lang="en-US" altLang="zh-CN" dirty="0" err="1"/>
              <a:t>sortJob.waitForCompletion</a:t>
            </a:r>
            <a:r>
              <a:rPr lang="en-US" altLang="zh-CN" dirty="0"/>
              <a:t>(true) ? 0:1);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finally{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FileSystem.get</a:t>
            </a:r>
            <a:r>
              <a:rPr lang="en-US" altLang="zh-CN" dirty="0"/>
              <a:t>(conf).</a:t>
            </a:r>
            <a:r>
              <a:rPr lang="en-US" altLang="zh-CN" dirty="0" err="1"/>
              <a:t>deleteOnExit</a:t>
            </a:r>
            <a:r>
              <a:rPr lang="en-US" altLang="zh-CN" dirty="0"/>
              <a:t>(</a:t>
            </a:r>
            <a:r>
              <a:rPr lang="en-US" altLang="zh-CN" dirty="0" err="1"/>
              <a:t>tempDir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9627E7-255D-4B64-82A2-A3551E60DBC3}"/>
              </a:ext>
            </a:extLst>
          </p:cNvPr>
          <p:cNvSpPr/>
          <p:nvPr/>
        </p:nvSpPr>
        <p:spPr>
          <a:xfrm>
            <a:off x="375642" y="646331"/>
            <a:ext cx="5462211" cy="600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第二个</a:t>
            </a:r>
            <a:r>
              <a:rPr lang="en-US" altLang="zh-CN" sz="2800" dirty="0"/>
              <a:t>Job</a:t>
            </a:r>
            <a:r>
              <a:rPr lang="zh-CN" altLang="en-US" sz="2800" dirty="0"/>
              <a:t>读取第一个</a:t>
            </a:r>
            <a:r>
              <a:rPr lang="en-US" altLang="zh-CN" sz="2800" dirty="0"/>
              <a:t>Job</a:t>
            </a:r>
            <a:r>
              <a:rPr lang="zh-CN" altLang="en-US" sz="2800" dirty="0"/>
              <a:t>的输出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设置</a:t>
            </a:r>
            <a:r>
              <a:rPr lang="en-US" altLang="zh-CN" sz="2800" dirty="0"/>
              <a:t>Mapper</a:t>
            </a:r>
            <a:r>
              <a:rPr lang="zh-CN" altLang="en-US" sz="2800" dirty="0"/>
              <a:t>为</a:t>
            </a:r>
            <a:r>
              <a:rPr lang="en-US" altLang="zh-CN" sz="2800" dirty="0" err="1"/>
              <a:t>InverseMapper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设置</a:t>
            </a:r>
            <a:r>
              <a:rPr lang="en-US" altLang="zh-CN" sz="2800" dirty="0" err="1"/>
              <a:t>setSortComaratorClass</a:t>
            </a:r>
            <a:r>
              <a:rPr lang="zh-CN" altLang="en-US" sz="2800" dirty="0"/>
              <a:t>为</a:t>
            </a:r>
            <a:r>
              <a:rPr lang="en-US" altLang="zh-CN" sz="2800" dirty="0" err="1"/>
              <a:t>DecreasingComparator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输出文件到指定的目录下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最后删除临时存储文件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6488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1952D-C665-4525-9A14-ABBC5821F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4330"/>
            <a:ext cx="9144000" cy="238760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新闻倒排索引</a:t>
            </a:r>
          </a:p>
        </p:txBody>
      </p:sp>
    </p:spTree>
    <p:extLst>
      <p:ext uri="{BB962C8B-B14F-4D97-AF65-F5344CB8AC3E}">
        <p14:creationId xmlns:p14="http://schemas.microsoft.com/office/powerpoint/2010/main" val="318985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1357</Words>
  <Application>Microsoft Office PowerPoint</Application>
  <PresentationFormat>宽屏</PresentationFormat>
  <Paragraphs>285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实验3：MapReduce基础编程</vt:lpstr>
      <vt:lpstr>1. 中文词频统计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新闻倒排索引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  谢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实验3：MapReduce基础编程</dc:title>
  <dc:creator>汶昕 侯</dc:creator>
  <cp:lastModifiedBy>汶昕 侯</cp:lastModifiedBy>
  <cp:revision>238</cp:revision>
  <dcterms:created xsi:type="dcterms:W3CDTF">2018-11-24T11:58:59Z</dcterms:created>
  <dcterms:modified xsi:type="dcterms:W3CDTF">2018-12-28T12:09:43Z</dcterms:modified>
</cp:coreProperties>
</file>