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337" r:id="rId5"/>
    <p:sldId id="339" r:id="rId6"/>
    <p:sldId id="340" r:id="rId7"/>
    <p:sldId id="344" r:id="rId8"/>
    <p:sldId id="341" r:id="rId9"/>
    <p:sldId id="342" r:id="rId10"/>
    <p:sldId id="345" r:id="rId11"/>
    <p:sldId id="343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 showGuides="1">
      <p:cViewPr varScale="1">
        <p:scale>
          <a:sx n="86" d="100"/>
          <a:sy n="86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A238-43F9-4853-A870-4B99CB976C3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26A1-42C1-4016-B116-797359686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8688" y="337735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上市公司财经新闻情感分析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05985" y="557487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报告人：侯汶昕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B88F56-2F20-468A-BB2C-C5D11BAC7751}"/>
              </a:ext>
            </a:extLst>
          </p:cNvPr>
          <p:cNvSpPr txBox="1"/>
          <p:nvPr/>
        </p:nvSpPr>
        <p:spPr>
          <a:xfrm>
            <a:off x="3622245" y="2849890"/>
            <a:ext cx="494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高级编程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60DF566-6CBB-4C62-9186-BA9DD0F058D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-57654" y="3111500"/>
            <a:ext cx="36798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35C5742-F32E-4FD3-9985-235865168F6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569753" y="3111500"/>
            <a:ext cx="3607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3CEDB63-7248-455D-BF41-49551D124269}"/>
              </a:ext>
            </a:extLst>
          </p:cNvPr>
          <p:cNvGrpSpPr/>
          <p:nvPr/>
        </p:nvGrpSpPr>
        <p:grpSpPr>
          <a:xfrm>
            <a:off x="5702737" y="1860443"/>
            <a:ext cx="665757" cy="871360"/>
            <a:chOff x="5894388" y="4665663"/>
            <a:chExt cx="903288" cy="1119187"/>
          </a:xfrm>
          <a:solidFill>
            <a:schemeClr val="bg1"/>
          </a:solidFill>
        </p:grpSpPr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D5085F1F-1B59-4EF5-9F24-50F2F7044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D382540A-3959-4960-B1AE-31CEEDFCD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1B9602F1-D606-4413-B205-C702C8180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2BAF5FF1-9F98-4083-9C24-220141BB3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7E648D32-2BFC-4B1B-B30E-2992EC610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59D33AC-F984-4381-8FF7-B6A4B4EA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B293CA84-9B75-4F44-9662-A5ACBBCA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325E7920-465C-406F-9532-B067C2B3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CE665E08-91FE-419D-9943-8BDE4569E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B1F196F6-1A85-4E74-AA33-36D1D7F8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25CA3238-00CF-4C96-B21B-B178821DF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923DD1C5-A85B-454D-A6CA-5CF7072D3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B21D322C-1353-402D-9FC9-F66A3F3D2B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43091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KNN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：基于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TF-IDF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710866" y="361354"/>
            <a:ext cx="8303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8000938-960C-4D32-8815-418518EF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63" y="97655"/>
            <a:ext cx="498967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CDF567-928B-4231-B65F-D0603B4E624A}"/>
                  </a:ext>
                </a:extLst>
              </p:cNvPr>
              <p:cNvSpPr/>
              <p:nvPr/>
            </p:nvSpPr>
            <p:spPr>
              <a:xfrm>
                <a:off x="8031044" y="6270817"/>
                <a:ext cx="3044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基于</m:t>
                    </m:r>
                  </m:oMath>
                </a14:m>
                <a:r>
                  <a:rPr lang="en-US" altLang="zh-CN" dirty="0"/>
                  <a:t>TF-IDF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KNN</a:t>
                </a:r>
                <a:r>
                  <a:rPr lang="zh-CN" altLang="en-US" dirty="0"/>
                  <a:t>算法流程图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ACDF567-928B-4231-B65F-D0603B4E6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44" y="6270817"/>
                <a:ext cx="3044423" cy="369332"/>
              </a:xfrm>
              <a:prstGeom prst="rect">
                <a:avLst/>
              </a:prstGeom>
              <a:blipFill>
                <a:blip r:embed="rId3"/>
                <a:stretch>
                  <a:fillRect l="-400" t="-15000" r="-1400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83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46259"/>
            <a:ext cx="3390299" cy="720000"/>
            <a:chOff x="1163945" y="1746259"/>
            <a:chExt cx="3390299" cy="720000"/>
          </a:xfrm>
        </p:grpSpPr>
        <p:sp>
          <p:nvSpPr>
            <p:cNvPr id="45" name="矩形 44"/>
            <p:cNvSpPr/>
            <p:nvPr/>
          </p:nvSpPr>
          <p:spPr>
            <a:xfrm>
              <a:off x="1985648" y="1868210"/>
              <a:ext cx="256859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数据预处理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04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428503" y="217618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0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43091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数据预处理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04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710866" y="361354"/>
            <a:ext cx="8303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DCEBD6-C385-44D0-A148-03C6468BD95C}"/>
              </a:ext>
            </a:extLst>
          </p:cNvPr>
          <p:cNvSpPr txBox="1"/>
          <p:nvPr/>
        </p:nvSpPr>
        <p:spPr>
          <a:xfrm>
            <a:off x="254803" y="843677"/>
            <a:ext cx="11558105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sklearn</a:t>
            </a:r>
            <a:r>
              <a:rPr lang="zh-CN" altLang="en-US" sz="2400" dirty="0"/>
              <a:t>库：</a:t>
            </a:r>
            <a:r>
              <a:rPr lang="en-US" altLang="zh-CN" sz="2400" dirty="0" err="1"/>
              <a:t>TfidfTransformer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TfidfVectorizer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CountVectorizer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jiaba</a:t>
            </a:r>
            <a:r>
              <a:rPr lang="zh-CN" altLang="en-US" sz="2400" dirty="0"/>
              <a:t>库进行中文分词，停用词表使用实验</a:t>
            </a:r>
            <a:r>
              <a:rPr lang="en-US" altLang="zh-CN" sz="2400" dirty="0"/>
              <a:t>3</a:t>
            </a:r>
            <a:r>
              <a:rPr lang="zh-CN" altLang="en-US" sz="2400" dirty="0"/>
              <a:t>给出的</a:t>
            </a:r>
            <a:r>
              <a:rPr lang="en-US" altLang="zh-CN" sz="2400" dirty="0"/>
              <a:t>stopword.txt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对输入文本数据进行分词，特征提取并向量化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为了节省存储和内存空间，输出为稀疏矩阵的形式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稀疏矩阵输出格式（对每个向量） ：</a:t>
            </a:r>
            <a:r>
              <a:rPr lang="en-US" altLang="zh-CN" sz="2400" dirty="0"/>
              <a:t>Feature1:Weight1, Feature12:Weight12,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训练数据为</a:t>
            </a:r>
            <a:r>
              <a:rPr lang="en-US" altLang="zh-CN" sz="2400" dirty="0"/>
              <a:t>negative, neutral, positive</a:t>
            </a:r>
            <a:r>
              <a:rPr lang="zh-CN" altLang="en-US" sz="2400" dirty="0"/>
              <a:t>下的文件，输出：</a:t>
            </a:r>
            <a:r>
              <a:rPr lang="en-US" altLang="zh-CN" sz="2400" dirty="0"/>
              <a:t>index, </a:t>
            </a:r>
            <a:r>
              <a:rPr lang="zh-CN" altLang="en-US" sz="2400" dirty="0"/>
              <a:t>类别</a:t>
            </a:r>
            <a:r>
              <a:rPr lang="en-US" altLang="zh-CN" sz="2400" dirty="0"/>
              <a:t>, TF-IDF</a:t>
            </a:r>
            <a:r>
              <a:rPr lang="zh-CN" altLang="en-US" sz="2400" dirty="0"/>
              <a:t>向量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测试数据使用</a:t>
            </a:r>
            <a:r>
              <a:rPr lang="en-US" altLang="zh-CN" sz="2400" dirty="0"/>
              <a:t>fulldata.txt</a:t>
            </a:r>
            <a:r>
              <a:rPr lang="zh-CN" altLang="en-US" sz="2400" dirty="0"/>
              <a:t>，输出：</a:t>
            </a:r>
            <a:r>
              <a:rPr lang="en-US" altLang="zh-CN" sz="2400" dirty="0"/>
              <a:t>index, TF-IDF</a:t>
            </a:r>
            <a:r>
              <a:rPr lang="zh-CN" altLang="en-US" sz="2400" dirty="0"/>
              <a:t>矩阵（</a:t>
            </a:r>
            <a:r>
              <a:rPr lang="en-US" altLang="zh-CN" sz="2400" dirty="0"/>
              <a:t>KNN</a:t>
            </a:r>
            <a:r>
              <a:rPr lang="zh-CN" altLang="en-US" sz="2400" dirty="0"/>
              <a:t>）</a:t>
            </a:r>
            <a:r>
              <a:rPr lang="en-US" altLang="zh-CN" sz="2400" dirty="0"/>
              <a:t>/  </a:t>
            </a:r>
            <a:r>
              <a:rPr lang="zh-CN" altLang="en-US" sz="2400" dirty="0"/>
              <a:t>词频矩阵（朴素贝叶斯）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479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46259"/>
            <a:ext cx="3390299" cy="720000"/>
            <a:chOff x="1163945" y="1746259"/>
            <a:chExt cx="3390299" cy="720000"/>
          </a:xfrm>
        </p:grpSpPr>
        <p:sp>
          <p:nvSpPr>
            <p:cNvPr id="45" name="矩形 44"/>
            <p:cNvSpPr/>
            <p:nvPr/>
          </p:nvSpPr>
          <p:spPr>
            <a:xfrm>
              <a:off x="1985648" y="1868210"/>
              <a:ext cx="256859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实验细节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05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428503" y="217618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7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9280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实验细节：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Naïve Bayes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4332303" y="361354"/>
            <a:ext cx="7681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DCEBD6-C385-44D0-A148-03C6468BD95C}"/>
              </a:ext>
            </a:extLst>
          </p:cNvPr>
          <p:cNvSpPr txBox="1"/>
          <p:nvPr/>
        </p:nvSpPr>
        <p:spPr>
          <a:xfrm>
            <a:off x="254803" y="1526055"/>
            <a:ext cx="1155810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对读入的每一个训练样本，拆分特征对。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输出键值对：</a:t>
            </a:r>
            <a:r>
              <a:rPr lang="en-US" altLang="zh-CN" sz="2400" dirty="0"/>
              <a:t>&lt;label, weight&gt;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label#feature</a:t>
            </a:r>
            <a:r>
              <a:rPr lang="en-US" altLang="zh-CN" sz="2400" dirty="0"/>
              <a:t>, weight&gt;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CD8F4B-C1E4-4586-88A5-55A8A43BA4ED}"/>
              </a:ext>
            </a:extLst>
          </p:cNvPr>
          <p:cNvSpPr/>
          <p:nvPr/>
        </p:nvSpPr>
        <p:spPr>
          <a:xfrm>
            <a:off x="169495" y="872947"/>
            <a:ext cx="3182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TrainMapper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290DD6-A851-4AA3-8EBB-9F53C3D5B09D}"/>
              </a:ext>
            </a:extLst>
          </p:cNvPr>
          <p:cNvSpPr/>
          <p:nvPr/>
        </p:nvSpPr>
        <p:spPr>
          <a:xfrm>
            <a:off x="97359" y="3429000"/>
            <a:ext cx="3254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TrainReducer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875B4F-7817-4760-AB66-3333F649955C}"/>
                  </a:ext>
                </a:extLst>
              </p:cNvPr>
              <p:cNvSpPr txBox="1"/>
              <p:nvPr/>
            </p:nvSpPr>
            <p:spPr>
              <a:xfrm>
                <a:off x="97359" y="4209535"/>
                <a:ext cx="11558105" cy="1507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</a:t>
                </a:r>
                <a:r>
                  <a:rPr lang="en-US" altLang="zh-CN" sz="2400" dirty="0"/>
                  <a:t>label</a:t>
                </a:r>
                <a:r>
                  <a:rPr lang="zh-CN" altLang="en-US" sz="2400" dirty="0"/>
                  <a:t>的</a:t>
                </a:r>
                <a:r>
                  <a:rPr lang="en-US" altLang="zh-CN" sz="2400" dirty="0"/>
                  <a:t>weight</a:t>
                </a:r>
                <a:r>
                  <a:rPr lang="zh-CN" altLang="en-US" sz="2400" dirty="0"/>
                  <a:t>求和，得到每个类别所有特征的权重和，用于对</a:t>
                </a:r>
                <a:r>
                  <a:rPr lang="en-US" altLang="zh-CN" sz="2400" dirty="0" err="1"/>
                  <a:t>label#feature</a:t>
                </a:r>
                <a:r>
                  <a:rPr lang="zh-CN" altLang="en-US" sz="2400" dirty="0"/>
                  <a:t>归一化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</a:t>
                </a:r>
                <a:r>
                  <a:rPr lang="en-US" altLang="zh-CN" sz="2400" dirty="0" err="1"/>
                  <a:t>label#feature</a:t>
                </a:r>
                <a:r>
                  <a:rPr lang="zh-CN" altLang="en-US" sz="2400" dirty="0"/>
                  <a:t>的</a:t>
                </a:r>
                <a:r>
                  <a:rPr lang="en-US" altLang="zh-CN" sz="2400" dirty="0"/>
                  <a:t>weight</a:t>
                </a:r>
                <a:r>
                  <a:rPr lang="zh-CN" altLang="en-US" sz="2400" dirty="0"/>
                  <a:t>求和，得到每个类别中各个特征的权重概率（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875B4F-7817-4760-AB66-3333F649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9" y="4209535"/>
                <a:ext cx="11558105" cy="1507079"/>
              </a:xfrm>
              <a:prstGeom prst="rect">
                <a:avLst/>
              </a:prstGeom>
              <a:blipFill>
                <a:blip r:embed="rId2"/>
                <a:stretch>
                  <a:fillRect l="-1530" b="-10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74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9280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实验细节：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Naïve Bayes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4332303" y="361354"/>
            <a:ext cx="7681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DCEBD6-C385-44D0-A148-03C6468BD95C}"/>
                  </a:ext>
                </a:extLst>
              </p:cNvPr>
              <p:cNvSpPr txBox="1"/>
              <p:nvPr/>
            </p:nvSpPr>
            <p:spPr>
              <a:xfrm>
                <a:off x="169495" y="1582340"/>
                <a:ext cx="11558105" cy="40626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Setup:</a:t>
                </a:r>
                <a:r>
                  <a:rPr lang="zh-CN" altLang="en-US" sz="2400" dirty="0"/>
                  <a:t>载入训练模型和相关信息（三个类别的样本个数）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LoadModel</a:t>
                </a:r>
                <a:r>
                  <a:rPr lang="zh-CN" altLang="en-US" sz="2400" dirty="0"/>
                  <a:t>类将训练得到的数据载入为</a:t>
                </a:r>
                <a:r>
                  <a:rPr lang="en-US" altLang="zh-CN" sz="2400" dirty="0"/>
                  <a:t>HashMap</a:t>
                </a:r>
                <a:r>
                  <a:rPr lang="zh-CN" altLang="en-US" sz="2400" dirty="0"/>
                  <a:t>形式（</a:t>
                </a:r>
                <a:r>
                  <a:rPr lang="en-US" altLang="zh-CN" sz="2400" dirty="0"/>
                  <a:t>Key: </a:t>
                </a:r>
                <a:r>
                  <a:rPr lang="en-US" altLang="zh-CN" sz="2400" dirty="0" err="1"/>
                  <a:t>label#feature</a:t>
                </a:r>
                <a:r>
                  <a:rPr lang="en-US" altLang="zh-CN" sz="2400" dirty="0"/>
                  <a:t>, Value: Weight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err="1"/>
                  <a:t>LoadInfo</a:t>
                </a:r>
                <a:r>
                  <a:rPr lang="zh-CN" altLang="en-US" sz="2400" dirty="0"/>
                  <a:t>类将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载入为</a:t>
                </a:r>
                <a:r>
                  <a:rPr lang="en-US" altLang="zh-CN" sz="2400" dirty="0"/>
                  <a:t>HashMap</a:t>
                </a:r>
                <a:r>
                  <a:rPr lang="zh-CN" altLang="en-US" sz="2400" dirty="0"/>
                  <a:t>形式（</a:t>
                </a:r>
                <a:r>
                  <a:rPr lang="en-US" altLang="zh-CN" sz="2400" dirty="0"/>
                  <a:t>Key: label, Value: Count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对每个测试样本𝒙 ，计算并得到三个类中最大的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即为预测的类别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输出键值对：</a:t>
                </a:r>
                <a:r>
                  <a:rPr lang="en-US" altLang="zh-CN" sz="2400" dirty="0"/>
                  <a:t>&lt;index, prediction&gt;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DCEBD6-C385-44D0-A148-03C6468B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5" y="1582340"/>
                <a:ext cx="11558105" cy="4062651"/>
              </a:xfrm>
              <a:prstGeom prst="rect">
                <a:avLst/>
              </a:prstGeom>
              <a:blipFill>
                <a:blip r:embed="rId2"/>
                <a:stretch>
                  <a:fillRect l="-1530" r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8CD8F4B-C1E4-4586-88A5-55A8A43BA4ED}"/>
              </a:ext>
            </a:extLst>
          </p:cNvPr>
          <p:cNvSpPr/>
          <p:nvPr/>
        </p:nvSpPr>
        <p:spPr>
          <a:xfrm>
            <a:off x="169495" y="872947"/>
            <a:ext cx="3010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kern="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TestMapper</a:t>
            </a:r>
            <a:r>
              <a:rPr lang="zh-CN" altLang="en-US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545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9280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实验细节：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KNN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4332303" y="361354"/>
            <a:ext cx="7681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DCEBD6-C385-44D0-A148-03C6468BD95C}"/>
              </a:ext>
            </a:extLst>
          </p:cNvPr>
          <p:cNvSpPr txBox="1"/>
          <p:nvPr/>
        </p:nvSpPr>
        <p:spPr>
          <a:xfrm>
            <a:off x="254803" y="1614832"/>
            <a:ext cx="11558105" cy="4062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Setup: </a:t>
            </a:r>
            <a:r>
              <a:rPr lang="zh-CN" altLang="en-US" sz="2400" dirty="0"/>
              <a:t>载入训练数据集并将每个训练样本转化为</a:t>
            </a:r>
            <a:r>
              <a:rPr lang="en-US" altLang="zh-CN" sz="2400" dirty="0" err="1"/>
              <a:t>ArrayList</a:t>
            </a:r>
            <a:r>
              <a:rPr lang="zh-CN" altLang="en-US" sz="2400" dirty="0"/>
              <a:t>形式，方便后续计算距离。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将测试样本读入</a:t>
            </a:r>
            <a:r>
              <a:rPr lang="en-US" altLang="zh-CN" sz="2400" dirty="0"/>
              <a:t>HashMap</a:t>
            </a:r>
            <a:r>
              <a:rPr lang="zh-CN" altLang="en-US" sz="2400" dirty="0"/>
              <a:t>并将其转化为</a:t>
            </a:r>
            <a:r>
              <a:rPr lang="en-US" altLang="zh-CN" sz="2400" dirty="0" err="1"/>
              <a:t>ArrayList</a:t>
            </a:r>
            <a:r>
              <a:rPr lang="zh-CN" altLang="en-US" sz="2400" dirty="0"/>
              <a:t>形式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将测试样本与整个训练集做计算，得到</a:t>
            </a:r>
            <a:r>
              <a:rPr lang="en-US" altLang="zh-CN" sz="2400" dirty="0"/>
              <a:t>K</a:t>
            </a:r>
            <a:r>
              <a:rPr lang="zh-CN" altLang="en-US" sz="2400" dirty="0"/>
              <a:t>个最近邻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输出</a:t>
            </a:r>
            <a:r>
              <a:rPr lang="en-US" altLang="zh-CN" sz="2400" dirty="0"/>
              <a:t>K</a:t>
            </a:r>
            <a:r>
              <a:rPr lang="zh-CN" altLang="en-US" sz="2400" dirty="0"/>
              <a:t>个最近邻标签供</a:t>
            </a:r>
            <a:r>
              <a:rPr lang="en-US" altLang="zh-CN" sz="2400" dirty="0"/>
              <a:t>Reducer</a:t>
            </a:r>
            <a:r>
              <a:rPr lang="zh-CN" altLang="en-US" sz="2400" dirty="0"/>
              <a:t>统计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输出键值对：</a:t>
            </a:r>
            <a:r>
              <a:rPr lang="en-US" altLang="zh-CN" sz="2400" dirty="0"/>
              <a:t>&lt;index, </a:t>
            </a:r>
            <a:r>
              <a:rPr lang="en-US" altLang="zh-CN" sz="2400" dirty="0" err="1"/>
              <a:t>trainIndex#trainLabel</a:t>
            </a:r>
            <a:r>
              <a:rPr lang="en-US" altLang="zh-CN" sz="24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CD8F4B-C1E4-4586-88A5-55A8A43BA4ED}"/>
              </a:ext>
            </a:extLst>
          </p:cNvPr>
          <p:cNvSpPr/>
          <p:nvPr/>
        </p:nvSpPr>
        <p:spPr>
          <a:xfrm>
            <a:off x="169495" y="872947"/>
            <a:ext cx="3127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KNN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Mapper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88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9280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实验细节：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KNN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05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4332303" y="361354"/>
            <a:ext cx="7681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3DCEBD6-C385-44D0-A148-03C6468BD95C}"/>
              </a:ext>
            </a:extLst>
          </p:cNvPr>
          <p:cNvSpPr txBox="1"/>
          <p:nvPr/>
        </p:nvSpPr>
        <p:spPr>
          <a:xfrm>
            <a:off x="254803" y="1614832"/>
            <a:ext cx="11558105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输入键值对：</a:t>
            </a:r>
            <a:r>
              <a:rPr lang="en-US" altLang="zh-CN" sz="2400" dirty="0"/>
              <a:t>&lt;index, </a:t>
            </a:r>
            <a:r>
              <a:rPr lang="en-US" altLang="zh-CN" sz="2400" dirty="0" err="1"/>
              <a:t>trainIndex#trainLabel</a:t>
            </a:r>
            <a:r>
              <a:rPr lang="en-US" altLang="zh-CN" sz="2400" dirty="0"/>
              <a:t>&gt; </a:t>
            </a:r>
            <a:r>
              <a:rPr lang="zh-CN" altLang="en-US" sz="2400" dirty="0"/>
              <a:t>（每个测试样本对应</a:t>
            </a:r>
            <a:r>
              <a:rPr lang="en-US" altLang="zh-CN" sz="2400" dirty="0"/>
              <a:t>K</a:t>
            </a:r>
            <a:r>
              <a:rPr lang="zh-CN" altLang="en-US" sz="2400" dirty="0"/>
              <a:t>个）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对每个</a:t>
            </a:r>
            <a:r>
              <a:rPr lang="en-US" altLang="zh-CN" sz="2400" dirty="0" err="1"/>
              <a:t>trainLabel</a:t>
            </a:r>
            <a:r>
              <a:rPr lang="zh-CN" altLang="en-US" sz="2400" dirty="0"/>
              <a:t>计数，以</a:t>
            </a:r>
            <a:r>
              <a:rPr lang="en-US" altLang="zh-CN" sz="2400" dirty="0"/>
              <a:t>HashMap</a:t>
            </a:r>
            <a:r>
              <a:rPr lang="zh-CN" altLang="en-US" sz="2400" dirty="0"/>
              <a:t>的形式存储（</a:t>
            </a:r>
            <a:r>
              <a:rPr lang="en-US" altLang="zh-CN" sz="2400" dirty="0"/>
              <a:t>Key: </a:t>
            </a:r>
            <a:r>
              <a:rPr lang="en-US" altLang="zh-CN" sz="2400" dirty="0" err="1"/>
              <a:t>trainLabel</a:t>
            </a:r>
            <a:r>
              <a:rPr lang="en-US" altLang="zh-CN" sz="2400" dirty="0"/>
              <a:t>, Value: Count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按</a:t>
            </a:r>
            <a:r>
              <a:rPr lang="en-US" altLang="zh-CN" sz="2400" dirty="0"/>
              <a:t>Count</a:t>
            </a:r>
            <a:r>
              <a:rPr lang="zh-CN" altLang="en-US" sz="2400" dirty="0"/>
              <a:t>对</a:t>
            </a:r>
            <a:r>
              <a:rPr lang="en-US" altLang="zh-CN" sz="2400" dirty="0" err="1"/>
              <a:t>trainLabel</a:t>
            </a:r>
            <a:r>
              <a:rPr lang="zh-CN" altLang="en-US" sz="2400" dirty="0"/>
              <a:t>进行排序，并得到最大</a:t>
            </a:r>
            <a:r>
              <a:rPr lang="en-US" altLang="zh-CN" sz="2400" dirty="0"/>
              <a:t>Count</a:t>
            </a:r>
            <a:r>
              <a:rPr lang="zh-CN" altLang="en-US" sz="2400" dirty="0"/>
              <a:t>对应的</a:t>
            </a:r>
            <a:r>
              <a:rPr lang="en-US" altLang="zh-CN" sz="2400" dirty="0" err="1"/>
              <a:t>trainLabel</a:t>
            </a:r>
            <a:r>
              <a:rPr lang="zh-CN" altLang="en-US" sz="2400" dirty="0"/>
              <a:t>作为</a:t>
            </a:r>
            <a:r>
              <a:rPr lang="en-US" altLang="zh-CN" sz="2400" dirty="0"/>
              <a:t>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输出键值对：</a:t>
            </a:r>
            <a:r>
              <a:rPr lang="en-US" altLang="zh-CN" sz="2400" dirty="0"/>
              <a:t>&lt;index, prediction&gt;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CD8F4B-C1E4-4586-88A5-55A8A43BA4ED}"/>
              </a:ext>
            </a:extLst>
          </p:cNvPr>
          <p:cNvSpPr/>
          <p:nvPr/>
        </p:nvSpPr>
        <p:spPr>
          <a:xfrm>
            <a:off x="169495" y="872947"/>
            <a:ext cx="3199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KNN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Reducer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rPr>
              <a:t>类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851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46259"/>
            <a:ext cx="3390299" cy="720000"/>
            <a:chOff x="1163945" y="1746259"/>
            <a:chExt cx="3390299" cy="720000"/>
          </a:xfrm>
        </p:grpSpPr>
        <p:sp>
          <p:nvSpPr>
            <p:cNvPr id="45" name="矩形 44"/>
            <p:cNvSpPr/>
            <p:nvPr/>
          </p:nvSpPr>
          <p:spPr>
            <a:xfrm>
              <a:off x="1985648" y="1868210"/>
              <a:ext cx="256859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实验结果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06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428503" y="217618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33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9280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实验结果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06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4332303" y="361354"/>
            <a:ext cx="7681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F8CD8F4B-C1E4-4586-88A5-55A8A43BA4ED}"/>
              </a:ext>
            </a:extLst>
          </p:cNvPr>
          <p:cNvSpPr/>
          <p:nvPr/>
        </p:nvSpPr>
        <p:spPr>
          <a:xfrm>
            <a:off x="1119406" y="717178"/>
            <a:ext cx="4506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Naïve Bayes</a:t>
            </a:r>
            <a:r>
              <a:rPr lang="zh-CN" altLang="en-US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部分预测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D48727-F936-45AE-9F1C-BAFE5E32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60" y="1519278"/>
            <a:ext cx="3770752" cy="51186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CE4A88D-CCA5-433C-9CD3-980A3F66C06E}"/>
              </a:ext>
            </a:extLst>
          </p:cNvPr>
          <p:cNvSpPr/>
          <p:nvPr/>
        </p:nvSpPr>
        <p:spPr>
          <a:xfrm>
            <a:off x="7310518" y="717177"/>
            <a:ext cx="2959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KNN</a:t>
            </a:r>
            <a:r>
              <a:rPr lang="zh-CN" altLang="en-US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部分预测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28AF54-C2BA-4CFA-818A-1C2F8A1A8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95" y="1519279"/>
            <a:ext cx="2676212" cy="51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57653" y="2425700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388114" y="591676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00204" y="2917488"/>
            <a:ext cx="2431413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特征选择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960745" y="282575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01</a:t>
              </a:r>
            </a:p>
          </p:txBody>
        </p:sp>
      </p:grpSp>
      <p:sp>
        <p:nvSpPr>
          <p:cNvPr id="82" name="矩形 81"/>
          <p:cNvSpPr/>
          <p:nvPr/>
        </p:nvSpPr>
        <p:spPr>
          <a:xfrm>
            <a:off x="1800204" y="4194031"/>
            <a:ext cx="297444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数据预处理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1024782" y="4092189"/>
            <a:ext cx="802204" cy="720000"/>
            <a:chOff x="912296" y="4056809"/>
            <a:chExt cx="802204" cy="720000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4062866"/>
              <a:ext cx="80220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04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694848" y="2825155"/>
            <a:ext cx="4155509" cy="721209"/>
            <a:chOff x="4694848" y="2825155"/>
            <a:chExt cx="4155509" cy="721209"/>
          </a:xfrm>
        </p:grpSpPr>
        <p:sp>
          <p:nvSpPr>
            <p:cNvPr id="88" name="矩形 87"/>
            <p:cNvSpPr/>
            <p:nvPr/>
          </p:nvSpPr>
          <p:spPr>
            <a:xfrm>
              <a:off x="5489845" y="2917146"/>
              <a:ext cx="336051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朴素贝叶斯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02</a:t>
                </a:r>
              </a:p>
            </p:txBody>
          </p:sp>
        </p:grpSp>
      </p:grpSp>
      <p:sp>
        <p:nvSpPr>
          <p:cNvPr id="94" name="矩形 93"/>
          <p:cNvSpPr/>
          <p:nvPr/>
        </p:nvSpPr>
        <p:spPr>
          <a:xfrm>
            <a:off x="5035532" y="4197901"/>
            <a:ext cx="342333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实验细节</a:t>
            </a:r>
          </a:p>
        </p:txBody>
      </p:sp>
      <p:grpSp>
        <p:nvGrpSpPr>
          <p:cNvPr id="137" name="组合 136"/>
          <p:cNvGrpSpPr/>
          <p:nvPr/>
        </p:nvGrpSpPr>
        <p:grpSpPr>
          <a:xfrm>
            <a:off x="4647692" y="4092189"/>
            <a:ext cx="891717" cy="720000"/>
            <a:chOff x="4380992" y="4020050"/>
            <a:chExt cx="891717" cy="720000"/>
          </a:xfrm>
        </p:grpSpPr>
        <p:sp>
          <p:nvSpPr>
            <p:cNvPr id="123" name="矩形 122"/>
            <p:cNvSpPr/>
            <p:nvPr/>
          </p:nvSpPr>
          <p:spPr>
            <a:xfrm>
              <a:off x="4466850" y="402005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380992" y="4026107"/>
              <a:ext cx="891717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05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8437508" y="2825759"/>
            <a:ext cx="4513816" cy="720000"/>
            <a:chOff x="8437508" y="2825759"/>
            <a:chExt cx="4513816" cy="720000"/>
          </a:xfrm>
        </p:grpSpPr>
        <p:sp>
          <p:nvSpPr>
            <p:cNvPr id="100" name="矩形 99"/>
            <p:cNvSpPr/>
            <p:nvPr/>
          </p:nvSpPr>
          <p:spPr>
            <a:xfrm>
              <a:off x="9260032" y="2924149"/>
              <a:ext cx="3691292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KNN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03</a:t>
                </a: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8405758" y="4092189"/>
            <a:ext cx="3301605" cy="720000"/>
            <a:chOff x="8405758" y="4092189"/>
            <a:chExt cx="3301605" cy="720000"/>
          </a:xfrm>
        </p:grpSpPr>
        <p:sp>
          <p:nvSpPr>
            <p:cNvPr id="108" name="矩形 107"/>
            <p:cNvSpPr/>
            <p:nvPr/>
          </p:nvSpPr>
          <p:spPr>
            <a:xfrm>
              <a:off x="9250067" y="4190579"/>
              <a:ext cx="245729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实验结果</a:t>
              </a: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439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9280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实验结果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06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4332303" y="361354"/>
            <a:ext cx="7681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CE4A88D-CCA5-433C-9CD3-980A3F66C06E}"/>
              </a:ext>
            </a:extLst>
          </p:cNvPr>
          <p:cNvSpPr/>
          <p:nvPr/>
        </p:nvSpPr>
        <p:spPr>
          <a:xfrm>
            <a:off x="169495" y="1054528"/>
            <a:ext cx="738375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KNN</a:t>
            </a:r>
            <a:r>
              <a:rPr lang="zh-CN" altLang="en-US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验证准确率（</a:t>
            </a:r>
            <a:r>
              <a:rPr lang="en-US" altLang="zh-CN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500</a:t>
            </a:r>
            <a:r>
              <a:rPr lang="zh-CN" altLang="en-US" sz="3600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维特征向量）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K = 20, Accuracy:  45.43%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K = 10, Accuracy:  61.91%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/>
              <a:t>K = 5,   Accuracy:  73.52%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841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3410" y="555902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报告人：侯汶昕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5252938" y="3062683"/>
              <a:ext cx="18774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46259"/>
            <a:ext cx="3390299" cy="720000"/>
            <a:chOff x="1163945" y="1746259"/>
            <a:chExt cx="3390299" cy="720000"/>
          </a:xfrm>
        </p:grpSpPr>
        <p:sp>
          <p:nvSpPr>
            <p:cNvPr id="45" name="矩形 44"/>
            <p:cNvSpPr/>
            <p:nvPr/>
          </p:nvSpPr>
          <p:spPr>
            <a:xfrm>
              <a:off x="1985648" y="1868210"/>
              <a:ext cx="256859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特征选择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01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428503" y="217618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294498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特征选择：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TF-IDF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E3E3CB7-4554-40B5-8DCA-DD00CCB4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6" y="361354"/>
            <a:ext cx="11248095" cy="60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46259"/>
            <a:ext cx="3390299" cy="720000"/>
            <a:chOff x="1163945" y="1746259"/>
            <a:chExt cx="3390299" cy="720000"/>
          </a:xfrm>
        </p:grpSpPr>
        <p:sp>
          <p:nvSpPr>
            <p:cNvPr id="45" name="矩形 44"/>
            <p:cNvSpPr/>
            <p:nvPr/>
          </p:nvSpPr>
          <p:spPr>
            <a:xfrm>
              <a:off x="1985648" y="1868210"/>
              <a:ext cx="256859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朴素贝叶斯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02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428503" y="217618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8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43091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朴素贝叶斯：基于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TF-IDF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710866" y="361354"/>
            <a:ext cx="8303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5F623B-B66D-408D-B6D9-82E55B52B9C0}"/>
                  </a:ext>
                </a:extLst>
              </p:cNvPr>
              <p:cNvSpPr txBox="1"/>
              <p:nvPr/>
            </p:nvSpPr>
            <p:spPr>
              <a:xfrm>
                <a:off x="316947" y="856499"/>
                <a:ext cx="11558105" cy="55478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TF-IDF</a:t>
                </a:r>
                <a:r>
                  <a:rPr lang="zh-CN" altLang="en-US" sz="2400" dirty="0"/>
                  <a:t>特征向量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/>
                  <a:t>的维度取</a:t>
                </a:r>
                <a:r>
                  <a:rPr lang="en-US" altLang="zh-CN" sz="2400" dirty="0"/>
                  <a:t>5000</a:t>
                </a:r>
                <a:r>
                  <a:rPr lang="zh-CN" altLang="en-US" sz="2400" dirty="0"/>
                  <a:t>，文档频率最大值设置为</a:t>
                </a:r>
                <a:r>
                  <a:rPr lang="en-US" altLang="zh-CN" sz="2400" dirty="0"/>
                  <a:t>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 ∝</m:t>
                    </m:r>
                    <m:nary>
                      <m:naryPr>
                        <m:chr m:val="∏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类样本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占总数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比例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第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类样本的个数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训练样本总数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altLang="zh-CN" sz="2400" i="1" dirty="0"/>
                  <a:t>j</a:t>
                </a:r>
                <a:r>
                  <a:rPr lang="zh-CN" altLang="en-US" sz="2400" dirty="0"/>
                  <a:t>类样本的个数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特征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样本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中所占比例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特征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在样本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中出现的个数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所有特征在样本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中出现的总数</m:t>
                        </m:r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第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个特征在标签为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的样本中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𝑇𝐹𝐼𝐷𝐹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值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所有特征在标签为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的样本中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𝑇𝐹𝐼𝐷𝐹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和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预测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样本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标签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：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5F623B-B66D-408D-B6D9-82E55B52B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47" y="856499"/>
                <a:ext cx="11558105" cy="5547865"/>
              </a:xfrm>
              <a:prstGeom prst="rect">
                <a:avLst/>
              </a:prstGeom>
              <a:blipFill>
                <a:blip r:embed="rId2"/>
                <a:stretch>
                  <a:fillRect l="-1530" t="-2198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24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43091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朴素贝叶斯：基于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TF-IDF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710866" y="361354"/>
            <a:ext cx="8303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F9C77F1-D4DC-49B4-9B4A-34E911F6A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41" y="212959"/>
            <a:ext cx="4935703" cy="6900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E96643-BB8A-4AE5-9D52-D40503343176}"/>
                  </a:ext>
                </a:extLst>
              </p:cNvPr>
              <p:cNvSpPr/>
              <p:nvPr/>
            </p:nvSpPr>
            <p:spPr>
              <a:xfrm>
                <a:off x="8031044" y="6270817"/>
                <a:ext cx="3780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基于</m:t>
                    </m:r>
                  </m:oMath>
                </a14:m>
                <a:r>
                  <a:rPr lang="en-US" altLang="zh-CN" dirty="0"/>
                  <a:t>TF-IDF</a:t>
                </a:r>
                <a:r>
                  <a:rPr lang="zh-CN" altLang="en-US" dirty="0"/>
                  <a:t>的朴素贝叶斯算法流程图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E96643-BB8A-4AE5-9D52-D40503343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44" y="6270817"/>
                <a:ext cx="3780202" cy="369332"/>
              </a:xfrm>
              <a:prstGeom prst="rect">
                <a:avLst/>
              </a:prstGeom>
              <a:blipFill>
                <a:blip r:embed="rId3"/>
                <a:stretch>
                  <a:fillRect l="-322" t="-15000" r="-80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6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46259"/>
            <a:ext cx="3390299" cy="720000"/>
            <a:chOff x="1163945" y="1746259"/>
            <a:chExt cx="3390299" cy="720000"/>
          </a:xfrm>
        </p:grpSpPr>
        <p:sp>
          <p:nvSpPr>
            <p:cNvPr id="45" name="矩形 44"/>
            <p:cNvSpPr/>
            <p:nvPr/>
          </p:nvSpPr>
          <p:spPr>
            <a:xfrm>
              <a:off x="1985648" y="1868210"/>
              <a:ext cx="2568596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KNN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03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428503" y="217618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19" y="161299"/>
            <a:ext cx="343091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KNN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：基于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TF-IDF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03</a:t>
            </a: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3710866" y="361354"/>
            <a:ext cx="8303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DCEBD6-C385-44D0-A148-03C6468BD95C}"/>
                  </a:ext>
                </a:extLst>
              </p:cNvPr>
              <p:cNvSpPr txBox="1"/>
              <p:nvPr/>
            </p:nvSpPr>
            <p:spPr>
              <a:xfrm>
                <a:off x="291388" y="1158340"/>
                <a:ext cx="11558105" cy="4352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TF-IDF</a:t>
                </a:r>
                <a:r>
                  <a:rPr lang="zh-CN" altLang="en-US" sz="2400" dirty="0"/>
                  <a:t>特征向量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/>
                  <a:t>的维度取</a:t>
                </a:r>
                <a:r>
                  <a:rPr lang="en-US" altLang="zh-CN" sz="2400" dirty="0"/>
                  <a:t>1000</a:t>
                </a:r>
                <a:r>
                  <a:rPr lang="zh-CN" altLang="en-US" sz="2400" dirty="0"/>
                  <a:t>，文档频率最大值设置为</a:t>
                </a:r>
                <a:r>
                  <a:rPr lang="en-US" altLang="zh-CN" sz="2400" dirty="0"/>
                  <a:t>0.5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KNN</a:t>
                </a:r>
                <a:r>
                  <a:rPr lang="zh-CN" altLang="en-US" sz="2400" dirty="0"/>
                  <a:t>算法：</a:t>
                </a: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400" dirty="0"/>
                  <a:t>计算测试样本与各个训练样本的特征向量之间的距离</a:t>
                </a: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400" dirty="0"/>
                  <a:t>选取距离最小的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个训练样本作为近邻</a:t>
                </a: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altLang="zh-CN" sz="2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sz="2400" dirty="0"/>
                  <a:t>返回前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个点中出现频率最高的类别作为测试数据的预测分类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距离采用欧式距离：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DCEBD6-C385-44D0-A148-03C6468BD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8" y="1158340"/>
                <a:ext cx="11558105" cy="4352538"/>
              </a:xfrm>
              <a:prstGeom prst="rect">
                <a:avLst/>
              </a:prstGeom>
              <a:blipFill>
                <a:blip r:embed="rId2"/>
                <a:stretch>
                  <a:fillRect l="-1530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58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3096</TotalTime>
  <Words>737</Words>
  <Application>Microsoft Office PowerPoint</Application>
  <PresentationFormat>宽屏</PresentationFormat>
  <Paragraphs>146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汶昕 侯</cp:lastModifiedBy>
  <cp:revision>2091</cp:revision>
  <dcterms:created xsi:type="dcterms:W3CDTF">2016-04-16T23:42:38Z</dcterms:created>
  <dcterms:modified xsi:type="dcterms:W3CDTF">2018-12-25T16:54:16Z</dcterms:modified>
</cp:coreProperties>
</file>