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7"/>
  </p:notesMasterIdLst>
  <p:sldIdLst>
    <p:sldId id="286" r:id="rId2"/>
    <p:sldId id="279" r:id="rId3"/>
    <p:sldId id="280" r:id="rId4"/>
    <p:sldId id="264" r:id="rId5"/>
    <p:sldId id="263" r:id="rId6"/>
    <p:sldId id="260" r:id="rId7"/>
    <p:sldId id="285" r:id="rId8"/>
    <p:sldId id="267" r:id="rId9"/>
    <p:sldId id="288" r:id="rId10"/>
    <p:sldId id="289" r:id="rId11"/>
    <p:sldId id="284" r:id="rId12"/>
    <p:sldId id="266" r:id="rId13"/>
    <p:sldId id="283" r:id="rId14"/>
    <p:sldId id="287" r:id="rId15"/>
    <p:sldId id="28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2019/10/28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0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00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6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3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53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5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3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5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1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.modao.cc/app/d585157b0416ad989a0e69da968f07cdde4a18a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.modao.cc/app/awek8oryv7k28irzoeqnktz8zsc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free.modao.cc/app/d585157b0416ad989a0e69da968f07cdde4a18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3BFD42-63C2-4A06-896F-E7FA17644C97}"/>
              </a:ext>
            </a:extLst>
          </p:cNvPr>
          <p:cNvSpPr txBox="1"/>
          <p:nvPr/>
        </p:nvSpPr>
        <p:spPr>
          <a:xfrm>
            <a:off x="2322357" y="4025900"/>
            <a:ext cx="7547286" cy="653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09ED340-9056-4304-AC59-7E9549A3FFB4}"/>
              </a:ext>
            </a:extLst>
          </p:cNvPr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04FEED-CF5F-42F7-A086-06587B232820}"/>
              </a:ext>
            </a:extLst>
          </p:cNvPr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项目汇报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9B568-53FF-4FDF-8013-8CCA5BAF4AA3}"/>
              </a:ext>
            </a:extLst>
          </p:cNvPr>
          <p:cNvSpPr txBox="1"/>
          <p:nvPr/>
        </p:nvSpPr>
        <p:spPr>
          <a:xfrm>
            <a:off x="3920816" y="1893157"/>
            <a:ext cx="43468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1E793-B17D-4A4B-B0CE-D7440DB76714}"/>
              </a:ext>
            </a:extLst>
          </p:cNvPr>
          <p:cNvSpPr txBox="1"/>
          <p:nvPr/>
        </p:nvSpPr>
        <p:spPr>
          <a:xfrm>
            <a:off x="3264135" y="5600995"/>
            <a:ext cx="5663730" cy="3186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汇报团体：第九组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2" name="圆角矩形 1">
            <a:extLst>
              <a:ext uri="{FF2B5EF4-FFF2-40B4-BE49-F238E27FC236}">
                <a16:creationId xmlns:a16="http://schemas.microsoft.com/office/drawing/2014/main" id="{8B0D4484-A80D-41F8-97AE-F832F7AA0DC8}"/>
              </a:ext>
            </a:extLst>
          </p:cNvPr>
          <p:cNvSpPr/>
          <p:nvPr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">
            <a:extLst>
              <a:ext uri="{FF2B5EF4-FFF2-40B4-BE49-F238E27FC236}">
                <a16:creationId xmlns:a16="http://schemas.microsoft.com/office/drawing/2014/main" id="{613662F9-FEEF-496D-BA59-391998C4DD7E}"/>
              </a:ext>
            </a:extLst>
          </p:cNvPr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C797736D-4AB8-4817-A4F6-B29324607E83}"/>
              </a:ext>
            </a:extLst>
          </p:cNvPr>
          <p:cNvSpPr/>
          <p:nvPr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2B5465D0-F02F-41CE-B00A-AB563C52CE43}"/>
              </a:ext>
            </a:extLst>
          </p:cNvPr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圆角矩形 14">
            <a:extLst>
              <a:ext uri="{FF2B5EF4-FFF2-40B4-BE49-F238E27FC236}">
                <a16:creationId xmlns:a16="http://schemas.microsoft.com/office/drawing/2014/main" id="{52507031-DA78-41C5-A251-175A55B9E614}"/>
              </a:ext>
            </a:extLst>
          </p:cNvPr>
          <p:cNvSpPr/>
          <p:nvPr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id="{9D3395B8-0AA0-463B-BF46-FB40ADC65CEB}"/>
              </a:ext>
            </a:extLst>
          </p:cNvPr>
          <p:cNvSpPr/>
          <p:nvPr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5" grpId="0"/>
      <p:bldP spid="13" grpId="0" animBg="1"/>
      <p:bldP spid="10" grpId="0" animBg="1"/>
      <p:bldP spid="19" grpId="0" animBg="1"/>
      <p:bldP spid="4" grpId="0"/>
      <p:bldP spid="5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299430" y="2272332"/>
            <a:ext cx="3704515" cy="2165634"/>
            <a:chOff x="3411092" y="2808434"/>
            <a:chExt cx="3704515" cy="2165634"/>
          </a:xfrm>
        </p:grpSpPr>
        <p:sp>
          <p:nvSpPr>
            <p:cNvPr id="4" name="íṣlíḑè"/>
            <p:cNvSpPr/>
            <p:nvPr/>
          </p:nvSpPr>
          <p:spPr bwMode="auto">
            <a:xfrm>
              <a:off x="5076394" y="2934856"/>
              <a:ext cx="2039213" cy="20392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7" name="îŝḷïdê"/>
            <p:cNvSpPr/>
            <p:nvPr/>
          </p:nvSpPr>
          <p:spPr bwMode="auto">
            <a:xfrm flipH="1">
              <a:off x="3411092" y="2808434"/>
              <a:ext cx="2012970" cy="3562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学习</a:t>
              </a:r>
            </a:p>
          </p:txBody>
        </p:sp>
        <p:sp>
          <p:nvSpPr>
            <p:cNvPr id="9" name="ïsḻiḓe"/>
            <p:cNvSpPr/>
            <p:nvPr/>
          </p:nvSpPr>
          <p:spPr bwMode="auto">
            <a:xfrm>
              <a:off x="5427020" y="3275747"/>
              <a:ext cx="1357432" cy="1357432"/>
            </a:xfrm>
            <a:prstGeom prst="ellipse">
              <a:avLst/>
            </a:prstGeom>
            <a:blipFill>
              <a:blip r:embed="rId3"/>
              <a:srcRect/>
              <a:stretch>
                <a:fillRect l="-25531" r="-25057"/>
              </a:stretch>
            </a:blip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71F72F0-E34B-4D63-87A3-9DC056A4CD62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8BEE7C5-D600-4648-BB08-81EC7BB6DB7E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71127-5F86-46C2-986B-CB04F542558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C55F29-87EA-4B40-98F8-474A1D786DD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E5580F3-C87B-4DE5-A8B5-47E13C5ED212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功能需求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73B153C-6705-4633-AEF0-1B859A29290F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F56D6E-A4F0-4076-A297-29C5E152E5A9}"/>
              </a:ext>
            </a:extLst>
          </p:cNvPr>
          <p:cNvSpPr txBox="1"/>
          <p:nvPr/>
        </p:nvSpPr>
        <p:spPr>
          <a:xfrm>
            <a:off x="158301" y="2029422"/>
            <a:ext cx="41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C242F-12E5-4B77-A5C5-787C327BCAEA}"/>
              </a:ext>
            </a:extLst>
          </p:cNvPr>
          <p:cNvSpPr txBox="1"/>
          <p:nvPr/>
        </p:nvSpPr>
        <p:spPr>
          <a:xfrm>
            <a:off x="8692444" y="2029422"/>
            <a:ext cx="319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CA7376-8EC4-49AD-989E-A708EF4E729E}"/>
              </a:ext>
            </a:extLst>
          </p:cNvPr>
          <p:cNvSpPr txBox="1"/>
          <p:nvPr/>
        </p:nvSpPr>
        <p:spPr>
          <a:xfrm>
            <a:off x="419285" y="2029422"/>
            <a:ext cx="3094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项目功能</a:t>
            </a:r>
            <a:b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领取作业任务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学生可针对自己所学课程获取响应的作业任务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学习计划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可在此规定自己的学习计划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作业提交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完成作业任务后可进行提交让教师评判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视频资源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可观看一些视频资源增加学习兴趣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5.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作业反馈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教师评判完作业后进行反馈给学生</a:t>
            </a:r>
          </a:p>
        </p:txBody>
      </p:sp>
      <p:sp>
        <p:nvSpPr>
          <p:cNvPr id="16" name="îṩļïḍè">
            <a:extLst>
              <a:ext uri="{FF2B5EF4-FFF2-40B4-BE49-F238E27FC236}">
                <a16:creationId xmlns:a16="http://schemas.microsoft.com/office/drawing/2014/main" id="{0EDF139F-FD77-44A6-85E7-727512DA8D3B}"/>
              </a:ext>
            </a:extLst>
          </p:cNvPr>
          <p:cNvSpPr/>
          <p:nvPr/>
        </p:nvSpPr>
        <p:spPr bwMode="auto">
          <a:xfrm flipH="1">
            <a:off x="6565090" y="4598387"/>
            <a:ext cx="1755881" cy="3562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教学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026369-E319-4441-812B-1041D89C3006}"/>
              </a:ext>
            </a:extLst>
          </p:cNvPr>
          <p:cNvSpPr txBox="1"/>
          <p:nvPr/>
        </p:nvSpPr>
        <p:spPr>
          <a:xfrm>
            <a:off x="8454512" y="2450465"/>
            <a:ext cx="3566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项目功能：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布置作业，进入作业页面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学习计划，第一天，第二天，可以延续长期规划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作业批改，进入批改页面，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作业反馈；进入反馈页面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9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665611" y="3428073"/>
            <a:ext cx="277847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7542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A80FA420-AF46-4461-A3FD-1F2DBA58EE57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BC71F04-204C-4028-ACD8-5F657F4692C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22E5446-D2FA-479D-8C7A-A831DAFD132C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5A9429D-6764-4FAA-BE3C-52C0D619E9E3}"/>
              </a:ext>
            </a:extLst>
          </p:cNvPr>
          <p:cNvSpPr txBox="1"/>
          <p:nvPr/>
        </p:nvSpPr>
        <p:spPr>
          <a:xfrm>
            <a:off x="1473289" y="3713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前端介绍</a:t>
            </a:r>
          </a:p>
        </p:txBody>
      </p:sp>
      <p:sp>
        <p:nvSpPr>
          <p:cNvPr id="2" name="矩形 1">
            <a:hlinkClick r:id="rId3"/>
            <a:extLst>
              <a:ext uri="{FF2B5EF4-FFF2-40B4-BE49-F238E27FC236}">
                <a16:creationId xmlns:a16="http://schemas.microsoft.com/office/drawing/2014/main" id="{6C852C5F-FFFC-46AF-9BA1-BCAA4E699D4C}"/>
              </a:ext>
            </a:extLst>
          </p:cNvPr>
          <p:cNvSpPr/>
          <p:nvPr/>
        </p:nvSpPr>
        <p:spPr>
          <a:xfrm>
            <a:off x="711201" y="1730618"/>
            <a:ext cx="10508527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请进入网址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查看：</a:t>
            </a:r>
            <a:endParaRPr lang="en-US" altLang="zh-C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2400" dirty="0">
                <a:hlinkClick r:id="rId3"/>
              </a:rPr>
              <a:t>                                                            </a:t>
            </a:r>
            <a:endParaRPr lang="zh-CN" alt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D951D-4C18-4C73-B0FC-EF071202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630" y="3429000"/>
            <a:ext cx="4846740" cy="30665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6E3852-DFAC-4904-8FF9-AD1EEE44D569}"/>
              </a:ext>
            </a:extLst>
          </p:cNvPr>
          <p:cNvSpPr txBox="1"/>
          <p:nvPr/>
        </p:nvSpPr>
        <p:spPr>
          <a:xfrm>
            <a:off x="2506133" y="2672142"/>
            <a:ext cx="835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https://free.modao.cc/app/d585157b0416ad989a0e69da968f07cdde4a18a0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1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后端介绍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2395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A80FA420-AF46-4461-A3FD-1F2DBA58EE57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BC71F04-204C-4028-ACD8-5F657F4692C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22E5446-D2FA-479D-8C7A-A831DAFD132C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5A9429D-6764-4FAA-BE3C-52C0D619E9E3}"/>
              </a:ext>
            </a:extLst>
          </p:cNvPr>
          <p:cNvSpPr txBox="1"/>
          <p:nvPr/>
        </p:nvSpPr>
        <p:spPr>
          <a:xfrm>
            <a:off x="1473289" y="3713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后端介绍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852C5F-FFFC-46AF-9BA1-BCAA4E699D4C}"/>
              </a:ext>
            </a:extLst>
          </p:cNvPr>
          <p:cNvSpPr/>
          <p:nvPr/>
        </p:nvSpPr>
        <p:spPr>
          <a:xfrm>
            <a:off x="972272" y="1782002"/>
            <a:ext cx="10508527" cy="17235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请进入网址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查看：</a:t>
            </a:r>
            <a:endParaRPr lang="en-US" altLang="zh-C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/>
              </a:rPr>
              <a:t>https://free.modao.cc/app/awek8oryv7k28irzoeqnktz8zscr</a:t>
            </a:r>
            <a:endParaRPr lang="en-US" altLang="zh-CN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2400" dirty="0">
                <a:hlinkClick r:id="rId4"/>
              </a:rPr>
              <a:t>                                                            </a:t>
            </a:r>
            <a:endParaRPr lang="zh-CN" alt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F6FA08-CB6F-44BC-B4AF-F5239D075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30" y="3429000"/>
            <a:ext cx="4846740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09ED340-9056-4304-AC59-7E9549A3FFB4}"/>
              </a:ext>
            </a:extLst>
          </p:cNvPr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04FEED-CF5F-42F7-A086-06587B232820}"/>
              </a:ext>
            </a:extLst>
          </p:cNvPr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谢谢观看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9B568-53FF-4FDF-8013-8CCA5BAF4AA3}"/>
              </a:ext>
            </a:extLst>
          </p:cNvPr>
          <p:cNvSpPr txBox="1"/>
          <p:nvPr/>
        </p:nvSpPr>
        <p:spPr>
          <a:xfrm>
            <a:off x="3920816" y="1893157"/>
            <a:ext cx="43468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圆角矩形 1">
            <a:extLst>
              <a:ext uri="{FF2B5EF4-FFF2-40B4-BE49-F238E27FC236}">
                <a16:creationId xmlns:a16="http://schemas.microsoft.com/office/drawing/2014/main" id="{8B0D4484-A80D-41F8-97AE-F832F7AA0DC8}"/>
              </a:ext>
            </a:extLst>
          </p:cNvPr>
          <p:cNvSpPr/>
          <p:nvPr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">
            <a:extLst>
              <a:ext uri="{FF2B5EF4-FFF2-40B4-BE49-F238E27FC236}">
                <a16:creationId xmlns:a16="http://schemas.microsoft.com/office/drawing/2014/main" id="{613662F9-FEEF-496D-BA59-391998C4DD7E}"/>
              </a:ext>
            </a:extLst>
          </p:cNvPr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C797736D-4AB8-4817-A4F6-B29324607E83}"/>
              </a:ext>
            </a:extLst>
          </p:cNvPr>
          <p:cNvSpPr/>
          <p:nvPr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2B5465D0-F02F-41CE-B00A-AB563C52CE43}"/>
              </a:ext>
            </a:extLst>
          </p:cNvPr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圆角矩形 14">
            <a:extLst>
              <a:ext uri="{FF2B5EF4-FFF2-40B4-BE49-F238E27FC236}">
                <a16:creationId xmlns:a16="http://schemas.microsoft.com/office/drawing/2014/main" id="{52507031-DA78-41C5-A251-175A55B9E614}"/>
              </a:ext>
            </a:extLst>
          </p:cNvPr>
          <p:cNvSpPr/>
          <p:nvPr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id="{9D3395B8-0AA0-463B-BF46-FB40ADC65CEB}"/>
              </a:ext>
            </a:extLst>
          </p:cNvPr>
          <p:cNvSpPr/>
          <p:nvPr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3" grpId="0" animBg="1"/>
      <p:bldP spid="10" grpId="0" animBg="1"/>
      <p:bldP spid="19" grpId="0" animBg="1"/>
      <p:bldP spid="4" grpId="0"/>
      <p:bldP spid="5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2842211"/>
            <a:ext cx="12192000" cy="40513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2D3412-8F6C-4995-BF25-331F25E0BCE5}"/>
              </a:ext>
            </a:extLst>
          </p:cNvPr>
          <p:cNvGrpSpPr/>
          <p:nvPr/>
        </p:nvGrpSpPr>
        <p:grpSpPr>
          <a:xfrm>
            <a:off x="1143001" y="687388"/>
            <a:ext cx="1408112" cy="3806826"/>
            <a:chOff x="1143001" y="687388"/>
            <a:chExt cx="1408112" cy="3806826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C203796-35A1-4F09-8F93-65E0CB3F1C91}"/>
                </a:ext>
              </a:extLst>
            </p:cNvPr>
            <p:cNvSpPr/>
            <p:nvPr/>
          </p:nvSpPr>
          <p:spPr>
            <a:xfrm>
              <a:off x="1143001" y="2806701"/>
              <a:ext cx="1408112" cy="1687513"/>
            </a:xfrm>
            <a:custGeom>
              <a:avLst/>
              <a:gdLst>
                <a:gd name="connsiteX0" fmla="*/ 0 w 1408112"/>
                <a:gd name="connsiteY0" fmla="*/ 0 h 1687513"/>
                <a:gd name="connsiteX1" fmla="*/ 60577 w 1408112"/>
                <a:gd name="connsiteY1" fmla="*/ 0 h 1687513"/>
                <a:gd name="connsiteX2" fmla="*/ 60577 w 1408112"/>
                <a:gd name="connsiteY2" fmla="*/ 1626936 h 1687513"/>
                <a:gd name="connsiteX3" fmla="*/ 1347535 w 1408112"/>
                <a:gd name="connsiteY3" fmla="*/ 1626936 h 1687513"/>
                <a:gd name="connsiteX4" fmla="*/ 1347535 w 1408112"/>
                <a:gd name="connsiteY4" fmla="*/ 0 h 1687513"/>
                <a:gd name="connsiteX5" fmla="*/ 1408112 w 1408112"/>
                <a:gd name="connsiteY5" fmla="*/ 0 h 1687513"/>
                <a:gd name="connsiteX6" fmla="*/ 1408112 w 1408112"/>
                <a:gd name="connsiteY6" fmla="*/ 1687513 h 1687513"/>
                <a:gd name="connsiteX7" fmla="*/ 0 w 1408112"/>
                <a:gd name="connsiteY7" fmla="*/ 1687513 h 1687513"/>
                <a:gd name="connsiteX8" fmla="*/ 0 w 1408112"/>
                <a:gd name="connsiteY8" fmla="*/ 0 h 168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1687513">
                  <a:moveTo>
                    <a:pt x="0" y="0"/>
                  </a:moveTo>
                  <a:lnTo>
                    <a:pt x="60577" y="0"/>
                  </a:lnTo>
                  <a:lnTo>
                    <a:pt x="60577" y="1626936"/>
                  </a:lnTo>
                  <a:lnTo>
                    <a:pt x="1347535" y="1626936"/>
                  </a:lnTo>
                  <a:lnTo>
                    <a:pt x="1347535" y="0"/>
                  </a:lnTo>
                  <a:lnTo>
                    <a:pt x="1408112" y="0"/>
                  </a:lnTo>
                  <a:lnTo>
                    <a:pt x="1408112" y="1687513"/>
                  </a:lnTo>
                  <a:lnTo>
                    <a:pt x="0" y="16875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7384020-939D-48AA-A8DA-6F3646FBF53E}"/>
                </a:ext>
              </a:extLst>
            </p:cNvPr>
            <p:cNvSpPr/>
            <p:nvPr/>
          </p:nvSpPr>
          <p:spPr>
            <a:xfrm>
              <a:off x="1143001" y="687388"/>
              <a:ext cx="1408112" cy="2119313"/>
            </a:xfrm>
            <a:custGeom>
              <a:avLst/>
              <a:gdLst>
                <a:gd name="connsiteX0" fmla="*/ 0 w 1408112"/>
                <a:gd name="connsiteY0" fmla="*/ 0 h 2119313"/>
                <a:gd name="connsiteX1" fmla="*/ 1408112 w 1408112"/>
                <a:gd name="connsiteY1" fmla="*/ 0 h 2119313"/>
                <a:gd name="connsiteX2" fmla="*/ 1408112 w 1408112"/>
                <a:gd name="connsiteY2" fmla="*/ 2119313 h 2119313"/>
                <a:gd name="connsiteX3" fmla="*/ 1347535 w 1408112"/>
                <a:gd name="connsiteY3" fmla="*/ 2119313 h 2119313"/>
                <a:gd name="connsiteX4" fmla="*/ 1347535 w 1408112"/>
                <a:gd name="connsiteY4" fmla="*/ 60577 h 2119313"/>
                <a:gd name="connsiteX5" fmla="*/ 60577 w 1408112"/>
                <a:gd name="connsiteY5" fmla="*/ 60577 h 2119313"/>
                <a:gd name="connsiteX6" fmla="*/ 60577 w 1408112"/>
                <a:gd name="connsiteY6" fmla="*/ 2119313 h 2119313"/>
                <a:gd name="connsiteX7" fmla="*/ 0 w 1408112"/>
                <a:gd name="connsiteY7" fmla="*/ 2119313 h 2119313"/>
                <a:gd name="connsiteX8" fmla="*/ 0 w 1408112"/>
                <a:gd name="connsiteY8" fmla="*/ 0 h 21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2119313">
                  <a:moveTo>
                    <a:pt x="0" y="0"/>
                  </a:moveTo>
                  <a:lnTo>
                    <a:pt x="1408112" y="0"/>
                  </a:lnTo>
                  <a:lnTo>
                    <a:pt x="1408112" y="2119313"/>
                  </a:lnTo>
                  <a:lnTo>
                    <a:pt x="1347535" y="2119313"/>
                  </a:lnTo>
                  <a:lnTo>
                    <a:pt x="1347535" y="60577"/>
                  </a:lnTo>
                  <a:lnTo>
                    <a:pt x="60577" y="60577"/>
                  </a:lnTo>
                  <a:lnTo>
                    <a:pt x="60577" y="2119313"/>
                  </a:lnTo>
                  <a:lnTo>
                    <a:pt x="0" y="2119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90CDAE-B969-411F-94D3-B350C9F2F014}"/>
                </a:ext>
              </a:extLst>
            </p:cNvPr>
            <p:cNvSpPr txBox="1"/>
            <p:nvPr/>
          </p:nvSpPr>
          <p:spPr>
            <a:xfrm rot="5400000">
              <a:off x="6648" y="2115578"/>
              <a:ext cx="3680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5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EF3E8810-8A50-4A53-B1C8-391FCFC3741D}"/>
              </a:ext>
            </a:extLst>
          </p:cNvPr>
          <p:cNvSpPr txBox="1"/>
          <p:nvPr/>
        </p:nvSpPr>
        <p:spPr>
          <a:xfrm>
            <a:off x="1676399" y="5015885"/>
            <a:ext cx="8864602" cy="2844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4C713E-95D4-41F2-B895-431C4B00603F}"/>
              </a:ext>
            </a:extLst>
          </p:cNvPr>
          <p:cNvGrpSpPr/>
          <p:nvPr/>
        </p:nvGrpSpPr>
        <p:grpSpPr>
          <a:xfrm>
            <a:off x="2908432" y="1524238"/>
            <a:ext cx="1866768" cy="2163227"/>
            <a:chOff x="2908432" y="1524238"/>
            <a:chExt cx="1866768" cy="216322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C68AEBE-DC03-431D-BC9A-551112A8CAC5}"/>
                </a:ext>
              </a:extLst>
            </p:cNvPr>
            <p:cNvSpPr txBox="1"/>
            <p:nvPr/>
          </p:nvSpPr>
          <p:spPr>
            <a:xfrm>
              <a:off x="2908432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项目介绍</a:t>
              </a:r>
            </a:p>
          </p:txBody>
        </p:sp>
        <p:sp>
          <p:nvSpPr>
            <p:cNvPr id="6" name="图文框 5">
              <a:extLst>
                <a:ext uri="{FF2B5EF4-FFF2-40B4-BE49-F238E27FC236}">
                  <a16:creationId xmlns:a16="http://schemas.microsoft.com/office/drawing/2014/main" id="{48A66852-5329-49A7-AA79-038BD2E3CB6D}"/>
                </a:ext>
              </a:extLst>
            </p:cNvPr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CE4B58-1784-4AC0-915C-D610E93D43C1}"/>
                </a:ext>
              </a:extLst>
            </p:cNvPr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A5D16E4-6111-4253-A399-BDE45ABADF41}"/>
                </a:ext>
              </a:extLst>
            </p:cNvPr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0BF6D81-C212-4B21-8612-D2470B5DAC24}"/>
              </a:ext>
            </a:extLst>
          </p:cNvPr>
          <p:cNvGrpSpPr/>
          <p:nvPr/>
        </p:nvGrpSpPr>
        <p:grpSpPr>
          <a:xfrm>
            <a:off x="5093361" y="1524238"/>
            <a:ext cx="1866768" cy="2163227"/>
            <a:chOff x="5093361" y="1524238"/>
            <a:chExt cx="1866768" cy="216322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AE663A-2495-46D6-A85D-DC17D3AC2E93}"/>
                </a:ext>
              </a:extLst>
            </p:cNvPr>
            <p:cNvSpPr txBox="1"/>
            <p:nvPr/>
          </p:nvSpPr>
          <p:spPr>
            <a:xfrm>
              <a:off x="5093361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功能需求</a:t>
              </a:r>
            </a:p>
          </p:txBody>
        </p:sp>
        <p:sp>
          <p:nvSpPr>
            <p:cNvPr id="39" name="图文框 38">
              <a:extLst>
                <a:ext uri="{FF2B5EF4-FFF2-40B4-BE49-F238E27FC236}">
                  <a16:creationId xmlns:a16="http://schemas.microsoft.com/office/drawing/2014/main" id="{35899FA3-8414-40DF-BC9B-C7A824279BD9}"/>
                </a:ext>
              </a:extLst>
            </p:cNvPr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A131B607-7E47-49CE-967F-D038050707AB}"/>
                </a:ext>
              </a:extLst>
            </p:cNvPr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4E247CA-9363-4AA1-9E1C-5EA162A5D0F4}"/>
                </a:ext>
              </a:extLst>
            </p:cNvPr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4091F9-27F4-4EBF-A787-52E621675A26}"/>
              </a:ext>
            </a:extLst>
          </p:cNvPr>
          <p:cNvGrpSpPr/>
          <p:nvPr/>
        </p:nvGrpSpPr>
        <p:grpSpPr>
          <a:xfrm>
            <a:off x="7278290" y="1524238"/>
            <a:ext cx="1866768" cy="2163227"/>
            <a:chOff x="7278290" y="1524238"/>
            <a:chExt cx="1866768" cy="216322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6FD582-643D-4446-883F-74027F11A8A0}"/>
                </a:ext>
              </a:extLst>
            </p:cNvPr>
            <p:cNvSpPr txBox="1"/>
            <p:nvPr/>
          </p:nvSpPr>
          <p:spPr>
            <a:xfrm>
              <a:off x="7278290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前端介绍</a:t>
              </a:r>
            </a:p>
          </p:txBody>
        </p:sp>
        <p:sp>
          <p:nvSpPr>
            <p:cNvPr id="40" name="图文框 39">
              <a:extLst>
                <a:ext uri="{FF2B5EF4-FFF2-40B4-BE49-F238E27FC236}">
                  <a16:creationId xmlns:a16="http://schemas.microsoft.com/office/drawing/2014/main" id="{E5141571-C058-4FBF-BCB6-5387F3E5ADFA}"/>
                </a:ext>
              </a:extLst>
            </p:cNvPr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BDC4D2A3-A1C3-47DE-9700-3E03C1451485}"/>
                </a:ext>
              </a:extLst>
            </p:cNvPr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2117F15-404D-40EA-B2D1-F7AD9B2BDBB6}"/>
                </a:ext>
              </a:extLst>
            </p:cNvPr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85ECBF-C82B-49DC-A70B-D8B0D9477817}"/>
              </a:ext>
            </a:extLst>
          </p:cNvPr>
          <p:cNvGrpSpPr/>
          <p:nvPr/>
        </p:nvGrpSpPr>
        <p:grpSpPr>
          <a:xfrm>
            <a:off x="9463219" y="1524238"/>
            <a:ext cx="1866768" cy="2163227"/>
            <a:chOff x="9463219" y="1524238"/>
            <a:chExt cx="1866768" cy="216322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C5BB17F-8409-419C-9A08-458D2D0C5D4B}"/>
                </a:ext>
              </a:extLst>
            </p:cNvPr>
            <p:cNvSpPr txBox="1"/>
            <p:nvPr/>
          </p:nvSpPr>
          <p:spPr>
            <a:xfrm>
              <a:off x="9463219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后端介绍</a:t>
              </a:r>
            </a:p>
          </p:txBody>
        </p:sp>
        <p:sp>
          <p:nvSpPr>
            <p:cNvPr id="41" name="图文框 40">
              <a:extLst>
                <a:ext uri="{FF2B5EF4-FFF2-40B4-BE49-F238E27FC236}">
                  <a16:creationId xmlns:a16="http://schemas.microsoft.com/office/drawing/2014/main" id="{34EBF0CE-E741-48D3-B474-DB03A5565954}"/>
                </a:ext>
              </a:extLst>
            </p:cNvPr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36D6F1D1-A017-40C3-B096-DFDE2612B96D}"/>
                </a:ext>
              </a:extLst>
            </p:cNvPr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6DA7B83-BC40-4D91-93D3-AE7F1E579C48}"/>
                </a:ext>
              </a:extLst>
            </p:cNvPr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4D0D6D2-FE4E-42C9-802A-C90875AEB3C6}"/>
              </a:ext>
            </a:extLst>
          </p:cNvPr>
          <p:cNvSpPr/>
          <p:nvPr/>
        </p:nvSpPr>
        <p:spPr>
          <a:xfrm>
            <a:off x="4762943" y="4872097"/>
            <a:ext cx="2666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佳</a:t>
            </a:r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+</a:t>
            </a:r>
            <a:r>
              <a:rPr lang="zh-CN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家教</a:t>
            </a:r>
          </a:p>
        </p:txBody>
      </p:sp>
    </p:spTree>
    <p:extLst>
      <p:ext uri="{BB962C8B-B14F-4D97-AF65-F5344CB8AC3E}">
        <p14:creationId xmlns:p14="http://schemas.microsoft.com/office/powerpoint/2010/main" val="28344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3340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îṧľïḓé">
            <a:extLst>
              <a:ext uri="{FF2B5EF4-FFF2-40B4-BE49-F238E27FC236}">
                <a16:creationId xmlns:a16="http://schemas.microsoft.com/office/drawing/2014/main" id="{27350337-B6D5-48A5-8274-F4EF969691ED}"/>
              </a:ext>
            </a:extLst>
          </p:cNvPr>
          <p:cNvSpPr/>
          <p:nvPr/>
        </p:nvSpPr>
        <p:spPr>
          <a:xfrm>
            <a:off x="1088573" y="1756229"/>
            <a:ext cx="5007428" cy="2246026"/>
          </a:xfrm>
          <a:prstGeom prst="rect">
            <a:avLst/>
          </a:prstGeom>
          <a:blipFill>
            <a:blip r:embed="rId3"/>
            <a:srcRect/>
            <a:stretch>
              <a:fillRect t="-24774" b="-24496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iṡ1ïḓé">
            <a:extLst>
              <a:ext uri="{FF2B5EF4-FFF2-40B4-BE49-F238E27FC236}">
                <a16:creationId xmlns:a16="http://schemas.microsoft.com/office/drawing/2014/main" id="{F07A3B78-5D0C-4CC9-A122-43CEE933BE10}"/>
              </a:ext>
            </a:extLst>
          </p:cNvPr>
          <p:cNvSpPr/>
          <p:nvPr/>
        </p:nvSpPr>
        <p:spPr>
          <a:xfrm>
            <a:off x="6096001" y="1756229"/>
            <a:ext cx="5007428" cy="2246027"/>
          </a:xfrm>
          <a:prstGeom prst="rect">
            <a:avLst/>
          </a:prstGeom>
          <a:blipFill>
            <a:blip r:embed="rId4"/>
            <a:srcRect/>
            <a:stretch>
              <a:fillRect t="-24161" b="-23889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294144" y="3200400"/>
            <a:ext cx="1603714" cy="1603712"/>
            <a:chOff x="5294144" y="3200400"/>
            <a:chExt cx="1603714" cy="1603712"/>
          </a:xfrm>
        </p:grpSpPr>
        <p:sp>
          <p:nvSpPr>
            <p:cNvPr id="28" name="íšļîďé">
              <a:extLst>
                <a:ext uri="{FF2B5EF4-FFF2-40B4-BE49-F238E27FC236}">
                  <a16:creationId xmlns:a16="http://schemas.microsoft.com/office/drawing/2014/main" id="{D3156C8A-1BD0-4204-A4B4-E9673CBCAF64}"/>
                </a:ext>
              </a:extLst>
            </p:cNvPr>
            <p:cNvSpPr/>
            <p:nvPr/>
          </p:nvSpPr>
          <p:spPr>
            <a:xfrm>
              <a:off x="5294144" y="3200400"/>
              <a:ext cx="1603714" cy="160371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íšļîďé">
              <a:extLst>
                <a:ext uri="{FF2B5EF4-FFF2-40B4-BE49-F238E27FC236}">
                  <a16:creationId xmlns:a16="http://schemas.microsoft.com/office/drawing/2014/main" id="{D3156C8A-1BD0-4204-A4B4-E9673CBCAF64}"/>
                </a:ext>
              </a:extLst>
            </p:cNvPr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76141" y="4539662"/>
            <a:ext cx="3353059" cy="1704312"/>
            <a:chOff x="1541719" y="2349127"/>
            <a:chExt cx="3353059" cy="1704312"/>
          </a:xfrm>
        </p:grpSpPr>
        <p:sp>
          <p:nvSpPr>
            <p:cNvPr id="18" name="文本框 17"/>
            <p:cNvSpPr txBox="1"/>
            <p:nvPr/>
          </p:nvSpPr>
          <p:spPr>
            <a:xfrm>
              <a:off x="1541719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什么是佳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+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家教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41719" y="2687681"/>
              <a:ext cx="3353059" cy="13657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佳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+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家教是一款用于学生和老师交流的平台。其主要功能是用来让学生通过在线的方式去学习，汇集了多年级多学科的作业练习及答案和在线视频，有效帮助孩子提高学习成绩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。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62801" y="4539662"/>
            <a:ext cx="3505199" cy="902811"/>
            <a:chOff x="1541719" y="2349127"/>
            <a:chExt cx="3505199" cy="902811"/>
          </a:xfrm>
        </p:grpSpPr>
        <p:sp>
          <p:nvSpPr>
            <p:cNvPr id="21" name="文本框 20"/>
            <p:cNvSpPr txBox="1"/>
            <p:nvPr/>
          </p:nvSpPr>
          <p:spPr>
            <a:xfrm>
              <a:off x="276099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团队介绍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41719" y="2687681"/>
              <a:ext cx="350519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项目组长：侯玉芹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参与人员：吴金雅、周宣、曹倩、陈永达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4642A48-8993-463E-B064-2D106CE12B57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80C66D7-0E7C-4B5F-81C0-BF767709F2E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3A79D4-F978-466B-B4BB-6802409FDCB2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EDF3EA-D5EC-4B3D-A03B-6914A97D2043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6B14638-01CE-4ADE-ADFA-0690479A8E52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项目介绍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50343A0-68C7-4FE5-A2CE-B904B07CC69F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8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00f4786-f05c-4162-b989-771c7b50d4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00379" y="2414814"/>
            <a:ext cx="6391242" cy="2778126"/>
            <a:chOff x="3107670" y="2312876"/>
            <a:chExt cx="5719943" cy="2486328"/>
          </a:xfrm>
        </p:grpSpPr>
        <p:grpSp>
          <p:nvGrpSpPr>
            <p:cNvPr id="4" name="îṡ1iḍè"/>
            <p:cNvGrpSpPr/>
            <p:nvPr/>
          </p:nvGrpSpPr>
          <p:grpSpPr>
            <a:xfrm>
              <a:off x="3107670" y="2312876"/>
              <a:ext cx="5719943" cy="2486328"/>
              <a:chOff x="3857626" y="2744069"/>
              <a:chExt cx="4476751" cy="1945942"/>
            </a:xfrm>
          </p:grpSpPr>
          <p:sp>
            <p:nvSpPr>
              <p:cNvPr id="20" name="îṣḷiḓé"/>
              <p:cNvSpPr/>
              <p:nvPr/>
            </p:nvSpPr>
            <p:spPr>
              <a:xfrm flipH="1" flipV="1">
                <a:off x="3857626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śliḑê"/>
              <p:cNvSpPr/>
              <p:nvPr/>
            </p:nvSpPr>
            <p:spPr>
              <a:xfrm flipH="1">
                <a:off x="4679640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šļiḍê"/>
              <p:cNvSpPr/>
              <p:nvPr/>
            </p:nvSpPr>
            <p:spPr>
              <a:xfrm flipH="1" flipV="1">
                <a:off x="549877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$ḷídè"/>
              <p:cNvSpPr/>
              <p:nvPr/>
            </p:nvSpPr>
            <p:spPr>
              <a:xfrm flipH="1">
                <a:off x="6320792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ṣľíďè"/>
              <p:cNvSpPr/>
              <p:nvPr/>
            </p:nvSpPr>
            <p:spPr>
              <a:xfrm flipH="1" flipV="1">
                <a:off x="714194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s1iḍê"/>
              <p:cNvSpPr/>
              <p:nvPr/>
            </p:nvSpPr>
            <p:spPr bwMode="auto">
              <a:xfrm>
                <a:off x="4075375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š1ïdè"/>
              <p:cNvSpPr/>
              <p:nvPr/>
            </p:nvSpPr>
            <p:spPr bwMode="auto">
              <a:xfrm>
                <a:off x="4897389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$ľïḑé"/>
              <p:cNvSpPr/>
              <p:nvPr/>
            </p:nvSpPr>
            <p:spPr bwMode="auto">
              <a:xfrm>
                <a:off x="571652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ḷîḋe"/>
              <p:cNvSpPr/>
              <p:nvPr/>
            </p:nvSpPr>
            <p:spPr bwMode="auto">
              <a:xfrm>
                <a:off x="6538541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śļíde"/>
              <p:cNvSpPr/>
              <p:nvPr/>
            </p:nvSpPr>
            <p:spPr bwMode="auto">
              <a:xfrm>
                <a:off x="735969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" name="îšľíḑè"/>
            <p:cNvSpPr>
              <a:spLocks/>
            </p:cNvSpPr>
            <p:nvPr/>
          </p:nvSpPr>
          <p:spPr bwMode="auto">
            <a:xfrm>
              <a:off x="6746859" y="2792007"/>
              <a:ext cx="554606" cy="55460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liḍè"/>
            <p:cNvSpPr>
              <a:spLocks/>
            </p:cNvSpPr>
            <p:nvPr/>
          </p:nvSpPr>
          <p:spPr bwMode="auto">
            <a:xfrm>
              <a:off x="5687969" y="3751825"/>
              <a:ext cx="554606" cy="55460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ḻíḓé"/>
            <p:cNvSpPr>
              <a:spLocks/>
            </p:cNvSpPr>
            <p:nvPr/>
          </p:nvSpPr>
          <p:spPr bwMode="auto">
            <a:xfrm>
              <a:off x="3592148" y="3751825"/>
              <a:ext cx="554606" cy="55460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śľíďe"/>
            <p:cNvSpPr>
              <a:spLocks/>
            </p:cNvSpPr>
            <p:nvPr/>
          </p:nvSpPr>
          <p:spPr bwMode="auto">
            <a:xfrm>
              <a:off x="4639309" y="2792007"/>
              <a:ext cx="554606" cy="554606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ṣľîďè"/>
            <p:cNvSpPr>
              <a:spLocks/>
            </p:cNvSpPr>
            <p:nvPr/>
          </p:nvSpPr>
          <p:spPr bwMode="auto">
            <a:xfrm>
              <a:off x="7773642" y="3751825"/>
              <a:ext cx="554606" cy="554606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43498" y="5305986"/>
            <a:ext cx="2226062" cy="847024"/>
            <a:chOff x="1789206" y="2151305"/>
            <a:chExt cx="2226062" cy="847024"/>
          </a:xfrm>
        </p:grpSpPr>
        <p:sp>
          <p:nvSpPr>
            <p:cNvPr id="36" name="文本框 35"/>
            <p:cNvSpPr txBox="1"/>
            <p:nvPr/>
          </p:nvSpPr>
          <p:spPr>
            <a:xfrm>
              <a:off x="1789206" y="2151305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项目计划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81486" y="2501398"/>
              <a:ext cx="2133782" cy="496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前期准备、中期运营、后期盈利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16854" y="1237544"/>
            <a:ext cx="2133782" cy="937535"/>
            <a:chOff x="1867328" y="2349127"/>
            <a:chExt cx="2133782" cy="937535"/>
          </a:xfrm>
        </p:grpSpPr>
        <p:sp>
          <p:nvSpPr>
            <p:cNvPr id="39" name="文本框 38"/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项目发展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867328" y="2789731"/>
              <a:ext cx="2133782" cy="496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按照前端、后端页面的原型进行软件制作，筹备经费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61227" y="1247127"/>
            <a:ext cx="2413921" cy="1121018"/>
            <a:chOff x="1629434" y="2445745"/>
            <a:chExt cx="2413921" cy="1121018"/>
          </a:xfrm>
        </p:grpSpPr>
        <p:sp>
          <p:nvSpPr>
            <p:cNvPr id="42" name="文本框 41"/>
            <p:cNvSpPr txBox="1"/>
            <p:nvPr/>
          </p:nvSpPr>
          <p:spPr>
            <a:xfrm>
              <a:off x="1660648" y="2445745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项目目的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29434" y="2859325"/>
              <a:ext cx="2413921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使更多的学生通过在线学习的方式提高学习成绩，给学生提供家教，给教师提供方便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324070" y="5317525"/>
            <a:ext cx="2184537" cy="1045992"/>
            <a:chOff x="1748163" y="2337588"/>
            <a:chExt cx="2184537" cy="1045992"/>
          </a:xfrm>
        </p:grpSpPr>
        <p:sp>
          <p:nvSpPr>
            <p:cNvPr id="45" name="文本框 44"/>
            <p:cNvSpPr txBox="1"/>
            <p:nvPr/>
          </p:nvSpPr>
          <p:spPr>
            <a:xfrm>
              <a:off x="1748163" y="2337588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项目背景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798918" y="2676142"/>
              <a:ext cx="2133782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储备资源以建立一个家教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app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，让其在众多家教软件中脱颖而出。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356911" y="5302341"/>
            <a:ext cx="2150414" cy="850669"/>
            <a:chOff x="1850696" y="2333943"/>
            <a:chExt cx="2150414" cy="850669"/>
          </a:xfrm>
        </p:grpSpPr>
        <p:sp>
          <p:nvSpPr>
            <p:cNvPr id="48" name="文本框 47"/>
            <p:cNvSpPr txBox="1"/>
            <p:nvPr/>
          </p:nvSpPr>
          <p:spPr>
            <a:xfrm>
              <a:off x="1850696" y="2333943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项目实施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67328" y="2687681"/>
              <a:ext cx="2133782" cy="496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在各项准备条件充足下，将其投入市场，进行运营。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2AB860F7-F0A1-49B2-B875-A53309F3CFF9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493F69E-7B3A-4469-810C-F74091B30B49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ED300E8-DAF1-4477-8EFC-CC19384AC72A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C59B668-BA17-46DA-91C5-264B41E8645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C7CF55D-9A29-45F8-99AD-4BD8B9E58D95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项目介绍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C26703A-14CF-4982-86E5-E07E831E1BE4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6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712" y="1483721"/>
            <a:ext cx="5221287" cy="4825004"/>
          </a:xfrm>
          <a:prstGeom prst="rect">
            <a:avLst/>
          </a:prstGeom>
          <a:blipFill>
            <a:blip r:embed="rId3"/>
            <a:srcRect/>
            <a:stretch>
              <a:fillRect l="-34778" r="-34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66696" y="5005792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5"/>
          <p:cNvSpPr/>
          <p:nvPr/>
        </p:nvSpPr>
        <p:spPr>
          <a:xfrm>
            <a:off x="6851550" y="5185919"/>
            <a:ext cx="413078" cy="40502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881838" y="5005794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8"/>
          <p:cNvSpPr/>
          <p:nvPr/>
        </p:nvSpPr>
        <p:spPr>
          <a:xfrm>
            <a:off x="8057936" y="5198007"/>
            <a:ext cx="413078" cy="380847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088223" y="5005794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1"/>
          <p:cNvSpPr/>
          <p:nvPr/>
        </p:nvSpPr>
        <p:spPr>
          <a:xfrm>
            <a:off x="9264321" y="5182180"/>
            <a:ext cx="413078" cy="412502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0294610" y="5005794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4"/>
          <p:cNvSpPr/>
          <p:nvPr/>
        </p:nvSpPr>
        <p:spPr>
          <a:xfrm>
            <a:off x="10487355" y="5189882"/>
            <a:ext cx="413078" cy="39709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675452" y="2611378"/>
            <a:ext cx="4741748" cy="2592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27914" y="3831123"/>
            <a:ext cx="4741748" cy="2592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20670" y="1075529"/>
            <a:ext cx="4741748" cy="39525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3"/>
                </a:solidFill>
                <a:latin typeface="Century Gothic" panose="020B0502020202020204" pitchFamily="34" charset="0"/>
                <a:ea typeface="+mj-ea"/>
              </a:rPr>
              <a:t>开发特色：</a:t>
            </a:r>
            <a:endParaRPr lang="en-US" altLang="zh-CN" dirty="0">
              <a:solidFill>
                <a:schemeClr val="accent3"/>
              </a:solidFill>
              <a:latin typeface="Century Gothic" panose="020B0502020202020204" pitchFamily="34" charset="0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</a:t>
            </a:r>
            <a:r>
              <a:rPr lang="en-US" altLang="zh-CN" sz="1400" dirty="0"/>
              <a:t>1</a:t>
            </a:r>
            <a:r>
              <a:rPr lang="zh-CN" altLang="en-US" sz="1400" dirty="0"/>
              <a:t>、雄厚的师资资源：为了让学生可以学习到专业的知识，将汇集多名专业的师资资源，每一位教师都有着多年的教学经验，为学生提供最专业的教学内容。</a:t>
            </a:r>
            <a:br>
              <a:rPr lang="zh-CN" altLang="en-US" sz="1400" dirty="0"/>
            </a:br>
            <a:r>
              <a:rPr lang="en-US" altLang="zh-CN" sz="1400" dirty="0"/>
              <a:t>2</a:t>
            </a:r>
            <a:r>
              <a:rPr lang="zh-CN" altLang="en-US" sz="1400" dirty="0"/>
              <a:t>、实时监控教学过程：为了让家长更放心的把孩子交到老师手中，平台会实时监测教学过程，并把视频发送到家长的手中，让他们可以快速的查看孩子学习情况。</a:t>
            </a:r>
            <a:br>
              <a:rPr lang="zh-CN" altLang="en-US" sz="1400" dirty="0"/>
            </a:br>
            <a:r>
              <a:rPr lang="en-US" altLang="zh-CN" sz="1400" dirty="0"/>
              <a:t>3</a:t>
            </a:r>
            <a:r>
              <a:rPr lang="zh-CN" altLang="en-US" sz="1400" dirty="0"/>
              <a:t>、一对一教学：平台根据传统教学模式的弊端，为每一位学生提供了一对一教学模式，用户可以线上私聊专业客服，推荐专业的师资，一键报名参加课程即可。</a:t>
            </a:r>
            <a:br>
              <a:rPr lang="zh-CN" altLang="en-US" sz="1400" dirty="0"/>
            </a:br>
            <a:r>
              <a:rPr lang="en-US" altLang="zh-CN" sz="1400" dirty="0"/>
              <a:t>4</a:t>
            </a:r>
            <a:r>
              <a:rPr lang="zh-CN" altLang="en-US" sz="1400" dirty="0"/>
              <a:t>、多门学科知识：为了提高学生的学习兴趣，此</a:t>
            </a:r>
            <a:r>
              <a:rPr lang="en-US" altLang="zh-CN" sz="1400" dirty="0"/>
              <a:t>APP</a:t>
            </a:r>
            <a:r>
              <a:rPr lang="zh-CN" altLang="en-US" sz="1400" dirty="0"/>
              <a:t>制作把学科内容垂直细分化，并且按照一定的标签进行设置；用户可免费去阅读，扩大自己视野。</a:t>
            </a:r>
            <a:br>
              <a:rPr lang="zh-CN" altLang="en-US" sz="1400" dirty="0"/>
            </a:br>
            <a:r>
              <a:rPr lang="en-US" altLang="zh-CN" sz="1400" dirty="0"/>
              <a:t>5.</a:t>
            </a:r>
            <a:r>
              <a:rPr lang="zh-CN" altLang="en-US" sz="1400" dirty="0"/>
              <a:t>推送功能：此</a:t>
            </a:r>
            <a:r>
              <a:rPr lang="en-US" altLang="zh-CN" sz="1400" dirty="0"/>
              <a:t>app</a:t>
            </a:r>
            <a:r>
              <a:rPr lang="zh-CN" altLang="en-US" sz="1400" dirty="0"/>
              <a:t>可通过推送有意义的视频赚取经费。</a:t>
            </a:r>
          </a:p>
          <a:p>
            <a:pPr algn="just">
              <a:lnSpc>
                <a:spcPct val="120000"/>
              </a:lnSpc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054B82D8-F212-4710-91D1-B9F4DC5C2E6F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6FA09F2-A5C1-4590-8DC0-00A57E60662F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AD9606-6830-46D6-89EC-11D1CCE27E6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37C3E0D-D208-48C6-9AAF-8815482920B7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437E39C-56D2-4D60-AFD7-F100936CD656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项目介绍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5A433F-5074-44B5-B494-0235D49F7E48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3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18" grpId="0" animBg="1"/>
          <p:bldP spid="8" grpId="0" animBg="1"/>
          <p:bldP spid="17" grpId="0" animBg="1"/>
          <p:bldP spid="11" grpId="0" animBg="1"/>
          <p:bldP spid="19" grpId="0" animBg="1"/>
          <p:bldP spid="14" grpId="0" animBg="1"/>
          <p:bldP spid="20" grpId="0" animBg="1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18" grpId="0" animBg="1"/>
          <p:bldP spid="8" grpId="0" animBg="1"/>
          <p:bldP spid="17" grpId="0" animBg="1"/>
          <p:bldP spid="11" grpId="0" animBg="1"/>
          <p:bldP spid="19" grpId="0" animBg="1"/>
          <p:bldP spid="14" grpId="0" animBg="1"/>
          <p:bldP spid="20" grpId="0" animBg="1"/>
          <p:bldP spid="21" grpId="0"/>
          <p:bldP spid="22" grpId="0"/>
          <p:bldP spid="2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099" y="3408144"/>
            <a:ext cx="269617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0497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299430" y="2272332"/>
            <a:ext cx="5021541" cy="2682321"/>
            <a:chOff x="3411092" y="2808434"/>
            <a:chExt cx="5021541" cy="2682321"/>
          </a:xfrm>
        </p:grpSpPr>
        <p:sp>
          <p:nvSpPr>
            <p:cNvPr id="4" name="íṣlíḑè"/>
            <p:cNvSpPr/>
            <p:nvPr/>
          </p:nvSpPr>
          <p:spPr bwMode="auto">
            <a:xfrm>
              <a:off x="5076394" y="2934856"/>
              <a:ext cx="2039213" cy="20392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6" name="îṩļïḍè"/>
            <p:cNvSpPr/>
            <p:nvPr/>
          </p:nvSpPr>
          <p:spPr bwMode="auto">
            <a:xfrm flipH="1">
              <a:off x="6676752" y="513448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注册</a:t>
              </a:r>
            </a:p>
          </p:txBody>
        </p:sp>
        <p:sp>
          <p:nvSpPr>
            <p:cNvPr id="7" name="îŝḷïdê"/>
            <p:cNvSpPr/>
            <p:nvPr/>
          </p:nvSpPr>
          <p:spPr bwMode="auto">
            <a:xfrm flipH="1">
              <a:off x="3411092" y="2808434"/>
              <a:ext cx="2012970" cy="3562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登录</a:t>
              </a:r>
            </a:p>
          </p:txBody>
        </p:sp>
        <p:sp>
          <p:nvSpPr>
            <p:cNvPr id="9" name="ïsḻiḓe"/>
            <p:cNvSpPr/>
            <p:nvPr/>
          </p:nvSpPr>
          <p:spPr bwMode="auto">
            <a:xfrm>
              <a:off x="5427020" y="3275747"/>
              <a:ext cx="1357432" cy="1357432"/>
            </a:xfrm>
            <a:prstGeom prst="ellipse">
              <a:avLst/>
            </a:prstGeom>
            <a:blipFill>
              <a:blip r:embed="rId3"/>
              <a:srcRect/>
              <a:stretch>
                <a:fillRect l="-25531" r="-25057"/>
              </a:stretch>
            </a:blip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111693" y="2029422"/>
            <a:ext cx="294484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干系人利益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用户：操作尽量方便、安全；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基本路径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点击注册后进入注册页面 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用户选择身份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输入注册信息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注册成功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扩展路径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用户名唯一；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1155" y="2692495"/>
            <a:ext cx="3361756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干系人利益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用户：操作方便、快捷；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基本路径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进入登录页面 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输入账号、密码等信息 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点击登录 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跳转到首页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扩展路径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首次登录需要选择要学习的科目</a:t>
            </a:r>
          </a:p>
          <a:p>
            <a:pPr algn="r"/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71F72F0-E34B-4D63-87A3-9DC056A4CD62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8BEE7C5-D600-4648-BB08-81EC7BB6DB7E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71127-5F86-46C2-986B-CB04F542558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C55F29-87EA-4B40-98F8-474A1D786DD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E5580F3-C87B-4DE5-A8B5-47E13C5ED212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功能需求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73B153C-6705-4633-AEF0-1B859A29290F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299430" y="2272332"/>
            <a:ext cx="5021541" cy="2682321"/>
            <a:chOff x="3411092" y="2808434"/>
            <a:chExt cx="5021541" cy="2682321"/>
          </a:xfrm>
        </p:grpSpPr>
        <p:sp>
          <p:nvSpPr>
            <p:cNvPr id="4" name="íṣlíḑè"/>
            <p:cNvSpPr/>
            <p:nvPr/>
          </p:nvSpPr>
          <p:spPr bwMode="auto">
            <a:xfrm>
              <a:off x="5076394" y="2934856"/>
              <a:ext cx="2039213" cy="20392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6" name="îṩļïḍè"/>
            <p:cNvSpPr/>
            <p:nvPr/>
          </p:nvSpPr>
          <p:spPr bwMode="auto">
            <a:xfrm flipH="1">
              <a:off x="6676752" y="513448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我的</a:t>
              </a:r>
            </a:p>
          </p:txBody>
        </p:sp>
        <p:sp>
          <p:nvSpPr>
            <p:cNvPr id="7" name="îŝḷïdê"/>
            <p:cNvSpPr/>
            <p:nvPr/>
          </p:nvSpPr>
          <p:spPr bwMode="auto">
            <a:xfrm flipH="1">
              <a:off x="3411092" y="2808434"/>
              <a:ext cx="2012970" cy="3562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首页</a:t>
              </a:r>
            </a:p>
          </p:txBody>
        </p:sp>
        <p:sp>
          <p:nvSpPr>
            <p:cNvPr id="9" name="ïsḻiḓe"/>
            <p:cNvSpPr/>
            <p:nvPr/>
          </p:nvSpPr>
          <p:spPr bwMode="auto">
            <a:xfrm>
              <a:off x="5427020" y="3275747"/>
              <a:ext cx="1357432" cy="1357432"/>
            </a:xfrm>
            <a:prstGeom prst="ellipse">
              <a:avLst/>
            </a:prstGeom>
            <a:blipFill>
              <a:blip r:embed="rId3"/>
              <a:srcRect/>
              <a:stretch>
                <a:fillRect l="-25531" r="-25057"/>
              </a:stretch>
            </a:blip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71F72F0-E34B-4D63-87A3-9DC056A4CD62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8BEE7C5-D600-4648-BB08-81EC7BB6DB7E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71127-5F86-46C2-986B-CB04F542558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C55F29-87EA-4B40-98F8-474A1D786DD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E5580F3-C87B-4DE5-A8B5-47E13C5ED212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功能需求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73B153C-6705-4633-AEF0-1B859A29290F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F56D6E-A4F0-4076-A297-29C5E152E5A9}"/>
              </a:ext>
            </a:extLst>
          </p:cNvPr>
          <p:cNvSpPr txBox="1"/>
          <p:nvPr/>
        </p:nvSpPr>
        <p:spPr>
          <a:xfrm>
            <a:off x="158301" y="2029422"/>
            <a:ext cx="4174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干系人利益：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用户：操作尽量方便；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基本功能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登录并进入首页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点击“找课程”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进入找课程页面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在搜索框中输入要找课程的关键字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点击搜索按钮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进入搜索界面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点击资料进入资料详情页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推荐视频资源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5.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点击广告页面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跳转到广告界面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6.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点击调查问卷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进入问卷调查页面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C242F-12E5-4B77-A5C5-787C327BCAEA}"/>
              </a:ext>
            </a:extLst>
          </p:cNvPr>
          <p:cNvSpPr txBox="1"/>
          <p:nvPr/>
        </p:nvSpPr>
        <p:spPr>
          <a:xfrm>
            <a:off x="8692444" y="2029422"/>
            <a:ext cx="3194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基本功能：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，头像昵称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老师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/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学生留言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购买的课程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我的收藏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5.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个人资料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6.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用户反馈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7.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用户设置</a:t>
            </a:r>
          </a:p>
        </p:txBody>
      </p:sp>
    </p:spTree>
    <p:extLst>
      <p:ext uri="{BB962C8B-B14F-4D97-AF65-F5344CB8AC3E}">
        <p14:creationId xmlns:p14="http://schemas.microsoft.com/office/powerpoint/2010/main" val="20374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0f4786-f05c-4162-b989-771c7b50d468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1161</TotalTime>
  <Words>661</Words>
  <Application>Microsoft Office PowerPoint</Application>
  <PresentationFormat>宽屏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74</cp:revision>
  <dcterms:created xsi:type="dcterms:W3CDTF">2017-08-18T03:02:00Z</dcterms:created>
  <dcterms:modified xsi:type="dcterms:W3CDTF">2019-10-28T09:04:38Z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