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649" r:id="rId2"/>
    <p:sldId id="617" r:id="rId3"/>
    <p:sldId id="650" r:id="rId4"/>
    <p:sldId id="634" r:id="rId5"/>
    <p:sldId id="618" r:id="rId6"/>
    <p:sldId id="616" r:id="rId7"/>
    <p:sldId id="565" r:id="rId8"/>
    <p:sldId id="667" r:id="rId9"/>
    <p:sldId id="682" r:id="rId10"/>
    <p:sldId id="609" r:id="rId11"/>
    <p:sldId id="683" r:id="rId12"/>
    <p:sldId id="595" r:id="rId13"/>
    <p:sldId id="681" r:id="rId14"/>
    <p:sldId id="599" r:id="rId15"/>
    <p:sldId id="598" r:id="rId16"/>
    <p:sldId id="601" r:id="rId17"/>
    <p:sldId id="679" r:id="rId18"/>
    <p:sldId id="678" r:id="rId19"/>
    <p:sldId id="680" r:id="rId20"/>
    <p:sldId id="619" r:id="rId21"/>
    <p:sldId id="620" r:id="rId22"/>
    <p:sldId id="631" r:id="rId23"/>
    <p:sldId id="63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笛" initials="王" lastIdx="1" clrIdx="0"/>
  <p:cmAuthor id="2" name="android1@lazyaudio.com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2FB"/>
    <a:srgbClr val="94DB04"/>
    <a:srgbClr val="AEFFD3"/>
    <a:srgbClr val="EDFFF8"/>
    <a:srgbClr val="EDFFFA"/>
    <a:srgbClr val="7CDB05"/>
    <a:srgbClr val="EC1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67" autoAdjust="0"/>
    <p:restoredTop sz="69729" autoAdjust="0"/>
  </p:normalViewPr>
  <p:slideViewPr>
    <p:cSldViewPr snapToGrid="0">
      <p:cViewPr varScale="1">
        <p:scale>
          <a:sx n="114" d="100"/>
          <a:sy n="114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00C0B-57F9-4419-9294-EA3F42D05BA3}" type="doc">
      <dgm:prSet loTypeId="urn:microsoft.com/office/officeart/2005/8/layout/pyramid1#1" loCatId="pyramid" qsTypeId="urn:microsoft.com/office/officeart/2005/8/quickstyle/simple1#1" qsCatId="simple" csTypeId="urn:microsoft.com/office/officeart/2005/8/colors/accent1_2#1" csCatId="accent1" phldr="1"/>
      <dgm:spPr/>
    </dgm:pt>
    <dgm:pt modelId="{4B704A55-A49A-4D01-9C18-FAB14C4782D4}">
      <dgm:prSet phldrT="[文本]" custT="1"/>
      <dgm:spPr>
        <a:solidFill>
          <a:schemeClr val="bg1"/>
        </a:solidFill>
        <a:ln w="25400"/>
      </dgm:spPr>
      <dgm:t>
        <a:bodyPr/>
        <a:lstStyle/>
        <a:p>
          <a:r>
            <a:rPr lang="zh-CN" altLang="en-US" sz="2000" b="1" dirty="0"/>
            <a:t>广 告</a:t>
          </a:r>
        </a:p>
      </dgm:t>
    </dgm:pt>
    <dgm:pt modelId="{5EE34607-FC50-46F5-B7B7-1BCF6F803FE7}" type="parTrans" cxnId="{CBEF27BF-7BE4-466F-A3D2-F247723A31D2}">
      <dgm:prSet/>
      <dgm:spPr/>
      <dgm:t>
        <a:bodyPr/>
        <a:lstStyle/>
        <a:p>
          <a:endParaRPr lang="zh-CN" altLang="en-US"/>
        </a:p>
      </dgm:t>
    </dgm:pt>
    <dgm:pt modelId="{31DC5AE8-F43A-4ED2-A122-1F72AA402CDF}" type="sibTrans" cxnId="{CBEF27BF-7BE4-466F-A3D2-F247723A31D2}">
      <dgm:prSet/>
      <dgm:spPr/>
      <dgm:t>
        <a:bodyPr/>
        <a:lstStyle/>
        <a:p>
          <a:endParaRPr lang="zh-CN" altLang="en-US"/>
        </a:p>
      </dgm:t>
    </dgm:pt>
    <dgm:pt modelId="{BE526066-4996-4A59-89AD-5F44CBA4FEB2}">
      <dgm:prSet phldrT="[文本]" custT="1"/>
      <dgm:spPr>
        <a:solidFill>
          <a:schemeClr val="bg1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zh-CN" altLang="en-US" sz="2000" b="1" dirty="0"/>
            <a:t>功 能</a:t>
          </a:r>
        </a:p>
      </dgm:t>
    </dgm:pt>
    <dgm:pt modelId="{309EC555-3648-490E-B8DC-1CB10127EF0C}" type="parTrans" cxnId="{097BAAC7-0026-4784-94E3-99416F0C046A}">
      <dgm:prSet/>
      <dgm:spPr/>
      <dgm:t>
        <a:bodyPr/>
        <a:lstStyle/>
        <a:p>
          <a:endParaRPr lang="zh-CN" altLang="en-US"/>
        </a:p>
      </dgm:t>
    </dgm:pt>
    <dgm:pt modelId="{4B9D801B-C84F-4545-96F8-F38EFFA3ECF7}" type="sibTrans" cxnId="{097BAAC7-0026-4784-94E3-99416F0C046A}">
      <dgm:prSet/>
      <dgm:spPr/>
      <dgm:t>
        <a:bodyPr/>
        <a:lstStyle/>
        <a:p>
          <a:endParaRPr lang="zh-CN" altLang="en-US"/>
        </a:p>
      </dgm:t>
    </dgm:pt>
    <dgm:pt modelId="{A5F95D8A-18FF-42CF-9F77-4FD9B87CA18B}">
      <dgm:prSet phldrT="[文本]" custT="1"/>
      <dgm:spPr>
        <a:solidFill>
          <a:schemeClr val="bg1"/>
        </a:solidFill>
        <a:ln w="25400"/>
      </dgm:spPr>
      <dgm:t>
        <a:bodyPr/>
        <a:lstStyle/>
        <a:p>
          <a:r>
            <a:rPr lang="zh-CN" altLang="en-US" sz="1800" b="1" dirty="0">
              <a:latin typeface="+mn-ea"/>
              <a:ea typeface="+mn-ea"/>
            </a:rPr>
            <a:t>页 面</a:t>
          </a:r>
        </a:p>
      </dgm:t>
    </dgm:pt>
    <dgm:pt modelId="{3B121A49-A0C1-4333-BFEF-0820D85249DE}" type="parTrans" cxnId="{3C8E4620-718B-4EE1-AB31-9727691CD22C}">
      <dgm:prSet/>
      <dgm:spPr/>
      <dgm:t>
        <a:bodyPr/>
        <a:lstStyle/>
        <a:p>
          <a:endParaRPr lang="zh-CN" altLang="en-US"/>
        </a:p>
      </dgm:t>
    </dgm:pt>
    <dgm:pt modelId="{799AF0ED-8478-4561-95A6-0990850F9873}" type="sibTrans" cxnId="{3C8E4620-718B-4EE1-AB31-9727691CD22C}">
      <dgm:prSet/>
      <dgm:spPr/>
      <dgm:t>
        <a:bodyPr/>
        <a:lstStyle/>
        <a:p>
          <a:endParaRPr lang="zh-CN" altLang="en-US"/>
        </a:p>
      </dgm:t>
    </dgm:pt>
    <dgm:pt modelId="{B31189A2-4AA4-4514-8C04-8AF332658619}" type="pres">
      <dgm:prSet presAssocID="{5B100C0B-57F9-4419-9294-EA3F42D05BA3}" presName="Name0" presStyleCnt="0">
        <dgm:presLayoutVars>
          <dgm:dir/>
          <dgm:animLvl val="lvl"/>
          <dgm:resizeHandles val="exact"/>
        </dgm:presLayoutVars>
      </dgm:prSet>
      <dgm:spPr/>
    </dgm:pt>
    <dgm:pt modelId="{1ACF99F7-AB6B-4892-B61D-5812ACEE0A93}" type="pres">
      <dgm:prSet presAssocID="{4B704A55-A49A-4D01-9C18-FAB14C4782D4}" presName="Name8" presStyleCnt="0"/>
      <dgm:spPr/>
    </dgm:pt>
    <dgm:pt modelId="{EB8FA073-BAC6-4A1B-9989-9753B2AC70AB}" type="pres">
      <dgm:prSet presAssocID="{4B704A55-A49A-4D01-9C18-FAB14C4782D4}" presName="level" presStyleLbl="node1" presStyleIdx="0" presStyleCnt="3">
        <dgm:presLayoutVars>
          <dgm:chMax val="1"/>
          <dgm:bulletEnabled val="1"/>
        </dgm:presLayoutVars>
      </dgm:prSet>
      <dgm:spPr/>
    </dgm:pt>
    <dgm:pt modelId="{07C1A8AE-C6C9-41F7-A4FB-F89EF16C69F9}" type="pres">
      <dgm:prSet presAssocID="{4B704A55-A49A-4D01-9C18-FAB14C4782D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D0C079E-CEA6-4314-9F7A-20FE82CDCD94}" type="pres">
      <dgm:prSet presAssocID="{BE526066-4996-4A59-89AD-5F44CBA4FEB2}" presName="Name8" presStyleCnt="0"/>
      <dgm:spPr/>
    </dgm:pt>
    <dgm:pt modelId="{7DB184B8-D21B-4BF5-B622-B54FDDC65652}" type="pres">
      <dgm:prSet presAssocID="{BE526066-4996-4A59-89AD-5F44CBA4FEB2}" presName="level" presStyleLbl="node1" presStyleIdx="1" presStyleCnt="3">
        <dgm:presLayoutVars>
          <dgm:chMax val="1"/>
          <dgm:bulletEnabled val="1"/>
        </dgm:presLayoutVars>
      </dgm:prSet>
      <dgm:spPr/>
    </dgm:pt>
    <dgm:pt modelId="{1FC87184-59B0-4BE8-B6FC-74B246A78FCA}" type="pres">
      <dgm:prSet presAssocID="{BE526066-4996-4A59-89AD-5F44CBA4FEB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D69687-9557-4DF5-B680-E5A747645FC2}" type="pres">
      <dgm:prSet presAssocID="{A5F95D8A-18FF-42CF-9F77-4FD9B87CA18B}" presName="Name8" presStyleCnt="0"/>
      <dgm:spPr/>
    </dgm:pt>
    <dgm:pt modelId="{203C675A-4109-4200-BFF1-815A58E15384}" type="pres">
      <dgm:prSet presAssocID="{A5F95D8A-18FF-42CF-9F77-4FD9B87CA18B}" presName="level" presStyleLbl="node1" presStyleIdx="2" presStyleCnt="3">
        <dgm:presLayoutVars>
          <dgm:chMax val="1"/>
          <dgm:bulletEnabled val="1"/>
        </dgm:presLayoutVars>
      </dgm:prSet>
      <dgm:spPr/>
    </dgm:pt>
    <dgm:pt modelId="{D3C0383D-2FC9-4BFE-9040-0C5D24DC1DAC}" type="pres">
      <dgm:prSet presAssocID="{A5F95D8A-18FF-42CF-9F77-4FD9B87CA18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C8E4620-718B-4EE1-AB31-9727691CD22C}" srcId="{5B100C0B-57F9-4419-9294-EA3F42D05BA3}" destId="{A5F95D8A-18FF-42CF-9F77-4FD9B87CA18B}" srcOrd="2" destOrd="0" parTransId="{3B121A49-A0C1-4333-BFEF-0820D85249DE}" sibTransId="{799AF0ED-8478-4561-95A6-0990850F9873}"/>
    <dgm:cxn modelId="{95A10933-82DC-4EF2-93B3-26A36098CB5A}" type="presOf" srcId="{4B704A55-A49A-4D01-9C18-FAB14C4782D4}" destId="{EB8FA073-BAC6-4A1B-9989-9753B2AC70AB}" srcOrd="0" destOrd="0" presId="urn:microsoft.com/office/officeart/2005/8/layout/pyramid1#1"/>
    <dgm:cxn modelId="{7642CA84-CEDA-4AA3-9610-4F68AD3BD73C}" type="presOf" srcId="{BE526066-4996-4A59-89AD-5F44CBA4FEB2}" destId="{7DB184B8-D21B-4BF5-B622-B54FDDC65652}" srcOrd="0" destOrd="0" presId="urn:microsoft.com/office/officeart/2005/8/layout/pyramid1#1"/>
    <dgm:cxn modelId="{5551D999-D260-42B3-8848-8797A077E460}" type="presOf" srcId="{5B100C0B-57F9-4419-9294-EA3F42D05BA3}" destId="{B31189A2-4AA4-4514-8C04-8AF332658619}" srcOrd="0" destOrd="0" presId="urn:microsoft.com/office/officeart/2005/8/layout/pyramid1#1"/>
    <dgm:cxn modelId="{CEE1ADAE-211E-4EC7-B2CB-8D6138A9B9FF}" type="presOf" srcId="{BE526066-4996-4A59-89AD-5F44CBA4FEB2}" destId="{1FC87184-59B0-4BE8-B6FC-74B246A78FCA}" srcOrd="1" destOrd="0" presId="urn:microsoft.com/office/officeart/2005/8/layout/pyramid1#1"/>
    <dgm:cxn modelId="{00F1EBBB-CD43-4726-80BD-4523843729DF}" type="presOf" srcId="{A5F95D8A-18FF-42CF-9F77-4FD9B87CA18B}" destId="{203C675A-4109-4200-BFF1-815A58E15384}" srcOrd="0" destOrd="0" presId="urn:microsoft.com/office/officeart/2005/8/layout/pyramid1#1"/>
    <dgm:cxn modelId="{CBEF27BF-7BE4-466F-A3D2-F247723A31D2}" srcId="{5B100C0B-57F9-4419-9294-EA3F42D05BA3}" destId="{4B704A55-A49A-4D01-9C18-FAB14C4782D4}" srcOrd="0" destOrd="0" parTransId="{5EE34607-FC50-46F5-B7B7-1BCF6F803FE7}" sibTransId="{31DC5AE8-F43A-4ED2-A122-1F72AA402CDF}"/>
    <dgm:cxn modelId="{76F272C0-98EE-4FA4-9BC2-AFF79BBA9545}" type="presOf" srcId="{4B704A55-A49A-4D01-9C18-FAB14C4782D4}" destId="{07C1A8AE-C6C9-41F7-A4FB-F89EF16C69F9}" srcOrd="1" destOrd="0" presId="urn:microsoft.com/office/officeart/2005/8/layout/pyramid1#1"/>
    <dgm:cxn modelId="{097BAAC7-0026-4784-94E3-99416F0C046A}" srcId="{5B100C0B-57F9-4419-9294-EA3F42D05BA3}" destId="{BE526066-4996-4A59-89AD-5F44CBA4FEB2}" srcOrd="1" destOrd="0" parTransId="{309EC555-3648-490E-B8DC-1CB10127EF0C}" sibTransId="{4B9D801B-C84F-4545-96F8-F38EFFA3ECF7}"/>
    <dgm:cxn modelId="{4E6334D9-2EA8-439A-9D27-87370908BC6E}" type="presOf" srcId="{A5F95D8A-18FF-42CF-9F77-4FD9B87CA18B}" destId="{D3C0383D-2FC9-4BFE-9040-0C5D24DC1DAC}" srcOrd="1" destOrd="0" presId="urn:microsoft.com/office/officeart/2005/8/layout/pyramid1#1"/>
    <dgm:cxn modelId="{37A159D4-508D-4A58-8941-CAC36B19A9EA}" type="presParOf" srcId="{B31189A2-4AA4-4514-8C04-8AF332658619}" destId="{1ACF99F7-AB6B-4892-B61D-5812ACEE0A93}" srcOrd="0" destOrd="0" presId="urn:microsoft.com/office/officeart/2005/8/layout/pyramid1#1"/>
    <dgm:cxn modelId="{A82395B6-38DC-45F8-BBA6-9FE161D8ED7C}" type="presParOf" srcId="{1ACF99F7-AB6B-4892-B61D-5812ACEE0A93}" destId="{EB8FA073-BAC6-4A1B-9989-9753B2AC70AB}" srcOrd="0" destOrd="0" presId="urn:microsoft.com/office/officeart/2005/8/layout/pyramid1#1"/>
    <dgm:cxn modelId="{D9769C97-25DE-4DE0-AC90-46A9CE1755EA}" type="presParOf" srcId="{1ACF99F7-AB6B-4892-B61D-5812ACEE0A93}" destId="{07C1A8AE-C6C9-41F7-A4FB-F89EF16C69F9}" srcOrd="1" destOrd="0" presId="urn:microsoft.com/office/officeart/2005/8/layout/pyramid1#1"/>
    <dgm:cxn modelId="{238E2862-7DBF-4E2E-A0E0-539678CA20B0}" type="presParOf" srcId="{B31189A2-4AA4-4514-8C04-8AF332658619}" destId="{3D0C079E-CEA6-4314-9F7A-20FE82CDCD94}" srcOrd="1" destOrd="0" presId="urn:microsoft.com/office/officeart/2005/8/layout/pyramid1#1"/>
    <dgm:cxn modelId="{E5ABB5B3-5ABB-4840-988C-FE823DFC2BD2}" type="presParOf" srcId="{3D0C079E-CEA6-4314-9F7A-20FE82CDCD94}" destId="{7DB184B8-D21B-4BF5-B622-B54FDDC65652}" srcOrd="0" destOrd="0" presId="urn:microsoft.com/office/officeart/2005/8/layout/pyramid1#1"/>
    <dgm:cxn modelId="{7B342AEC-06A2-41D1-9989-CE87390D137F}" type="presParOf" srcId="{3D0C079E-CEA6-4314-9F7A-20FE82CDCD94}" destId="{1FC87184-59B0-4BE8-B6FC-74B246A78FCA}" srcOrd="1" destOrd="0" presId="urn:microsoft.com/office/officeart/2005/8/layout/pyramid1#1"/>
    <dgm:cxn modelId="{C01FE317-6F93-41F6-B59A-E1DB6F9FB4F0}" type="presParOf" srcId="{B31189A2-4AA4-4514-8C04-8AF332658619}" destId="{34D69687-9557-4DF5-B680-E5A747645FC2}" srcOrd="2" destOrd="0" presId="urn:microsoft.com/office/officeart/2005/8/layout/pyramid1#1"/>
    <dgm:cxn modelId="{D94A7DC3-DCB0-4560-B66C-5B13250F1D8F}" type="presParOf" srcId="{34D69687-9557-4DF5-B680-E5A747645FC2}" destId="{203C675A-4109-4200-BFF1-815A58E15384}" srcOrd="0" destOrd="0" presId="urn:microsoft.com/office/officeart/2005/8/layout/pyramid1#1"/>
    <dgm:cxn modelId="{987121C8-EF15-47E8-A5D6-30A500B50CC0}" type="presParOf" srcId="{34D69687-9557-4DF5-B680-E5A747645FC2}" destId="{D3C0383D-2FC9-4BFE-9040-0C5D24DC1DAC}" srcOrd="1" destOrd="0" presId="urn:microsoft.com/office/officeart/2005/8/layout/pyramid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FA073-BAC6-4A1B-9989-9753B2AC70AB}">
      <dsp:nvSpPr>
        <dsp:cNvPr id="0" name=""/>
        <dsp:cNvSpPr/>
      </dsp:nvSpPr>
      <dsp:spPr>
        <a:xfrm>
          <a:off x="2126304" y="0"/>
          <a:ext cx="2126304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广 告</a:t>
          </a:r>
        </a:p>
      </dsp:txBody>
      <dsp:txXfrm>
        <a:off x="2126304" y="0"/>
        <a:ext cx="2126304" cy="1343440"/>
      </dsp:txXfrm>
    </dsp:sp>
    <dsp:sp modelId="{7DB184B8-D21B-4BF5-B622-B54FDDC65652}">
      <dsp:nvSpPr>
        <dsp:cNvPr id="0" name=""/>
        <dsp:cNvSpPr/>
      </dsp:nvSpPr>
      <dsp:spPr>
        <a:xfrm>
          <a:off x="1063152" y="1343440"/>
          <a:ext cx="4252609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功 能</a:t>
          </a:r>
        </a:p>
      </dsp:txBody>
      <dsp:txXfrm>
        <a:off x="1807358" y="1343440"/>
        <a:ext cx="2764196" cy="1343440"/>
      </dsp:txXfrm>
    </dsp:sp>
    <dsp:sp modelId="{203C675A-4109-4200-BFF1-815A58E15384}">
      <dsp:nvSpPr>
        <dsp:cNvPr id="0" name=""/>
        <dsp:cNvSpPr/>
      </dsp:nvSpPr>
      <dsp:spPr>
        <a:xfrm>
          <a:off x="0" y="2686880"/>
          <a:ext cx="6378914" cy="1343440"/>
        </a:xfrm>
        <a:prstGeom prst="trapezoid">
          <a:avLst>
            <a:gd name="adj" fmla="val 79137"/>
          </a:avLst>
        </a:prstGeom>
        <a:solidFill>
          <a:schemeClr val="bg1"/>
        </a:solidFill>
        <a:ln w="254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+mn-ea"/>
              <a:ea typeface="+mn-ea"/>
            </a:rPr>
            <a:t>页 面</a:t>
          </a:r>
        </a:p>
      </dsp:txBody>
      <dsp:txXfrm>
        <a:off x="1116309" y="2686880"/>
        <a:ext cx="4146294" cy="134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#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8B7-DEFC-4084-B9A3-21956C367F77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8F70-FC19-449C-BCF6-CA9BB7A459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各位评审好，我是来自懒人畅听研发中心的侯国坤，我申报的通道是技术族</a:t>
            </a:r>
            <a:r>
              <a:rPr kumimoji="1" lang="en-US" altLang="zh-CN" dirty="0"/>
              <a:t>/</a:t>
            </a:r>
            <a:r>
              <a:rPr kumimoji="1" lang="zh-CN" altLang="en-US" dirty="0"/>
              <a:t>客户端开发，申请专业职级为</a:t>
            </a:r>
            <a:r>
              <a:rPr kumimoji="1" lang="en-US" altLang="zh-CN" dirty="0"/>
              <a:t>9</a:t>
            </a:r>
            <a:r>
              <a:rPr kumimoji="1" lang="zh-CN" altLang="en-US" dirty="0"/>
              <a:t>级。下面我开始讲述我的内容。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05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我的内容分为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个方面，一，个人简介和工作内容概述；二、主要工作成果；三、专业影响力和贡献；</a:t>
            </a:r>
            <a:r>
              <a:rPr kumimoji="1" lang="en-US" altLang="zh-CN" dirty="0"/>
              <a:t>4</a:t>
            </a:r>
            <a:r>
              <a:rPr kumimoji="1" lang="zh-CN" altLang="en-US" dirty="0"/>
              <a:t>未来规划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8F70-FC19-449C-BCF6-CA9BB7A459E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我毕业于解放军信息工程大学，本科，信息技术应用与管理专业，</a:t>
            </a:r>
            <a:r>
              <a:rPr lang="en-US" altLang="zh-CN" dirty="0"/>
              <a:t>1988</a:t>
            </a:r>
            <a:r>
              <a:rPr lang="zh-CN" altLang="en-US" dirty="0"/>
              <a:t>年出生，工龄</a:t>
            </a:r>
            <a:r>
              <a:rPr lang="en-US" altLang="zh-CN" dirty="0"/>
              <a:t>12</a:t>
            </a:r>
            <a:r>
              <a:rPr lang="zh-CN" altLang="en-US" dirty="0"/>
              <a:t>年，司龄</a:t>
            </a:r>
            <a:r>
              <a:rPr lang="en-US" altLang="zh-CN" dirty="0"/>
              <a:t>6</a:t>
            </a:r>
            <a:r>
              <a:rPr lang="zh-CN" altLang="en-US" dirty="0"/>
              <a:t>年，目前的岗位是安卓端</a:t>
            </a:r>
            <a:r>
              <a:rPr lang="en-US" altLang="zh-CN" dirty="0"/>
              <a:t>leader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09年参加工作，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年开始独立做项目，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2011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受邀入伙创业团队，从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开始组建客户端技术团队，一直做到公司被收购，并打包在新三板上市，于2015年加入懒人畅听，担任安卓端</a:t>
            </a:r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一职。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目前的工作内容主要由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个部分组成，一是团队管理，负责安卓团队的人才梯队建设，规范制定与推行，以及需求评审、设计评审代码评审；第二部分是负责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技术性工作规划与安排，对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APP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的质量负全责；第三部分是兼任研发中心技术分享负责人，负责组织研发中心</a:t>
            </a:r>
            <a:r>
              <a: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leader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</a:rPr>
              <a:t>学习与分享、各研发团队技术分享与成果分享，组织举办技术活动等。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25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101737" cy="6858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3"/>
          <a:stretch>
            <a:fillRect/>
          </a:stretch>
        </p:blipFill>
        <p:spPr>
          <a:xfrm>
            <a:off x="710814" y="3285307"/>
            <a:ext cx="2904594" cy="1288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7"/>
          <a:stretch>
            <a:fillRect/>
          </a:stretch>
        </p:blipFill>
        <p:spPr>
          <a:xfrm>
            <a:off x="339067" y="1411706"/>
            <a:ext cx="3226470" cy="3021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76350" y="1584100"/>
            <a:ext cx="7507819" cy="2305319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1250" y="4237148"/>
            <a:ext cx="4846749" cy="1020651"/>
          </a:xfrm>
        </p:spPr>
        <p:txBody>
          <a:bodyPr/>
          <a:lstStyle>
            <a:lvl1pPr marL="0" indent="0" algn="ctr">
              <a:buNone/>
              <a:defRPr sz="2400">
                <a:latin typeface="TTTGB Medium" panose="020C06030202040F0204" pitchFamily="34" charset="-122"/>
                <a:ea typeface="TTTGB Medium" panose="020C06030202040F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231820"/>
            <a:ext cx="10486333" cy="648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132114"/>
            <a:ext cx="10515600" cy="495729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0" y="3214280"/>
            <a:ext cx="12155536" cy="674771"/>
            <a:chOff x="0" y="5570867"/>
            <a:chExt cx="12155536" cy="674771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8930328" y="5779737"/>
              <a:ext cx="228083" cy="45085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8907585" y="5779737"/>
              <a:ext cx="250825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8907585" y="5586061"/>
              <a:ext cx="95249" cy="193676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9006008" y="5586061"/>
              <a:ext cx="558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9824338" y="5585266"/>
              <a:ext cx="396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22036" y="5582886"/>
              <a:ext cx="324000" cy="647701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564008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9696169" y="5582886"/>
              <a:ext cx="128169" cy="244914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892717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9142040" y="5764812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989283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9549962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680592" y="5814625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98071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0205938" y="5570867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0" y="6230587"/>
              <a:ext cx="8921517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8913577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535536" y="6230587"/>
              <a:ext cx="1620000" cy="0"/>
            </a:xfrm>
            <a:prstGeom prst="line">
              <a:avLst/>
            </a:prstGeom>
            <a:ln w="28575">
              <a:solidFill>
                <a:srgbClr val="1672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0530760" y="6216838"/>
              <a:ext cx="28800" cy="28800"/>
            </a:xfrm>
            <a:prstGeom prst="ellipse">
              <a:avLst/>
            </a:prstGeom>
            <a:solidFill>
              <a:srgbClr val="1672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396" y="2961400"/>
            <a:ext cx="7016647" cy="8936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s://gss2.bdstatic.com/-fo3dSag_xI4khGkpoWK1HF6hhy/baike/c0%3Dbaike80%2C5%2C5%2C80%2C26/sign=3a7eacadc7ef7609280691cd4fb4c8a9/5366d0160924ab18a1a1490739fae6cd7b890b4e.jpg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32982"/>
          <a:stretch>
            <a:fillRect/>
          </a:stretch>
        </p:blipFill>
        <p:spPr bwMode="auto">
          <a:xfrm>
            <a:off x="10149597" y="6089408"/>
            <a:ext cx="1174936" cy="4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13015"/>
            <a:ext cx="105156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58091"/>
            <a:ext cx="10515600" cy="5031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-1183" y="6509692"/>
            <a:ext cx="10293600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11198150" y="6509692"/>
            <a:ext cx="975032" cy="0"/>
          </a:xfrm>
          <a:prstGeom prst="line">
            <a:avLst/>
          </a:prstGeom>
          <a:ln w="28575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524436" y="267015"/>
            <a:ext cx="144000" cy="540000"/>
          </a:xfrm>
          <a:prstGeom prst="rect">
            <a:avLst/>
          </a:prstGeom>
          <a:solidFill>
            <a:srgbClr val="167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TTGB Medium" panose="020C06030202040F0204" pitchFamily="34" charset="-122"/>
          <a:ea typeface="TTTGB Medium" panose="020C06030202040F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6.png"/><Relationship Id="rId2" Type="http://schemas.openxmlformats.org/officeDocument/2006/relationships/tags" Target="../tags/tag3.xml"/><Relationship Id="rId16" Type="http://schemas.openxmlformats.org/officeDocument/2006/relationships/image" Target="../media/image5.sv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4.pn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2"/>
          <p:cNvSpPr txBox="1"/>
          <p:nvPr/>
        </p:nvSpPr>
        <p:spPr>
          <a:xfrm>
            <a:off x="4838774" y="2098891"/>
            <a:ext cx="4935541" cy="351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申报人：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侯国坤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   门：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研发中心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申报通道/职位：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技术族/客户端开发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申请专业职级：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</a:t>
            </a:r>
          </a:p>
          <a:p>
            <a:pPr algn="just" fontAlgn="auto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   间：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2021年6月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27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087755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ym typeface="+mn-ea"/>
              </a:rPr>
              <a:t>问题三</a:t>
            </a:r>
            <a:r>
              <a:rPr lang="zh-CN" altLang="en-US" sz="2000" dirty="0">
                <a:sym typeface="+mn-ea"/>
              </a:rPr>
              <a:t>：如果免流业务线上存在问题，如何动态关闭和打开？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659505" y="1494155"/>
            <a:ext cx="151130" cy="2851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1779270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新问题：组件化的模块不能被其它模块直接依赖，那又如何和其它模块通信呢？</a:t>
            </a:r>
            <a:endParaRPr lang="en-US" altLang="zh-CN" dirty="0"/>
          </a:p>
        </p:txBody>
      </p:sp>
      <p:pic>
        <p:nvPicPr>
          <p:cNvPr id="10" name="图片 9" descr="mode_expr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3335"/>
            <a:ext cx="3028950" cy="3629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30700" y="2790825"/>
            <a:ext cx="709803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暴露组件只存放服务接口、服务接口相关的实体类、路由信息、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便于服务调用的util等。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服务调用方只依赖服务提供方的</a:t>
            </a:r>
            <a:r>
              <a:rPr lang="zh-CN" altLang="en-US" dirty="0">
                <a:sym typeface="+mn-ea"/>
              </a:rPr>
              <a:t>暴露</a:t>
            </a:r>
            <a:r>
              <a:rPr lang="zh-CN" altLang="en-US" dirty="0"/>
              <a:t>组件，如module_</a:t>
            </a:r>
            <a:r>
              <a:rPr lang="en-US" altLang="zh-CN" dirty="0"/>
              <a:t>A</a:t>
            </a:r>
            <a:r>
              <a:rPr lang="zh-CN" altLang="en-US" dirty="0"/>
              <a:t>依赖</a:t>
            </a: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    </a:t>
            </a:r>
            <a:r>
              <a:rPr lang="zh-CN" altLang="en-US" dirty="0"/>
              <a:t>export_</a:t>
            </a:r>
            <a:r>
              <a:rPr lang="en-US" altLang="zh-CN" dirty="0"/>
              <a:t>A</a:t>
            </a:r>
            <a:r>
              <a:rPr lang="zh-CN" altLang="en-US" dirty="0"/>
              <a:t>，而不依赖module_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组件需要依赖自己的暴露组件，并实现服务接口，如module_</a:t>
            </a:r>
            <a:r>
              <a:rPr lang="en-US" altLang="zh-CN" dirty="0"/>
              <a:t>A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依赖export_</a:t>
            </a:r>
            <a:r>
              <a:rPr lang="en-US" altLang="zh-CN" dirty="0"/>
              <a:t>A</a:t>
            </a:r>
            <a:r>
              <a:rPr lang="zh-CN" altLang="en-US" dirty="0"/>
              <a:t>并实现其中的服务接口。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接口的实现注入是由Router完成，和页面跳转一样使用路由信息。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83725-D28E-47C0-8254-16135C8C319B}"/>
              </a:ext>
            </a:extLst>
          </p:cNvPr>
          <p:cNvSpPr txBox="1"/>
          <p:nvPr/>
        </p:nvSpPr>
        <p:spPr>
          <a:xfrm>
            <a:off x="920652" y="1291904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思考问题：服务Router通过运行期间反射获取每个模块对应的</a:t>
            </a:r>
            <a:r>
              <a:rPr lang="en-US" altLang="zh-CN" dirty="0"/>
              <a:t>Service</a:t>
            </a:r>
            <a:r>
              <a:rPr lang="zh-CN" altLang="en-US" dirty="0"/>
              <a:t>，能不能优化？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1FCBED-93D3-442E-8F9C-DCF9F30BEA48}"/>
              </a:ext>
            </a:extLst>
          </p:cNvPr>
          <p:cNvSpPr/>
          <p:nvPr/>
        </p:nvSpPr>
        <p:spPr>
          <a:xfrm>
            <a:off x="4216102" y="2107921"/>
            <a:ext cx="1350627" cy="725322"/>
          </a:xfrm>
          <a:prstGeom prst="roundRect">
            <a:avLst/>
          </a:prstGeom>
          <a:solidFill>
            <a:schemeClr val="bg1"/>
          </a:solidFill>
          <a:ln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可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88282F-C318-4981-AD79-4443E375368C}"/>
              </a:ext>
            </a:extLst>
          </p:cNvPr>
          <p:cNvSpPr txBox="1"/>
          <p:nvPr/>
        </p:nvSpPr>
        <p:spPr>
          <a:xfrm>
            <a:off x="867303" y="3429000"/>
            <a:ext cx="890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思考和后期实践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+mn-ea"/>
              </a:rPr>
              <a:t>不限于此，对全局所有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+mn-ea"/>
              </a:rPr>
              <a:t>class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+mn-ea"/>
              </a:rPr>
              <a:t>插桩，做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+mn-ea"/>
              </a:rPr>
              <a:t>UI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+mn-ea"/>
              </a:rPr>
              <a:t>，内存，网络等等方面的性能监控。</a:t>
            </a:r>
            <a:endParaRPr lang="en-US" altLang="zh-CN" b="0" i="0" dirty="0">
              <a:solidFill>
                <a:srgbClr val="555555"/>
              </a:solidFill>
              <a:effectLst/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+mn-ea"/>
              </a:rPr>
              <a:t>不限于此，如何配合现有的业务，比如埋点、足迹、统计、功能等方面的业务重构。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BAA9CD-2862-4950-90EF-391CB052FC18}"/>
              </a:ext>
            </a:extLst>
          </p:cNvPr>
          <p:cNvSpPr txBox="1"/>
          <p:nvPr/>
        </p:nvSpPr>
        <p:spPr>
          <a:xfrm>
            <a:off x="2278560" y="4948087"/>
            <a:ext cx="572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672FB"/>
                </a:solidFill>
                <a:latin typeface="-apple-system"/>
              </a:rPr>
              <a:t>后续规划</a:t>
            </a:r>
            <a:r>
              <a:rPr lang="zh-CN" altLang="en-US" b="1" i="0" dirty="0">
                <a:solidFill>
                  <a:srgbClr val="1672FB"/>
                </a:solidFill>
                <a:effectLst/>
                <a:latin typeface="-apple-system"/>
              </a:rPr>
              <a:t>：开发、测试和预生产阶段的一整套监控工具</a:t>
            </a:r>
            <a:endParaRPr lang="zh-CN" altLang="en-US" b="1" dirty="0">
              <a:solidFill>
                <a:srgbClr val="1672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1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922196" y="1398900"/>
            <a:ext cx="4878705" cy="2757112"/>
            <a:chOff x="10308" y="3913"/>
            <a:chExt cx="5041" cy="4987"/>
          </a:xfrm>
        </p:grpSpPr>
        <p:sp>
          <p:nvSpPr>
            <p:cNvPr id="38" name="文本1"/>
            <p:cNvSpPr>
              <a:spLocks noChangeArrowheads="1"/>
            </p:cNvSpPr>
            <p:nvPr/>
          </p:nvSpPr>
          <p:spPr bwMode="gray">
            <a:xfrm>
              <a:off x="10308" y="3913"/>
              <a:ext cx="5041" cy="4987"/>
            </a:xfrm>
            <a:prstGeom prst="roundRect">
              <a:avLst>
                <a:gd name="adj" fmla="val 11505"/>
              </a:avLst>
            </a:prstGeom>
            <a:noFill/>
            <a:ln w="28575" cap="flat" cmpd="sng" algn="ctr">
              <a:noFill/>
              <a:prstDash val="solid"/>
            </a:ln>
            <a:effectLst/>
          </p:spPr>
          <p:txBody>
            <a:bodyPr lIns="91429" tIns="45715" rIns="91429" bIns="4571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类文件代码行数超过上千行。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广告业务和播放器页逻辑交织在一起。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新增广告业务困难，广告业务逻辑混乱。</a:t>
              </a:r>
              <a:endParaRPr lang="en-US" altLang="zh-CN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  <a:p>
              <a:pPr marL="285750" indent="-285750" algn="l" fontAlgn="auto">
                <a:lnSpc>
                  <a:spcPct val="110000"/>
                </a:lnSpc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Arial" panose="020B0604020202020204"/>
                </a:rPr>
                <a:t>页面和业务没有完全剥离。</a:t>
              </a:r>
              <a:endParaRPr lang="en-US" altLang="zh-CN" b="0" dirty="0">
                <a:latin typeface="微软雅黑" panose="020B0503020204020204" charset="-122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9" name="TextBox 46"/>
            <p:cNvSpPr txBox="1"/>
            <p:nvPr/>
          </p:nvSpPr>
          <p:spPr>
            <a:xfrm>
              <a:off x="10388" y="3913"/>
              <a:ext cx="4723" cy="719"/>
            </a:xfrm>
            <a:prstGeom prst="rect">
              <a:avLst/>
            </a:prstGeom>
            <a:noFill/>
          </p:spPr>
          <p:txBody>
            <a:bodyPr wrap="square" lIns="91426" tIns="45712" rIns="91426" bIns="45712" rtlCol="0">
              <a:spAutoFit/>
            </a:bodyPr>
            <a:lstStyle/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zh-CN" altLang="en-US" sz="2000" b="1" kern="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疑难问题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graphicFrame>
        <p:nvGraphicFramePr>
          <p:cNvPr id="32" name="图示 31"/>
          <p:cNvGraphicFramePr/>
          <p:nvPr/>
        </p:nvGraphicFramePr>
        <p:xfrm>
          <a:off x="4164036" y="1132486"/>
          <a:ext cx="6378914" cy="403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" name="矩形: 圆角 32"/>
          <p:cNvSpPr/>
          <p:nvPr/>
        </p:nvSpPr>
        <p:spPr>
          <a:xfrm>
            <a:off x="1111347" y="2658940"/>
            <a:ext cx="1758461" cy="1223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播放器页</a:t>
            </a:r>
          </a:p>
        </p:txBody>
      </p:sp>
      <p:sp>
        <p:nvSpPr>
          <p:cNvPr id="34" name="箭头: 右 33"/>
          <p:cNvSpPr/>
          <p:nvPr/>
        </p:nvSpPr>
        <p:spPr>
          <a:xfrm>
            <a:off x="3193365" y="3031807"/>
            <a:ext cx="970671" cy="4781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0565" y="1118870"/>
            <a:ext cx="104571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+mn-ea"/>
              </a:rPr>
              <a:t>最复杂的广告业务不仅分离出抽象接口，而且根据业务需要写成了类似</a:t>
            </a:r>
            <a:r>
              <a:rPr lang="en-US" altLang="zh-CN" sz="2000" dirty="0" err="1">
                <a:latin typeface="+mn-ea"/>
              </a:rPr>
              <a:t>OkHtttp</a:t>
            </a:r>
            <a:r>
              <a:rPr lang="zh-CN" altLang="en-US" sz="2000" dirty="0">
                <a:latin typeface="+mn-ea"/>
              </a:rPr>
              <a:t>拦截器的责任链模式，非常方便日后扩展和维护，从此不再在团团的代码迷雾中寻找答案。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10565" y="2378710"/>
            <a:ext cx="9422080" cy="2569210"/>
            <a:chOff x="1069" y="3897"/>
            <a:chExt cx="14797" cy="4046"/>
          </a:xfrm>
        </p:grpSpPr>
        <p:sp>
          <p:nvSpPr>
            <p:cNvPr id="3" name="矩形 2"/>
            <p:cNvSpPr/>
            <p:nvPr/>
          </p:nvSpPr>
          <p:spPr>
            <a:xfrm>
              <a:off x="5416" y="4334"/>
              <a:ext cx="5419" cy="951"/>
            </a:xfrm>
            <a:prstGeom prst="rect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01" y="6104"/>
              <a:ext cx="13659" cy="919"/>
              <a:chOff x="1320" y="6693"/>
              <a:chExt cx="13659" cy="919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320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942" y="6707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8564" y="6722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2186" y="6693"/>
                <a:ext cx="2793" cy="8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825" y="6848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音频广告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294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高优先广告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85" y="6883"/>
                <a:ext cx="172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集合广告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531" y="6862"/>
                <a:ext cx="208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低优先广告</a:t>
                </a:r>
              </a:p>
            </p:txBody>
          </p:sp>
          <p:cxnSp>
            <p:nvCxnSpPr>
              <p:cNvPr id="11" name="直接箭头连接符 10"/>
              <p:cNvCxnSpPr>
                <a:stCxn id="6" idx="3"/>
                <a:endCxn id="16" idx="1"/>
              </p:cNvCxnSpPr>
              <p:nvPr/>
            </p:nvCxnSpPr>
            <p:spPr>
              <a:xfrm>
                <a:off x="4113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735" y="7166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11357" y="7138"/>
                <a:ext cx="829" cy="14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6187" y="4520"/>
              <a:ext cx="3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播放器广告链管理器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69" y="3897"/>
              <a:ext cx="14797" cy="4046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播放器业务重构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8199" y="3288967"/>
            <a:ext cx="104063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+mn-ea"/>
              </a:rPr>
              <a:t>技术难点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不同章节切换的时候，播放器的背景色和封面使用上一张图作为默认图，加载成功后直接替换，且需要支持高斯模糊。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199" y="4452156"/>
            <a:ext cx="1040638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+mn-ea"/>
              </a:rPr>
              <a:t>技术难点</a:t>
            </a:r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：</a:t>
            </a:r>
            <a:r>
              <a:rPr lang="zh-CN" altLang="en-US" sz="2000" dirty="0">
                <a:latin typeface="+mn-ea"/>
              </a:rPr>
              <a:t>贴片广告播控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6470" y="1008380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背景：懒人畅听车载版要求提供一个</a:t>
            </a:r>
            <a:r>
              <a:rPr lang="en-US" altLang="zh-CN"/>
              <a:t>apk</a:t>
            </a:r>
            <a:r>
              <a:rPr lang="zh-CN" altLang="en-US"/>
              <a:t>，可以运行到任意车机。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6470" y="1693545"/>
            <a:ext cx="902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zh-CN" altLang="en-US"/>
              <a:t>：不同车机屏幕适配。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3780" y="2493645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现有解决方案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3780" y="3244850"/>
            <a:ext cx="27546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屏幕分辨率限定符适配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今日头条适配方案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懒人畅听车载版适配方案与实践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2660" y="1143000"/>
            <a:ext cx="3335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</a:rPr>
              <a:t>现有解决方案的缺点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3780" y="1653540"/>
            <a:ext cx="75196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屏幕分辨率限定符适配的缺点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不适合车机，车机没有所谓的主流屏幕的最小宽度。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无法生成一系列 values-sw&lt;N&gt;dp 文件夹 (含有 dimens.xml 文件</a:t>
            </a:r>
            <a:r>
              <a:rPr lang="zh-CN" altLang="en-US">
                <a:solidFill>
                  <a:schemeClr val="tx1"/>
                </a:solidFill>
              </a:rPr>
              <a:t>)。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33780" y="3505835"/>
            <a:ext cx="93122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今日头条适配方案的缺点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只公布了核心代码，没有代码库，意味着有很多未知的坑。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核心代码只实现了修改系统 density 的相关逻辑，没有扩展性、灵活性。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675" y="1293495"/>
            <a:ext cx="8778875" cy="374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懒人车载版方案</a:t>
            </a:r>
          </a:p>
          <a:p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原理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基于设计图的宽度值（或高度值）和对应的dpi适配，即根据设备的实际宽度（或高度）相对应的缩放view的尺寸。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缩放比率 = value * ((float) actualWidth / (float) designWidth)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适配方案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给定一个宽高大小固定的标准设计图，支持以宽或高一个维度自适应适配，保持宽高比和设计图一致；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/>
              <a:t>支持dp和sp单位。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懒人听书车载版适配方案与实践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48055" y="1420495"/>
          <a:ext cx="8827770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对比项目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今日头条适配方案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SW 限定符适配方案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bg1"/>
                          </a:solidFill>
                          <a:sym typeface="+mn-ea"/>
                        </a:rPr>
                        <a:t>懒人车载版方案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适配效果(越高越好)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好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使用成本(越低越好)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维护成本(越低越好)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低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副作用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今日头条适配方案会影响一些三方库和系统控件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SW 限定符适配方案会影响 App 的体积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性能损耗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33325" y="4653293"/>
            <a:ext cx="375745" cy="37574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54132" y="4566295"/>
            <a:ext cx="186986" cy="1869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486998" y="1049235"/>
            <a:ext cx="4124593" cy="897536"/>
            <a:chOff x="4308453" y="1479176"/>
            <a:chExt cx="4124593" cy="897536"/>
          </a:xfrm>
        </p:grpSpPr>
        <p:sp>
          <p:nvSpPr>
            <p:cNvPr id="124" name="Rectangle 4"/>
            <p:cNvSpPr txBox="1">
              <a:spLocks noChangeArrowheads="1"/>
            </p:cNvSpPr>
            <p:nvPr/>
          </p:nvSpPr>
          <p:spPr bwMode="auto">
            <a:xfrm>
              <a:off x="5393486" y="1674044"/>
              <a:ext cx="3039560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个人简介和工作内容概述</a:t>
              </a: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77" name="组合 176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79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8" name="文本框 32"/>
              <p:cNvSpPr txBox="1"/>
              <p:nvPr/>
            </p:nvSpPr>
            <p:spPr>
              <a:xfrm>
                <a:off x="2331187" y="249546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一</a:t>
                </a:r>
              </a:p>
            </p:txBody>
          </p:sp>
        </p:grpSp>
      </p:grpSp>
      <p:grpSp>
        <p:nvGrpSpPr>
          <p:cNvPr id="181" name="组合 180"/>
          <p:cNvGrpSpPr/>
          <p:nvPr/>
        </p:nvGrpSpPr>
        <p:grpSpPr>
          <a:xfrm>
            <a:off x="5502238" y="2191881"/>
            <a:ext cx="2898546" cy="897255"/>
            <a:chOff x="4324328" y="1479176"/>
            <a:chExt cx="2898546" cy="897536"/>
          </a:xfrm>
        </p:grpSpPr>
        <p:sp>
          <p:nvSpPr>
            <p:cNvPr id="182" name="Rectangle 4"/>
            <p:cNvSpPr txBox="1">
              <a:spLocks noChangeArrowheads="1"/>
            </p:cNvSpPr>
            <p:nvPr/>
          </p:nvSpPr>
          <p:spPr bwMode="auto">
            <a:xfrm>
              <a:off x="5393486" y="169690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工作成果</a:t>
              </a: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4324328" y="1479176"/>
              <a:ext cx="846764" cy="897536"/>
              <a:chOff x="2389203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85" name="组合 184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87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8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文本框 32"/>
              <p:cNvSpPr txBox="1"/>
              <p:nvPr/>
            </p:nvSpPr>
            <p:spPr>
              <a:xfrm>
                <a:off x="2389203" y="2560434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二</a:t>
                </a:r>
              </a:p>
            </p:txBody>
          </p:sp>
        </p:grpSp>
      </p:grpSp>
      <p:grpSp>
        <p:nvGrpSpPr>
          <p:cNvPr id="189" name="组合 188"/>
          <p:cNvGrpSpPr/>
          <p:nvPr/>
        </p:nvGrpSpPr>
        <p:grpSpPr>
          <a:xfrm>
            <a:off x="5486998" y="3346311"/>
            <a:ext cx="3407619" cy="897255"/>
            <a:chOff x="4308453" y="1479176"/>
            <a:chExt cx="3407619" cy="897536"/>
          </a:xfrm>
        </p:grpSpPr>
        <p:sp>
          <p:nvSpPr>
            <p:cNvPr id="190" name="Rectangle 4"/>
            <p:cNvSpPr txBox="1">
              <a:spLocks noChangeArrowheads="1"/>
            </p:cNvSpPr>
            <p:nvPr/>
          </p:nvSpPr>
          <p:spPr bwMode="auto">
            <a:xfrm>
              <a:off x="5393485" y="1685474"/>
              <a:ext cx="2322587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1672FB"/>
                  </a:solidFill>
                  <a:latin typeface="+mj-ea"/>
                  <a:sym typeface="+mn-ea"/>
                </a:rPr>
                <a:t>专业影响力和贡献</a:t>
              </a:r>
              <a:endParaRPr lang="zh-CN" altLang="en-US" kern="0" dirty="0">
                <a:solidFill>
                  <a:srgbClr val="1672FB"/>
                </a:solidFill>
                <a:latin typeface="Arial" panose="020B0604020202020204"/>
                <a:ea typeface="微软雅黑" panose="020B0503020204020204" charset="-122"/>
              </a:endParaRPr>
            </a:p>
          </p:txBody>
        </p:sp>
        <p:grpSp>
          <p:nvGrpSpPr>
            <p:cNvPr id="192" name="组合 191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93" name="组合 192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9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Freeform 5"/>
                <p:cNvSpPr/>
                <p:nvPr/>
              </p:nvSpPr>
              <p:spPr bwMode="auto">
                <a:xfrm rot="10800000">
                  <a:off x="3657412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4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三</a:t>
                </a: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364490" y="263525"/>
            <a:ext cx="86423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0435" y="-5080"/>
            <a:ext cx="2861310" cy="6505575"/>
          </a:xfrm>
          <a:prstGeom prst="chevron">
            <a:avLst>
              <a:gd name="adj" fmla="val 64285"/>
            </a:avLst>
          </a:prstGeom>
          <a:solidFill>
            <a:srgbClr val="F2F2F2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-5080" y="7620"/>
            <a:ext cx="2806700" cy="6505575"/>
          </a:xfrm>
          <a:prstGeom prst="chevron">
            <a:avLst>
              <a:gd name="adj" fmla="val 64060"/>
            </a:avLst>
          </a:prstGeom>
          <a:solidFill>
            <a:srgbClr val="1672FB"/>
          </a:solidFill>
          <a:ln>
            <a:solidFill>
              <a:schemeClr val="accent1"/>
            </a:soli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0018" y="4476611"/>
            <a:ext cx="2914421" cy="897255"/>
            <a:chOff x="4308453" y="1479176"/>
            <a:chExt cx="2914421" cy="897536"/>
          </a:xfrm>
        </p:grpSpPr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5393486" y="1685474"/>
              <a:ext cx="1829388" cy="507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5" tIns="45702" rIns="91405" bIns="45702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algn="l" defTabSz="1219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kern="0" dirty="0">
                  <a:solidFill>
                    <a:srgbClr val="1672FB"/>
                  </a:solidFill>
                  <a:latin typeface="Arial" panose="020B0604020202020204"/>
                  <a:ea typeface="微软雅黑" panose="020B0503020204020204" charset="-122"/>
                </a:rPr>
                <a:t>未来规划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308453" y="1479176"/>
              <a:ext cx="846764" cy="897536"/>
              <a:chOff x="2331187" y="1784885"/>
              <a:chExt cx="3094487" cy="3280036"/>
            </a:xfrm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14" name="组合 13"/>
              <p:cNvGrpSpPr/>
              <p:nvPr/>
            </p:nvGrpSpPr>
            <p:grpSpPr>
              <a:xfrm rot="5400000">
                <a:off x="2287916" y="1971364"/>
                <a:ext cx="3280036" cy="2907078"/>
                <a:chOff x="3385822" y="2342962"/>
                <a:chExt cx="2463822" cy="2183669"/>
              </a:xfrm>
            </p:grpSpPr>
            <p:sp>
              <p:nvSpPr>
                <p:cNvPr id="15" name="Freeform 5"/>
                <p:cNvSpPr/>
                <p:nvPr/>
              </p:nvSpPr>
              <p:spPr bwMode="auto">
                <a:xfrm rot="10800000">
                  <a:off x="3385822" y="2342962"/>
                  <a:ext cx="2463822" cy="218366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1672FB"/>
                </a:solidFill>
                <a:ln w="25400">
                  <a:solidFill>
                    <a:srgbClr val="1672FB"/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48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" name="文本框 32"/>
              <p:cNvSpPr txBox="1"/>
              <p:nvPr/>
            </p:nvSpPr>
            <p:spPr>
              <a:xfrm>
                <a:off x="2331187" y="2581326"/>
                <a:ext cx="3094487" cy="1682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charset="-122"/>
                    <a:cs typeface="Aparajita" panose="020B0604020202020204" pitchFamily="34" charset="0"/>
                  </a:rPr>
                  <a:t>四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——APP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内存泄漏和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anr</a:t>
            </a:r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治理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7895" y="1103630"/>
            <a:ext cx="9693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/>
              <a:t>Android</a:t>
            </a:r>
            <a:r>
              <a:rPr lang="zh-CN" altLang="en-US" sz="2000"/>
              <a:t>内存泄漏：该被释放的对象没有释放，一直被某个或某些实例所持有却不再被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/>
              <a:t>使用导致 GC 不能回收。</a:t>
            </a:r>
            <a:r>
              <a:rPr lang="en-US" altLang="zh-CN"/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7895" y="2351405"/>
            <a:ext cx="92506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解决方法：使用LeakCanary工具查找内存泄漏，根据它生成的报告定位具体的泄漏位置。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672FB"/>
                </a:solidFill>
                <a:latin typeface="+mj-ea"/>
                <a:ea typeface="+mj-ea"/>
                <a:sym typeface="+mn-ea"/>
              </a:rPr>
              <a:t>专业影响力和贡献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3155"/>
            <a:ext cx="9683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团队内部分享和推进</a:t>
            </a:r>
            <a:r>
              <a:rPr lang="en-US" altLang="zh-CN"/>
              <a:t>Kotlin</a:t>
            </a:r>
            <a:r>
              <a:rPr lang="zh-CN" altLang="en-US"/>
              <a:t>的学习和推广应用。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2. Android屏幕适配方案</a:t>
            </a:r>
            <a:r>
              <a:rPr lang="zh-CN" altLang="en-US"/>
              <a:t>。</a:t>
            </a:r>
            <a:r>
              <a:rPr lang="en-US" altLang="zh-CN"/>
              <a:t>		</a:t>
            </a:r>
            <a:r>
              <a:rPr lang="zh-CN" altLang="en-US"/>
              <a:t>https://juejin.cn/post/6844903731285196814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3. OkHttp源码学习和应用</a:t>
            </a:r>
            <a:r>
              <a:rPr lang="zh-CN" altLang="en-US"/>
              <a:t>。</a:t>
            </a:r>
            <a:r>
              <a:rPr lang="en-US" altLang="zh-CN"/>
              <a:t>	</a:t>
            </a:r>
            <a:r>
              <a:rPr lang="zh-CN" altLang="en-US"/>
              <a:t>https://juejin.cn/post/6844904046273232903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4. android仿新浪微博发现页效果</a:t>
            </a:r>
            <a:r>
              <a:rPr lang="zh-CN" altLang="en-US"/>
              <a:t>。</a:t>
            </a:r>
            <a:r>
              <a:rPr lang="en-US" altLang="zh-CN"/>
              <a:t> 	https://juejin.cn/post/6844904039088570375</a:t>
            </a:r>
          </a:p>
          <a:p>
            <a:pPr algn="l">
              <a:lnSpc>
                <a:spcPct val="150000"/>
              </a:lnSpc>
            </a:pPr>
            <a:r>
              <a:rPr lang="en-US" altLang="zh-CN"/>
              <a:t>5. 自定义RecyclerView的HeaderItemDecoration实现悬停和点击事件   https://juejin.cn/post/6970870144222363662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"/>
          <p:cNvSpPr txBox="1"/>
          <p:nvPr/>
        </p:nvSpPr>
        <p:spPr>
          <a:xfrm>
            <a:off x="1433305" y="358850"/>
            <a:ext cx="721193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33304" y="1251512"/>
            <a:ext cx="973692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一、</a:t>
            </a:r>
            <a:r>
              <a:rPr kumimoji="1" lang="en-US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二、</a:t>
            </a:r>
            <a:r>
              <a:rPr kumimoji="1" lang="en-US" altLang="zh-CN" dirty="0">
                <a:latin typeface="+mn-ea"/>
              </a:rPr>
              <a:t>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三、</a:t>
            </a:r>
            <a:r>
              <a:rPr kumimoji="1" lang="en-US" altLang="zh-CN" dirty="0">
                <a:latin typeface="+mn-ea"/>
              </a:rPr>
              <a:t>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zh-CN" altLang="en-US" dirty="0">
                <a:latin typeface="+mn-ea"/>
              </a:rPr>
              <a:t>四、</a:t>
            </a:r>
            <a:r>
              <a:rPr kumimoji="1" lang="en-US" altLang="zh-CN" dirty="0">
                <a:latin typeface="+mn-ea"/>
              </a:rPr>
              <a:t>*******</a:t>
            </a:r>
            <a:r>
              <a:rPr kumimoji="1" lang="zh-CN" altLang="en-US" dirty="0">
                <a:latin typeface="+mn-ea"/>
              </a:rPr>
              <a:t>。</a:t>
            </a:r>
            <a:endParaRPr kumimoji="1"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感谢您的聆听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2825" y="2882265"/>
            <a:ext cx="3559175" cy="1075055"/>
            <a:chOff x="1799" y="4972"/>
            <a:chExt cx="5079" cy="1693"/>
          </a:xfrm>
        </p:grpSpPr>
        <p:sp>
          <p:nvSpPr>
            <p:cNvPr id="5" name="TextBox 12"/>
            <p:cNvSpPr txBox="1"/>
            <p:nvPr/>
          </p:nvSpPr>
          <p:spPr>
            <a:xfrm>
              <a:off x="2638" y="4972"/>
              <a:ext cx="3418" cy="1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侯国坤</a:t>
              </a: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TextBox 16"/>
            <p:cNvSpPr txBox="1"/>
            <p:nvPr/>
          </p:nvSpPr>
          <p:spPr>
            <a:xfrm>
              <a:off x="1799" y="6037"/>
              <a:ext cx="5079" cy="628"/>
            </a:xfrm>
            <a:prstGeom prst="rect">
              <a:avLst/>
            </a:prstGeom>
            <a:noFill/>
          </p:spPr>
          <p:txBody>
            <a:bodyPr wrap="square" lIns="91603" tIns="45803" rIns="91603" bIns="45803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现任岗位：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Android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高级开发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59450" y="2130425"/>
            <a:ext cx="5226685" cy="2334895"/>
            <a:chOff x="2609" y="4197"/>
            <a:chExt cx="8231" cy="3677"/>
          </a:xfrm>
        </p:grpSpPr>
        <p:sp>
          <p:nvSpPr>
            <p:cNvPr id="8" name="文本框 7"/>
            <p:cNvSpPr txBox="1">
              <a:spLocks noChangeArrowheads="1"/>
            </p:cNvSpPr>
            <p:nvPr/>
          </p:nvSpPr>
          <p:spPr bwMode="auto">
            <a:xfrm>
              <a:off x="2623" y="7102"/>
              <a:ext cx="5480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 sz="32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itchFamily="34" charset="0"/>
                  <a:ea typeface="微软雅黑" panose="020B0503020204020204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工作年限：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工龄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年，司龄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3.5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</a:rPr>
                <a:t>年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609" y="4197"/>
              <a:ext cx="8231" cy="2474"/>
              <a:chOff x="7922" y="2983"/>
              <a:chExt cx="8231" cy="2474"/>
            </a:xfrm>
          </p:grpSpPr>
          <p:sp>
            <p:nvSpPr>
              <p:cNvPr id="10" name="TextBox 14"/>
              <p:cNvSpPr txBox="1"/>
              <p:nvPr/>
            </p:nvSpPr>
            <p:spPr>
              <a:xfrm>
                <a:off x="7922" y="2983"/>
                <a:ext cx="8231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学      历：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云南大学，硕士研究生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15"/>
              <p:cNvSpPr txBox="1"/>
              <p:nvPr/>
            </p:nvSpPr>
            <p:spPr>
              <a:xfrm>
                <a:off x="7922" y="3928"/>
                <a:ext cx="7618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专      业：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计算数学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-</a:t>
                </a:r>
                <a:r>
                  <a:rPr lang="zh-CN" altLang="en-US">
                    <a:sym typeface="+mn-ea"/>
                  </a:rPr>
                  <a:t>密码学与信息安全方向</a:t>
                </a:r>
                <a:endPara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TextBox 15"/>
              <p:cNvSpPr txBox="1"/>
              <p:nvPr/>
            </p:nvSpPr>
            <p:spPr>
              <a:xfrm>
                <a:off x="7922" y="4941"/>
                <a:ext cx="4959" cy="5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>
                  <a:lnSpc>
                    <a:spcPts val="2025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出生日期：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1990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年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</a:t>
                </a:r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日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MH_Other_1"/>
          <p:cNvCxnSpPr/>
          <p:nvPr>
            <p:custDataLst>
              <p:tags r:id="rId1"/>
            </p:custDataLst>
          </p:nvPr>
        </p:nvCxnSpPr>
        <p:spPr>
          <a:xfrm>
            <a:off x="1235911" y="3466467"/>
            <a:ext cx="9837509" cy="26676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  <a:alpha val="66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3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17"/>
          <p:cNvSpPr txBox="1">
            <a:spLocks noChangeArrowheads="1"/>
          </p:cNvSpPr>
          <p:nvPr/>
        </p:nvSpPr>
        <p:spPr bwMode="auto">
          <a:xfrm>
            <a:off x="2282336" y="4179887"/>
            <a:ext cx="887707" cy="3067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第一步</a:t>
            </a:r>
          </a:p>
        </p:txBody>
      </p:sp>
      <p:sp>
        <p:nvSpPr>
          <p:cNvPr id="3" name="TextBox 34"/>
          <p:cNvSpPr txBox="1"/>
          <p:nvPr/>
        </p:nvSpPr>
        <p:spPr>
          <a:xfrm>
            <a:off x="1433305" y="358850"/>
            <a:ext cx="3586480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工作经历</a:t>
            </a:r>
          </a:p>
        </p:txBody>
      </p:sp>
      <p:sp>
        <p:nvSpPr>
          <p:cNvPr id="4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8655" y="3571240"/>
            <a:ext cx="3423920" cy="155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2016.07~2018.03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TPV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冠捷科技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服务部门：Mobile ASC</a:t>
            </a:r>
          </a:p>
          <a:p>
            <a:pPr algn="ctr" eaLnBrk="1" hangingPunct="1">
              <a:defRPr/>
            </a:pP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34210" y="1112520"/>
            <a:ext cx="2738755" cy="12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资深工程师</a:t>
            </a:r>
          </a:p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主要负责Philip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手机Freely UI开发和适配，以及配合底层驱动的相关功能修改。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07685" y="2396490"/>
            <a:ext cx="3235325" cy="79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2018.03~</a:t>
            </a: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至今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懒人在线</a:t>
            </a:r>
            <a:endParaRPr lang="zh-CN" altLang="en-US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服务部门：研发中心</a:t>
            </a:r>
          </a:p>
        </p:txBody>
      </p:sp>
      <p:sp>
        <p:nvSpPr>
          <p:cNvPr id="10" name="MH_Text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82360" y="4802505"/>
            <a:ext cx="2832100" cy="93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800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安卓开发工程师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主要负责懒人畅听App日常开发和维护，另兼顾懒人车载版，华为</a:t>
            </a:r>
            <a:r>
              <a:rPr lang="en-US" altLang="zh-CN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Hicar</a:t>
            </a:r>
            <a:r>
              <a:rPr lang="zh-CN" altLang="en-US" sz="1335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的开发和维护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MH_Other_2"/>
          <p:cNvSpPr/>
          <p:nvPr>
            <p:custDataLst>
              <p:tags r:id="rId6"/>
            </p:custDataLst>
          </p:nvPr>
        </p:nvSpPr>
        <p:spPr>
          <a:xfrm>
            <a:off x="3556635" y="3388360"/>
            <a:ext cx="18732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MH_Other_3"/>
          <p:cNvCxnSpPr>
            <a:stCxn id="15" idx="4"/>
            <a:endCxn id="12" idx="0"/>
          </p:cNvCxnSpPr>
          <p:nvPr>
            <p:custDataLst>
              <p:tags r:id="rId7"/>
            </p:custDataLst>
          </p:nvPr>
        </p:nvCxnSpPr>
        <p:spPr>
          <a:xfrm rot="16200000" flipH="1">
            <a:off x="3209290" y="2947035"/>
            <a:ext cx="457835" cy="42481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5"/>
          <p:cNvSpPr/>
          <p:nvPr>
            <p:custDataLst>
              <p:tags r:id="rId8"/>
            </p:custDataLst>
          </p:nvPr>
        </p:nvSpPr>
        <p:spPr>
          <a:xfrm>
            <a:off x="2964180" y="2396490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MH_Other_7"/>
          <p:cNvSpPr/>
          <p:nvPr>
            <p:custDataLst>
              <p:tags r:id="rId9"/>
            </p:custDataLst>
          </p:nvPr>
        </p:nvSpPr>
        <p:spPr>
          <a:xfrm>
            <a:off x="7131050" y="3361690"/>
            <a:ext cx="188595" cy="19558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167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MH_Other_8"/>
          <p:cNvCxnSpPr/>
          <p:nvPr>
            <p:custDataLst>
              <p:tags r:id="rId10"/>
            </p:custDataLst>
          </p:nvPr>
        </p:nvCxnSpPr>
        <p:spPr>
          <a:xfrm rot="16200000" flipV="1">
            <a:off x="7131685" y="3646805"/>
            <a:ext cx="531495" cy="356235"/>
          </a:xfrm>
          <a:prstGeom prst="curvedConnector3">
            <a:avLst>
              <a:gd name="adj1" fmla="val 50000"/>
            </a:avLst>
          </a:prstGeom>
          <a:ln w="38100">
            <a:solidFill>
              <a:srgbClr val="167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Other_9"/>
          <p:cNvSpPr/>
          <p:nvPr>
            <p:custDataLst>
              <p:tags r:id="rId11"/>
            </p:custDataLst>
          </p:nvPr>
        </p:nvSpPr>
        <p:spPr>
          <a:xfrm>
            <a:off x="7246620" y="4030345"/>
            <a:ext cx="658495" cy="667385"/>
          </a:xfrm>
          <a:prstGeom prst="ellipse">
            <a:avLst/>
          </a:prstGeom>
          <a:gradFill flip="none" rotWithShape="1">
            <a:gsLst>
              <a:gs pos="30000">
                <a:srgbClr val="E8E8E8"/>
              </a:gs>
              <a:gs pos="0">
                <a:srgbClr val="E4E4E4"/>
              </a:gs>
              <a:gs pos="61000">
                <a:srgbClr val="F2F2F2"/>
              </a:gs>
              <a:gs pos="100000">
                <a:schemeClr val="bg1">
                  <a:tint val="23500"/>
                  <a:satMod val="160000"/>
                  <a:lumMod val="96000"/>
                </a:schemeClr>
              </a:gs>
            </a:gsLst>
            <a:lin ang="7800000" scaled="0"/>
            <a:tileRect/>
          </a:gradFill>
          <a:ln w="12700" cap="flat" cmpd="sng">
            <a:gradFill flip="none" rotWithShape="1">
              <a:gsLst>
                <a:gs pos="100000">
                  <a:schemeClr val="tx1">
                    <a:lumMod val="40000"/>
                    <a:lumOff val="60000"/>
                  </a:schemeClr>
                </a:gs>
                <a:gs pos="0">
                  <a:schemeClr val="bg1">
                    <a:lumMod val="0"/>
                    <a:lumOff val="100000"/>
                  </a:schemeClr>
                </a:gs>
                <a:gs pos="54000">
                  <a:schemeClr val="tx1">
                    <a:lumMod val="20000"/>
                    <a:lumOff val="80000"/>
                  </a:schemeClr>
                </a:gs>
              </a:gsLst>
              <a:lin ang="7800000" scaled="0"/>
              <a:tileRect/>
            </a:gra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flatTx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MH_Other_10"/>
          <p:cNvSpPr/>
          <p:nvPr>
            <p:custDataLst>
              <p:tags r:id="rId12"/>
            </p:custDataLst>
          </p:nvPr>
        </p:nvSpPr>
        <p:spPr>
          <a:xfrm>
            <a:off x="7313930" y="4111625"/>
            <a:ext cx="524510" cy="533400"/>
          </a:xfrm>
          <a:prstGeom prst="ellipse">
            <a:avLst/>
          </a:prstGeom>
          <a:solidFill>
            <a:srgbClr val="1672FB"/>
          </a:solidFill>
          <a:ln>
            <a:solidFill>
              <a:srgbClr val="1672FB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 descr="31393936353332353b31393936383837393bb5e7cad3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37840" y="2475230"/>
            <a:ext cx="376555" cy="376555"/>
          </a:xfrm>
          <a:prstGeom prst="rect">
            <a:avLst/>
          </a:prstGeom>
        </p:spPr>
      </p:pic>
      <p:pic>
        <p:nvPicPr>
          <p:cNvPr id="38" name="图片 37" descr="懒人听书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68670" y="4212590"/>
            <a:ext cx="314325" cy="314325"/>
          </a:xfrm>
          <a:prstGeom prst="rect">
            <a:avLst/>
          </a:prstGeom>
        </p:spPr>
      </p:pic>
      <p:pic>
        <p:nvPicPr>
          <p:cNvPr id="39" name="图片 38" descr="懒人听书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19340" y="4215130"/>
            <a:ext cx="314325" cy="314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180246" y="1477768"/>
            <a:ext cx="6506210" cy="4391025"/>
            <a:chOff x="6970" y="2304"/>
            <a:chExt cx="10246" cy="6915"/>
          </a:xfrm>
        </p:grpSpPr>
        <p:grpSp>
          <p:nvGrpSpPr>
            <p:cNvPr id="4" name="组合 3"/>
            <p:cNvGrpSpPr/>
            <p:nvPr/>
          </p:nvGrpSpPr>
          <p:grpSpPr>
            <a:xfrm>
              <a:off x="8758" y="2304"/>
              <a:ext cx="5285" cy="725"/>
              <a:chOff x="5232966" y="1556744"/>
              <a:chExt cx="3355481" cy="460021"/>
            </a:xfrm>
          </p:grpSpPr>
          <p:sp>
            <p:nvSpPr>
              <p:cNvPr id="26" name="MH_SubTitle_1"/>
              <p:cNvSpPr>
                <a:spLocks noChangeArrowheads="1"/>
              </p:cNvSpPr>
              <p:nvPr/>
            </p:nvSpPr>
            <p:spPr bwMode="auto">
              <a:xfrm flipH="1">
                <a:off x="5442041" y="1556744"/>
                <a:ext cx="2925924" cy="4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免流业务思考与实践</a:t>
                </a: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5232966" y="1968420"/>
                <a:ext cx="3355481" cy="16497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9820" y="4912"/>
              <a:ext cx="7396" cy="2036"/>
              <a:chOff x="5907639" y="3212034"/>
              <a:chExt cx="4696162" cy="129239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31266" y="3212034"/>
                <a:ext cx="4672535" cy="1292393"/>
                <a:chOff x="5841004" y="2643475"/>
                <a:chExt cx="4672535" cy="1292393"/>
              </a:xfrm>
            </p:grpSpPr>
            <p:sp>
              <p:nvSpPr>
                <p:cNvPr id="22" name="MH_SubTitle_1"/>
                <p:cNvSpPr>
                  <a:spLocks noChangeArrowheads="1"/>
                </p:cNvSpPr>
                <p:nvPr/>
              </p:nvSpPr>
              <p:spPr bwMode="auto">
                <a:xfrm flipH="1">
                  <a:off x="5841004" y="2643475"/>
                  <a:ext cx="2316251" cy="46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2400" b="1" dirty="0">
                      <a:solidFill>
                        <a:srgbClr val="1672FB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播放器业务重构</a:t>
                  </a:r>
                </a:p>
              </p:txBody>
            </p:sp>
            <p:sp>
              <p:nvSpPr>
                <p:cNvPr id="23" name="Rectangle 5"/>
                <p:cNvSpPr/>
                <p:nvPr/>
              </p:nvSpPr>
              <p:spPr bwMode="auto">
                <a:xfrm>
                  <a:off x="5980706" y="3123360"/>
                  <a:ext cx="4532833" cy="8125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 anchor="t"/>
                <a:lstStyle/>
                <a:p>
                  <a:pPr fontAlgn="base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Lato Light" charset="0"/>
                    <a:sym typeface="Gill Sans" charset="0"/>
                  </a:endParaRPr>
                </a:p>
              </p:txBody>
            </p:sp>
          </p:grpSp>
          <p:cxnSp>
            <p:nvCxnSpPr>
              <p:cNvPr id="21" name="直接连接符 20"/>
              <p:cNvCxnSpPr/>
              <p:nvPr/>
            </p:nvCxnSpPr>
            <p:spPr>
              <a:xfrm>
                <a:off x="5907639" y="3668946"/>
                <a:ext cx="2455937" cy="5078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8702" y="7435"/>
              <a:ext cx="7607" cy="777"/>
              <a:chOff x="5210106" y="4939293"/>
              <a:chExt cx="4830149" cy="492904"/>
            </a:xfrm>
          </p:grpSpPr>
          <p:sp>
            <p:nvSpPr>
              <p:cNvPr id="18" name="MH_SubTitle_1"/>
              <p:cNvSpPr>
                <a:spLocks noChangeArrowheads="1"/>
              </p:cNvSpPr>
              <p:nvPr/>
            </p:nvSpPr>
            <p:spPr bwMode="auto">
              <a:xfrm flipH="1">
                <a:off x="5302338" y="4939293"/>
                <a:ext cx="4737917" cy="46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672FB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懒人畅听车载版适配方案与实践</a:t>
                </a:r>
                <a:endParaRPr lang="en-US" altLang="zh-CN" sz="2400" b="1" dirty="0">
                  <a:solidFill>
                    <a:srgbClr val="1672FB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V="1">
                <a:off x="5210106" y="5399202"/>
                <a:ext cx="4651565" cy="32995"/>
              </a:xfrm>
              <a:prstGeom prst="line">
                <a:avLst/>
              </a:prstGeom>
              <a:ln w="19050">
                <a:solidFill>
                  <a:srgbClr val="2F5597"/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7000" y="2380"/>
              <a:ext cx="1521" cy="1521"/>
              <a:chOff x="4116949" y="1605269"/>
              <a:chExt cx="965576" cy="965576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4116949" y="1605269"/>
                <a:ext cx="965576" cy="965576"/>
              </a:xfrm>
              <a:prstGeom prst="ellipse">
                <a:avLst/>
              </a:prstGeom>
              <a:solidFill>
                <a:srgbClr val="1672FB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KSO_Shape"/>
              <p:cNvSpPr/>
              <p:nvPr/>
            </p:nvSpPr>
            <p:spPr bwMode="auto">
              <a:xfrm>
                <a:off x="4365794" y="1854116"/>
                <a:ext cx="467886" cy="467882"/>
              </a:xfrm>
              <a:custGeom>
                <a:avLst/>
                <a:gdLst>
                  <a:gd name="T0" fmla="*/ 1767542 w 3927"/>
                  <a:gd name="T1" fmla="*/ 308011 h 3928"/>
                  <a:gd name="T2" fmla="*/ 1684137 w 3927"/>
                  <a:gd name="T3" fmla="*/ 390514 h 3928"/>
                  <a:gd name="T4" fmla="*/ 1406885 w 3927"/>
                  <a:gd name="T5" fmla="*/ 115046 h 3928"/>
                  <a:gd name="T6" fmla="*/ 1490290 w 3927"/>
                  <a:gd name="T7" fmla="*/ 32084 h 3928"/>
                  <a:gd name="T8" fmla="*/ 1597525 w 3927"/>
                  <a:gd name="T9" fmla="*/ 28876 h 3928"/>
                  <a:gd name="T10" fmla="*/ 1770750 w 3927"/>
                  <a:gd name="T11" fmla="*/ 200757 h 3928"/>
                  <a:gd name="T12" fmla="*/ 1767542 w 3927"/>
                  <a:gd name="T13" fmla="*/ 308011 h 3928"/>
                  <a:gd name="T14" fmla="*/ 1032021 w 3927"/>
                  <a:gd name="T15" fmla="*/ 1039078 h 3928"/>
                  <a:gd name="T16" fmla="*/ 754768 w 3927"/>
                  <a:gd name="T17" fmla="*/ 763152 h 3928"/>
                  <a:gd name="T18" fmla="*/ 1364724 w 3927"/>
                  <a:gd name="T19" fmla="*/ 156756 h 3928"/>
                  <a:gd name="T20" fmla="*/ 1641977 w 3927"/>
                  <a:gd name="T21" fmla="*/ 432682 h 3928"/>
                  <a:gd name="T22" fmla="*/ 1032021 w 3927"/>
                  <a:gd name="T23" fmla="*/ 1039078 h 3928"/>
                  <a:gd name="T24" fmla="*/ 993526 w 3927"/>
                  <a:gd name="T25" fmla="*/ 1077121 h 3928"/>
                  <a:gd name="T26" fmla="*/ 605373 w 3927"/>
                  <a:gd name="T27" fmla="*/ 1187584 h 3928"/>
                  <a:gd name="T28" fmla="*/ 716274 w 3927"/>
                  <a:gd name="T29" fmla="*/ 801653 h 3928"/>
                  <a:gd name="T30" fmla="*/ 993526 w 3927"/>
                  <a:gd name="T31" fmla="*/ 1077121 h 3928"/>
                  <a:gd name="T32" fmla="*/ 352867 w 3927"/>
                  <a:gd name="T33" fmla="*/ 226883 h 3928"/>
                  <a:gd name="T34" fmla="*/ 179641 w 3927"/>
                  <a:gd name="T35" fmla="*/ 400597 h 3928"/>
                  <a:gd name="T36" fmla="*/ 179641 w 3927"/>
                  <a:gd name="T37" fmla="*/ 1447468 h 3928"/>
                  <a:gd name="T38" fmla="*/ 352867 w 3927"/>
                  <a:gd name="T39" fmla="*/ 1620724 h 3928"/>
                  <a:gd name="T40" fmla="*/ 1400011 w 3927"/>
                  <a:gd name="T41" fmla="*/ 1620724 h 3928"/>
                  <a:gd name="T42" fmla="*/ 1573236 w 3927"/>
                  <a:gd name="T43" fmla="*/ 1447468 h 3928"/>
                  <a:gd name="T44" fmla="*/ 1573236 w 3927"/>
                  <a:gd name="T45" fmla="*/ 759485 h 3928"/>
                  <a:gd name="T46" fmla="*/ 1752419 w 3927"/>
                  <a:gd name="T47" fmla="*/ 585771 h 3928"/>
                  <a:gd name="T48" fmla="*/ 1752419 w 3927"/>
                  <a:gd name="T49" fmla="*/ 1511178 h 3928"/>
                  <a:gd name="T50" fmla="*/ 1457753 w 3927"/>
                  <a:gd name="T51" fmla="*/ 1800397 h 3928"/>
                  <a:gd name="T52" fmla="*/ 289168 w 3927"/>
                  <a:gd name="T53" fmla="*/ 1800397 h 3928"/>
                  <a:gd name="T54" fmla="*/ 0 w 3927"/>
                  <a:gd name="T55" fmla="*/ 1511178 h 3928"/>
                  <a:gd name="T56" fmla="*/ 0 w 3927"/>
                  <a:gd name="T57" fmla="*/ 354304 h 3928"/>
                  <a:gd name="T58" fmla="*/ 289168 w 3927"/>
                  <a:gd name="T59" fmla="*/ 47210 h 3928"/>
                  <a:gd name="T60" fmla="*/ 1214412 w 3927"/>
                  <a:gd name="T61" fmla="*/ 47210 h 3928"/>
                  <a:gd name="T62" fmla="*/ 1040728 w 3927"/>
                  <a:gd name="T63" fmla="*/ 226883 h 3928"/>
                  <a:gd name="T64" fmla="*/ 352867 w 3927"/>
                  <a:gd name="T65" fmla="*/ 226883 h 39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27" h="3928">
                    <a:moveTo>
                      <a:pt x="3857" y="672"/>
                    </a:moveTo>
                    <a:cubicBezTo>
                      <a:pt x="3675" y="852"/>
                      <a:pt x="3675" y="852"/>
                      <a:pt x="3675" y="852"/>
                    </a:cubicBezTo>
                    <a:cubicBezTo>
                      <a:pt x="3070" y="251"/>
                      <a:pt x="3070" y="251"/>
                      <a:pt x="3070" y="251"/>
                    </a:cubicBezTo>
                    <a:cubicBezTo>
                      <a:pt x="3252" y="70"/>
                      <a:pt x="3252" y="70"/>
                      <a:pt x="3252" y="70"/>
                    </a:cubicBezTo>
                    <a:cubicBezTo>
                      <a:pt x="3319" y="4"/>
                      <a:pt x="3424" y="0"/>
                      <a:pt x="3486" y="63"/>
                    </a:cubicBezTo>
                    <a:cubicBezTo>
                      <a:pt x="3864" y="438"/>
                      <a:pt x="3864" y="438"/>
                      <a:pt x="3864" y="438"/>
                    </a:cubicBezTo>
                    <a:cubicBezTo>
                      <a:pt x="3927" y="501"/>
                      <a:pt x="3924" y="605"/>
                      <a:pt x="3857" y="672"/>
                    </a:cubicBezTo>
                    <a:close/>
                    <a:moveTo>
                      <a:pt x="2252" y="2267"/>
                    </a:moveTo>
                    <a:cubicBezTo>
                      <a:pt x="1647" y="1665"/>
                      <a:pt x="1647" y="1665"/>
                      <a:pt x="1647" y="1665"/>
                    </a:cubicBezTo>
                    <a:cubicBezTo>
                      <a:pt x="2978" y="342"/>
                      <a:pt x="2978" y="342"/>
                      <a:pt x="2978" y="342"/>
                    </a:cubicBezTo>
                    <a:cubicBezTo>
                      <a:pt x="3583" y="944"/>
                      <a:pt x="3583" y="944"/>
                      <a:pt x="3583" y="944"/>
                    </a:cubicBezTo>
                    <a:lnTo>
                      <a:pt x="2252" y="2267"/>
                    </a:lnTo>
                    <a:close/>
                    <a:moveTo>
                      <a:pt x="2168" y="2350"/>
                    </a:moveTo>
                    <a:cubicBezTo>
                      <a:pt x="1321" y="2591"/>
                      <a:pt x="1321" y="2591"/>
                      <a:pt x="1321" y="2591"/>
                    </a:cubicBezTo>
                    <a:cubicBezTo>
                      <a:pt x="1563" y="1749"/>
                      <a:pt x="1563" y="1749"/>
                      <a:pt x="1563" y="1749"/>
                    </a:cubicBezTo>
                    <a:lnTo>
                      <a:pt x="2168" y="2350"/>
                    </a:lnTo>
                    <a:close/>
                    <a:moveTo>
                      <a:pt x="770" y="495"/>
                    </a:moveTo>
                    <a:cubicBezTo>
                      <a:pt x="561" y="495"/>
                      <a:pt x="392" y="665"/>
                      <a:pt x="392" y="874"/>
                    </a:cubicBezTo>
                    <a:cubicBezTo>
                      <a:pt x="392" y="3158"/>
                      <a:pt x="392" y="3158"/>
                      <a:pt x="392" y="3158"/>
                    </a:cubicBezTo>
                    <a:cubicBezTo>
                      <a:pt x="392" y="3367"/>
                      <a:pt x="561" y="3536"/>
                      <a:pt x="770" y="3536"/>
                    </a:cubicBezTo>
                    <a:cubicBezTo>
                      <a:pt x="3055" y="3536"/>
                      <a:pt x="3055" y="3536"/>
                      <a:pt x="3055" y="3536"/>
                    </a:cubicBezTo>
                    <a:cubicBezTo>
                      <a:pt x="3264" y="3536"/>
                      <a:pt x="3433" y="3367"/>
                      <a:pt x="3433" y="3158"/>
                    </a:cubicBezTo>
                    <a:cubicBezTo>
                      <a:pt x="3433" y="1657"/>
                      <a:pt x="3433" y="1657"/>
                      <a:pt x="3433" y="1657"/>
                    </a:cubicBezTo>
                    <a:cubicBezTo>
                      <a:pt x="3824" y="1278"/>
                      <a:pt x="3824" y="1278"/>
                      <a:pt x="3824" y="1278"/>
                    </a:cubicBezTo>
                    <a:cubicBezTo>
                      <a:pt x="3824" y="3297"/>
                      <a:pt x="3824" y="3297"/>
                      <a:pt x="3824" y="3297"/>
                    </a:cubicBezTo>
                    <a:cubicBezTo>
                      <a:pt x="3824" y="3645"/>
                      <a:pt x="3529" y="3928"/>
                      <a:pt x="3181" y="3928"/>
                    </a:cubicBezTo>
                    <a:cubicBezTo>
                      <a:pt x="631" y="3928"/>
                      <a:pt x="631" y="3928"/>
                      <a:pt x="631" y="3928"/>
                    </a:cubicBezTo>
                    <a:cubicBezTo>
                      <a:pt x="283" y="3928"/>
                      <a:pt x="0" y="3645"/>
                      <a:pt x="0" y="3297"/>
                    </a:cubicBezTo>
                    <a:cubicBezTo>
                      <a:pt x="0" y="773"/>
                      <a:pt x="0" y="773"/>
                      <a:pt x="0" y="773"/>
                    </a:cubicBezTo>
                    <a:cubicBezTo>
                      <a:pt x="0" y="425"/>
                      <a:pt x="283" y="103"/>
                      <a:pt x="631" y="103"/>
                    </a:cubicBezTo>
                    <a:cubicBezTo>
                      <a:pt x="2650" y="103"/>
                      <a:pt x="2650" y="103"/>
                      <a:pt x="2650" y="103"/>
                    </a:cubicBezTo>
                    <a:cubicBezTo>
                      <a:pt x="2271" y="495"/>
                      <a:pt x="2271" y="495"/>
                      <a:pt x="2271" y="495"/>
                    </a:cubicBezTo>
                    <a:lnTo>
                      <a:pt x="770" y="4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8040" y="5061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970" y="7698"/>
              <a:ext cx="1521" cy="1521"/>
            </a:xfrm>
            <a:prstGeom prst="ellipse">
              <a:avLst/>
            </a:prstGeom>
            <a:solidFill>
              <a:srgbClr val="1672FB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1423670" y="358775"/>
            <a:ext cx="3823335" cy="415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工作成果</a:t>
            </a:r>
            <a:r>
              <a:rPr lang="zh-CN" altLang="en-US" sz="2700" b="1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sz="2700" b="1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084650" y="3400705"/>
            <a:ext cx="461952" cy="585983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3360275" y="5077096"/>
            <a:ext cx="546162" cy="509751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766128" y="1080453"/>
          <a:ext cx="421957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38800" imgH="6273800" progId="Visio.Drawing.11">
                  <p:embed/>
                </p:oleObj>
              </mc:Choice>
              <mc:Fallback>
                <p:oleObj r:id="rId3" imgW="5638800" imgH="6273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128" y="1080453"/>
                        <a:ext cx="4219575" cy="469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66445" y="577659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注：实际调用时，客户端无需在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401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响应后再带上鉴权信息，流程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1,2</a:t>
            </a:r>
            <a:r>
              <a:rPr 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可跳过。</a:t>
            </a:r>
            <a:endParaRPr lang="zh-CN" altLang="en-US" sz="1400"/>
          </a:p>
        </p:txBody>
      </p:sp>
      <p:sp>
        <p:nvSpPr>
          <p:cNvPr id="3" name="文本框 2" descr="7b0a20202020227461726765744d6f64756c65223a20226b6f6e6c696e6574657874626f78220a7d0a"/>
          <p:cNvSpPr txBox="1"/>
          <p:nvPr/>
        </p:nvSpPr>
        <p:spPr>
          <a:xfrm>
            <a:off x="4890770" y="2261870"/>
            <a:ext cx="660273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</a:rPr>
              <a:t>实践中存在的问题？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项目中有多个Http客户端实例，如何为每一个实例加鉴权信息？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Fresco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Exoplayer</a:t>
            </a:r>
            <a:r>
              <a:rPr lang="zh-CN" altLang="en-US" dirty="0">
                <a:sym typeface="+mn-ea"/>
              </a:rPr>
              <a:t>源码的</a:t>
            </a:r>
            <a:r>
              <a:rPr lang="en-US" altLang="zh-CN" dirty="0" err="1">
                <a:sym typeface="+mn-ea"/>
              </a:rPr>
              <a:t>OkHttpClient</a:t>
            </a:r>
            <a:r>
              <a:rPr lang="zh-CN" altLang="en-US" dirty="0">
                <a:sym typeface="+mn-ea"/>
              </a:rPr>
              <a:t>如何加鉴权信息？</a:t>
            </a:r>
            <a:endParaRPr lang="zh-CN" altLang="en-US" dirty="0"/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如果免流业务线上存在问题，如何动态关闭和打开？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86020" y="4340860"/>
            <a:ext cx="565404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OkHttpClient请求附带</a:t>
            </a:r>
            <a:r>
              <a:rPr lang="zh-CN" sz="1400">
                <a:solidFill>
                  <a:srgbClr val="FF0000"/>
                </a:solidFill>
                <a:ea typeface="宋体" panose="02010600030101010101" pitchFamily="2" charset="-122"/>
              </a:rPr>
              <a:t>鉴权信息，即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添加一个自定义Interceptor</a:t>
            </a:r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1026160"/>
            <a:ext cx="94380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问题一</a:t>
            </a:r>
            <a:r>
              <a:rPr lang="zh-CN" altLang="en-US" sz="2000">
                <a:sym typeface="+mn-ea"/>
              </a:rPr>
              <a:t>：项目中有多个OkHttpClient对象，如何为每一个实例添加一个Interceptor？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2321560"/>
            <a:ext cx="992695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/>
              <a:t>现有方案一：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首先将旧代码中使用的</a:t>
            </a:r>
            <a:r>
              <a:rPr lang="en-US" altLang="zh-CN" dirty="0" err="1">
                <a:sym typeface="+mn-ea"/>
              </a:rPr>
              <a:t>HttpUrlConnection</a:t>
            </a:r>
            <a:r>
              <a:rPr lang="zh-CN" altLang="en-US" dirty="0">
                <a:sym typeface="+mn-ea"/>
              </a:rPr>
              <a:t>全部替换成</a:t>
            </a:r>
            <a:r>
              <a:rPr lang="en-US" altLang="zh-CN" dirty="0" err="1">
                <a:sym typeface="+mn-ea"/>
              </a:rPr>
              <a:t>OkHttpClient</a:t>
            </a:r>
            <a:r>
              <a:rPr lang="zh-CN" altLang="en-US" dirty="0">
                <a:sym typeface="+mn-ea"/>
              </a:rPr>
              <a:t>。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其次找出项目中所有的</a:t>
            </a:r>
            <a:r>
              <a:rPr lang="en-US" altLang="zh-CN" dirty="0" err="1">
                <a:sym typeface="+mn-ea"/>
              </a:rPr>
              <a:t>OkHttpClient</a:t>
            </a:r>
            <a:r>
              <a:rPr lang="zh-CN" altLang="en-US" dirty="0">
                <a:sym typeface="+mn-ea"/>
              </a:rPr>
              <a:t>实例，每处使用的地方添加一个Interceptor。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Fresco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Exoplayer</a:t>
            </a:r>
            <a:r>
              <a:rPr lang="zh-CN" altLang="en-US" dirty="0">
                <a:sym typeface="+mn-ea"/>
              </a:rPr>
              <a:t>源码中的OkHttpClient对象有两种方式，一种是修改源码替换原来的</a:t>
            </a:r>
            <a:r>
              <a:rPr lang="en-US" altLang="zh-CN" dirty="0">
                <a:sym typeface="+mn-ea"/>
              </a:rPr>
              <a:t>Fresco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 err="1">
                <a:sym typeface="+mn-ea"/>
              </a:rPr>
              <a:t>OkHttpNetworkFetcher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Exoplayer</a:t>
            </a:r>
            <a:r>
              <a:rPr lang="zh-CN" altLang="en-US" dirty="0">
                <a:sym typeface="+mn-ea"/>
              </a:rPr>
              <a:t>的OkHttpDataSource；另外一种方式是使用反射。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1729740"/>
            <a:ext cx="95637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>
                <a:sym typeface="+mn-ea"/>
              </a:rPr>
              <a:t>问题二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Fresco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Exoplayer</a:t>
            </a:r>
            <a:r>
              <a:rPr lang="zh-CN" altLang="en-US" sz="2000">
                <a:sym typeface="+mn-ea"/>
              </a:rPr>
              <a:t>源码中的OkHttpClient对象，如何添加一个Interceptor？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35050"/>
            <a:ext cx="9926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/>
              <a:t>方案二：</a:t>
            </a:r>
            <a:r>
              <a:rPr lang="zh-CN" altLang="en-US" sz="2000" dirty="0"/>
              <a:t>使用</a:t>
            </a:r>
            <a:r>
              <a:rPr lang="en-US" altLang="zh-CN" sz="2000" dirty="0"/>
              <a:t>Android</a:t>
            </a:r>
            <a:r>
              <a:rPr lang="zh-CN" altLang="en-US" sz="2000" dirty="0"/>
              <a:t>字节码技术，</a:t>
            </a:r>
            <a:r>
              <a:rPr sz="2000" dirty="0" err="1"/>
              <a:t>通过修改字节码的方式h</a:t>
            </a:r>
            <a:r>
              <a:rPr lang="en-US" sz="2000" dirty="0" err="1"/>
              <a:t>ook</a:t>
            </a:r>
            <a:r>
              <a:rPr sz="2000" dirty="0" err="1"/>
              <a:t>掉okhttp，为</a:t>
            </a:r>
            <a:r>
              <a:rPr lang="zh-CN" sz="2000" dirty="0"/>
              <a:t>项目中</a:t>
            </a:r>
            <a:r>
              <a:rPr sz="2000" dirty="0" err="1"/>
              <a:t>所有的OkhttpClient设置全局</a:t>
            </a:r>
            <a:r>
              <a:rPr sz="2000" dirty="0"/>
              <a:t> Interceptor (</a:t>
            </a:r>
            <a:r>
              <a:rPr sz="2000" dirty="0" err="1"/>
              <a:t>包括第三方依赖里的OkhttpClient</a:t>
            </a:r>
            <a:r>
              <a:rPr sz="2000" dirty="0"/>
              <a:t>)</a:t>
            </a:r>
            <a:r>
              <a:rPr lang="zh-CN" sz="2000" dirty="0"/>
              <a:t>。</a:t>
            </a:r>
          </a:p>
        </p:txBody>
      </p:sp>
      <p:pic>
        <p:nvPicPr>
          <p:cNvPr id="12" name="图片 11" descr="企业微信截图_162468967347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30" y="2162175"/>
            <a:ext cx="3952875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838199" y="316742"/>
            <a:ext cx="10486333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工作成果</a:t>
            </a:r>
            <a:r>
              <a:rPr kumimoji="1" lang="en-US" altLang="zh-CN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cs typeface="TTTGB Medium" panose="020C06030202040F0204" pitchFamily="34" charset="-122"/>
                <a:sym typeface="+mn-ea"/>
              </a:rPr>
              <a:t>——</a:t>
            </a:r>
            <a:r>
              <a:rPr lang="zh-CN" altLang="en-US" sz="2800" dirty="0">
                <a:solidFill>
                  <a:srgbClr val="1672F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免流业务思考与实践</a:t>
            </a:r>
            <a:endParaRPr kumimoji="1" lang="zh-CN" altLang="en-US" sz="2800" dirty="0">
              <a:solidFill>
                <a:srgbClr val="1672FB"/>
              </a:solidFill>
              <a:latin typeface="微软雅黑" panose="020B0503020204020204" charset="-122"/>
              <a:ea typeface="微软雅黑" panose="020B0503020204020204" charset="-122"/>
              <a:cs typeface="TTTGB Medium" panose="020C06030202040F0204" pitchFamily="34" charset="-122"/>
              <a:sym typeface="+mn-ea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1DCE450B-5EC9-4ED0-9E6C-98F697ECE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69137"/>
              </p:ext>
            </p:extLst>
          </p:nvPr>
        </p:nvGraphicFramePr>
        <p:xfrm>
          <a:off x="838199" y="1325880"/>
          <a:ext cx="9161480" cy="213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70">
                  <a:extLst>
                    <a:ext uri="{9D8B030D-6E8A-4147-A177-3AD203B41FA5}">
                      <a16:colId xmlns:a16="http://schemas.microsoft.com/office/drawing/2014/main" val="858773936"/>
                    </a:ext>
                  </a:extLst>
                </a:gridCol>
                <a:gridCol w="2290370">
                  <a:extLst>
                    <a:ext uri="{9D8B030D-6E8A-4147-A177-3AD203B41FA5}">
                      <a16:colId xmlns:a16="http://schemas.microsoft.com/office/drawing/2014/main" val="2728242642"/>
                    </a:ext>
                  </a:extLst>
                </a:gridCol>
                <a:gridCol w="2290370">
                  <a:extLst>
                    <a:ext uri="{9D8B030D-6E8A-4147-A177-3AD203B41FA5}">
                      <a16:colId xmlns:a16="http://schemas.microsoft.com/office/drawing/2014/main" val="2613222218"/>
                    </a:ext>
                  </a:extLst>
                </a:gridCol>
                <a:gridCol w="2290370">
                  <a:extLst>
                    <a:ext uri="{9D8B030D-6E8A-4147-A177-3AD203B41FA5}">
                      <a16:colId xmlns:a16="http://schemas.microsoft.com/office/drawing/2014/main" val="3513509131"/>
                    </a:ext>
                  </a:extLst>
                </a:gridCol>
              </a:tblGrid>
              <a:tr h="51601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对比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现有方案一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优化方案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第三方框架（</a:t>
                      </a:r>
                      <a:r>
                        <a:rPr lang="en-US" altLang="zh-CN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Didi,Rabbit</a:t>
                      </a: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84247"/>
                  </a:ext>
                </a:extLst>
              </a:tr>
              <a:tr h="37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侵入性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越低越好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49312"/>
                  </a:ext>
                </a:extLst>
              </a:tr>
              <a:tr h="37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维护成本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越低越好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31093"/>
                  </a:ext>
                </a:extLst>
              </a:tr>
              <a:tr h="37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扩展性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越高越好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64733"/>
                  </a:ext>
                </a:extLst>
              </a:tr>
              <a:tr h="3745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副作用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难维护，不能扩展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需要进一步扩展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第三方可能业务不同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3649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FC02A9-5341-4239-981B-3BEC56CB0662}"/>
              </a:ext>
            </a:extLst>
          </p:cNvPr>
          <p:cNvSpPr txBox="1"/>
          <p:nvPr/>
        </p:nvSpPr>
        <p:spPr>
          <a:xfrm>
            <a:off x="838199" y="4071668"/>
            <a:ext cx="466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  <a:r>
              <a:rPr lang="en-US" altLang="zh-CN" sz="1800" dirty="0">
                <a:solidFill>
                  <a:srgbClr val="FF0000"/>
                </a:solidFill>
              </a:rPr>
              <a:t>Android</a:t>
            </a:r>
            <a:r>
              <a:rPr lang="zh-CN" altLang="en-US" sz="1800" dirty="0">
                <a:solidFill>
                  <a:srgbClr val="FF0000"/>
                </a:solidFill>
              </a:rPr>
              <a:t>字节码技术更多的应用场景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62919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8f42fbeb3218f2a3a7e477b64a1701492a5db7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8c2fcd3-6e3e-425d-b7ea-6ded0c381608}"/>
  <p:tag name="TABLE_ENDDRAG_ORIGIN_RECT" val="695*241"/>
  <p:tag name="TABLE_ENDDRAG_RECT" val="74*111*695*2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21311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任总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1720</Words>
  <Application>Microsoft Office PowerPoint</Application>
  <PresentationFormat>宽屏</PresentationFormat>
  <Paragraphs>186</Paragraphs>
  <Slides>23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TTTGB Medium</vt:lpstr>
      <vt:lpstr>等线</vt:lpstr>
      <vt:lpstr>思源黑体</vt:lpstr>
      <vt:lpstr>微软雅黑</vt:lpstr>
      <vt:lpstr>Arial</vt:lpstr>
      <vt:lpstr>Impact</vt:lpstr>
      <vt:lpstr>Times New Roman</vt:lpstr>
      <vt:lpstr>Wingdings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工作成果——免流业务思考与实践</vt:lpstr>
      <vt:lpstr>工作成果——播放器业务重构</vt:lpstr>
      <vt:lpstr>工作成果——播放器业务重构</vt:lpstr>
      <vt:lpstr>工作成果——播放器业务重构</vt:lpstr>
      <vt:lpstr>工作成果——播放器业务重构</vt:lpstr>
      <vt:lpstr>工作成果——懒人畅听车载版适配方案与实践</vt:lpstr>
      <vt:lpstr>工作成果——懒人畅听车载版适配方案与实践</vt:lpstr>
      <vt:lpstr>工作成果——懒人听书车载版适配方案与实践</vt:lpstr>
      <vt:lpstr>工作成果——懒人听书车载版适配方案与实践</vt:lpstr>
      <vt:lpstr>工作成果——APP内存泄漏和anr治理</vt:lpstr>
      <vt:lpstr>专业影响力和贡献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gemxia(夏诗)</dc:creator>
  <cp:lastModifiedBy>android1@lazyaudio.com</cp:lastModifiedBy>
  <cp:revision>855</cp:revision>
  <dcterms:created xsi:type="dcterms:W3CDTF">2018-05-14T08:48:00Z</dcterms:created>
  <dcterms:modified xsi:type="dcterms:W3CDTF">2021-06-29T11:34:29Z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6E5BB802B775489BB804D0206995D43A</vt:lpwstr>
  </property>
  <property fmtid="{D5CDD505-2E9C-101B-9397-08002B2CF9AE}" pid="3" name="KSOProductBuildVer">
    <vt:lpwstr>2052-11.1.0.10578</vt:lpwstr>
  </property>
</Properties>
</file>