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49" r:id="rId3"/>
    <p:sldId id="617" r:id="rId5"/>
    <p:sldId id="650" r:id="rId6"/>
    <p:sldId id="634" r:id="rId7"/>
    <p:sldId id="618" r:id="rId8"/>
    <p:sldId id="616" r:id="rId9"/>
    <p:sldId id="565" r:id="rId10"/>
    <p:sldId id="667" r:id="rId11"/>
    <p:sldId id="609" r:id="rId12"/>
    <p:sldId id="595" r:id="rId13"/>
    <p:sldId id="597" r:id="rId14"/>
    <p:sldId id="599" r:id="rId15"/>
    <p:sldId id="598" r:id="rId16"/>
    <p:sldId id="601" r:id="rId17"/>
    <p:sldId id="679" r:id="rId18"/>
    <p:sldId id="678" r:id="rId19"/>
    <p:sldId id="680" r:id="rId20"/>
    <p:sldId id="619" r:id="rId21"/>
    <p:sldId id="620" r:id="rId22"/>
    <p:sldId id="631" r:id="rId23"/>
    <p:sldId id="63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笛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FB"/>
    <a:srgbClr val="AEFFD3"/>
    <a:srgbClr val="EDFFF8"/>
    <a:srgbClr val="EDFFFA"/>
    <a:srgbClr val="94DB04"/>
    <a:srgbClr val="7CDB05"/>
    <a:srgbClr val="EC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 autoAdjust="0"/>
    <p:restoredTop sz="94281" autoAdjust="0"/>
  </p:normalViewPr>
  <p:slideViewPr>
    <p:cSldViewPr snapToGrid="0">
      <p:cViewPr varScale="1">
        <p:scale>
          <a:sx n="105" d="100"/>
          <a:sy n="10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4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各位评审好，我是来自懒人畅听研发中心的唐剑波，我申报的通道是技术族</a:t>
            </a:r>
            <a:r>
              <a:rPr kumimoji="1" lang="en-US" altLang="zh-CN" dirty="0"/>
              <a:t>/</a:t>
            </a:r>
            <a:r>
              <a:rPr kumimoji="1" lang="zh-CN" altLang="en-US" dirty="0"/>
              <a:t>客户端开发，申请专业职级为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级。下面我开始讲述我的内容。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我的内容分为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个方面，一，个人简介和工作内容概述；二、主要工作成果；三、专业影响力和贡献；</a:t>
            </a:r>
            <a:r>
              <a:rPr kumimoji="1" lang="en-US" altLang="zh-CN" dirty="0"/>
              <a:t>4</a:t>
            </a:r>
            <a:r>
              <a:rPr kumimoji="1" lang="zh-CN" altLang="en-US" dirty="0"/>
              <a:t>未来规划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我毕业于解放军信息工程大学，本科，信息技术应用与管理专业，</a:t>
            </a:r>
            <a:r>
              <a:rPr lang="en-US" altLang="zh-CN" dirty="0"/>
              <a:t>1988</a:t>
            </a:r>
            <a:r>
              <a:rPr lang="zh-CN" altLang="en-US" dirty="0"/>
              <a:t>年出生，工龄</a:t>
            </a:r>
            <a:r>
              <a:rPr lang="en-US" altLang="zh-CN" dirty="0"/>
              <a:t>12</a:t>
            </a:r>
            <a:r>
              <a:rPr lang="zh-CN" altLang="en-US" dirty="0"/>
              <a:t>年，司龄</a:t>
            </a:r>
            <a:r>
              <a:rPr lang="en-US" altLang="zh-CN" dirty="0"/>
              <a:t>6</a:t>
            </a:r>
            <a:r>
              <a:rPr lang="zh-CN" altLang="en-US" dirty="0"/>
              <a:t>年，目前的岗位是安卓端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09年参加工作，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年开始独立做项目，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受邀入伙创业团队，从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开始组建客户端技术团队，一直做到公司被收购，并打包在新三板上市，于2015年加入懒人畅听，担任安卓端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leader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一职。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目前的工作内容主要由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个部分组成，一是团队管理，负责安卓团队的人才梯队建设，规范制定与推行，以及需求评审、设计评审代码评审；第二部分是负责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技术性工作规划与安排，对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的质量负全责；第三部分是兼任研发中心技术分享负责人，负责组织研发中心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leader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学习与分享、各研发团队技术分享与成果分享，组织举办技术活动等。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>
            <a:fillRect/>
          </a:stretch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>
            <a:fillRect/>
          </a:stretch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>
            <a:fillRect/>
          </a:stretch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.png"/><Relationship Id="rId14" Type="http://schemas.openxmlformats.org/officeDocument/2006/relationships/image" Target="../media/image1.svg"/><Relationship Id="rId13" Type="http://schemas.openxmlformats.org/officeDocument/2006/relationships/image" Target="../media/image3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/>
          <p:cNvSpPr txBox="1"/>
          <p:nvPr/>
        </p:nvSpPr>
        <p:spPr>
          <a:xfrm>
            <a:off x="4838774" y="2098891"/>
            <a:ext cx="4935541" cy="351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申报人：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侯国坤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   门：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研发中心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申报通道/职位：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技术族/客户端开发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申请专业职级：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2021年6月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922196" y="1398900"/>
            <a:ext cx="4878705" cy="2757112"/>
            <a:chOff x="10308" y="3913"/>
            <a:chExt cx="5041" cy="4987"/>
          </a:xfrm>
        </p:grpSpPr>
        <p:sp>
          <p:nvSpPr>
            <p:cNvPr id="38" name="文本1"/>
            <p:cNvSpPr>
              <a:spLocks noChangeArrowheads="1"/>
            </p:cNvSpPr>
            <p:nvPr/>
          </p:nvSpPr>
          <p:spPr bwMode="gray">
            <a:xfrm>
              <a:off x="10308" y="3913"/>
              <a:ext cx="5041" cy="4987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类文件代码行数超过上千行。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广告业务和播放器页逻辑交织在一起。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新增广告业务困难，广告业务逻辑混乱。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页面和业务没有完全剥离。</a:t>
              </a:r>
              <a:endParaRPr lang="en-US" altLang="zh-CN" b="0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TextBox 46"/>
            <p:cNvSpPr txBox="1"/>
            <p:nvPr/>
          </p:nvSpPr>
          <p:spPr>
            <a:xfrm>
              <a:off x="10388" y="3913"/>
              <a:ext cx="4723" cy="719"/>
            </a:xfrm>
            <a:prstGeom prst="rect">
              <a:avLst/>
            </a:prstGeom>
            <a:noFill/>
          </p:spPr>
          <p:txBody>
            <a:bodyPr wrap="square" lIns="91426" tIns="45712" rIns="91426" bIns="45712" rtlCol="0">
              <a:spAutoFit/>
            </a:bodyPr>
            <a:lstStyle/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zh-CN" altLang="en-US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疑难问题</a:t>
              </a:r>
              <a:endParaRPr lang="zh-CN" altLang="en-US" sz="2000" b="1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06595" y="2897505"/>
            <a:ext cx="1830705" cy="2600960"/>
            <a:chOff x="1068" y="2262"/>
            <a:chExt cx="2883" cy="4096"/>
          </a:xfrm>
        </p:grpSpPr>
        <p:sp>
          <p:nvSpPr>
            <p:cNvPr id="2" name="矩形 1"/>
            <p:cNvSpPr/>
            <p:nvPr/>
          </p:nvSpPr>
          <p:spPr>
            <a:xfrm>
              <a:off x="1068" y="5437"/>
              <a:ext cx="2883" cy="92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85" y="5607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UI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06" y="410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播放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06" y="243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广告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068" y="2262"/>
              <a:ext cx="2883" cy="92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8" y="3935"/>
              <a:ext cx="2883" cy="92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2" idx="0"/>
              <a:endCxn id="10" idx="2"/>
            </p:cNvCxnSpPr>
            <p:nvPr/>
          </p:nvCxnSpPr>
          <p:spPr>
            <a:xfrm flipV="1">
              <a:off x="2510" y="4856"/>
              <a:ext cx="0" cy="58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0" idx="0"/>
              <a:endCxn id="9" idx="2"/>
            </p:cNvCxnSpPr>
            <p:nvPr/>
          </p:nvCxnSpPr>
          <p:spPr>
            <a:xfrm flipV="1">
              <a:off x="2510" y="3183"/>
              <a:ext cx="0" cy="7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729615" y="950595"/>
            <a:ext cx="104571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</a:t>
            </a:r>
            <a:r>
              <a:rPr lang="zh-CN" altLang="en-US"/>
              <a:t>播放器按照</a:t>
            </a:r>
            <a:r>
              <a:rPr lang="en-US" altLang="zh-CN"/>
              <a:t>UI</a:t>
            </a:r>
            <a:r>
              <a:rPr lang="zh-CN" altLang="en-US"/>
              <a:t>展示、播放功能和其它功能以及广告业务分成三层，广告、埋点功能底层先抽离成接口，方法实现变成一个个具体的类，从而将具体业务全部分离出来。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615" y="1861820"/>
            <a:ext cx="104571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2. </a:t>
            </a:r>
            <a:r>
              <a:rPr lang="zh-CN" altLang="en-US"/>
              <a:t>播放器页面丰富了更多的内容，新增评论、目录、推荐、阅读、下载等，还有同其它同类</a:t>
            </a:r>
            <a:r>
              <a:rPr lang="en-US" altLang="zh-CN"/>
              <a:t>APP</a:t>
            </a:r>
            <a:r>
              <a:rPr lang="zh-CN" altLang="en-US"/>
              <a:t>类似到手势交互效果和抽屉效果。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0565" y="1118870"/>
            <a:ext cx="104571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</a:t>
            </a:r>
            <a:r>
              <a:rPr lang="zh-CN" altLang="en-US"/>
              <a:t>最复杂的广告业务不仅分离出抽象接口，而且根据业务需要写成了类似</a:t>
            </a:r>
            <a:r>
              <a:rPr lang="en-US" altLang="zh-CN"/>
              <a:t>OkHtttp</a:t>
            </a:r>
            <a:r>
              <a:rPr lang="zh-CN" altLang="en-US"/>
              <a:t>拦截器的责任链模式，非常方便日后扩展和维护，从此不再在团团的代码迷雾中寻找答案。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710565" y="2378710"/>
            <a:ext cx="9422080" cy="2569210"/>
            <a:chOff x="1069" y="3897"/>
            <a:chExt cx="14797" cy="4046"/>
          </a:xfrm>
        </p:grpSpPr>
        <p:sp>
          <p:nvSpPr>
            <p:cNvPr id="3" name="矩形 2"/>
            <p:cNvSpPr/>
            <p:nvPr/>
          </p:nvSpPr>
          <p:spPr>
            <a:xfrm>
              <a:off x="5416" y="4334"/>
              <a:ext cx="5419" cy="951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501" y="6104"/>
              <a:ext cx="13659" cy="919"/>
              <a:chOff x="1320" y="6693"/>
              <a:chExt cx="13659" cy="91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20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942" y="6707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8564" y="6722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2186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825" y="6848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音频广告</a:t>
                </a:r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94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高优先广告</a:t>
                </a:r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85" y="6883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集合广告</a:t>
                </a:r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531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低优先广告</a:t>
                </a:r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stCxn id="6" idx="3"/>
                <a:endCxn id="16" idx="1"/>
              </p:cNvCxnSpPr>
              <p:nvPr/>
            </p:nvCxnSpPr>
            <p:spPr>
              <a:xfrm>
                <a:off x="4113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735" y="7166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11357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6187" y="4520"/>
              <a:ext cx="3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播放器广告链管理器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69" y="3897"/>
              <a:ext cx="14797" cy="404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210" y="1021080"/>
            <a:ext cx="104063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技术难点：</a:t>
            </a:r>
            <a:r>
              <a:rPr lang="en-US" altLang="zh-CN"/>
              <a:t>UI</a:t>
            </a:r>
            <a:r>
              <a:rPr lang="zh-CN" altLang="en-US"/>
              <a:t>设计要求不同章节切换的时候，播放器的背景色和封面使用上一张图作为默认图，加载成功后直接替换，且需要支持高斯模糊。（备注：节目不同章节的封面不同，背景色取自章节封面）</a:t>
            </a:r>
            <a:endParaRPr lang="zh-CN" altLang="en-US"/>
          </a:p>
        </p:txBody>
      </p:sp>
      <p:pic>
        <p:nvPicPr>
          <p:cNvPr id="5" name="图片 4" descr="fresc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1776730"/>
            <a:ext cx="4440555" cy="4467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8765" y="3087370"/>
            <a:ext cx="638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解决办法：自定义MyDataSourceSupplier和MyDataSource，</a:t>
            </a:r>
            <a:endParaRPr lang="zh-CN" altLang="en-US"/>
          </a:p>
          <a:p>
            <a:r>
              <a:rPr lang="zh-CN" altLang="en-US"/>
              <a:t>重写</a:t>
            </a:r>
            <a:r>
              <a:rPr lang="en-US" altLang="zh-CN"/>
              <a:t>get()</a:t>
            </a:r>
            <a:r>
              <a:rPr lang="zh-CN" altLang="en-US"/>
              <a:t>方法。</a:t>
            </a:r>
            <a:r>
              <a:rPr lang="en-US" altLang="zh-CN"/>
              <a:t>1. </a:t>
            </a:r>
            <a:r>
              <a:rPr lang="zh-CN" altLang="en-US"/>
              <a:t>首先设置上一张图作为默认加载图，即定义setUri(Uri uri)方法；</a:t>
            </a:r>
            <a:r>
              <a:rPr lang="en-US" altLang="zh-CN"/>
              <a:t>2. </a:t>
            </a:r>
            <a:r>
              <a:rPr lang="zh-CN" altLang="en-US"/>
              <a:t>其次返回当前</a:t>
            </a:r>
            <a:r>
              <a:rPr lang="zh-CN" altLang="en-US">
                <a:sym typeface="+mn-ea"/>
              </a:rPr>
              <a:t>MyDataSource；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470" y="100838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背景：懒人畅听车载版要求提供一个</a:t>
            </a:r>
            <a:r>
              <a:rPr lang="en-US" altLang="zh-CN"/>
              <a:t>apk</a:t>
            </a:r>
            <a:r>
              <a:rPr lang="zh-CN" altLang="en-US"/>
              <a:t>，可以运行到任意车机。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6470" y="169354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zh-CN" altLang="en-US"/>
              <a:t>：不同车机屏幕适配。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33780" y="2493645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</a:rPr>
              <a:t>现有解决方案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3780" y="3244850"/>
            <a:ext cx="27546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屏幕分辨率限定符适配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今日头条适配方案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2660" y="1143000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</a:rPr>
              <a:t>现有解决方案的缺点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3780" y="1653540"/>
            <a:ext cx="75196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屏幕分辨率限定符适配的缺点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不适合车机，车机没有所谓的主流屏幕的最小宽度。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无法生成一系列 values-sw&lt;N&gt;dp 文件夹 (含有 dimens.xml 文件)。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3780" y="3505835"/>
            <a:ext cx="93122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今日头条适配方案的缺点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只公布了核心代码，没有代码库，意味着有很多未知的坑。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核心代码只实现了修改系统 density 的相关逻辑，没有扩展性、灵活性。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675" y="1293495"/>
            <a:ext cx="8778875" cy="374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懒人车载版方案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原理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基于设计图的宽度值（或高度值）和对应的dpi适配，即根据设备的实际宽度（或高度）相对应的缩放view的尺寸。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缩放比率 = value * ((float) actualWidth / (float) designWidth)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适配方案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给定一个宽高大小固定的标准设计图，支持以宽或高一个维度自适应适配，保持宽高比和设计图一致；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支持dp和sp单位。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48055" y="1420495"/>
          <a:ext cx="882777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60"/>
                <a:gridCol w="2206625"/>
                <a:gridCol w="2415540"/>
                <a:gridCol w="1998345"/>
              </a:tblGrid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对比项目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今日头条适配方案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SW 限定符适配方案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懒人车载版方案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/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适配效果(越高越好)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使用成本(越低越好)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维护成本(越低越好)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副作用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今日头条适配方案会影响一些三方库和系统控件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SW 限定符适配方案会影响 App 的体积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性能损耗</a:t>
                      </a: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内存泄漏和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anr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治理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1103630"/>
            <a:ext cx="96932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/>
              <a:t>Android</a:t>
            </a:r>
            <a:r>
              <a:rPr lang="zh-CN" altLang="en-US" sz="2000"/>
              <a:t>内存泄漏：该被释放的对象没有释放，一直被某个或某些实例所持有却不再被</a:t>
            </a:r>
            <a:endParaRPr lang="zh-CN" altLang="en-US" sz="20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使用导致 GC 不能回收。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37895" y="2351405"/>
            <a:ext cx="92506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解决方法：使用LeakCanary工具查找内存泄漏，根据它生成的报告定位具体的泄漏位置。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专业影响力和贡献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3155"/>
            <a:ext cx="96831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团队内部分享和推进</a:t>
            </a:r>
            <a:r>
              <a:rPr lang="en-US" altLang="zh-CN"/>
              <a:t>Kotlin</a:t>
            </a:r>
            <a:r>
              <a:rPr lang="zh-CN" altLang="en-US"/>
              <a:t>的学习和推广应用。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2. Android屏幕适配方案</a:t>
            </a:r>
            <a:r>
              <a:rPr lang="zh-CN" altLang="en-US"/>
              <a:t>。</a:t>
            </a:r>
            <a:r>
              <a:rPr lang="en-US" altLang="zh-CN"/>
              <a:t>		</a:t>
            </a:r>
            <a:r>
              <a:rPr lang="zh-CN" altLang="en-US"/>
              <a:t>https://juejin.cn/post/6844903731285196814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3. OkHttp源码学习和应用</a:t>
            </a:r>
            <a:r>
              <a:rPr lang="zh-CN" altLang="en-US"/>
              <a:t>。</a:t>
            </a:r>
            <a:r>
              <a:rPr lang="en-US" altLang="zh-CN"/>
              <a:t>	</a:t>
            </a:r>
            <a:r>
              <a:rPr lang="zh-CN" altLang="en-US"/>
              <a:t>https://juejin.cn/post/6844904046273232903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4. android仿新浪微博发现页效果</a:t>
            </a:r>
            <a:r>
              <a:rPr lang="zh-CN" altLang="en-US"/>
              <a:t>。</a:t>
            </a:r>
            <a:r>
              <a:rPr lang="en-US" altLang="zh-CN"/>
              <a:t> 	https://juejin.cn/post/6844904039088570375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5. 自定义RecyclerView的HeaderItemDecoration实现悬停和点击事件   https://juejin.cn/post/6970870144222363662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3325" y="4653293"/>
            <a:ext cx="375745" cy="3757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54132" y="4566295"/>
            <a:ext cx="186986" cy="1869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86998" y="1049235"/>
            <a:ext cx="4124593" cy="897536"/>
            <a:chOff x="4308453" y="1479176"/>
            <a:chExt cx="4124593" cy="897536"/>
          </a:xfrm>
        </p:grpSpPr>
        <p:sp>
          <p:nvSpPr>
            <p:cNvPr id="124" name="Rectangle 4"/>
            <p:cNvSpPr txBox="1">
              <a:spLocks noChangeArrowheads="1"/>
            </p:cNvSpPr>
            <p:nvPr/>
          </p:nvSpPr>
          <p:spPr bwMode="auto">
            <a:xfrm>
              <a:off x="5393486" y="1674044"/>
              <a:ext cx="3039560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个人简介和工作内容概述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77" name="组合 176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8" name="文本框 32"/>
              <p:cNvSpPr txBox="1"/>
              <p:nvPr/>
            </p:nvSpPr>
            <p:spPr>
              <a:xfrm>
                <a:off x="2331187" y="249546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一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502238" y="2191881"/>
            <a:ext cx="2898546" cy="897255"/>
            <a:chOff x="4324328" y="1479176"/>
            <a:chExt cx="2898546" cy="897536"/>
          </a:xfrm>
        </p:grpSpPr>
        <p:sp>
          <p:nvSpPr>
            <p:cNvPr id="182" name="Rectangle 4"/>
            <p:cNvSpPr txBox="1">
              <a:spLocks noChangeArrowheads="1"/>
            </p:cNvSpPr>
            <p:nvPr/>
          </p:nvSpPr>
          <p:spPr bwMode="auto">
            <a:xfrm>
              <a:off x="5393486" y="169690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工作成果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4324328" y="1479176"/>
              <a:ext cx="846764" cy="897536"/>
              <a:chOff x="2389203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85" name="组合 184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87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8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文本框 32"/>
              <p:cNvSpPr txBox="1"/>
              <p:nvPr/>
            </p:nvSpPr>
            <p:spPr>
              <a:xfrm>
                <a:off x="2389203" y="256043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二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grpSp>
        <p:nvGrpSpPr>
          <p:cNvPr id="189" name="组合 188"/>
          <p:cNvGrpSpPr/>
          <p:nvPr/>
        </p:nvGrpSpPr>
        <p:grpSpPr>
          <a:xfrm>
            <a:off x="5486998" y="3346311"/>
            <a:ext cx="3407619" cy="897255"/>
            <a:chOff x="4308453" y="1479176"/>
            <a:chExt cx="3407619" cy="897536"/>
          </a:xfrm>
        </p:grpSpPr>
        <p:sp>
          <p:nvSpPr>
            <p:cNvPr id="190" name="Rectangle 4"/>
            <p:cNvSpPr txBox="1">
              <a:spLocks noChangeArrowheads="1"/>
            </p:cNvSpPr>
            <p:nvPr/>
          </p:nvSpPr>
          <p:spPr bwMode="auto">
            <a:xfrm>
              <a:off x="5393485" y="1685474"/>
              <a:ext cx="2322587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1672FB"/>
                  </a:solidFill>
                  <a:latin typeface="+mj-ea"/>
                  <a:sym typeface="+mn-ea"/>
                </a:rPr>
                <a:t>专业影响力和贡献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93" name="组合 192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9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Freeform 5"/>
                <p:cNvSpPr/>
                <p:nvPr/>
              </p:nvSpPr>
              <p:spPr bwMode="auto">
                <a:xfrm rot="10800000">
                  <a:off x="3657412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4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三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64490" y="26352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40435" y="-5080"/>
            <a:ext cx="2861310" cy="6505575"/>
          </a:xfrm>
          <a:prstGeom prst="chevron">
            <a:avLst>
              <a:gd name="adj" fmla="val 64285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-5080" y="7620"/>
            <a:ext cx="2806700" cy="6505575"/>
          </a:xfrm>
          <a:prstGeom prst="chevron">
            <a:avLst>
              <a:gd name="adj" fmla="val 64060"/>
            </a:avLst>
          </a:prstGeom>
          <a:solidFill>
            <a:srgbClr val="1672FB"/>
          </a:solidFill>
          <a:ln>
            <a:solidFill>
              <a:schemeClr val="accent1"/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018" y="4476611"/>
            <a:ext cx="2914421" cy="897255"/>
            <a:chOff x="4308453" y="1479176"/>
            <a:chExt cx="2914421" cy="897536"/>
          </a:xfrm>
        </p:grpSpPr>
        <p:sp>
          <p:nvSpPr>
            <p:cNvPr id="12" name="Rectangle 4"/>
            <p:cNvSpPr txBox="1">
              <a:spLocks noChangeArrowheads="1"/>
            </p:cNvSpPr>
            <p:nvPr/>
          </p:nvSpPr>
          <p:spPr bwMode="auto">
            <a:xfrm>
              <a:off x="5393486" y="168547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未来规划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4" name="组合 13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四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433305" y="358850"/>
            <a:ext cx="721193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3304" y="1251512"/>
            <a:ext cx="973692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一、</a:t>
            </a:r>
            <a:r>
              <a:rPr kumimoji="1" lang="en-US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二、</a:t>
            </a:r>
            <a:r>
              <a:rPr kumimoji="1" lang="en-US" altLang="zh-CN" dirty="0">
                <a:latin typeface="+mn-ea"/>
              </a:rPr>
              <a:t>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三、</a:t>
            </a:r>
            <a:r>
              <a:rPr kumimoji="1" lang="en-US" altLang="zh-CN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四、</a:t>
            </a:r>
            <a:r>
              <a:rPr kumimoji="1" lang="en-US" altLang="zh-CN" dirty="0">
                <a:latin typeface="+mn-ea"/>
              </a:rPr>
              <a:t>*******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12825" y="2882265"/>
            <a:ext cx="3559175" cy="1075055"/>
            <a:chOff x="1799" y="4972"/>
            <a:chExt cx="5079" cy="1693"/>
          </a:xfrm>
        </p:grpSpPr>
        <p:sp>
          <p:nvSpPr>
            <p:cNvPr id="5" name="TextBox 12"/>
            <p:cNvSpPr txBox="1"/>
            <p:nvPr/>
          </p:nvSpPr>
          <p:spPr>
            <a:xfrm>
              <a:off x="2638" y="4972"/>
              <a:ext cx="3418" cy="1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侯国坤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1799" y="6037"/>
              <a:ext cx="5079" cy="628"/>
            </a:xfrm>
            <a:prstGeom prst="rect">
              <a:avLst/>
            </a:prstGeom>
            <a:noFill/>
          </p:spPr>
          <p:txBody>
            <a:bodyPr wrap="square" lIns="91603" tIns="45803" rIns="91603" bIns="45803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现任岗位：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高级开发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59450" y="2130425"/>
            <a:ext cx="5226685" cy="2334895"/>
            <a:chOff x="2609" y="4197"/>
            <a:chExt cx="8231" cy="3677"/>
          </a:xfrm>
        </p:grpSpPr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2623" y="7102"/>
              <a:ext cx="548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工作年限：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年，司龄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3.5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09" y="4197"/>
              <a:ext cx="8231" cy="2474"/>
              <a:chOff x="7922" y="2983"/>
              <a:chExt cx="8231" cy="2474"/>
            </a:xfrm>
          </p:grpSpPr>
          <p:sp>
            <p:nvSpPr>
              <p:cNvPr id="10" name="TextBox 14"/>
              <p:cNvSpPr txBox="1"/>
              <p:nvPr/>
            </p:nvSpPr>
            <p:spPr>
              <a:xfrm>
                <a:off x="7922" y="2983"/>
                <a:ext cx="8231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学      历：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云南大学，硕士研究生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15"/>
              <p:cNvSpPr txBox="1"/>
              <p:nvPr/>
            </p:nvSpPr>
            <p:spPr>
              <a:xfrm>
                <a:off x="7922" y="3928"/>
                <a:ext cx="7618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专      业：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计算数学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r>
                  <a:rPr lang="zh-CN" altLang="en-US">
                    <a:sym typeface="+mn-ea"/>
                  </a:rPr>
                  <a:t>密码学与信息安全方向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extBox 15"/>
              <p:cNvSpPr txBox="1"/>
              <p:nvPr/>
            </p:nvSpPr>
            <p:spPr>
              <a:xfrm>
                <a:off x="7922" y="4941"/>
                <a:ext cx="4959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出生日期：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1990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月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日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MH_Other_1"/>
          <p:cNvCxnSpPr/>
          <p:nvPr>
            <p:custDataLst>
              <p:tags r:id="rId1"/>
            </p:custDataLst>
          </p:nvPr>
        </p:nvCxnSpPr>
        <p:spPr>
          <a:xfrm>
            <a:off x="1235911" y="3466467"/>
            <a:ext cx="9837509" cy="26676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  <a:alpha val="66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工作经历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8655" y="3571240"/>
            <a:ext cx="3423920" cy="155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2016.07~2018.03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TPV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冠捷科技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服务部门：Mobile ASC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eaLnBrk="1" hangingPunct="1">
              <a:defRPr/>
            </a:pP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34210" y="1112520"/>
            <a:ext cx="2738755" cy="12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深工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主要负责Philip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手机Freely UI开发和适配，以及配合底层驱动的相关功能修改。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07685" y="2396490"/>
            <a:ext cx="3235325" cy="7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2018.03~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至今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懒人在线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服务部门：研发中心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82360" y="4802505"/>
            <a:ext cx="2832100" cy="9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安卓开发工程师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主要负责懒人畅听App日常开发和维护，另兼顾懒人车载版，华为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Hicar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的开发和维护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MH_Other_2"/>
          <p:cNvSpPr/>
          <p:nvPr>
            <p:custDataLst>
              <p:tags r:id="rId6"/>
            </p:custDataLst>
          </p:nvPr>
        </p:nvSpPr>
        <p:spPr>
          <a:xfrm>
            <a:off x="3556635" y="3388360"/>
            <a:ext cx="18732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MH_Other_3"/>
          <p:cNvCxnSpPr>
            <a:stCxn id="15" idx="4"/>
            <a:endCxn id="12" idx="0"/>
          </p:cNvCxnSpPr>
          <p:nvPr>
            <p:custDataLst>
              <p:tags r:id="rId7"/>
            </p:custDataLst>
          </p:nvPr>
        </p:nvCxnSpPr>
        <p:spPr>
          <a:xfrm rot="16200000" flipH="1">
            <a:off x="3209290" y="2947035"/>
            <a:ext cx="457835" cy="42481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5"/>
          <p:cNvSpPr/>
          <p:nvPr>
            <p:custDataLst>
              <p:tags r:id="rId8"/>
            </p:custDataLst>
          </p:nvPr>
        </p:nvSpPr>
        <p:spPr>
          <a:xfrm>
            <a:off x="2964180" y="2396490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MH_Other_7"/>
          <p:cNvSpPr/>
          <p:nvPr>
            <p:custDataLst>
              <p:tags r:id="rId9"/>
            </p:custDataLst>
          </p:nvPr>
        </p:nvSpPr>
        <p:spPr>
          <a:xfrm>
            <a:off x="7131050" y="3361690"/>
            <a:ext cx="18859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MH_Other_8"/>
          <p:cNvCxnSpPr/>
          <p:nvPr>
            <p:custDataLst>
              <p:tags r:id="rId10"/>
            </p:custDataLst>
          </p:nvPr>
        </p:nvCxnSpPr>
        <p:spPr>
          <a:xfrm rot="16200000" flipV="1">
            <a:off x="7131685" y="3646805"/>
            <a:ext cx="531495" cy="35623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9"/>
          <p:cNvSpPr/>
          <p:nvPr>
            <p:custDataLst>
              <p:tags r:id="rId11"/>
            </p:custDataLst>
          </p:nvPr>
        </p:nvSpPr>
        <p:spPr>
          <a:xfrm>
            <a:off x="7246620" y="4030345"/>
            <a:ext cx="658495" cy="667385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MH_Other_10"/>
          <p:cNvSpPr/>
          <p:nvPr>
            <p:custDataLst>
              <p:tags r:id="rId12"/>
            </p:custDataLst>
          </p:nvPr>
        </p:nvSpPr>
        <p:spPr>
          <a:xfrm>
            <a:off x="7313930" y="4111625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 descr="31393936353332353b31393936383837393bb5e7cad3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7840" y="2475230"/>
            <a:ext cx="376555" cy="376555"/>
          </a:xfrm>
          <a:prstGeom prst="rect">
            <a:avLst/>
          </a:prstGeom>
        </p:spPr>
      </p:pic>
      <p:pic>
        <p:nvPicPr>
          <p:cNvPr id="38" name="图片 37" descr="懒人听书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68670" y="4212590"/>
            <a:ext cx="314325" cy="314325"/>
          </a:xfrm>
          <a:prstGeom prst="rect">
            <a:avLst/>
          </a:prstGeom>
        </p:spPr>
      </p:pic>
      <p:pic>
        <p:nvPicPr>
          <p:cNvPr id="39" name="图片 38" descr="懒人听书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19340" y="4215130"/>
            <a:ext cx="3143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80246" y="1477768"/>
            <a:ext cx="6506210" cy="4391025"/>
            <a:chOff x="6970" y="2304"/>
            <a:chExt cx="10246" cy="6915"/>
          </a:xfrm>
        </p:grpSpPr>
        <p:grpSp>
          <p:nvGrpSpPr>
            <p:cNvPr id="4" name="组合 3"/>
            <p:cNvGrpSpPr/>
            <p:nvPr/>
          </p:nvGrpSpPr>
          <p:grpSpPr>
            <a:xfrm>
              <a:off x="8758" y="2304"/>
              <a:ext cx="5285" cy="725"/>
              <a:chOff x="5232966" y="1556744"/>
              <a:chExt cx="3355481" cy="460021"/>
            </a:xfrm>
          </p:grpSpPr>
          <p:sp>
            <p:nvSpPr>
              <p:cNvPr id="26" name="MH_SubTitle_1"/>
              <p:cNvSpPr>
                <a:spLocks noChangeArrowheads="1"/>
              </p:cNvSpPr>
              <p:nvPr/>
            </p:nvSpPr>
            <p:spPr bwMode="auto">
              <a:xfrm flipH="1">
                <a:off x="5442041" y="1556744"/>
                <a:ext cx="2925924" cy="4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免流业务思考与实践</a:t>
                </a:r>
                <a:endParaRPr lang="zh-CN" altLang="en-US" sz="24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5232966" y="1968420"/>
                <a:ext cx="3355481" cy="16497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9820" y="4912"/>
              <a:ext cx="7396" cy="2036"/>
              <a:chOff x="5907639" y="3212034"/>
              <a:chExt cx="4696162" cy="129239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31266" y="3212034"/>
                <a:ext cx="4672535" cy="1292393"/>
                <a:chOff x="5841004" y="2643475"/>
                <a:chExt cx="4672535" cy="1292393"/>
              </a:xfrm>
            </p:grpSpPr>
            <p:sp>
              <p:nvSpPr>
                <p:cNvPr id="22" name="MH_SubTitle_1"/>
                <p:cNvSpPr>
                  <a:spLocks noChangeArrowheads="1"/>
                </p:cNvSpPr>
                <p:nvPr/>
              </p:nvSpPr>
              <p:spPr bwMode="auto">
                <a:xfrm flipH="1">
                  <a:off x="5841004" y="2643475"/>
                  <a:ext cx="2316251" cy="46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播放器业务重构</a:t>
                  </a:r>
                  <a:endPara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23" name="Rectangle 5"/>
                <p:cNvSpPr/>
                <p:nvPr/>
              </p:nvSpPr>
              <p:spPr bwMode="auto">
                <a:xfrm>
                  <a:off x="5980706" y="3123360"/>
                  <a:ext cx="4532833" cy="81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Gill Sans" charset="0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5907639" y="3668946"/>
                <a:ext cx="2455937" cy="5078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8702" y="7435"/>
              <a:ext cx="7607" cy="777"/>
              <a:chOff x="5210106" y="4939293"/>
              <a:chExt cx="4830149" cy="492904"/>
            </a:xfrm>
          </p:grpSpPr>
          <p:sp>
            <p:nvSpPr>
              <p:cNvPr id="18" name="MH_SubTitle_1"/>
              <p:cNvSpPr>
                <a:spLocks noChangeArrowheads="1"/>
              </p:cNvSpPr>
              <p:nvPr/>
            </p:nvSpPr>
            <p:spPr bwMode="auto">
              <a:xfrm flipH="1">
                <a:off x="5302338" y="4939293"/>
                <a:ext cx="4737917" cy="46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懒人畅听车载版适配方案与实践</a:t>
                </a:r>
                <a:endParaRPr lang="en-US" altLang="zh-CN" sz="24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V="1">
                <a:off x="5210106" y="5399202"/>
                <a:ext cx="4651565" cy="32995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7000" y="2380"/>
              <a:ext cx="1521" cy="1521"/>
              <a:chOff x="4116949" y="1605269"/>
              <a:chExt cx="965576" cy="9655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116949" y="1605269"/>
                <a:ext cx="965576" cy="965576"/>
              </a:xfrm>
              <a:prstGeom prst="ellipse">
                <a:avLst/>
              </a:prstGeom>
              <a:solidFill>
                <a:srgbClr val="1672FB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KSO_Shape"/>
              <p:cNvSpPr/>
              <p:nvPr/>
            </p:nvSpPr>
            <p:spPr bwMode="auto">
              <a:xfrm>
                <a:off x="4365794" y="1854116"/>
                <a:ext cx="467886" cy="467882"/>
              </a:xfrm>
              <a:custGeom>
                <a:avLst/>
                <a:gdLst>
                  <a:gd name="T0" fmla="*/ 1767542 w 3927"/>
                  <a:gd name="T1" fmla="*/ 308011 h 3928"/>
                  <a:gd name="T2" fmla="*/ 1684137 w 3927"/>
                  <a:gd name="T3" fmla="*/ 390514 h 3928"/>
                  <a:gd name="T4" fmla="*/ 1406885 w 3927"/>
                  <a:gd name="T5" fmla="*/ 115046 h 3928"/>
                  <a:gd name="T6" fmla="*/ 1490290 w 3927"/>
                  <a:gd name="T7" fmla="*/ 32084 h 3928"/>
                  <a:gd name="T8" fmla="*/ 1597525 w 3927"/>
                  <a:gd name="T9" fmla="*/ 28876 h 3928"/>
                  <a:gd name="T10" fmla="*/ 1770750 w 3927"/>
                  <a:gd name="T11" fmla="*/ 200757 h 3928"/>
                  <a:gd name="T12" fmla="*/ 1767542 w 3927"/>
                  <a:gd name="T13" fmla="*/ 308011 h 3928"/>
                  <a:gd name="T14" fmla="*/ 1032021 w 3927"/>
                  <a:gd name="T15" fmla="*/ 1039078 h 3928"/>
                  <a:gd name="T16" fmla="*/ 754768 w 3927"/>
                  <a:gd name="T17" fmla="*/ 763152 h 3928"/>
                  <a:gd name="T18" fmla="*/ 1364724 w 3927"/>
                  <a:gd name="T19" fmla="*/ 156756 h 3928"/>
                  <a:gd name="T20" fmla="*/ 1641977 w 3927"/>
                  <a:gd name="T21" fmla="*/ 432682 h 3928"/>
                  <a:gd name="T22" fmla="*/ 1032021 w 3927"/>
                  <a:gd name="T23" fmla="*/ 1039078 h 3928"/>
                  <a:gd name="T24" fmla="*/ 993526 w 3927"/>
                  <a:gd name="T25" fmla="*/ 1077121 h 3928"/>
                  <a:gd name="T26" fmla="*/ 605373 w 3927"/>
                  <a:gd name="T27" fmla="*/ 1187584 h 3928"/>
                  <a:gd name="T28" fmla="*/ 716274 w 3927"/>
                  <a:gd name="T29" fmla="*/ 801653 h 3928"/>
                  <a:gd name="T30" fmla="*/ 993526 w 3927"/>
                  <a:gd name="T31" fmla="*/ 1077121 h 3928"/>
                  <a:gd name="T32" fmla="*/ 352867 w 3927"/>
                  <a:gd name="T33" fmla="*/ 226883 h 3928"/>
                  <a:gd name="T34" fmla="*/ 179641 w 3927"/>
                  <a:gd name="T35" fmla="*/ 400597 h 3928"/>
                  <a:gd name="T36" fmla="*/ 179641 w 3927"/>
                  <a:gd name="T37" fmla="*/ 1447468 h 3928"/>
                  <a:gd name="T38" fmla="*/ 352867 w 3927"/>
                  <a:gd name="T39" fmla="*/ 1620724 h 3928"/>
                  <a:gd name="T40" fmla="*/ 1400011 w 3927"/>
                  <a:gd name="T41" fmla="*/ 1620724 h 3928"/>
                  <a:gd name="T42" fmla="*/ 1573236 w 3927"/>
                  <a:gd name="T43" fmla="*/ 1447468 h 3928"/>
                  <a:gd name="T44" fmla="*/ 1573236 w 3927"/>
                  <a:gd name="T45" fmla="*/ 759485 h 3928"/>
                  <a:gd name="T46" fmla="*/ 1752419 w 3927"/>
                  <a:gd name="T47" fmla="*/ 585771 h 3928"/>
                  <a:gd name="T48" fmla="*/ 1752419 w 3927"/>
                  <a:gd name="T49" fmla="*/ 1511178 h 3928"/>
                  <a:gd name="T50" fmla="*/ 1457753 w 3927"/>
                  <a:gd name="T51" fmla="*/ 1800397 h 3928"/>
                  <a:gd name="T52" fmla="*/ 289168 w 3927"/>
                  <a:gd name="T53" fmla="*/ 1800397 h 3928"/>
                  <a:gd name="T54" fmla="*/ 0 w 3927"/>
                  <a:gd name="T55" fmla="*/ 1511178 h 3928"/>
                  <a:gd name="T56" fmla="*/ 0 w 3927"/>
                  <a:gd name="T57" fmla="*/ 354304 h 3928"/>
                  <a:gd name="T58" fmla="*/ 289168 w 3927"/>
                  <a:gd name="T59" fmla="*/ 47210 h 3928"/>
                  <a:gd name="T60" fmla="*/ 1214412 w 3927"/>
                  <a:gd name="T61" fmla="*/ 47210 h 3928"/>
                  <a:gd name="T62" fmla="*/ 1040728 w 3927"/>
                  <a:gd name="T63" fmla="*/ 226883 h 3928"/>
                  <a:gd name="T64" fmla="*/ 352867 w 3927"/>
                  <a:gd name="T65" fmla="*/ 226883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8040" y="5061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70" y="7698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1423670" y="358775"/>
            <a:ext cx="382333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工作成果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084650" y="3400705"/>
            <a:ext cx="461952" cy="585983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3360275" y="5077096"/>
            <a:ext cx="546162" cy="509751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766128" y="1080453"/>
          <a:ext cx="42195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638800" imgH="6273800" progId="Visio.Drawing.11">
                  <p:embed/>
                </p:oleObj>
              </mc:Choice>
              <mc:Fallback>
                <p:oleObj name="" r:id="rId1" imgW="5638800" imgH="6273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6128" y="1080453"/>
                        <a:ext cx="4219575" cy="469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66445" y="577659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注：实际调用时，客户端无需在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401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响应后再带上鉴权信息，流程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1,2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可跳过。</a:t>
            </a:r>
            <a:endParaRPr lang="zh-CN" altLang="en-US" sz="1400"/>
          </a:p>
        </p:txBody>
      </p:sp>
      <p:sp>
        <p:nvSpPr>
          <p:cNvPr id="3" name="文本框 2" descr="7b0a20202020227461726765744d6f64756c65223a20226b6f6e6c696e6574657874626f78220a7d0a"/>
          <p:cNvSpPr txBox="1"/>
          <p:nvPr/>
        </p:nvSpPr>
        <p:spPr>
          <a:xfrm>
            <a:off x="4890770" y="2261870"/>
            <a:ext cx="660273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实践中存在的问题？</a:t>
            </a:r>
            <a:endParaRPr lang="zh-CN" altLang="en-US" sz="2000" b="1">
              <a:solidFill>
                <a:srgbClr val="FF0000"/>
              </a:solidFill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/>
              <a:t>项目中有多个Http客户端实例，如何为每一个实例加鉴权信息？</a:t>
            </a:r>
            <a:endParaRPr lang="zh-CN" altLang="en-US" sz="1800"/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源码的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如何加鉴权信息？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如果免流业务线上存在问题，如何动态关闭和打开？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86020" y="4340860"/>
            <a:ext cx="565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OkHttpClient请求附带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鉴权信息，即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添加一个自定义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Interceptor</a:t>
            </a:r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026160"/>
            <a:ext cx="9438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ym typeface="+mn-ea"/>
              </a:rPr>
              <a:t>问题一</a:t>
            </a:r>
            <a:r>
              <a:rPr lang="zh-CN" altLang="en-US" sz="2000">
                <a:sym typeface="+mn-ea"/>
              </a:rPr>
              <a:t>：项目中有多个</a:t>
            </a:r>
            <a:r>
              <a:rPr lang="zh-CN" altLang="en-US" sz="2000">
                <a:sym typeface="+mn-ea"/>
              </a:rPr>
              <a:t>OkHttpClient对象</a:t>
            </a:r>
            <a:r>
              <a:rPr lang="zh-CN" altLang="en-US" sz="2000">
                <a:sym typeface="+mn-ea"/>
              </a:rPr>
              <a:t>，如何为每一个实例</a:t>
            </a:r>
            <a:r>
              <a:rPr lang="zh-CN" altLang="en-US" sz="2000">
                <a:sym typeface="+mn-ea"/>
              </a:rPr>
              <a:t>添加一个Interceptor</a:t>
            </a:r>
            <a:r>
              <a:rPr lang="zh-CN" altLang="en-US" sz="2000">
                <a:sym typeface="+mn-ea"/>
              </a:rPr>
              <a:t>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2321560"/>
            <a:ext cx="992695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/>
              <a:t>现有方案一：</a:t>
            </a:r>
            <a:endParaRPr lang="zh-CN" altLang="en-US" sz="2000" b="1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首先将旧代码中使用的</a:t>
            </a:r>
            <a:r>
              <a:rPr lang="en-US" altLang="zh-CN">
                <a:sym typeface="+mn-ea"/>
              </a:rPr>
              <a:t>HttpUrlConnection</a:t>
            </a:r>
            <a:r>
              <a:rPr lang="zh-CN" altLang="en-US">
                <a:sym typeface="+mn-ea"/>
              </a:rPr>
              <a:t>全部替换成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其次找出项目中所有的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实例，每处使用的地方添加一个</a:t>
            </a:r>
            <a:r>
              <a:rPr lang="zh-CN" altLang="en-US">
                <a:sym typeface="+mn-ea"/>
              </a:rPr>
              <a:t>Interceptor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源码中的OkHttpClient对象有两种方式，一种是修改源码替换原来的</a:t>
            </a: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OkHttpNetworkFetcher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的OkHttpDataSource；另外一种方式是使用反射。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729740"/>
            <a:ext cx="95637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ym typeface="+mn-ea"/>
              </a:rPr>
              <a:t>问题二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Fresco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Exoplayer</a:t>
            </a:r>
            <a:r>
              <a:rPr lang="zh-CN" altLang="en-US" sz="2000">
                <a:sym typeface="+mn-ea"/>
              </a:rPr>
              <a:t>源码中的</a:t>
            </a:r>
            <a:r>
              <a:rPr lang="zh-CN" altLang="en-US" sz="2000">
                <a:sym typeface="+mn-ea"/>
              </a:rPr>
              <a:t>OkHttpClient对象</a:t>
            </a:r>
            <a:r>
              <a:rPr lang="zh-CN" altLang="en-US" sz="2000">
                <a:sym typeface="+mn-ea"/>
              </a:rPr>
              <a:t>，如何添加一个Interceptor</a:t>
            </a:r>
            <a:r>
              <a:rPr lang="zh-CN" altLang="en-US" sz="2000">
                <a:sym typeface="+mn-ea"/>
              </a:rPr>
              <a:t>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35050"/>
            <a:ext cx="9926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/>
              <a:t>方案二：</a:t>
            </a:r>
            <a:r>
              <a:rPr lang="zh-CN" altLang="en-US" sz="2000"/>
              <a:t>使用</a:t>
            </a:r>
            <a:r>
              <a:rPr lang="en-US" altLang="zh-CN" sz="2000"/>
              <a:t>Android</a:t>
            </a:r>
            <a:r>
              <a:rPr lang="zh-CN" altLang="en-US" sz="2000"/>
              <a:t>字节码技术，</a:t>
            </a:r>
            <a:r>
              <a:rPr sz="2000"/>
              <a:t>通过修改字节码的方式h</a:t>
            </a:r>
            <a:r>
              <a:rPr lang="en-US" sz="2000"/>
              <a:t>ook</a:t>
            </a:r>
            <a:r>
              <a:rPr sz="2000"/>
              <a:t>掉okhttp，为</a:t>
            </a:r>
            <a:r>
              <a:rPr lang="zh-CN" sz="2000"/>
              <a:t>项目中</a:t>
            </a:r>
            <a:r>
              <a:rPr sz="2000"/>
              <a:t>所有的OkhttpClient设置全局 Interceptor (包括第三方依赖里的OkhttpClient)</a:t>
            </a:r>
            <a:r>
              <a:rPr lang="zh-CN" sz="2000"/>
              <a:t>。</a:t>
            </a:r>
            <a:endParaRPr lang="zh-CN" sz="2000"/>
          </a:p>
        </p:txBody>
      </p:sp>
      <p:pic>
        <p:nvPicPr>
          <p:cNvPr id="12" name="图片 11" descr="企业微信截图_162468967347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730" y="2162175"/>
            <a:ext cx="3952875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087755"/>
            <a:ext cx="704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ym typeface="+mn-ea"/>
              </a:rPr>
              <a:t>问题三</a:t>
            </a:r>
            <a:r>
              <a:rPr lang="zh-CN" altLang="en-US" sz="2000">
                <a:sym typeface="+mn-ea"/>
              </a:rPr>
              <a:t>：</a:t>
            </a:r>
            <a:r>
              <a:rPr lang="zh-CN" altLang="en-US" sz="2000">
                <a:sym typeface="+mn-ea"/>
              </a:rPr>
              <a:t>如果免流业务线上存在问题，如何动态关闭和打开？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659505" y="1494155"/>
            <a:ext cx="151130" cy="2851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1779270"/>
            <a:ext cx="818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新问题：组件化的模块不能被其它模块直接依赖，那又如何和其它模块通信呢？</a:t>
            </a:r>
            <a:endParaRPr lang="en-US" altLang="zh-CN"/>
          </a:p>
        </p:txBody>
      </p:sp>
      <p:pic>
        <p:nvPicPr>
          <p:cNvPr id="10" name="图片 9" descr="mode_expr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53335"/>
            <a:ext cx="3028950" cy="3629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30700" y="2790825"/>
            <a:ext cx="709803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暴露组件只存放服务接口、服务接口相关的实体类、路由信息、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en-US"/>
              <a:t>便于服务调用的util等。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服务调用方只依赖服务提供方的</a:t>
            </a:r>
            <a:r>
              <a:rPr lang="zh-CN" altLang="en-US">
                <a:sym typeface="+mn-ea"/>
              </a:rPr>
              <a:t>暴露</a:t>
            </a:r>
            <a:r>
              <a:rPr lang="zh-CN" altLang="en-US"/>
              <a:t>组件，如module_</a:t>
            </a:r>
            <a:r>
              <a:rPr lang="en-US" altLang="zh-CN"/>
              <a:t>A</a:t>
            </a:r>
            <a:r>
              <a:rPr lang="zh-CN" altLang="en-US"/>
              <a:t>依赖</a:t>
            </a:r>
            <a:endParaRPr lang="zh-CN" altLang="en-US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export_</a:t>
            </a:r>
            <a:r>
              <a:rPr lang="en-US" altLang="zh-CN"/>
              <a:t>A</a:t>
            </a:r>
            <a:r>
              <a:rPr lang="zh-CN" altLang="en-US"/>
              <a:t>，而不依赖module_</a:t>
            </a:r>
            <a:r>
              <a:rPr lang="en-US" altLang="zh-CN"/>
              <a:t>A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组件需要依赖自己的暴露组件，并实现服务接口，如module_</a:t>
            </a:r>
            <a:r>
              <a:rPr lang="en-US" altLang="zh-CN"/>
              <a:t>A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依赖export_</a:t>
            </a:r>
            <a:r>
              <a:rPr lang="en-US" altLang="zh-CN"/>
              <a:t>A</a:t>
            </a:r>
            <a:r>
              <a:rPr lang="zh-CN" altLang="en-US"/>
              <a:t>并实现其中的服务接口。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接口的实现注入是由Router完成，和页面跳转一样使用路由信息。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08221311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208221311"/>
  <p:tag name="MH_LIBRARY" val="GRAPHIC"/>
  <p:tag name="MH_TYPE" val="Other"/>
  <p:tag name="MH_ORDER" val="8"/>
</p:tagLst>
</file>

<file path=ppt/tags/tag11.xml><?xml version="1.0" encoding="utf-8"?>
<p:tagLst xmlns:p="http://schemas.openxmlformats.org/presentationml/2006/main">
  <p:tag name="MH" val="20151208221311"/>
  <p:tag name="MH_LIBRARY" val="GRAPHIC"/>
  <p:tag name="MH_TYPE" val="Other"/>
  <p:tag name="MH_ORDER" val="9"/>
</p:tagLst>
</file>

<file path=ppt/tags/tag12.xml><?xml version="1.0" encoding="utf-8"?>
<p:tagLst xmlns:p="http://schemas.openxmlformats.org/presentationml/2006/main">
  <p:tag name="MH" val="20151208221311"/>
  <p:tag name="MH_LIBRARY" val="GRAPHIC"/>
  <p:tag name="MH_TYPE" val="Other"/>
  <p:tag name="MH_ORDER" val="10"/>
</p:tagLst>
</file>

<file path=ppt/tags/tag13.xml><?xml version="1.0" encoding="utf-8"?>
<p:tagLst xmlns:p="http://schemas.openxmlformats.org/presentationml/2006/main">
  <p:tag name="KSO_WM_UNIT_TABLE_BEAUTIFY" val="smartTable{e8c2fcd3-6e3e-425d-b7ea-6ded0c381608}"/>
  <p:tag name="TABLE_ENDDRAG_ORIGIN_RECT" val="695*241"/>
  <p:tag name="TABLE_ENDDRAG_RECT" val="74*111*695*241"/>
</p:tagLst>
</file>

<file path=ppt/tags/tag14.xml><?xml version="1.0" encoding="utf-8"?>
<p:tagLst xmlns:p="http://schemas.openxmlformats.org/presentationml/2006/main">
  <p:tag name="ISPRING_RESOURCE_PATHS_HASH_2" val="98f42fbeb3218f2a3a7e477b64a1701492a5db7e"/>
</p:tagLst>
</file>

<file path=ppt/tags/tag2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51208221311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51208221311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51208221311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51208221311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2968</Words>
  <Application>WPS 演示</Application>
  <PresentationFormat>宽屏</PresentationFormat>
  <Paragraphs>255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TTTGB Medium</vt:lpstr>
      <vt:lpstr>Arial</vt:lpstr>
      <vt:lpstr>微软雅黑</vt:lpstr>
      <vt:lpstr>仿宋_GB2312</vt:lpstr>
      <vt:lpstr>仿宋</vt:lpstr>
      <vt:lpstr>Impact</vt:lpstr>
      <vt:lpstr>Aparajita</vt:lpstr>
      <vt:lpstr>方正正黑简体</vt:lpstr>
      <vt:lpstr>黑体</vt:lpstr>
      <vt:lpstr>Arial Narrow</vt:lpstr>
      <vt:lpstr>Calibri</vt:lpstr>
      <vt:lpstr>Lato Light</vt:lpstr>
      <vt:lpstr>Gill Sans</vt:lpstr>
      <vt:lpstr>思源黑体</vt:lpstr>
      <vt:lpstr>Times New Roman</vt:lpstr>
      <vt:lpstr>Arial Unicode MS</vt:lpstr>
      <vt:lpstr>等线</vt:lpstr>
      <vt:lpstr>Segoe Print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工作成果——免流业务思考与实践</vt:lpstr>
      <vt:lpstr>工作成果——免流业务思考与实践</vt:lpstr>
      <vt:lpstr>工作成果——免流业务思考与实践</vt:lpstr>
      <vt:lpstr>工作成果——免流业务思考与实践</vt:lpstr>
      <vt:lpstr>工作成果——播放器业务重构</vt:lpstr>
      <vt:lpstr>工作成果——播放器业务重构</vt:lpstr>
      <vt:lpstr>工作成果——播放器业务重构</vt:lpstr>
      <vt:lpstr>工作成果——播放器业务重构</vt:lpstr>
      <vt:lpstr>工作成果——懒人听书车载版适配方案与实践</vt:lpstr>
      <vt:lpstr>工作成果——懒人畅听车载版适配方案与实践</vt:lpstr>
      <vt:lpstr>工作成果——懒人听书车载版适配方案与实践</vt:lpstr>
      <vt:lpstr>工作成果——懒人听书车载版适配方案与实践</vt:lpstr>
      <vt:lpstr>工作成果——APP内存泄漏和anr治理</vt:lpstr>
      <vt:lpstr>专业影响力和贡献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hhggkk</cp:lastModifiedBy>
  <cp:revision>828</cp:revision>
  <dcterms:created xsi:type="dcterms:W3CDTF">2018-05-14T08:48:00Z</dcterms:created>
  <dcterms:modified xsi:type="dcterms:W3CDTF">2021-06-27T13:00:45Z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6E5BB802B775489BB804D0206995D43A</vt:lpwstr>
  </property>
  <property fmtid="{D5CDD505-2E9C-101B-9397-08002B2CF9AE}" pid="3" name="KSOProductBuildVer">
    <vt:lpwstr>2052-11.1.0.10578</vt:lpwstr>
  </property>
</Properties>
</file>