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49" r:id="rId3"/>
    <p:sldId id="617" r:id="rId5"/>
    <p:sldId id="650" r:id="rId6"/>
    <p:sldId id="634" r:id="rId7"/>
    <p:sldId id="618" r:id="rId8"/>
    <p:sldId id="616" r:id="rId9"/>
    <p:sldId id="565" r:id="rId10"/>
    <p:sldId id="667" r:id="rId11"/>
    <p:sldId id="609" r:id="rId12"/>
    <p:sldId id="595" r:id="rId13"/>
    <p:sldId id="681" r:id="rId14"/>
    <p:sldId id="599" r:id="rId15"/>
    <p:sldId id="598" r:id="rId16"/>
    <p:sldId id="601" r:id="rId17"/>
    <p:sldId id="679" r:id="rId18"/>
    <p:sldId id="678" r:id="rId19"/>
    <p:sldId id="680" r:id="rId20"/>
    <p:sldId id="619" r:id="rId21"/>
    <p:sldId id="620" r:id="rId22"/>
    <p:sldId id="631" r:id="rId23"/>
    <p:sldId id="632" r:id="rId24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笛" initials="王" lastIdx="1" clrIdx="0"/>
  <p:cmAuthor id="2" name="android1@lazyaudio.com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72FB"/>
    <a:srgbClr val="94DB04"/>
    <a:srgbClr val="AEFFD3"/>
    <a:srgbClr val="EDFFF8"/>
    <a:srgbClr val="EDFFFA"/>
    <a:srgbClr val="7CDB05"/>
    <a:srgbClr val="EC1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67" autoAdjust="0"/>
    <p:restoredTop sz="69729" autoAdjust="0"/>
  </p:normalViewPr>
  <p:slideViewPr>
    <p:cSldViewPr snapToGrid="0">
      <p:cViewPr varScale="1">
        <p:scale>
          <a:sx n="97" d="100"/>
          <a:sy n="97" d="100"/>
        </p:scale>
        <p:origin x="10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14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100C0B-57F9-4419-9294-EA3F42D05BA3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4B704A55-A49A-4D01-9C18-FAB14C4782D4}">
      <dgm:prSet phldrT="[文本]" custT="1"/>
      <dgm:spPr>
        <a:solidFill>
          <a:schemeClr val="bg1"/>
        </a:solidFill>
        <a:ln w="25400"/>
      </dgm:spPr>
      <dgm:t>
        <a:bodyPr/>
        <a:lstStyle/>
        <a:p>
          <a:r>
            <a:rPr lang="zh-CN" altLang="en-US" sz="2000" b="1" dirty="0"/>
            <a:t>广 告</a:t>
          </a:r>
        </a:p>
      </dgm:t>
    </dgm:pt>
    <dgm:pt modelId="{5EE34607-FC50-46F5-B7B7-1BCF6F803FE7}" cxnId="{CBEF27BF-7BE4-466F-A3D2-F247723A31D2}" type="parTrans">
      <dgm:prSet/>
      <dgm:spPr/>
      <dgm:t>
        <a:bodyPr/>
        <a:lstStyle/>
        <a:p>
          <a:endParaRPr lang="zh-CN" altLang="en-US"/>
        </a:p>
      </dgm:t>
    </dgm:pt>
    <dgm:pt modelId="{31DC5AE8-F43A-4ED2-A122-1F72AA402CDF}" cxnId="{CBEF27BF-7BE4-466F-A3D2-F247723A31D2}" type="sibTrans">
      <dgm:prSet/>
      <dgm:spPr/>
      <dgm:t>
        <a:bodyPr/>
        <a:lstStyle/>
        <a:p>
          <a:endParaRPr lang="zh-CN" altLang="en-US"/>
        </a:p>
      </dgm:t>
    </dgm:pt>
    <dgm:pt modelId="{BE526066-4996-4A59-89AD-5F44CBA4FEB2}">
      <dgm:prSet phldrT="[文本]" custT="1"/>
      <dgm:spPr>
        <a:solidFill>
          <a:schemeClr val="bg1"/>
        </a:solidFill>
        <a:ln w="25400">
          <a:solidFill>
            <a:schemeClr val="tx1"/>
          </a:solidFill>
        </a:ln>
      </dgm:spPr>
      <dgm:t>
        <a:bodyPr/>
        <a:lstStyle/>
        <a:p>
          <a:r>
            <a:rPr lang="zh-CN" altLang="en-US" sz="2000" b="1" dirty="0"/>
            <a:t>功 能</a:t>
          </a:r>
        </a:p>
      </dgm:t>
    </dgm:pt>
    <dgm:pt modelId="{309EC555-3648-490E-B8DC-1CB10127EF0C}" cxnId="{097BAAC7-0026-4784-94E3-99416F0C046A}" type="parTrans">
      <dgm:prSet/>
      <dgm:spPr/>
      <dgm:t>
        <a:bodyPr/>
        <a:lstStyle/>
        <a:p>
          <a:endParaRPr lang="zh-CN" altLang="en-US"/>
        </a:p>
      </dgm:t>
    </dgm:pt>
    <dgm:pt modelId="{4B9D801B-C84F-4545-96F8-F38EFFA3ECF7}" cxnId="{097BAAC7-0026-4784-94E3-99416F0C046A}" type="sibTrans">
      <dgm:prSet/>
      <dgm:spPr/>
      <dgm:t>
        <a:bodyPr/>
        <a:lstStyle/>
        <a:p>
          <a:endParaRPr lang="zh-CN" altLang="en-US"/>
        </a:p>
      </dgm:t>
    </dgm:pt>
    <dgm:pt modelId="{A5F95D8A-18FF-42CF-9F77-4FD9B87CA18B}">
      <dgm:prSet phldrT="[文本]" custT="1"/>
      <dgm:spPr>
        <a:solidFill>
          <a:schemeClr val="bg1"/>
        </a:solidFill>
        <a:ln w="25400"/>
      </dgm:spPr>
      <dgm:t>
        <a:bodyPr/>
        <a:lstStyle/>
        <a:p>
          <a:r>
            <a:rPr lang="zh-CN" altLang="en-US" sz="1800" b="1" dirty="0">
              <a:latin typeface="+mn-ea"/>
              <a:ea typeface="+mn-ea"/>
            </a:rPr>
            <a:t>页 面</a:t>
          </a:r>
        </a:p>
      </dgm:t>
    </dgm:pt>
    <dgm:pt modelId="{3B121A49-A0C1-4333-BFEF-0820D85249DE}" cxnId="{3C8E4620-718B-4EE1-AB31-9727691CD22C}" type="parTrans">
      <dgm:prSet/>
      <dgm:spPr/>
      <dgm:t>
        <a:bodyPr/>
        <a:lstStyle/>
        <a:p>
          <a:endParaRPr lang="zh-CN" altLang="en-US"/>
        </a:p>
      </dgm:t>
    </dgm:pt>
    <dgm:pt modelId="{799AF0ED-8478-4561-95A6-0990850F9873}" cxnId="{3C8E4620-718B-4EE1-AB31-9727691CD22C}" type="sibTrans">
      <dgm:prSet/>
      <dgm:spPr/>
      <dgm:t>
        <a:bodyPr/>
        <a:lstStyle/>
        <a:p>
          <a:endParaRPr lang="zh-CN" altLang="en-US"/>
        </a:p>
      </dgm:t>
    </dgm:pt>
    <dgm:pt modelId="{B31189A2-4AA4-4514-8C04-8AF332658619}" type="pres">
      <dgm:prSet presAssocID="{5B100C0B-57F9-4419-9294-EA3F42D05BA3}" presName="Name0" presStyleCnt="0">
        <dgm:presLayoutVars>
          <dgm:dir/>
          <dgm:animLvl val="lvl"/>
          <dgm:resizeHandles val="exact"/>
        </dgm:presLayoutVars>
      </dgm:prSet>
      <dgm:spPr/>
    </dgm:pt>
    <dgm:pt modelId="{1ACF99F7-AB6B-4892-B61D-5812ACEE0A93}" type="pres">
      <dgm:prSet presAssocID="{4B704A55-A49A-4D01-9C18-FAB14C4782D4}" presName="Name8" presStyleCnt="0"/>
      <dgm:spPr/>
    </dgm:pt>
    <dgm:pt modelId="{EB8FA073-BAC6-4A1B-9989-9753B2AC70AB}" type="pres">
      <dgm:prSet presAssocID="{4B704A55-A49A-4D01-9C18-FAB14C4782D4}" presName="level" presStyleLbl="node1" presStyleIdx="0" presStyleCnt="3">
        <dgm:presLayoutVars>
          <dgm:chMax val="1"/>
          <dgm:bulletEnabled val="1"/>
        </dgm:presLayoutVars>
      </dgm:prSet>
      <dgm:spPr/>
    </dgm:pt>
    <dgm:pt modelId="{07C1A8AE-C6C9-41F7-A4FB-F89EF16C69F9}" type="pres">
      <dgm:prSet presAssocID="{4B704A55-A49A-4D01-9C18-FAB14C4782D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D0C079E-CEA6-4314-9F7A-20FE82CDCD94}" type="pres">
      <dgm:prSet presAssocID="{BE526066-4996-4A59-89AD-5F44CBA4FEB2}" presName="Name8" presStyleCnt="0"/>
      <dgm:spPr/>
    </dgm:pt>
    <dgm:pt modelId="{7DB184B8-D21B-4BF5-B622-B54FDDC65652}" type="pres">
      <dgm:prSet presAssocID="{BE526066-4996-4A59-89AD-5F44CBA4FEB2}" presName="level" presStyleLbl="node1" presStyleIdx="1" presStyleCnt="3">
        <dgm:presLayoutVars>
          <dgm:chMax val="1"/>
          <dgm:bulletEnabled val="1"/>
        </dgm:presLayoutVars>
      </dgm:prSet>
      <dgm:spPr/>
    </dgm:pt>
    <dgm:pt modelId="{1FC87184-59B0-4BE8-B6FC-74B246A78FCA}" type="pres">
      <dgm:prSet presAssocID="{BE526066-4996-4A59-89AD-5F44CBA4FEB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4D69687-9557-4DF5-B680-E5A747645FC2}" type="pres">
      <dgm:prSet presAssocID="{A5F95D8A-18FF-42CF-9F77-4FD9B87CA18B}" presName="Name8" presStyleCnt="0"/>
      <dgm:spPr/>
    </dgm:pt>
    <dgm:pt modelId="{203C675A-4109-4200-BFF1-815A58E15384}" type="pres">
      <dgm:prSet presAssocID="{A5F95D8A-18FF-42CF-9F77-4FD9B87CA18B}" presName="level" presStyleLbl="node1" presStyleIdx="2" presStyleCnt="3">
        <dgm:presLayoutVars>
          <dgm:chMax val="1"/>
          <dgm:bulletEnabled val="1"/>
        </dgm:presLayoutVars>
      </dgm:prSet>
      <dgm:spPr/>
    </dgm:pt>
    <dgm:pt modelId="{D3C0383D-2FC9-4BFE-9040-0C5D24DC1DAC}" type="pres">
      <dgm:prSet presAssocID="{A5F95D8A-18FF-42CF-9F77-4FD9B87CA18B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3C8E4620-718B-4EE1-AB31-9727691CD22C}" srcId="{5B100C0B-57F9-4419-9294-EA3F42D05BA3}" destId="{A5F95D8A-18FF-42CF-9F77-4FD9B87CA18B}" srcOrd="2" destOrd="0" parTransId="{3B121A49-A0C1-4333-BFEF-0820D85249DE}" sibTransId="{799AF0ED-8478-4561-95A6-0990850F9873}"/>
    <dgm:cxn modelId="{95A10933-82DC-4EF2-93B3-26A36098CB5A}" type="presOf" srcId="{4B704A55-A49A-4D01-9C18-FAB14C4782D4}" destId="{EB8FA073-BAC6-4A1B-9989-9753B2AC70AB}" srcOrd="0" destOrd="0" presId="urn:microsoft.com/office/officeart/2005/8/layout/pyramid1"/>
    <dgm:cxn modelId="{7642CA84-CEDA-4AA3-9610-4F68AD3BD73C}" type="presOf" srcId="{BE526066-4996-4A59-89AD-5F44CBA4FEB2}" destId="{7DB184B8-D21B-4BF5-B622-B54FDDC65652}" srcOrd="0" destOrd="0" presId="urn:microsoft.com/office/officeart/2005/8/layout/pyramid1"/>
    <dgm:cxn modelId="{5551D999-D260-42B3-8848-8797A077E460}" type="presOf" srcId="{5B100C0B-57F9-4419-9294-EA3F42D05BA3}" destId="{B31189A2-4AA4-4514-8C04-8AF332658619}" srcOrd="0" destOrd="0" presId="urn:microsoft.com/office/officeart/2005/8/layout/pyramid1"/>
    <dgm:cxn modelId="{CEE1ADAE-211E-4EC7-B2CB-8D6138A9B9FF}" type="presOf" srcId="{BE526066-4996-4A59-89AD-5F44CBA4FEB2}" destId="{1FC87184-59B0-4BE8-B6FC-74B246A78FCA}" srcOrd="1" destOrd="0" presId="urn:microsoft.com/office/officeart/2005/8/layout/pyramid1"/>
    <dgm:cxn modelId="{00F1EBBB-CD43-4726-80BD-4523843729DF}" type="presOf" srcId="{A5F95D8A-18FF-42CF-9F77-4FD9B87CA18B}" destId="{203C675A-4109-4200-BFF1-815A58E15384}" srcOrd="0" destOrd="0" presId="urn:microsoft.com/office/officeart/2005/8/layout/pyramid1"/>
    <dgm:cxn modelId="{CBEF27BF-7BE4-466F-A3D2-F247723A31D2}" srcId="{5B100C0B-57F9-4419-9294-EA3F42D05BA3}" destId="{4B704A55-A49A-4D01-9C18-FAB14C4782D4}" srcOrd="0" destOrd="0" parTransId="{5EE34607-FC50-46F5-B7B7-1BCF6F803FE7}" sibTransId="{31DC5AE8-F43A-4ED2-A122-1F72AA402CDF}"/>
    <dgm:cxn modelId="{76F272C0-98EE-4FA4-9BC2-AFF79BBA9545}" type="presOf" srcId="{4B704A55-A49A-4D01-9C18-FAB14C4782D4}" destId="{07C1A8AE-C6C9-41F7-A4FB-F89EF16C69F9}" srcOrd="1" destOrd="0" presId="urn:microsoft.com/office/officeart/2005/8/layout/pyramid1"/>
    <dgm:cxn modelId="{097BAAC7-0026-4784-94E3-99416F0C046A}" srcId="{5B100C0B-57F9-4419-9294-EA3F42D05BA3}" destId="{BE526066-4996-4A59-89AD-5F44CBA4FEB2}" srcOrd="1" destOrd="0" parTransId="{309EC555-3648-490E-B8DC-1CB10127EF0C}" sibTransId="{4B9D801B-C84F-4545-96F8-F38EFFA3ECF7}"/>
    <dgm:cxn modelId="{4E6334D9-2EA8-439A-9D27-87370908BC6E}" type="presOf" srcId="{A5F95D8A-18FF-42CF-9F77-4FD9B87CA18B}" destId="{D3C0383D-2FC9-4BFE-9040-0C5D24DC1DAC}" srcOrd="1" destOrd="0" presId="urn:microsoft.com/office/officeart/2005/8/layout/pyramid1"/>
    <dgm:cxn modelId="{37A159D4-508D-4A58-8941-CAC36B19A9EA}" type="presParOf" srcId="{B31189A2-4AA4-4514-8C04-8AF332658619}" destId="{1ACF99F7-AB6B-4892-B61D-5812ACEE0A93}" srcOrd="0" destOrd="0" presId="urn:microsoft.com/office/officeart/2005/8/layout/pyramid1"/>
    <dgm:cxn modelId="{A82395B6-38DC-45F8-BBA6-9FE161D8ED7C}" type="presParOf" srcId="{1ACF99F7-AB6B-4892-B61D-5812ACEE0A93}" destId="{EB8FA073-BAC6-4A1B-9989-9753B2AC70AB}" srcOrd="0" destOrd="0" presId="urn:microsoft.com/office/officeart/2005/8/layout/pyramid1"/>
    <dgm:cxn modelId="{D9769C97-25DE-4DE0-AC90-46A9CE1755EA}" type="presParOf" srcId="{1ACF99F7-AB6B-4892-B61D-5812ACEE0A93}" destId="{07C1A8AE-C6C9-41F7-A4FB-F89EF16C69F9}" srcOrd="1" destOrd="0" presId="urn:microsoft.com/office/officeart/2005/8/layout/pyramid1"/>
    <dgm:cxn modelId="{238E2862-7DBF-4E2E-A0E0-539678CA20B0}" type="presParOf" srcId="{B31189A2-4AA4-4514-8C04-8AF332658619}" destId="{3D0C079E-CEA6-4314-9F7A-20FE82CDCD94}" srcOrd="1" destOrd="0" presId="urn:microsoft.com/office/officeart/2005/8/layout/pyramid1"/>
    <dgm:cxn modelId="{E5ABB5B3-5ABB-4840-988C-FE823DFC2BD2}" type="presParOf" srcId="{3D0C079E-CEA6-4314-9F7A-20FE82CDCD94}" destId="{7DB184B8-D21B-4BF5-B622-B54FDDC65652}" srcOrd="0" destOrd="0" presId="urn:microsoft.com/office/officeart/2005/8/layout/pyramid1"/>
    <dgm:cxn modelId="{7B342AEC-06A2-41D1-9989-CE87390D137F}" type="presParOf" srcId="{3D0C079E-CEA6-4314-9F7A-20FE82CDCD94}" destId="{1FC87184-59B0-4BE8-B6FC-74B246A78FCA}" srcOrd="1" destOrd="0" presId="urn:microsoft.com/office/officeart/2005/8/layout/pyramid1"/>
    <dgm:cxn modelId="{C01FE317-6F93-41F6-B59A-E1DB6F9FB4F0}" type="presParOf" srcId="{B31189A2-4AA4-4514-8C04-8AF332658619}" destId="{34D69687-9557-4DF5-B680-E5A747645FC2}" srcOrd="2" destOrd="0" presId="urn:microsoft.com/office/officeart/2005/8/layout/pyramid1"/>
    <dgm:cxn modelId="{D94A7DC3-DCB0-4560-B66C-5B13250F1D8F}" type="presParOf" srcId="{34D69687-9557-4DF5-B680-E5A747645FC2}" destId="{203C675A-4109-4200-BFF1-815A58E15384}" srcOrd="0" destOrd="0" presId="urn:microsoft.com/office/officeart/2005/8/layout/pyramid1"/>
    <dgm:cxn modelId="{987121C8-EF15-47E8-A5D6-30A500B50CC0}" type="presParOf" srcId="{34D69687-9557-4DF5-B680-E5A747645FC2}" destId="{D3C0383D-2FC9-4BFE-9040-0C5D24DC1DA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FA073-BAC6-4A1B-9989-9753B2AC70AB}">
      <dsp:nvSpPr>
        <dsp:cNvPr id="0" name=""/>
        <dsp:cNvSpPr/>
      </dsp:nvSpPr>
      <dsp:spPr>
        <a:xfrm>
          <a:off x="2126304" y="0"/>
          <a:ext cx="2126304" cy="1343440"/>
        </a:xfrm>
        <a:prstGeom prst="trapezoid">
          <a:avLst>
            <a:gd name="adj" fmla="val 79137"/>
          </a:avLst>
        </a:prstGeom>
        <a:solidFill>
          <a:schemeClr val="bg1"/>
        </a:solidFill>
        <a:ln w="254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广 告</a:t>
          </a:r>
        </a:p>
      </dsp:txBody>
      <dsp:txXfrm>
        <a:off x="2126304" y="0"/>
        <a:ext cx="2126304" cy="1343440"/>
      </dsp:txXfrm>
    </dsp:sp>
    <dsp:sp modelId="{7DB184B8-D21B-4BF5-B622-B54FDDC65652}">
      <dsp:nvSpPr>
        <dsp:cNvPr id="0" name=""/>
        <dsp:cNvSpPr/>
      </dsp:nvSpPr>
      <dsp:spPr>
        <a:xfrm>
          <a:off x="1063152" y="1343440"/>
          <a:ext cx="4252609" cy="1343440"/>
        </a:xfrm>
        <a:prstGeom prst="trapezoid">
          <a:avLst>
            <a:gd name="adj" fmla="val 79137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功 能</a:t>
          </a:r>
        </a:p>
      </dsp:txBody>
      <dsp:txXfrm>
        <a:off x="1807358" y="1343440"/>
        <a:ext cx="2764196" cy="1343440"/>
      </dsp:txXfrm>
    </dsp:sp>
    <dsp:sp modelId="{203C675A-4109-4200-BFF1-815A58E15384}">
      <dsp:nvSpPr>
        <dsp:cNvPr id="0" name=""/>
        <dsp:cNvSpPr/>
      </dsp:nvSpPr>
      <dsp:spPr>
        <a:xfrm>
          <a:off x="0" y="2686880"/>
          <a:ext cx="6378914" cy="1343440"/>
        </a:xfrm>
        <a:prstGeom prst="trapezoid">
          <a:avLst>
            <a:gd name="adj" fmla="val 79137"/>
          </a:avLst>
        </a:prstGeom>
        <a:solidFill>
          <a:schemeClr val="bg1"/>
        </a:solidFill>
        <a:ln w="254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+mn-ea"/>
              <a:ea typeface="+mn-ea"/>
            </a:rPr>
            <a:t>页 面</a:t>
          </a:r>
        </a:p>
      </dsp:txBody>
      <dsp:txXfrm>
        <a:off x="1116309" y="2686880"/>
        <a:ext cx="4146294" cy="1343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pyraLvlNode" val="level"/>
          <dgm:param type="pyraAcctTxNode" val="acctTx"/>
          <dgm:param type="pyraAcctBkgdNode" val="acctBkgd"/>
          <dgm:param type="linDir" val="fromB"/>
          <dgm:param type="txDir" val="fromT"/>
          <dgm:param type="pyraAcctPos" val="aft"/>
          <dgm:param type="pyraAcctTxMar" val="step"/>
        </dgm:alg>
      </dgm:if>
      <dgm:else name="Name3">
        <dgm:alg type="pyra">
          <dgm:param type="pyraLvlNode" val="level"/>
          <dgm:param type="pyraAcctTxNode" val="acctTx"/>
          <dgm:param type="pyraAcctBkgdNode" val="acctBkgd"/>
          <dgm:param type="linDir" val="fromB"/>
          <dgm:param type="txDir" val="fromT"/>
          <dgm:param type="pyraAcctPos" val="bef"/>
          <dgm:param type="pyraAcctTxMar" val="step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858B7-DEFC-4084-B9A3-21956C367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A8F70-FC19-449C-BCF6-CA9BB7A459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各位评审好，我是来自懒人畅听研发中心的侯国坤，我申报的通道是技术族</a:t>
            </a:r>
            <a:r>
              <a:rPr kumimoji="1" lang="en-US" altLang="zh-CN" dirty="0"/>
              <a:t>/</a:t>
            </a:r>
            <a:r>
              <a:rPr kumimoji="1" lang="zh-CN" altLang="en-US" dirty="0"/>
              <a:t>客户端开发，申请专业职级为</a:t>
            </a:r>
            <a:r>
              <a:rPr kumimoji="1" lang="en-US" altLang="zh-CN" dirty="0"/>
              <a:t>9</a:t>
            </a:r>
            <a:r>
              <a:rPr kumimoji="1" lang="zh-CN" altLang="en-US" dirty="0"/>
              <a:t>级。下面我开始讲述我的内容。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8F70-FC19-449C-BCF6-CA9BB7A459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我的内容分为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个方面，一，个人简介和工作内容概述；二、主要工作成果；三、专业影响力和贡献；</a:t>
            </a:r>
            <a:r>
              <a:rPr kumimoji="1" lang="en-US" altLang="zh-CN" dirty="0"/>
              <a:t>4</a:t>
            </a:r>
            <a:r>
              <a:rPr kumimoji="1" lang="zh-CN" altLang="en-US" dirty="0"/>
              <a:t>未来规划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8F70-FC19-449C-BCF6-CA9BB7A459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8F70-FC19-449C-BCF6-CA9BB7A459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8F70-FC19-449C-BCF6-CA9BB7A459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我毕业于解放军信息工程大学，本科，信息技术应用与管理专业，</a:t>
            </a:r>
            <a:r>
              <a:rPr lang="en-US" altLang="zh-CN" dirty="0"/>
              <a:t>1988</a:t>
            </a:r>
            <a:r>
              <a:rPr lang="zh-CN" altLang="en-US" dirty="0"/>
              <a:t>年出生，工龄</a:t>
            </a:r>
            <a:r>
              <a:rPr lang="en-US" altLang="zh-CN" dirty="0"/>
              <a:t>12</a:t>
            </a:r>
            <a:r>
              <a:rPr lang="zh-CN" altLang="en-US" dirty="0"/>
              <a:t>年，司龄</a:t>
            </a:r>
            <a:r>
              <a:rPr lang="en-US" altLang="zh-CN" dirty="0"/>
              <a:t>6</a:t>
            </a:r>
            <a:r>
              <a:rPr lang="zh-CN" altLang="en-US" dirty="0"/>
              <a:t>年，目前的岗位是安卓端</a:t>
            </a:r>
            <a:r>
              <a:rPr lang="en-US" altLang="zh-CN" dirty="0"/>
              <a:t>leader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09年参加工作，</a:t>
            </a:r>
            <a:r>
              <a:rPr lang="en-US" altLang="zh-CN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2010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年开始独立做项目，</a:t>
            </a:r>
            <a:r>
              <a:rPr lang="en-US" altLang="zh-CN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2011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受邀入伙创业团队，从</a:t>
            </a:r>
            <a:r>
              <a:rPr lang="en-US" altLang="zh-CN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开始组建客户端技术团队，一直做到公司被收购，并打包在新三板上市，于2015年加入懒人畅听，担任安卓端</a:t>
            </a:r>
            <a:r>
              <a:rPr lang="en-US" altLang="zh-CN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leader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一职。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目前的工作内容主要由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个部分组成，一是团队管理，负责安卓团队的人才梯队建设，规范制定与推行，以及需求评审、设计评审代码评审；第二部分是负责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APP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技术性工作规划与安排，对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APP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的质量负全责；第三部分是兼任研发中心技术分享负责人，负责组织研发中心</a:t>
            </a:r>
            <a:r>
              <a:rPr lang="en-GB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leader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学习与分享、各研发团队技术分享与成果分享，组织举办技术活动等。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4101737" cy="6858000"/>
          </a:xfrm>
          <a:prstGeom prst="rect">
            <a:avLst/>
          </a:prstGeom>
          <a:solidFill>
            <a:srgbClr val="1672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43"/>
          <a:stretch>
            <a:fillRect/>
          </a:stretch>
        </p:blipFill>
        <p:spPr>
          <a:xfrm>
            <a:off x="710814" y="3285307"/>
            <a:ext cx="2904594" cy="12886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57"/>
          <a:stretch>
            <a:fillRect/>
          </a:stretch>
        </p:blipFill>
        <p:spPr>
          <a:xfrm>
            <a:off x="339067" y="1411706"/>
            <a:ext cx="3226470" cy="30219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76350" y="1584100"/>
            <a:ext cx="7507819" cy="2305319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21250" y="4237148"/>
            <a:ext cx="4846749" cy="1020651"/>
          </a:xfrm>
        </p:spPr>
        <p:txBody>
          <a:bodyPr/>
          <a:lstStyle>
            <a:lvl1pPr marL="0" indent="0" algn="ctr">
              <a:buNone/>
              <a:defRPr sz="2400">
                <a:latin typeface="TTTGB Medium" panose="020C06030202040F0204" pitchFamily="34" charset="-122"/>
                <a:ea typeface="TTTGB Medium" panose="020C06030202040F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231820"/>
            <a:ext cx="10486333" cy="648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132114"/>
            <a:ext cx="10515600" cy="4957294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0" y="3214280"/>
            <a:ext cx="12155536" cy="674771"/>
            <a:chOff x="0" y="5570867"/>
            <a:chExt cx="12155536" cy="674771"/>
          </a:xfrm>
        </p:grpSpPr>
        <p:cxnSp>
          <p:nvCxnSpPr>
            <p:cNvPr id="4" name="直接连接符 3"/>
            <p:cNvCxnSpPr/>
            <p:nvPr/>
          </p:nvCxnSpPr>
          <p:spPr>
            <a:xfrm flipH="1">
              <a:off x="8930328" y="5779737"/>
              <a:ext cx="228083" cy="45085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8907585" y="5779737"/>
              <a:ext cx="250825" cy="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8907585" y="5586061"/>
              <a:ext cx="95249" cy="193676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9006008" y="5586061"/>
              <a:ext cx="558000" cy="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9824338" y="5585266"/>
              <a:ext cx="396000" cy="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 flipV="1">
              <a:off x="10222036" y="5582886"/>
              <a:ext cx="324000" cy="647701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9564008" y="5582886"/>
              <a:ext cx="128169" cy="244914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9696169" y="5582886"/>
              <a:ext cx="128169" cy="244914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8892717" y="5764812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9142040" y="5764812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989283" y="5570867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9549962" y="5570867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9680592" y="5814625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9807138" y="5570867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0205938" y="5570867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0" y="6230587"/>
              <a:ext cx="8921517" cy="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8913577" y="6216838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10535536" y="6230587"/>
              <a:ext cx="1620000" cy="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0530760" y="6216838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396" y="2961400"/>
            <a:ext cx="7016647" cy="893649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https://gss2.bdstatic.com/-fo3dSag_xI4khGkpoWK1HF6hhy/baike/c0%3Dbaike80%2C5%2C5%2C80%2C26/sign=3a7eacadc7ef7609280691cd4fb4c8a9/5366d0160924ab18a1a1490739fae6cd7b890b4e.jp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4" b="32982"/>
          <a:stretch>
            <a:fillRect/>
          </a:stretch>
        </p:blipFill>
        <p:spPr bwMode="auto">
          <a:xfrm>
            <a:off x="10149597" y="6089408"/>
            <a:ext cx="1174936" cy="47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213015"/>
            <a:ext cx="10515600" cy="64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058091"/>
            <a:ext cx="10515600" cy="5031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-1183" y="6509692"/>
            <a:ext cx="10293600" cy="0"/>
          </a:xfrm>
          <a:prstGeom prst="line">
            <a:avLst/>
          </a:prstGeom>
          <a:ln w="28575">
            <a:solidFill>
              <a:srgbClr val="167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11198150" y="6509692"/>
            <a:ext cx="975032" cy="0"/>
          </a:xfrm>
          <a:prstGeom prst="line">
            <a:avLst/>
          </a:prstGeom>
          <a:ln w="28575">
            <a:solidFill>
              <a:srgbClr val="167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 userDrawn="1"/>
        </p:nvSpPr>
        <p:spPr>
          <a:xfrm>
            <a:off x="524436" y="267015"/>
            <a:ext cx="144000" cy="540000"/>
          </a:xfrm>
          <a:prstGeom prst="rect">
            <a:avLst/>
          </a:prstGeom>
          <a:solidFill>
            <a:srgbClr val="1672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TTTGB Medium" panose="020C06030202040F0204" pitchFamily="34" charset="-122"/>
          <a:ea typeface="TTTGB Medium" panose="020C06030202040F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7" Type="http://schemas.openxmlformats.org/officeDocument/2006/relationships/notesSlide" Target="../notesSlides/notesSlide4.x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5.png"/><Relationship Id="rId14" Type="http://schemas.openxmlformats.org/officeDocument/2006/relationships/image" Target="../media/image1.svg"/><Relationship Id="rId13" Type="http://schemas.openxmlformats.org/officeDocument/2006/relationships/image" Target="../media/image4.png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2"/>
          <p:cNvSpPr txBox="1"/>
          <p:nvPr/>
        </p:nvSpPr>
        <p:spPr>
          <a:xfrm>
            <a:off x="4838774" y="2098891"/>
            <a:ext cx="4935541" cy="3513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90000"/>
              </a:lnSpc>
              <a:spcAft>
                <a:spcPts val="1200"/>
              </a:spcAft>
              <a:buClrTx/>
              <a:buSzTx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申报人：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侯国坤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 fontAlgn="auto">
              <a:lnSpc>
                <a:spcPct val="90000"/>
              </a:lnSpc>
              <a:spcAft>
                <a:spcPts val="1200"/>
              </a:spcAft>
              <a:buClrTx/>
              <a:buSzTx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部   门：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研发中心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 fontAlgn="auto">
              <a:lnSpc>
                <a:spcPct val="90000"/>
              </a:lnSpc>
              <a:spcAft>
                <a:spcPts val="1200"/>
              </a:spcAft>
              <a:buClrTx/>
              <a:buSzTx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申报通道/职位：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技术族/客户端开发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 fontAlgn="auto">
              <a:lnSpc>
                <a:spcPct val="90000"/>
              </a:lnSpc>
              <a:spcAft>
                <a:spcPts val="1200"/>
              </a:spcAft>
              <a:buClrTx/>
              <a:buSzTx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申请专业职级：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级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 fontAlgn="auto">
              <a:lnSpc>
                <a:spcPct val="90000"/>
              </a:lnSpc>
              <a:spcAft>
                <a:spcPts val="1200"/>
              </a:spcAft>
              <a:buClrTx/>
              <a:buSzTx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时   间：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2021年6月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27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日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播放器业务重构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922196" y="1398900"/>
            <a:ext cx="4878705" cy="2757112"/>
            <a:chOff x="10308" y="3913"/>
            <a:chExt cx="5041" cy="4987"/>
          </a:xfrm>
        </p:grpSpPr>
        <p:sp>
          <p:nvSpPr>
            <p:cNvPr id="38" name="文本1"/>
            <p:cNvSpPr>
              <a:spLocks noChangeArrowheads="1"/>
            </p:cNvSpPr>
            <p:nvPr/>
          </p:nvSpPr>
          <p:spPr bwMode="gray">
            <a:xfrm>
              <a:off x="10308" y="3913"/>
              <a:ext cx="5041" cy="4987"/>
            </a:xfrm>
            <a:prstGeom prst="roundRect">
              <a:avLst>
                <a:gd name="adj" fmla="val 11505"/>
              </a:avLst>
            </a:prstGeom>
            <a:noFill/>
            <a:ln w="28575" cap="flat" cmpd="sng" algn="ctr">
              <a:noFill/>
              <a:prstDash val="solid"/>
            </a:ln>
            <a:effectLst/>
          </p:spPr>
          <p:txBody>
            <a:bodyPr lIns="91429" tIns="45715" rIns="91429" bIns="45715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fontAlgn="auto">
                <a:lnSpc>
                  <a:spcPct val="11000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Arial" panose="020B0604020202020204"/>
                </a:rPr>
                <a:t>类文件代码行数超过上千行。</a:t>
              </a:r>
              <a:endParaRPr lang="en-US" altLang="zh-CN" dirty="0"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endParaRPr>
            </a:p>
            <a:p>
              <a:pPr marL="285750" indent="-285750" algn="l" fontAlgn="auto">
                <a:lnSpc>
                  <a:spcPct val="11000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Arial" panose="020B0604020202020204"/>
                </a:rPr>
                <a:t>广告业务和播放器页逻辑交织在一起。</a:t>
              </a:r>
              <a:endParaRPr lang="en-US" altLang="zh-CN" dirty="0"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endParaRPr>
            </a:p>
            <a:p>
              <a:pPr marL="285750" indent="-285750" algn="l" fontAlgn="auto">
                <a:lnSpc>
                  <a:spcPct val="11000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Arial" panose="020B0604020202020204"/>
                </a:rPr>
                <a:t>新增广告业务困难，广告业务逻辑混乱。</a:t>
              </a:r>
              <a:endParaRPr lang="en-US" altLang="zh-CN" dirty="0"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endParaRPr>
            </a:p>
            <a:p>
              <a:pPr marL="285750" indent="-285750" algn="l" fontAlgn="auto">
                <a:lnSpc>
                  <a:spcPct val="11000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Arial" panose="020B0604020202020204"/>
                </a:rPr>
                <a:t>页面和业务没有完全剥离。</a:t>
              </a:r>
              <a:endParaRPr lang="en-US" altLang="zh-CN" b="0" dirty="0"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9" name="TextBox 46"/>
            <p:cNvSpPr txBox="1"/>
            <p:nvPr/>
          </p:nvSpPr>
          <p:spPr>
            <a:xfrm>
              <a:off x="10388" y="3913"/>
              <a:ext cx="4723" cy="719"/>
            </a:xfrm>
            <a:prstGeom prst="rect">
              <a:avLst/>
            </a:prstGeom>
            <a:noFill/>
          </p:spPr>
          <p:txBody>
            <a:bodyPr wrap="square" lIns="91426" tIns="45712" rIns="91426" bIns="45712" rtlCol="0">
              <a:spAutoFit/>
            </a:bodyPr>
            <a:lstStyle/>
            <a:p>
              <a:pPr algn="l" defTabSz="1219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   </a:t>
              </a:r>
              <a:r>
                <a:rPr lang="zh-CN" altLang="en-US" sz="2000" b="1" kern="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疑难问题</a:t>
              </a:r>
              <a:endParaRPr lang="zh-CN" altLang="en-US" sz="2000" b="1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播放器业务重构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graphicFrame>
        <p:nvGraphicFramePr>
          <p:cNvPr id="32" name="图示 31"/>
          <p:cNvGraphicFramePr/>
          <p:nvPr/>
        </p:nvGraphicFramePr>
        <p:xfrm>
          <a:off x="4164036" y="1132486"/>
          <a:ext cx="6378914" cy="4030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3" name="矩形: 圆角 32"/>
          <p:cNvSpPr/>
          <p:nvPr/>
        </p:nvSpPr>
        <p:spPr>
          <a:xfrm>
            <a:off x="1111347" y="2658940"/>
            <a:ext cx="1758461" cy="1223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播放器页</a:t>
            </a:r>
            <a:endParaRPr lang="zh-CN" altLang="en-US" sz="2800" b="1" dirty="0"/>
          </a:p>
        </p:txBody>
      </p:sp>
      <p:sp>
        <p:nvSpPr>
          <p:cNvPr id="34" name="箭头: 右 33"/>
          <p:cNvSpPr/>
          <p:nvPr/>
        </p:nvSpPr>
        <p:spPr>
          <a:xfrm>
            <a:off x="3193365" y="3031807"/>
            <a:ext cx="970671" cy="4781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播放器业务重构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10565" y="1118870"/>
            <a:ext cx="10457180" cy="79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latin typeface="+mn-ea"/>
              </a:rPr>
              <a:t>最复杂的广告业务不仅分离出抽象接口，而且根据业务需要写成了类似</a:t>
            </a:r>
            <a:r>
              <a:rPr lang="en-US" altLang="zh-CN" sz="2000" dirty="0" err="1">
                <a:latin typeface="+mn-ea"/>
              </a:rPr>
              <a:t>OkHtttp</a:t>
            </a:r>
            <a:r>
              <a:rPr lang="zh-CN" altLang="en-US" sz="2000" dirty="0">
                <a:latin typeface="+mn-ea"/>
              </a:rPr>
              <a:t>拦截器的责任链模式，非常方便日后扩展和维护，从此不再在团团的代码迷雾中寻找答案。</a:t>
            </a:r>
            <a:endParaRPr lang="zh-CN" altLang="en-US" sz="2000" dirty="0">
              <a:latin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10565" y="2378710"/>
            <a:ext cx="9422080" cy="2569210"/>
            <a:chOff x="1069" y="3897"/>
            <a:chExt cx="14797" cy="4046"/>
          </a:xfrm>
        </p:grpSpPr>
        <p:sp>
          <p:nvSpPr>
            <p:cNvPr id="3" name="矩形 2"/>
            <p:cNvSpPr/>
            <p:nvPr/>
          </p:nvSpPr>
          <p:spPr>
            <a:xfrm>
              <a:off x="5416" y="4334"/>
              <a:ext cx="5419" cy="951"/>
            </a:xfrm>
            <a:prstGeom prst="rect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501" y="6104"/>
              <a:ext cx="13659" cy="919"/>
              <a:chOff x="1320" y="6693"/>
              <a:chExt cx="13659" cy="919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1320" y="6693"/>
                <a:ext cx="2793" cy="8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4942" y="6707"/>
                <a:ext cx="2793" cy="8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" name="圆角矩形 1"/>
              <p:cNvSpPr/>
              <p:nvPr/>
            </p:nvSpPr>
            <p:spPr>
              <a:xfrm>
                <a:off x="8564" y="6722"/>
                <a:ext cx="2793" cy="8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12186" y="6693"/>
                <a:ext cx="2793" cy="8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825" y="6848"/>
                <a:ext cx="172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音频广告</a:t>
                </a:r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5294" y="6862"/>
                <a:ext cx="208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高优先广告</a:t>
                </a:r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8985" y="6883"/>
                <a:ext cx="172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集合广告</a:t>
                </a:r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2531" y="6862"/>
                <a:ext cx="208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低优先广告</a:t>
                </a:r>
                <a:endParaRPr lang="zh-CN" altLang="en-US"/>
              </a:p>
            </p:txBody>
          </p:sp>
          <p:cxnSp>
            <p:nvCxnSpPr>
              <p:cNvPr id="11" name="直接箭头连接符 10"/>
              <p:cNvCxnSpPr>
                <a:stCxn id="6" idx="3"/>
                <a:endCxn id="16" idx="1"/>
              </p:cNvCxnSpPr>
              <p:nvPr/>
            </p:nvCxnSpPr>
            <p:spPr>
              <a:xfrm>
                <a:off x="4113" y="7138"/>
                <a:ext cx="829" cy="14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>
                <a:off x="7735" y="7166"/>
                <a:ext cx="829" cy="14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11357" y="7138"/>
                <a:ext cx="829" cy="14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文本框 16"/>
            <p:cNvSpPr txBox="1"/>
            <p:nvPr/>
          </p:nvSpPr>
          <p:spPr>
            <a:xfrm>
              <a:off x="6187" y="4520"/>
              <a:ext cx="36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播放器广告链管理器</a:t>
              </a:r>
              <a:endParaRPr lang="en-US" altLang="zh-CN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069" y="3897"/>
              <a:ext cx="14797" cy="4046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播放器业务重构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8152" y="1426611"/>
            <a:ext cx="10406380" cy="79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latin typeface="+mn-ea"/>
              </a:rPr>
              <a:t>技术难点</a:t>
            </a:r>
            <a:r>
              <a:rPr lang="en-US" altLang="zh-CN" sz="2000" b="1" dirty="0">
                <a:latin typeface="+mn-ea"/>
              </a:rPr>
              <a:t>1</a:t>
            </a:r>
            <a:r>
              <a:rPr lang="zh-CN" altLang="en-US" sz="2000" b="1" dirty="0">
                <a:latin typeface="+mn-ea"/>
              </a:rPr>
              <a:t>：</a:t>
            </a:r>
            <a:r>
              <a:rPr lang="zh-CN" altLang="en-US" sz="2000" dirty="0">
                <a:latin typeface="+mn-ea"/>
              </a:rPr>
              <a:t>不同章节切换的时候，播放器的背景色和封面使用上一张图作为默认图，加载成功后直接替换，且需要支持高斯模糊。</a:t>
            </a:r>
            <a:endParaRPr lang="zh-CN" altLang="en-US" sz="2000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199" y="3227363"/>
            <a:ext cx="10406380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latin typeface="+mn-ea"/>
              </a:rPr>
              <a:t>技术难点</a:t>
            </a:r>
            <a:r>
              <a:rPr lang="en-US" altLang="zh-CN" sz="2000" b="1" dirty="0">
                <a:latin typeface="+mn-ea"/>
              </a:rPr>
              <a:t>2</a:t>
            </a:r>
            <a:r>
              <a:rPr lang="zh-CN" altLang="en-US" sz="2000" b="1" dirty="0">
                <a:latin typeface="+mn-ea"/>
              </a:rPr>
              <a:t>：</a:t>
            </a:r>
            <a:r>
              <a:rPr lang="zh-CN" altLang="en-US" sz="2000" dirty="0">
                <a:latin typeface="+mn-ea"/>
              </a:rPr>
              <a:t>贴片广告播控</a:t>
            </a:r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懒人畅听车载版适配方案与实践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6470" y="1008380"/>
            <a:ext cx="9029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背景：懒人畅听车载版要求提供一个</a:t>
            </a:r>
            <a:r>
              <a:rPr lang="en-US" altLang="zh-CN"/>
              <a:t>apk</a:t>
            </a:r>
            <a:r>
              <a:rPr lang="zh-CN" altLang="en-US"/>
              <a:t>，可以运行到任意车机。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66470" y="1693545"/>
            <a:ext cx="9029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问题</a:t>
            </a:r>
            <a:r>
              <a:rPr lang="zh-CN" altLang="en-US"/>
              <a:t>：不同车机屏幕适配。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33780" y="2493645"/>
            <a:ext cx="33356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现有解决方案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33780" y="3244850"/>
            <a:ext cx="27546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屏幕分辨率限定符适配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今日头条适配方案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懒人畅听车载版适配方案与实践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02660" y="1143000"/>
            <a:ext cx="33356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现有解决方案的缺点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33780" y="1653540"/>
            <a:ext cx="751967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/>
              <a:t>屏幕分辨率限定符适配的缺点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不适合车机，车机没有所谓的主流屏幕的最小宽度。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无法生成一系列 values-sw&lt;N&gt;dp 文件夹 (含有 dimens.xml 文件</a:t>
            </a:r>
            <a:r>
              <a:rPr lang="zh-CN" altLang="en-US">
                <a:solidFill>
                  <a:schemeClr val="tx1"/>
                </a:solidFill>
              </a:rPr>
              <a:t>)。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3780" y="3505835"/>
            <a:ext cx="931227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/>
              <a:t>今日头条适配方案的缺点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只公布了核心代码，没有代码库，意味着有很多未知的坑。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核心代码只实现了修改系统 density 的相关逻辑，没有扩展性、灵活性。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懒人听书车载版适配方案与实践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5675" y="1293495"/>
            <a:ext cx="8778875" cy="374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懒人车载版方案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原理</a:t>
            </a:r>
            <a:endParaRPr lang="zh-CN" altLang="en-US"/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基于设计图的宽度值（或高度值）和对应的dpi适配，即根据设备的实际宽度（或高度）相对应的缩放view的尺寸。</a:t>
            </a:r>
            <a:endParaRPr lang="zh-CN" altLang="en-US"/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缩放比率 = value * ((float) actualWidth / (float) designWidth)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适配方案</a:t>
            </a:r>
            <a:endParaRPr lang="zh-CN" altLang="en-US"/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给定一个宽高大小固定的标准设计图，支持以宽或高一个维度自适应适配，保持宽高比和设计图一致；</a:t>
            </a:r>
            <a:endParaRPr lang="zh-CN" altLang="en-US"/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支持dp和sp单位。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懒人听书车载版适配方案与实践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948055" y="1420495"/>
          <a:ext cx="8827770" cy="398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260"/>
                <a:gridCol w="2206625"/>
                <a:gridCol w="2415540"/>
                <a:gridCol w="1998345"/>
              </a:tblGrid>
              <a:tr h="767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对比项目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今日头条适配方案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SW 限定符适配方案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sym typeface="+mn-ea"/>
                        </a:rPr>
                        <a:t>懒人车载版方案</a:t>
                      </a:r>
                      <a:endParaRPr lang="zh-CN" altLang="en-US" sz="18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/>
                </a:tc>
              </a:tr>
              <a:tr h="767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适配效果(越高越好)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好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好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好</a:t>
                      </a:r>
                      <a:endParaRPr lang="zh-CN" altLang="en-US"/>
                    </a:p>
                  </a:txBody>
                  <a:tcPr anchor="ctr" anchorCtr="1"/>
                </a:tc>
              </a:tr>
              <a:tr h="767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使用成本(越低越好)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高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低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低</a:t>
                      </a:r>
                      <a:endParaRPr lang="zh-CN" altLang="en-US"/>
                    </a:p>
                  </a:txBody>
                  <a:tcPr anchor="ctr" anchorCtr="1"/>
                </a:tc>
              </a:tr>
              <a:tr h="767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维护成本(越低越好)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高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低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低</a:t>
                      </a:r>
                      <a:endParaRPr lang="zh-CN" altLang="en-US"/>
                    </a:p>
                  </a:txBody>
                  <a:tcPr anchor="ctr" anchorCtr="1"/>
                </a:tc>
              </a:tr>
              <a:tr h="767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副作用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今日头条适配方案会影响一些三方库和系统控件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SW 限定符适配方案会影响 App 的体积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性能损耗</a:t>
                      </a:r>
                      <a:endParaRPr lang="zh-CN" altLang="en-US"/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——APP</a:t>
            </a:r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内存泄漏和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anr</a:t>
            </a:r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治理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7895" y="1103630"/>
            <a:ext cx="969327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/>
              <a:t>Android</a:t>
            </a:r>
            <a:r>
              <a:rPr lang="zh-CN" altLang="en-US" sz="2000"/>
              <a:t>内存泄漏：该被释放的对象没有释放，一直被某个或某些实例所持有却不再被</a:t>
            </a:r>
            <a:endParaRPr lang="zh-CN" altLang="en-US" sz="2000"/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/>
              <a:t>使用导致 GC 不能回收。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37895" y="2351405"/>
            <a:ext cx="9250680" cy="423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解决方法：使用LeakCanary工具查找内存泄漏，根据它生成的报告定位具体的泄漏位置。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672FB"/>
                </a:solidFill>
                <a:latin typeface="+mj-ea"/>
                <a:ea typeface="+mj-ea"/>
                <a:sym typeface="+mn-ea"/>
              </a:rPr>
              <a:t>专业影响力和贡献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113155"/>
            <a:ext cx="96831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/>
              <a:t>1. </a:t>
            </a:r>
            <a:r>
              <a:rPr lang="zh-CN" altLang="en-US"/>
              <a:t>团队内部分享和推进</a:t>
            </a:r>
            <a:r>
              <a:rPr lang="en-US" altLang="zh-CN"/>
              <a:t>Kotlin</a:t>
            </a:r>
            <a:r>
              <a:rPr lang="zh-CN" altLang="en-US"/>
              <a:t>的学习和推广应用。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en-US" altLang="zh-CN"/>
              <a:t>2. Android屏幕适配方案</a:t>
            </a:r>
            <a:r>
              <a:rPr lang="zh-CN" altLang="en-US"/>
              <a:t>。</a:t>
            </a:r>
            <a:r>
              <a:rPr lang="en-US" altLang="zh-CN"/>
              <a:t>		</a:t>
            </a:r>
            <a:r>
              <a:rPr lang="zh-CN" altLang="en-US"/>
              <a:t>https://juejin.cn/post/6844903731285196814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en-US" altLang="zh-CN"/>
              <a:t>3. OkHttp源码学习和应用</a:t>
            </a:r>
            <a:r>
              <a:rPr lang="zh-CN" altLang="en-US"/>
              <a:t>。</a:t>
            </a:r>
            <a:r>
              <a:rPr lang="en-US" altLang="zh-CN"/>
              <a:t>	</a:t>
            </a:r>
            <a:r>
              <a:rPr lang="zh-CN" altLang="en-US"/>
              <a:t>https://juejin.cn/post/6844904046273232903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en-US" altLang="zh-CN"/>
              <a:t>4. android仿新浪微博发现页效果</a:t>
            </a:r>
            <a:r>
              <a:rPr lang="zh-CN" altLang="en-US"/>
              <a:t>。</a:t>
            </a:r>
            <a:r>
              <a:rPr lang="en-US" altLang="zh-CN"/>
              <a:t> 	https://juejin.cn/post/6844904039088570375</a:t>
            </a:r>
            <a:endParaRPr lang="en-US" altLang="zh-CN"/>
          </a:p>
          <a:p>
            <a:pPr algn="l">
              <a:lnSpc>
                <a:spcPct val="150000"/>
              </a:lnSpc>
            </a:pPr>
            <a:r>
              <a:rPr lang="en-US" altLang="zh-CN"/>
              <a:t>5. 自定义RecyclerView的HeaderItemDecoration实现悬停和点击事件   https://juejin.cn/post/6970870144222363662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33325" y="4653293"/>
            <a:ext cx="375745" cy="37574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954132" y="4566295"/>
            <a:ext cx="186986" cy="1869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5486998" y="1049235"/>
            <a:ext cx="4124593" cy="897536"/>
            <a:chOff x="4308453" y="1479176"/>
            <a:chExt cx="4124593" cy="897536"/>
          </a:xfrm>
        </p:grpSpPr>
        <p:sp>
          <p:nvSpPr>
            <p:cNvPr id="124" name="Rectangle 4"/>
            <p:cNvSpPr txBox="1">
              <a:spLocks noChangeArrowheads="1"/>
            </p:cNvSpPr>
            <p:nvPr/>
          </p:nvSpPr>
          <p:spPr bwMode="auto">
            <a:xfrm>
              <a:off x="5393486" y="1674044"/>
              <a:ext cx="3039560" cy="507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5" tIns="45702" rIns="91405" bIns="45702" numCol="1" anchor="ctr" anchorCtr="0" compatLnSpc="1"/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l" defTabSz="1219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>
                  <a:solidFill>
                    <a:srgbClr val="1672FB"/>
                  </a:solidFill>
                  <a:latin typeface="Arial" panose="020B0604020202020204"/>
                  <a:ea typeface="微软雅黑" panose="020B0503020204020204" charset="-122"/>
                </a:rPr>
                <a:t>个人简介和工作内容概述</a:t>
              </a:r>
              <a:endParaRPr lang="zh-CN" altLang="en-US" kern="0" dirty="0">
                <a:solidFill>
                  <a:srgbClr val="1672FB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grpSp>
          <p:nvGrpSpPr>
            <p:cNvPr id="176" name="组合 175"/>
            <p:cNvGrpSpPr/>
            <p:nvPr/>
          </p:nvGrpSpPr>
          <p:grpSpPr>
            <a:xfrm>
              <a:off x="4308453" y="1479176"/>
              <a:ext cx="846764" cy="897536"/>
              <a:chOff x="2331187" y="1784885"/>
              <a:chExt cx="3094487" cy="3280036"/>
            </a:xfrm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grpSpPr>
          <p:grpSp>
            <p:nvGrpSpPr>
              <p:cNvPr id="177" name="组合 176"/>
              <p:cNvGrpSpPr/>
              <p:nvPr/>
            </p:nvGrpSpPr>
            <p:grpSpPr>
              <a:xfrm rot="5400000">
                <a:off x="2287916" y="1971364"/>
                <a:ext cx="3280036" cy="2907078"/>
                <a:chOff x="3385822" y="2342962"/>
                <a:chExt cx="2463822" cy="2183669"/>
              </a:xfrm>
            </p:grpSpPr>
            <p:sp>
              <p:nvSpPr>
                <p:cNvPr id="179" name="Freeform 5"/>
                <p:cNvSpPr/>
                <p:nvPr/>
              </p:nvSpPr>
              <p:spPr bwMode="auto">
                <a:xfrm rot="10800000">
                  <a:off x="3385822" y="2342962"/>
                  <a:ext cx="2463822" cy="2183669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3000">
                      <a:srgbClr val="ECECEC"/>
                    </a:gs>
                    <a:gs pos="100000">
                      <a:srgbClr val="D9D9D9"/>
                    </a:gs>
                  </a:gsLst>
                  <a:lin ang="2700000" scaled="1"/>
                  <a:tileRect/>
                </a:gradFill>
                <a:ln w="25400"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0" name="Freeform 5"/>
                <p:cNvSpPr/>
                <p:nvPr/>
              </p:nvSpPr>
              <p:spPr bwMode="auto">
                <a:xfrm rot="10800000">
                  <a:off x="3589408" y="2523401"/>
                  <a:ext cx="2056648" cy="182279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rgbClr val="1672FB"/>
                </a:solidFill>
                <a:ln w="25400">
                  <a:solidFill>
                    <a:srgbClr val="1672FB"/>
                  </a:solidFill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78" name="文本框 32"/>
              <p:cNvSpPr txBox="1"/>
              <p:nvPr/>
            </p:nvSpPr>
            <p:spPr>
              <a:xfrm>
                <a:off x="2331187" y="2495464"/>
                <a:ext cx="3094487" cy="1682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charset="-122"/>
                    <a:cs typeface="Aparajita" panose="020B0604020202020204" pitchFamily="34" charset="0"/>
                  </a:rPr>
                  <a:t>一</a:t>
                </a:r>
                <a:endParaRPr lang="zh-CN" altLang="en-US" sz="2400" b="1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charset="-122"/>
                  <a:cs typeface="Aparajita" panose="020B0604020202020204" pitchFamily="34" charset="0"/>
                </a:endParaRPr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5502238" y="2191881"/>
            <a:ext cx="2898546" cy="897255"/>
            <a:chOff x="4324328" y="1479176"/>
            <a:chExt cx="2898546" cy="897536"/>
          </a:xfrm>
        </p:grpSpPr>
        <p:sp>
          <p:nvSpPr>
            <p:cNvPr id="182" name="Rectangle 4"/>
            <p:cNvSpPr txBox="1">
              <a:spLocks noChangeArrowheads="1"/>
            </p:cNvSpPr>
            <p:nvPr/>
          </p:nvSpPr>
          <p:spPr bwMode="auto">
            <a:xfrm>
              <a:off x="5393486" y="1696904"/>
              <a:ext cx="1829388" cy="507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5" tIns="45702" rIns="91405" bIns="45702" numCol="1" anchor="ctr" anchorCtr="0" compatLnSpc="1"/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l" defTabSz="1219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>
                  <a:solidFill>
                    <a:srgbClr val="1672FB"/>
                  </a:solidFill>
                  <a:latin typeface="Arial" panose="020B0604020202020204"/>
                  <a:ea typeface="微软雅黑" panose="020B0503020204020204" charset="-122"/>
                </a:rPr>
                <a:t>工作成果</a:t>
              </a:r>
              <a:endParaRPr lang="zh-CN" altLang="en-US" kern="0" dirty="0">
                <a:solidFill>
                  <a:srgbClr val="1672FB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grpSp>
          <p:nvGrpSpPr>
            <p:cNvPr id="184" name="组合 183"/>
            <p:cNvGrpSpPr/>
            <p:nvPr/>
          </p:nvGrpSpPr>
          <p:grpSpPr>
            <a:xfrm>
              <a:off x="4324328" y="1479176"/>
              <a:ext cx="846764" cy="897536"/>
              <a:chOff x="2389203" y="1784885"/>
              <a:chExt cx="3094487" cy="3280036"/>
            </a:xfrm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grpSpPr>
          <p:grpSp>
            <p:nvGrpSpPr>
              <p:cNvPr id="185" name="组合 184"/>
              <p:cNvGrpSpPr/>
              <p:nvPr/>
            </p:nvGrpSpPr>
            <p:grpSpPr>
              <a:xfrm rot="5400000">
                <a:off x="2287916" y="1971364"/>
                <a:ext cx="3280036" cy="2907078"/>
                <a:chOff x="3385822" y="2342962"/>
                <a:chExt cx="2463822" cy="2183669"/>
              </a:xfrm>
            </p:grpSpPr>
            <p:sp>
              <p:nvSpPr>
                <p:cNvPr id="187" name="Freeform 5"/>
                <p:cNvSpPr/>
                <p:nvPr/>
              </p:nvSpPr>
              <p:spPr bwMode="auto">
                <a:xfrm rot="10800000">
                  <a:off x="3385822" y="2342962"/>
                  <a:ext cx="2463822" cy="2183669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3000">
                      <a:srgbClr val="ECECEC"/>
                    </a:gs>
                    <a:gs pos="100000">
                      <a:srgbClr val="D9D9D9"/>
                    </a:gs>
                  </a:gsLst>
                  <a:lin ang="2700000" scaled="1"/>
                  <a:tileRect/>
                </a:gradFill>
                <a:ln w="25400"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8" name="Freeform 5"/>
                <p:cNvSpPr/>
                <p:nvPr/>
              </p:nvSpPr>
              <p:spPr bwMode="auto">
                <a:xfrm rot="10800000">
                  <a:off x="3589408" y="2523401"/>
                  <a:ext cx="2056648" cy="182279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rgbClr val="1672FB"/>
                </a:solidFill>
                <a:ln w="25400">
                  <a:solidFill>
                    <a:srgbClr val="1672FB"/>
                  </a:solidFill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86" name="文本框 32"/>
              <p:cNvSpPr txBox="1"/>
              <p:nvPr/>
            </p:nvSpPr>
            <p:spPr>
              <a:xfrm>
                <a:off x="2389203" y="2560434"/>
                <a:ext cx="3094487" cy="1682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charset="-122"/>
                    <a:cs typeface="Aparajita" panose="020B0604020202020204" pitchFamily="34" charset="0"/>
                  </a:rPr>
                  <a:t>二</a:t>
                </a:r>
                <a:endParaRPr lang="zh-CN" altLang="en-US" sz="2400" b="1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charset="-122"/>
                  <a:cs typeface="Aparajita" panose="020B0604020202020204" pitchFamily="34" charset="0"/>
                </a:endParaRPr>
              </a:p>
            </p:txBody>
          </p:sp>
        </p:grpSp>
      </p:grpSp>
      <p:grpSp>
        <p:nvGrpSpPr>
          <p:cNvPr id="189" name="组合 188"/>
          <p:cNvGrpSpPr/>
          <p:nvPr/>
        </p:nvGrpSpPr>
        <p:grpSpPr>
          <a:xfrm>
            <a:off x="5486998" y="3346311"/>
            <a:ext cx="3407619" cy="897255"/>
            <a:chOff x="4308453" y="1479176"/>
            <a:chExt cx="3407619" cy="897536"/>
          </a:xfrm>
        </p:grpSpPr>
        <p:sp>
          <p:nvSpPr>
            <p:cNvPr id="190" name="Rectangle 4"/>
            <p:cNvSpPr txBox="1">
              <a:spLocks noChangeArrowheads="1"/>
            </p:cNvSpPr>
            <p:nvPr/>
          </p:nvSpPr>
          <p:spPr bwMode="auto">
            <a:xfrm>
              <a:off x="5393485" y="1685474"/>
              <a:ext cx="2322587" cy="507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5" tIns="45702" rIns="91405" bIns="45702" numCol="1" anchor="ctr" anchorCtr="0" compatLnSpc="1"/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l" defTabSz="1219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1672FB"/>
                  </a:solidFill>
                  <a:latin typeface="+mj-ea"/>
                  <a:sym typeface="+mn-ea"/>
                </a:rPr>
                <a:t>专业影响力和贡献</a:t>
              </a:r>
              <a:endParaRPr lang="zh-CN" altLang="en-US" kern="0" dirty="0">
                <a:solidFill>
                  <a:srgbClr val="1672FB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grpSp>
          <p:nvGrpSpPr>
            <p:cNvPr id="192" name="组合 191"/>
            <p:cNvGrpSpPr/>
            <p:nvPr/>
          </p:nvGrpSpPr>
          <p:grpSpPr>
            <a:xfrm>
              <a:off x="4308453" y="1479176"/>
              <a:ext cx="846764" cy="897536"/>
              <a:chOff x="2331187" y="1784885"/>
              <a:chExt cx="3094487" cy="3280036"/>
            </a:xfrm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grpSpPr>
          <p:grpSp>
            <p:nvGrpSpPr>
              <p:cNvPr id="193" name="组合 192"/>
              <p:cNvGrpSpPr/>
              <p:nvPr/>
            </p:nvGrpSpPr>
            <p:grpSpPr>
              <a:xfrm rot="5400000">
                <a:off x="2287916" y="1971364"/>
                <a:ext cx="3280036" cy="2907078"/>
                <a:chOff x="3385822" y="2342962"/>
                <a:chExt cx="2463822" cy="2183669"/>
              </a:xfrm>
            </p:grpSpPr>
            <p:sp>
              <p:nvSpPr>
                <p:cNvPr id="195" name="Freeform 5"/>
                <p:cNvSpPr/>
                <p:nvPr/>
              </p:nvSpPr>
              <p:spPr bwMode="auto">
                <a:xfrm rot="10800000">
                  <a:off x="3385822" y="2342962"/>
                  <a:ext cx="2463822" cy="2183669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3000">
                      <a:srgbClr val="ECECEC"/>
                    </a:gs>
                    <a:gs pos="100000">
                      <a:srgbClr val="D9D9D9"/>
                    </a:gs>
                  </a:gsLst>
                  <a:lin ang="2700000" scaled="1"/>
                  <a:tileRect/>
                </a:gradFill>
                <a:ln w="25400"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6" name="Freeform 5"/>
                <p:cNvSpPr/>
                <p:nvPr/>
              </p:nvSpPr>
              <p:spPr bwMode="auto">
                <a:xfrm rot="10800000">
                  <a:off x="3657412" y="2523401"/>
                  <a:ext cx="2056648" cy="182279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rgbClr val="1672FB"/>
                </a:solidFill>
                <a:ln w="25400">
                  <a:solidFill>
                    <a:srgbClr val="1672FB"/>
                  </a:solidFill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94" name="文本框 32"/>
              <p:cNvSpPr txBox="1"/>
              <p:nvPr/>
            </p:nvSpPr>
            <p:spPr>
              <a:xfrm>
                <a:off x="2331187" y="2581326"/>
                <a:ext cx="3094487" cy="1682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charset="-122"/>
                    <a:cs typeface="Aparajita" panose="020B0604020202020204" pitchFamily="34" charset="0"/>
                  </a:rPr>
                  <a:t>三</a:t>
                </a:r>
                <a:endParaRPr lang="zh-CN" altLang="en-US" sz="2400" b="1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charset="-122"/>
                  <a:cs typeface="Aparajita" panose="020B0604020202020204" pitchFamily="34" charset="0"/>
                </a:endParaRPr>
              </a:p>
            </p:txBody>
          </p:sp>
        </p:grpSp>
      </p:grpSp>
      <p:sp>
        <p:nvSpPr>
          <p:cNvPr id="6" name="文本框 5"/>
          <p:cNvSpPr txBox="1"/>
          <p:nvPr/>
        </p:nvSpPr>
        <p:spPr>
          <a:xfrm>
            <a:off x="364490" y="263525"/>
            <a:ext cx="86423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</p:txBody>
      </p:sp>
      <p:sp>
        <p:nvSpPr>
          <p:cNvPr id="9" name="燕尾形 8"/>
          <p:cNvSpPr/>
          <p:nvPr/>
        </p:nvSpPr>
        <p:spPr>
          <a:xfrm>
            <a:off x="940435" y="-5080"/>
            <a:ext cx="2861310" cy="6505575"/>
          </a:xfrm>
          <a:prstGeom prst="chevron">
            <a:avLst>
              <a:gd name="adj" fmla="val 64285"/>
            </a:avLst>
          </a:prstGeom>
          <a:solidFill>
            <a:srgbClr val="F2F2F2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-5080" y="7620"/>
            <a:ext cx="2806700" cy="6505575"/>
          </a:xfrm>
          <a:prstGeom prst="chevron">
            <a:avLst>
              <a:gd name="adj" fmla="val 64060"/>
            </a:avLst>
          </a:prstGeom>
          <a:solidFill>
            <a:srgbClr val="1672FB"/>
          </a:solidFill>
          <a:ln>
            <a:solidFill>
              <a:schemeClr val="accent1"/>
            </a:solidFill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520018" y="4476611"/>
            <a:ext cx="2914421" cy="897255"/>
            <a:chOff x="4308453" y="1479176"/>
            <a:chExt cx="2914421" cy="897536"/>
          </a:xfrm>
        </p:grpSpPr>
        <p:sp>
          <p:nvSpPr>
            <p:cNvPr id="12" name="Rectangle 4"/>
            <p:cNvSpPr txBox="1">
              <a:spLocks noChangeArrowheads="1"/>
            </p:cNvSpPr>
            <p:nvPr/>
          </p:nvSpPr>
          <p:spPr bwMode="auto">
            <a:xfrm>
              <a:off x="5393486" y="1685474"/>
              <a:ext cx="1829388" cy="507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5" tIns="45702" rIns="91405" bIns="45702" numCol="1" anchor="ctr" anchorCtr="0" compatLnSpc="1"/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l" defTabSz="1219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kern="0" dirty="0">
                  <a:solidFill>
                    <a:srgbClr val="1672FB"/>
                  </a:solidFill>
                  <a:latin typeface="Arial" panose="020B0604020202020204"/>
                  <a:ea typeface="微软雅黑" panose="020B0503020204020204" charset="-122"/>
                </a:rPr>
                <a:t>未来规划</a:t>
              </a:r>
              <a:endParaRPr lang="zh-CN" altLang="en-US" kern="0" dirty="0">
                <a:solidFill>
                  <a:srgbClr val="1672FB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4308453" y="1479176"/>
              <a:ext cx="846764" cy="897536"/>
              <a:chOff x="2331187" y="1784885"/>
              <a:chExt cx="3094487" cy="3280036"/>
            </a:xfrm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grpSpPr>
          <p:grpSp>
            <p:nvGrpSpPr>
              <p:cNvPr id="14" name="组合 13"/>
              <p:cNvGrpSpPr/>
              <p:nvPr/>
            </p:nvGrpSpPr>
            <p:grpSpPr>
              <a:xfrm rot="5400000">
                <a:off x="2287916" y="1971364"/>
                <a:ext cx="3280036" cy="2907078"/>
                <a:chOff x="3385822" y="2342962"/>
                <a:chExt cx="2463822" cy="2183669"/>
              </a:xfrm>
            </p:grpSpPr>
            <p:sp>
              <p:nvSpPr>
                <p:cNvPr id="15" name="Freeform 5"/>
                <p:cNvSpPr/>
                <p:nvPr/>
              </p:nvSpPr>
              <p:spPr bwMode="auto">
                <a:xfrm rot="10800000">
                  <a:off x="3385822" y="2342962"/>
                  <a:ext cx="2463822" cy="2183669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3000">
                      <a:srgbClr val="ECECEC"/>
                    </a:gs>
                    <a:gs pos="100000">
                      <a:srgbClr val="D9D9D9"/>
                    </a:gs>
                  </a:gsLst>
                  <a:lin ang="2700000" scaled="1"/>
                  <a:tileRect/>
                </a:gradFill>
                <a:ln w="25400"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0800000">
                  <a:off x="3589408" y="2523401"/>
                  <a:ext cx="2056648" cy="182279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rgbClr val="1672FB"/>
                </a:solidFill>
                <a:ln w="25400">
                  <a:solidFill>
                    <a:srgbClr val="1672FB"/>
                  </a:solidFill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7" name="文本框 32"/>
              <p:cNvSpPr txBox="1"/>
              <p:nvPr/>
            </p:nvSpPr>
            <p:spPr>
              <a:xfrm>
                <a:off x="2331187" y="2581326"/>
                <a:ext cx="3094487" cy="1682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charset="-122"/>
                    <a:cs typeface="Aparajita" panose="020B0604020202020204" pitchFamily="34" charset="0"/>
                  </a:rPr>
                  <a:t>四</a:t>
                </a:r>
                <a:endParaRPr lang="zh-CN" altLang="en-US" sz="2400" b="1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charset="-122"/>
                  <a:cs typeface="Aparajita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4"/>
          <p:cNvSpPr txBox="1"/>
          <p:nvPr/>
        </p:nvSpPr>
        <p:spPr>
          <a:xfrm>
            <a:off x="1433305" y="358850"/>
            <a:ext cx="721193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未来规划</a:t>
            </a:r>
            <a:endParaRPr lang="zh-CN" altLang="en-US" sz="2700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33304" y="1251512"/>
            <a:ext cx="9736923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>
                <a:latin typeface="+mn-ea"/>
              </a:rPr>
              <a:t>一、</a:t>
            </a:r>
            <a:r>
              <a:rPr kumimoji="1" lang="en-US" dirty="0">
                <a:latin typeface="+mn-ea"/>
              </a:rPr>
              <a:t>******</a:t>
            </a:r>
            <a:r>
              <a:rPr kumimoji="1" lang="zh-CN" altLang="en-US" dirty="0">
                <a:latin typeface="+mn-ea"/>
              </a:rPr>
              <a:t>。</a:t>
            </a:r>
            <a:endParaRPr kumimoji="1" lang="en-US" altLang="zh-CN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kumimoji="1" lang="zh-CN" altLang="en-US" dirty="0">
                <a:latin typeface="+mn-ea"/>
              </a:rPr>
              <a:t>二、</a:t>
            </a:r>
            <a:r>
              <a:rPr kumimoji="1" lang="en-US" altLang="zh-CN" dirty="0">
                <a:latin typeface="+mn-ea"/>
              </a:rPr>
              <a:t>*****</a:t>
            </a:r>
            <a:r>
              <a:rPr kumimoji="1" lang="zh-CN" altLang="en-US" dirty="0">
                <a:latin typeface="+mn-ea"/>
              </a:rPr>
              <a:t>。</a:t>
            </a:r>
            <a:endParaRPr kumimoji="1" lang="en-US" altLang="zh-CN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kumimoji="1" lang="zh-CN" altLang="en-US" dirty="0">
                <a:latin typeface="+mn-ea"/>
              </a:rPr>
              <a:t>三、</a:t>
            </a:r>
            <a:r>
              <a:rPr kumimoji="1" lang="en-US" altLang="zh-CN" dirty="0">
                <a:latin typeface="+mn-ea"/>
              </a:rPr>
              <a:t>******</a:t>
            </a:r>
            <a:r>
              <a:rPr kumimoji="1" lang="zh-CN" altLang="en-US" dirty="0">
                <a:latin typeface="+mn-ea"/>
              </a:rPr>
              <a:t>。</a:t>
            </a:r>
            <a:endParaRPr kumimoji="1" lang="en-US" altLang="zh-CN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kumimoji="1" lang="zh-CN" altLang="en-US" dirty="0">
                <a:latin typeface="+mn-ea"/>
              </a:rPr>
              <a:t>四、</a:t>
            </a:r>
            <a:r>
              <a:rPr kumimoji="1" lang="en-US" altLang="zh-CN" dirty="0">
                <a:latin typeface="+mn-ea"/>
              </a:rPr>
              <a:t>*******</a:t>
            </a:r>
            <a:r>
              <a:rPr kumimoji="1" lang="zh-CN" altLang="en-US" dirty="0">
                <a:latin typeface="+mn-ea"/>
              </a:rPr>
              <a:t>。</a:t>
            </a:r>
            <a:endParaRPr kumimoji="1" lang="en-US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zh-CN" dirty="0"/>
          </a:p>
          <a:p>
            <a:pPr marL="0" indent="0" algn="ctr">
              <a:buNone/>
            </a:pPr>
            <a:endParaRPr kumimoji="1" lang="en-US" altLang="zh-CN" dirty="0"/>
          </a:p>
          <a:p>
            <a:pPr marL="0" indent="0" algn="ctr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感谢您的聆听</a:t>
            </a:r>
            <a:endParaRPr kumimoji="1" lang="zh-CN" alt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本框 17"/>
          <p:cNvSpPr txBox="1">
            <a:spLocks noChangeArrowheads="1"/>
          </p:cNvSpPr>
          <p:nvPr/>
        </p:nvSpPr>
        <p:spPr bwMode="auto">
          <a:xfrm>
            <a:off x="2282336" y="4179887"/>
            <a:ext cx="887707" cy="3067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第一步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Box 34"/>
          <p:cNvSpPr txBox="1"/>
          <p:nvPr/>
        </p:nvSpPr>
        <p:spPr>
          <a:xfrm>
            <a:off x="1433305" y="358850"/>
            <a:ext cx="3586480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基本信息</a:t>
            </a:r>
            <a:endParaRPr lang="zh-CN" sz="2700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12825" y="2882265"/>
            <a:ext cx="3559175" cy="1075055"/>
            <a:chOff x="1799" y="4972"/>
            <a:chExt cx="5079" cy="1693"/>
          </a:xfrm>
        </p:grpSpPr>
        <p:sp>
          <p:nvSpPr>
            <p:cNvPr id="5" name="TextBox 12"/>
            <p:cNvSpPr txBox="1"/>
            <p:nvPr/>
          </p:nvSpPr>
          <p:spPr>
            <a:xfrm>
              <a:off x="2638" y="4972"/>
              <a:ext cx="3418" cy="15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侯国坤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TextBox 16"/>
            <p:cNvSpPr txBox="1"/>
            <p:nvPr/>
          </p:nvSpPr>
          <p:spPr>
            <a:xfrm>
              <a:off x="1799" y="6037"/>
              <a:ext cx="5079" cy="628"/>
            </a:xfrm>
            <a:prstGeom prst="rect">
              <a:avLst/>
            </a:prstGeom>
            <a:noFill/>
          </p:spPr>
          <p:txBody>
            <a:bodyPr wrap="square" lIns="91603" tIns="45803" rIns="91603" bIns="45803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现任岗位：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Android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高级开发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59450" y="2130425"/>
            <a:ext cx="5226685" cy="2334895"/>
            <a:chOff x="2609" y="4197"/>
            <a:chExt cx="8231" cy="3677"/>
          </a:xfrm>
        </p:grpSpPr>
        <p:sp>
          <p:nvSpPr>
            <p:cNvPr id="8" name="文本框 7"/>
            <p:cNvSpPr txBox="1">
              <a:spLocks noChangeArrowheads="1"/>
            </p:cNvSpPr>
            <p:nvPr/>
          </p:nvSpPr>
          <p:spPr bwMode="auto">
            <a:xfrm>
              <a:off x="2623" y="7102"/>
              <a:ext cx="5480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</a:rPr>
                <a:t>工作年限：</a:t>
              </a: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</a:rPr>
                <a:t>工龄</a:t>
              </a: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</a:rPr>
                <a:t>5</a:t>
              </a: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</a:rPr>
                <a:t>年，司龄</a:t>
              </a: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</a:rPr>
                <a:t>3.5</a:t>
              </a: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</a:rPr>
                <a:t>年</a:t>
              </a:r>
              <a:endPara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609" y="4197"/>
              <a:ext cx="8231" cy="2474"/>
              <a:chOff x="7922" y="2983"/>
              <a:chExt cx="8231" cy="2474"/>
            </a:xfrm>
          </p:grpSpPr>
          <p:sp>
            <p:nvSpPr>
              <p:cNvPr id="10" name="TextBox 14"/>
              <p:cNvSpPr txBox="1"/>
              <p:nvPr/>
            </p:nvSpPr>
            <p:spPr>
              <a:xfrm>
                <a:off x="7922" y="2983"/>
                <a:ext cx="8231" cy="516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>
                  <a:lnSpc>
                    <a:spcPts val="2025"/>
                  </a:lnSpc>
                </a:pPr>
                <a:r>
                  <a:rPr lang="zh-CN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学      历：</a:t>
                </a:r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云南大学，硕士研究生</a:t>
                </a:r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TextBox 15"/>
              <p:cNvSpPr txBox="1"/>
              <p:nvPr/>
            </p:nvSpPr>
            <p:spPr>
              <a:xfrm>
                <a:off x="7922" y="3928"/>
                <a:ext cx="7618" cy="516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>
                  <a:lnSpc>
                    <a:spcPts val="2025"/>
                  </a:lnSpc>
                </a:pPr>
                <a:r>
                  <a:rPr lang="zh-CN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专      业：</a:t>
                </a:r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计算数学</a:t>
                </a:r>
                <a:r>
                  <a:rPr lang="en-US" altLang="zh-C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-</a:t>
                </a:r>
                <a:r>
                  <a:rPr lang="zh-CN" altLang="en-US">
                    <a:sym typeface="+mn-ea"/>
                  </a:rPr>
                  <a:t>密码学与信息安全方向</a:t>
                </a:r>
                <a:endPara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2" name="TextBox 15"/>
              <p:cNvSpPr txBox="1"/>
              <p:nvPr/>
            </p:nvSpPr>
            <p:spPr>
              <a:xfrm>
                <a:off x="7922" y="4941"/>
                <a:ext cx="4959" cy="516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>
                  <a:lnSpc>
                    <a:spcPts val="2025"/>
                  </a:lnSpc>
                </a:pPr>
                <a:r>
                  <a:rPr lang="zh-CN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出生日期：</a:t>
                </a:r>
                <a:r>
                  <a:rPr lang="en-US" altLang="zh-C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1990</a:t>
                </a:r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年</a:t>
                </a:r>
                <a:r>
                  <a:rPr lang="en-US" altLang="zh-C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10</a:t>
                </a:r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月</a:t>
                </a:r>
                <a:r>
                  <a:rPr lang="en-US" altLang="zh-C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10</a:t>
                </a:r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日</a:t>
                </a:r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MH_Other_1"/>
          <p:cNvCxnSpPr/>
          <p:nvPr>
            <p:custDataLst>
              <p:tags r:id="rId1"/>
            </p:custDataLst>
          </p:nvPr>
        </p:nvCxnSpPr>
        <p:spPr>
          <a:xfrm>
            <a:off x="1235911" y="3466467"/>
            <a:ext cx="9837509" cy="26676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  <a:alpha val="66000"/>
              </a:schemeClr>
            </a:solidFill>
          </a:ln>
          <a:effectLst>
            <a:outerShdw blurRad="63500" sx="102000" sy="102000" algn="ctr" rotWithShape="0">
              <a:schemeClr val="bg1">
                <a:lumMod val="75000"/>
                <a:alpha val="43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17"/>
          <p:cNvSpPr txBox="1">
            <a:spLocks noChangeArrowheads="1"/>
          </p:cNvSpPr>
          <p:nvPr/>
        </p:nvSpPr>
        <p:spPr bwMode="auto">
          <a:xfrm>
            <a:off x="2282336" y="4179887"/>
            <a:ext cx="887707" cy="3067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第一步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Box 34"/>
          <p:cNvSpPr txBox="1"/>
          <p:nvPr/>
        </p:nvSpPr>
        <p:spPr>
          <a:xfrm>
            <a:off x="1433305" y="358850"/>
            <a:ext cx="3586480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工作经历</a:t>
            </a:r>
            <a:endParaRPr lang="zh-CN" sz="2700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MH_SubTitle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38655" y="3571240"/>
            <a:ext cx="3423920" cy="155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2016.07~2018.03</a:t>
            </a:r>
            <a:endParaRPr lang="en-US" altLang="zh-CN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TPV</a:t>
            </a:r>
            <a:r>
              <a:rPr lang="zh-CN" altLang="en-US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冠捷科技</a:t>
            </a:r>
            <a:endParaRPr lang="zh-CN" altLang="en-US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服务部门：Mobile ASC</a:t>
            </a:r>
            <a:endParaRPr lang="en-US" altLang="zh-CN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 eaLnBrk="1" hangingPunct="1">
              <a:defRPr/>
            </a:pPr>
            <a:endParaRPr lang="zh-CN" altLang="en-US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MH_Text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34210" y="1112520"/>
            <a:ext cx="2738755" cy="128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algn="ctr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资深工程师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主要负责Philip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手机Freely UI开发和适配，以及配合底层驱动的相关功能修改。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MH_SubTitle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607685" y="2396490"/>
            <a:ext cx="3235325" cy="79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2018.03~</a:t>
            </a:r>
            <a:r>
              <a:rPr lang="zh-CN" altLang="en-US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至今</a:t>
            </a:r>
            <a:endParaRPr lang="zh-CN" altLang="en-US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懒人在线</a:t>
            </a:r>
            <a:endParaRPr lang="zh-CN" altLang="en-US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服务部门：研发中心</a:t>
            </a:r>
            <a:endParaRPr lang="zh-CN" altLang="en-US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MH_Text_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82360" y="4802505"/>
            <a:ext cx="2832100" cy="939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 fontScale="80000"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安卓开发工程师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  <a:defRPr/>
            </a:pPr>
            <a:r>
              <a:rPr lang="zh-CN" altLang="en-US" sz="1335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主要负责懒人畅听App日常开发和维护，另兼顾懒人车载版，华为</a:t>
            </a:r>
            <a:r>
              <a:rPr lang="en-US" altLang="zh-CN" sz="1335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Hicar</a:t>
            </a:r>
            <a:r>
              <a:rPr lang="zh-CN" altLang="en-US" sz="1335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的开发和维护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  <a:defRPr/>
            </a:pP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MH_Other_2"/>
          <p:cNvSpPr/>
          <p:nvPr>
            <p:custDataLst>
              <p:tags r:id="rId6"/>
            </p:custDataLst>
          </p:nvPr>
        </p:nvSpPr>
        <p:spPr>
          <a:xfrm>
            <a:off x="3556635" y="3388360"/>
            <a:ext cx="187325" cy="195580"/>
          </a:xfrm>
          <a:prstGeom prst="ellipse">
            <a:avLst/>
          </a:prstGeom>
          <a:solidFill>
            <a:srgbClr val="FFFFFF"/>
          </a:solidFill>
          <a:ln w="57150">
            <a:solidFill>
              <a:srgbClr val="167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MH_Other_3"/>
          <p:cNvCxnSpPr>
            <a:stCxn id="15" idx="4"/>
            <a:endCxn id="12" idx="0"/>
          </p:cNvCxnSpPr>
          <p:nvPr>
            <p:custDataLst>
              <p:tags r:id="rId7"/>
            </p:custDataLst>
          </p:nvPr>
        </p:nvCxnSpPr>
        <p:spPr>
          <a:xfrm rot="16200000" flipH="1">
            <a:off x="3209290" y="2947035"/>
            <a:ext cx="457835" cy="424815"/>
          </a:xfrm>
          <a:prstGeom prst="curvedConnector3">
            <a:avLst>
              <a:gd name="adj1" fmla="val 50000"/>
            </a:avLst>
          </a:prstGeom>
          <a:ln w="38100">
            <a:solidFill>
              <a:srgbClr val="167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H_Other_5"/>
          <p:cNvSpPr/>
          <p:nvPr>
            <p:custDataLst>
              <p:tags r:id="rId8"/>
            </p:custDataLst>
          </p:nvPr>
        </p:nvSpPr>
        <p:spPr>
          <a:xfrm>
            <a:off x="2964180" y="2396490"/>
            <a:ext cx="524510" cy="533400"/>
          </a:xfrm>
          <a:prstGeom prst="ellipse">
            <a:avLst/>
          </a:prstGeom>
          <a:solidFill>
            <a:srgbClr val="1672FB"/>
          </a:solidFill>
          <a:ln>
            <a:solidFill>
              <a:srgbClr val="1672FB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MH_Other_7"/>
          <p:cNvSpPr/>
          <p:nvPr>
            <p:custDataLst>
              <p:tags r:id="rId9"/>
            </p:custDataLst>
          </p:nvPr>
        </p:nvSpPr>
        <p:spPr>
          <a:xfrm>
            <a:off x="7131050" y="3361690"/>
            <a:ext cx="188595" cy="195580"/>
          </a:xfrm>
          <a:prstGeom prst="ellipse">
            <a:avLst/>
          </a:prstGeom>
          <a:solidFill>
            <a:srgbClr val="FFFFFF"/>
          </a:solidFill>
          <a:ln w="57150">
            <a:solidFill>
              <a:srgbClr val="167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9" name="MH_Other_8"/>
          <p:cNvCxnSpPr/>
          <p:nvPr>
            <p:custDataLst>
              <p:tags r:id="rId10"/>
            </p:custDataLst>
          </p:nvPr>
        </p:nvCxnSpPr>
        <p:spPr>
          <a:xfrm rot="16200000" flipV="1">
            <a:off x="7131685" y="3646805"/>
            <a:ext cx="531495" cy="356235"/>
          </a:xfrm>
          <a:prstGeom prst="curvedConnector3">
            <a:avLst>
              <a:gd name="adj1" fmla="val 50000"/>
            </a:avLst>
          </a:prstGeom>
          <a:ln w="38100">
            <a:solidFill>
              <a:srgbClr val="167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H_Other_9"/>
          <p:cNvSpPr/>
          <p:nvPr>
            <p:custDataLst>
              <p:tags r:id="rId11"/>
            </p:custDataLst>
          </p:nvPr>
        </p:nvSpPr>
        <p:spPr>
          <a:xfrm>
            <a:off x="7246620" y="4030345"/>
            <a:ext cx="658495" cy="667385"/>
          </a:xfrm>
          <a:prstGeom prst="ellipse">
            <a:avLst/>
          </a:prstGeom>
          <a:gradFill flip="none" rotWithShape="1">
            <a:gsLst>
              <a:gs pos="30000">
                <a:srgbClr val="E8E8E8"/>
              </a:gs>
              <a:gs pos="0">
                <a:srgbClr val="E4E4E4"/>
              </a:gs>
              <a:gs pos="61000">
                <a:srgbClr val="F2F2F2"/>
              </a:gs>
              <a:gs pos="100000">
                <a:schemeClr val="bg1">
                  <a:tint val="23500"/>
                  <a:satMod val="160000"/>
                  <a:lumMod val="96000"/>
                </a:schemeClr>
              </a:gs>
            </a:gsLst>
            <a:lin ang="7800000" scaled="0"/>
            <a:tileRect/>
          </a:gradFill>
          <a:ln w="12700" cap="flat" cmpd="sng">
            <a:gradFill flip="none" rotWithShape="1">
              <a:gsLst>
                <a:gs pos="100000">
                  <a:schemeClr val="tx1">
                    <a:lumMod val="40000"/>
                    <a:lumOff val="60000"/>
                  </a:schemeClr>
                </a:gs>
                <a:gs pos="0">
                  <a:schemeClr val="bg1">
                    <a:lumMod val="0"/>
                    <a:lumOff val="100000"/>
                  </a:schemeClr>
                </a:gs>
                <a:gs pos="54000">
                  <a:schemeClr val="tx1">
                    <a:lumMod val="20000"/>
                    <a:lumOff val="80000"/>
                  </a:schemeClr>
                </a:gs>
              </a:gsLst>
              <a:lin ang="7800000" scaled="0"/>
              <a:tileRect/>
            </a:gra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fla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flatTx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MH_Other_10"/>
          <p:cNvSpPr/>
          <p:nvPr>
            <p:custDataLst>
              <p:tags r:id="rId12"/>
            </p:custDataLst>
          </p:nvPr>
        </p:nvSpPr>
        <p:spPr>
          <a:xfrm>
            <a:off x="7313930" y="4111625"/>
            <a:ext cx="524510" cy="533400"/>
          </a:xfrm>
          <a:prstGeom prst="ellipse">
            <a:avLst/>
          </a:prstGeom>
          <a:solidFill>
            <a:srgbClr val="1672FB"/>
          </a:solidFill>
          <a:ln>
            <a:solidFill>
              <a:srgbClr val="1672FB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7" name="图片 36" descr="31393936353332353b31393936383837393bb5e7cad3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37840" y="2475230"/>
            <a:ext cx="376555" cy="376555"/>
          </a:xfrm>
          <a:prstGeom prst="rect">
            <a:avLst/>
          </a:prstGeom>
        </p:spPr>
      </p:pic>
      <p:pic>
        <p:nvPicPr>
          <p:cNvPr id="38" name="图片 37" descr="懒人听书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68670" y="4212590"/>
            <a:ext cx="314325" cy="314325"/>
          </a:xfrm>
          <a:prstGeom prst="rect">
            <a:avLst/>
          </a:prstGeom>
        </p:spPr>
      </p:pic>
      <p:pic>
        <p:nvPicPr>
          <p:cNvPr id="39" name="图片 38" descr="懒人听书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19340" y="4215130"/>
            <a:ext cx="314325" cy="314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180246" y="1477768"/>
            <a:ext cx="6506210" cy="4391025"/>
            <a:chOff x="6970" y="2304"/>
            <a:chExt cx="10246" cy="6915"/>
          </a:xfrm>
        </p:grpSpPr>
        <p:grpSp>
          <p:nvGrpSpPr>
            <p:cNvPr id="4" name="组合 3"/>
            <p:cNvGrpSpPr/>
            <p:nvPr/>
          </p:nvGrpSpPr>
          <p:grpSpPr>
            <a:xfrm>
              <a:off x="8758" y="2304"/>
              <a:ext cx="5285" cy="725"/>
              <a:chOff x="5232966" y="1556744"/>
              <a:chExt cx="3355481" cy="460021"/>
            </a:xfrm>
          </p:grpSpPr>
          <p:sp>
            <p:nvSpPr>
              <p:cNvPr id="26" name="MH_SubTitle_1"/>
              <p:cNvSpPr>
                <a:spLocks noChangeArrowheads="1"/>
              </p:cNvSpPr>
              <p:nvPr/>
            </p:nvSpPr>
            <p:spPr bwMode="auto">
              <a:xfrm flipH="1">
                <a:off x="5442041" y="1556744"/>
                <a:ext cx="2925924" cy="4600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1672FB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免流业务思考与实践</a:t>
                </a:r>
                <a:endParaRPr lang="zh-CN" altLang="en-US" sz="2400" b="1" dirty="0">
                  <a:solidFill>
                    <a:srgbClr val="1672FB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 flipV="1">
                <a:off x="5232966" y="1968420"/>
                <a:ext cx="3355481" cy="16497"/>
              </a:xfrm>
              <a:prstGeom prst="line">
                <a:avLst/>
              </a:prstGeom>
              <a:ln w="19050">
                <a:solidFill>
                  <a:srgbClr val="2F5597"/>
                </a:solidFill>
                <a:prstDash val="sysDot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/>
            <p:cNvGrpSpPr/>
            <p:nvPr/>
          </p:nvGrpSpPr>
          <p:grpSpPr>
            <a:xfrm>
              <a:off x="9820" y="4912"/>
              <a:ext cx="7396" cy="2036"/>
              <a:chOff x="5907639" y="3212034"/>
              <a:chExt cx="4696162" cy="1292393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5931266" y="3212034"/>
                <a:ext cx="4672535" cy="1292393"/>
                <a:chOff x="5841004" y="2643475"/>
                <a:chExt cx="4672535" cy="1292393"/>
              </a:xfrm>
            </p:grpSpPr>
            <p:sp>
              <p:nvSpPr>
                <p:cNvPr id="22" name="MH_SubTitle_1"/>
                <p:cNvSpPr>
                  <a:spLocks noChangeArrowheads="1"/>
                </p:cNvSpPr>
                <p:nvPr/>
              </p:nvSpPr>
              <p:spPr bwMode="auto">
                <a:xfrm flipH="1">
                  <a:off x="5841004" y="2643475"/>
                  <a:ext cx="2316251" cy="4602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zh-CN" altLang="en-US" sz="2400" b="1" dirty="0">
                      <a:solidFill>
                        <a:srgbClr val="1672FB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+mn-ea"/>
                    </a:rPr>
                    <a:t>播放器业务重构</a:t>
                  </a:r>
                  <a:endParaRPr lang="zh-CN" altLang="en-US" sz="2400" b="1" dirty="0">
                    <a:solidFill>
                      <a:srgbClr val="1672FB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endParaRPr>
                </a:p>
              </p:txBody>
            </p:sp>
            <p:sp>
              <p:nvSpPr>
                <p:cNvPr id="23" name="Rectangle 5"/>
                <p:cNvSpPr/>
                <p:nvPr/>
              </p:nvSpPr>
              <p:spPr bwMode="auto">
                <a:xfrm>
                  <a:off x="5980706" y="3123360"/>
                  <a:ext cx="4532833" cy="8125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 anchor="t"/>
                <a:lstStyle/>
                <a:p>
                  <a:pPr fontAlgn="base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Lato Light" charset="0"/>
                    <a:sym typeface="Gill Sans" charset="0"/>
                  </a:endParaRPr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5907639" y="3668946"/>
                <a:ext cx="2455937" cy="5078"/>
              </a:xfrm>
              <a:prstGeom prst="line">
                <a:avLst/>
              </a:prstGeom>
              <a:ln w="19050">
                <a:solidFill>
                  <a:srgbClr val="2F5597"/>
                </a:solidFill>
                <a:prstDash val="sysDot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"/>
            <p:cNvGrpSpPr/>
            <p:nvPr/>
          </p:nvGrpSpPr>
          <p:grpSpPr>
            <a:xfrm>
              <a:off x="8702" y="7435"/>
              <a:ext cx="7607" cy="777"/>
              <a:chOff x="5210106" y="4939293"/>
              <a:chExt cx="4830149" cy="492904"/>
            </a:xfrm>
          </p:grpSpPr>
          <p:sp>
            <p:nvSpPr>
              <p:cNvPr id="18" name="MH_SubTitle_1"/>
              <p:cNvSpPr>
                <a:spLocks noChangeArrowheads="1"/>
              </p:cNvSpPr>
              <p:nvPr/>
            </p:nvSpPr>
            <p:spPr bwMode="auto">
              <a:xfrm flipH="1">
                <a:off x="5302338" y="4939293"/>
                <a:ext cx="4737917" cy="460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1672FB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懒人畅听车载版适配方案与实践</a:t>
                </a:r>
                <a:endParaRPr lang="en-US" altLang="zh-CN" sz="2400" b="1" dirty="0">
                  <a:solidFill>
                    <a:srgbClr val="1672FB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 flipV="1">
                <a:off x="5210106" y="5399202"/>
                <a:ext cx="4651565" cy="32995"/>
              </a:xfrm>
              <a:prstGeom prst="line">
                <a:avLst/>
              </a:prstGeom>
              <a:ln w="19050">
                <a:solidFill>
                  <a:srgbClr val="2F5597"/>
                </a:solidFill>
                <a:prstDash val="sysDot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/>
            <p:cNvGrpSpPr/>
            <p:nvPr/>
          </p:nvGrpSpPr>
          <p:grpSpPr>
            <a:xfrm>
              <a:off x="7000" y="2380"/>
              <a:ext cx="1521" cy="1521"/>
              <a:chOff x="4116949" y="1605269"/>
              <a:chExt cx="965576" cy="965576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4116949" y="1605269"/>
                <a:ext cx="965576" cy="965576"/>
              </a:xfrm>
              <a:prstGeom prst="ellipse">
                <a:avLst/>
              </a:prstGeom>
              <a:solidFill>
                <a:srgbClr val="1672FB"/>
              </a:solidFill>
              <a:ln w="28575" cap="flat">
                <a:noFill/>
                <a:prstDash val="solid"/>
                <a:miter lim="800000"/>
              </a:ln>
              <a:effectLst>
                <a:outerShdw blurRad="228600" dist="228600" dir="5400000" algn="t" rotWithShape="0">
                  <a:schemeClr val="tx1">
                    <a:lumMod val="85000"/>
                    <a:lumOff val="15000"/>
                    <a:alpha val="28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" name="KSO_Shape"/>
              <p:cNvSpPr/>
              <p:nvPr/>
            </p:nvSpPr>
            <p:spPr bwMode="auto">
              <a:xfrm>
                <a:off x="4365794" y="1854116"/>
                <a:ext cx="467886" cy="467882"/>
              </a:xfrm>
              <a:custGeom>
                <a:avLst/>
                <a:gdLst>
                  <a:gd name="T0" fmla="*/ 1767542 w 3927"/>
                  <a:gd name="T1" fmla="*/ 308011 h 3928"/>
                  <a:gd name="T2" fmla="*/ 1684137 w 3927"/>
                  <a:gd name="T3" fmla="*/ 390514 h 3928"/>
                  <a:gd name="T4" fmla="*/ 1406885 w 3927"/>
                  <a:gd name="T5" fmla="*/ 115046 h 3928"/>
                  <a:gd name="T6" fmla="*/ 1490290 w 3927"/>
                  <a:gd name="T7" fmla="*/ 32084 h 3928"/>
                  <a:gd name="T8" fmla="*/ 1597525 w 3927"/>
                  <a:gd name="T9" fmla="*/ 28876 h 3928"/>
                  <a:gd name="T10" fmla="*/ 1770750 w 3927"/>
                  <a:gd name="T11" fmla="*/ 200757 h 3928"/>
                  <a:gd name="T12" fmla="*/ 1767542 w 3927"/>
                  <a:gd name="T13" fmla="*/ 308011 h 3928"/>
                  <a:gd name="T14" fmla="*/ 1032021 w 3927"/>
                  <a:gd name="T15" fmla="*/ 1039078 h 3928"/>
                  <a:gd name="T16" fmla="*/ 754768 w 3927"/>
                  <a:gd name="T17" fmla="*/ 763152 h 3928"/>
                  <a:gd name="T18" fmla="*/ 1364724 w 3927"/>
                  <a:gd name="T19" fmla="*/ 156756 h 3928"/>
                  <a:gd name="T20" fmla="*/ 1641977 w 3927"/>
                  <a:gd name="T21" fmla="*/ 432682 h 3928"/>
                  <a:gd name="T22" fmla="*/ 1032021 w 3927"/>
                  <a:gd name="T23" fmla="*/ 1039078 h 3928"/>
                  <a:gd name="T24" fmla="*/ 993526 w 3927"/>
                  <a:gd name="T25" fmla="*/ 1077121 h 3928"/>
                  <a:gd name="T26" fmla="*/ 605373 w 3927"/>
                  <a:gd name="T27" fmla="*/ 1187584 h 3928"/>
                  <a:gd name="T28" fmla="*/ 716274 w 3927"/>
                  <a:gd name="T29" fmla="*/ 801653 h 3928"/>
                  <a:gd name="T30" fmla="*/ 993526 w 3927"/>
                  <a:gd name="T31" fmla="*/ 1077121 h 3928"/>
                  <a:gd name="T32" fmla="*/ 352867 w 3927"/>
                  <a:gd name="T33" fmla="*/ 226883 h 3928"/>
                  <a:gd name="T34" fmla="*/ 179641 w 3927"/>
                  <a:gd name="T35" fmla="*/ 400597 h 3928"/>
                  <a:gd name="T36" fmla="*/ 179641 w 3927"/>
                  <a:gd name="T37" fmla="*/ 1447468 h 3928"/>
                  <a:gd name="T38" fmla="*/ 352867 w 3927"/>
                  <a:gd name="T39" fmla="*/ 1620724 h 3928"/>
                  <a:gd name="T40" fmla="*/ 1400011 w 3927"/>
                  <a:gd name="T41" fmla="*/ 1620724 h 3928"/>
                  <a:gd name="T42" fmla="*/ 1573236 w 3927"/>
                  <a:gd name="T43" fmla="*/ 1447468 h 3928"/>
                  <a:gd name="T44" fmla="*/ 1573236 w 3927"/>
                  <a:gd name="T45" fmla="*/ 759485 h 3928"/>
                  <a:gd name="T46" fmla="*/ 1752419 w 3927"/>
                  <a:gd name="T47" fmla="*/ 585771 h 3928"/>
                  <a:gd name="T48" fmla="*/ 1752419 w 3927"/>
                  <a:gd name="T49" fmla="*/ 1511178 h 3928"/>
                  <a:gd name="T50" fmla="*/ 1457753 w 3927"/>
                  <a:gd name="T51" fmla="*/ 1800397 h 3928"/>
                  <a:gd name="T52" fmla="*/ 289168 w 3927"/>
                  <a:gd name="T53" fmla="*/ 1800397 h 3928"/>
                  <a:gd name="T54" fmla="*/ 0 w 3927"/>
                  <a:gd name="T55" fmla="*/ 1511178 h 3928"/>
                  <a:gd name="T56" fmla="*/ 0 w 3927"/>
                  <a:gd name="T57" fmla="*/ 354304 h 3928"/>
                  <a:gd name="T58" fmla="*/ 289168 w 3927"/>
                  <a:gd name="T59" fmla="*/ 47210 h 3928"/>
                  <a:gd name="T60" fmla="*/ 1214412 w 3927"/>
                  <a:gd name="T61" fmla="*/ 47210 h 3928"/>
                  <a:gd name="T62" fmla="*/ 1040728 w 3927"/>
                  <a:gd name="T63" fmla="*/ 226883 h 3928"/>
                  <a:gd name="T64" fmla="*/ 352867 w 3927"/>
                  <a:gd name="T65" fmla="*/ 226883 h 392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27" h="3928">
                    <a:moveTo>
                      <a:pt x="3857" y="672"/>
                    </a:moveTo>
                    <a:cubicBezTo>
                      <a:pt x="3675" y="852"/>
                      <a:pt x="3675" y="852"/>
                      <a:pt x="3675" y="852"/>
                    </a:cubicBezTo>
                    <a:cubicBezTo>
                      <a:pt x="3070" y="251"/>
                      <a:pt x="3070" y="251"/>
                      <a:pt x="3070" y="251"/>
                    </a:cubicBezTo>
                    <a:cubicBezTo>
                      <a:pt x="3252" y="70"/>
                      <a:pt x="3252" y="70"/>
                      <a:pt x="3252" y="70"/>
                    </a:cubicBezTo>
                    <a:cubicBezTo>
                      <a:pt x="3319" y="4"/>
                      <a:pt x="3424" y="0"/>
                      <a:pt x="3486" y="63"/>
                    </a:cubicBezTo>
                    <a:cubicBezTo>
                      <a:pt x="3864" y="438"/>
                      <a:pt x="3864" y="438"/>
                      <a:pt x="3864" y="438"/>
                    </a:cubicBezTo>
                    <a:cubicBezTo>
                      <a:pt x="3927" y="501"/>
                      <a:pt x="3924" y="605"/>
                      <a:pt x="3857" y="672"/>
                    </a:cubicBezTo>
                    <a:close/>
                    <a:moveTo>
                      <a:pt x="2252" y="2267"/>
                    </a:moveTo>
                    <a:cubicBezTo>
                      <a:pt x="1647" y="1665"/>
                      <a:pt x="1647" y="1665"/>
                      <a:pt x="1647" y="1665"/>
                    </a:cubicBezTo>
                    <a:cubicBezTo>
                      <a:pt x="2978" y="342"/>
                      <a:pt x="2978" y="342"/>
                      <a:pt x="2978" y="342"/>
                    </a:cubicBezTo>
                    <a:cubicBezTo>
                      <a:pt x="3583" y="944"/>
                      <a:pt x="3583" y="944"/>
                      <a:pt x="3583" y="944"/>
                    </a:cubicBezTo>
                    <a:lnTo>
                      <a:pt x="2252" y="2267"/>
                    </a:lnTo>
                    <a:close/>
                    <a:moveTo>
                      <a:pt x="2168" y="2350"/>
                    </a:moveTo>
                    <a:cubicBezTo>
                      <a:pt x="1321" y="2591"/>
                      <a:pt x="1321" y="2591"/>
                      <a:pt x="1321" y="2591"/>
                    </a:cubicBezTo>
                    <a:cubicBezTo>
                      <a:pt x="1563" y="1749"/>
                      <a:pt x="1563" y="1749"/>
                      <a:pt x="1563" y="1749"/>
                    </a:cubicBezTo>
                    <a:lnTo>
                      <a:pt x="2168" y="2350"/>
                    </a:lnTo>
                    <a:close/>
                    <a:moveTo>
                      <a:pt x="770" y="495"/>
                    </a:moveTo>
                    <a:cubicBezTo>
                      <a:pt x="561" y="495"/>
                      <a:pt x="392" y="665"/>
                      <a:pt x="392" y="874"/>
                    </a:cubicBezTo>
                    <a:cubicBezTo>
                      <a:pt x="392" y="3158"/>
                      <a:pt x="392" y="3158"/>
                      <a:pt x="392" y="3158"/>
                    </a:cubicBezTo>
                    <a:cubicBezTo>
                      <a:pt x="392" y="3367"/>
                      <a:pt x="561" y="3536"/>
                      <a:pt x="770" y="3536"/>
                    </a:cubicBezTo>
                    <a:cubicBezTo>
                      <a:pt x="3055" y="3536"/>
                      <a:pt x="3055" y="3536"/>
                      <a:pt x="3055" y="3536"/>
                    </a:cubicBezTo>
                    <a:cubicBezTo>
                      <a:pt x="3264" y="3536"/>
                      <a:pt x="3433" y="3367"/>
                      <a:pt x="3433" y="3158"/>
                    </a:cubicBezTo>
                    <a:cubicBezTo>
                      <a:pt x="3433" y="1657"/>
                      <a:pt x="3433" y="1657"/>
                      <a:pt x="3433" y="1657"/>
                    </a:cubicBezTo>
                    <a:cubicBezTo>
                      <a:pt x="3824" y="1278"/>
                      <a:pt x="3824" y="1278"/>
                      <a:pt x="3824" y="1278"/>
                    </a:cubicBezTo>
                    <a:cubicBezTo>
                      <a:pt x="3824" y="3297"/>
                      <a:pt x="3824" y="3297"/>
                      <a:pt x="3824" y="3297"/>
                    </a:cubicBezTo>
                    <a:cubicBezTo>
                      <a:pt x="3824" y="3645"/>
                      <a:pt x="3529" y="3928"/>
                      <a:pt x="3181" y="3928"/>
                    </a:cubicBezTo>
                    <a:cubicBezTo>
                      <a:pt x="631" y="3928"/>
                      <a:pt x="631" y="3928"/>
                      <a:pt x="631" y="3928"/>
                    </a:cubicBezTo>
                    <a:cubicBezTo>
                      <a:pt x="283" y="3928"/>
                      <a:pt x="0" y="3645"/>
                      <a:pt x="0" y="3297"/>
                    </a:cubicBezTo>
                    <a:cubicBezTo>
                      <a:pt x="0" y="773"/>
                      <a:pt x="0" y="773"/>
                      <a:pt x="0" y="773"/>
                    </a:cubicBezTo>
                    <a:cubicBezTo>
                      <a:pt x="0" y="425"/>
                      <a:pt x="283" y="103"/>
                      <a:pt x="631" y="103"/>
                    </a:cubicBezTo>
                    <a:cubicBezTo>
                      <a:pt x="2650" y="103"/>
                      <a:pt x="2650" y="103"/>
                      <a:pt x="2650" y="103"/>
                    </a:cubicBezTo>
                    <a:cubicBezTo>
                      <a:pt x="2271" y="495"/>
                      <a:pt x="2271" y="495"/>
                      <a:pt x="2271" y="495"/>
                    </a:cubicBezTo>
                    <a:lnTo>
                      <a:pt x="770" y="4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 anchorCtr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2" name="椭圆 11"/>
            <p:cNvSpPr/>
            <p:nvPr/>
          </p:nvSpPr>
          <p:spPr>
            <a:xfrm>
              <a:off x="8040" y="5061"/>
              <a:ext cx="1521" cy="1521"/>
            </a:xfrm>
            <a:prstGeom prst="ellipse">
              <a:avLst/>
            </a:prstGeom>
            <a:solidFill>
              <a:srgbClr val="1672FB"/>
            </a:solidFill>
            <a:ln w="28575" cap="flat">
              <a:noFill/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970" y="7698"/>
              <a:ext cx="1521" cy="1521"/>
            </a:xfrm>
            <a:prstGeom prst="ellipse">
              <a:avLst/>
            </a:prstGeom>
            <a:solidFill>
              <a:srgbClr val="1672FB"/>
            </a:solidFill>
            <a:ln w="28575" cap="flat">
              <a:noFill/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8" name="TextBox 34"/>
          <p:cNvSpPr txBox="1"/>
          <p:nvPr/>
        </p:nvSpPr>
        <p:spPr>
          <a:xfrm>
            <a:off x="1423670" y="358775"/>
            <a:ext cx="3823335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工作成果</a:t>
            </a:r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sz="2700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KSO_Shape"/>
          <p:cNvSpPr/>
          <p:nvPr/>
        </p:nvSpPr>
        <p:spPr bwMode="auto">
          <a:xfrm>
            <a:off x="4084650" y="3400705"/>
            <a:ext cx="461952" cy="585983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KSO_Shape"/>
          <p:cNvSpPr/>
          <p:nvPr/>
        </p:nvSpPr>
        <p:spPr bwMode="auto">
          <a:xfrm>
            <a:off x="3360275" y="5077096"/>
            <a:ext cx="546162" cy="509751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免流业务思考与实践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graphicFrame>
        <p:nvGraphicFramePr>
          <p:cNvPr id="2" name="对象 -2147482622"/>
          <p:cNvGraphicFramePr>
            <a:graphicFrameLocks noChangeAspect="1"/>
          </p:cNvGraphicFramePr>
          <p:nvPr/>
        </p:nvGraphicFramePr>
        <p:xfrm>
          <a:off x="766128" y="1080453"/>
          <a:ext cx="4219575" cy="469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5638800" imgH="6273800" progId="Visio.Drawing.11">
                  <p:embed/>
                </p:oleObj>
              </mc:Choice>
              <mc:Fallback>
                <p:oleObj name="" r:id="rId1" imgW="5638800" imgH="62738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6128" y="1080453"/>
                        <a:ext cx="4219575" cy="4695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766445" y="5776595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1400" b="1">
                <a:solidFill>
                  <a:srgbClr val="FF0000"/>
                </a:solidFill>
                <a:ea typeface="宋体" panose="02010600030101010101" pitchFamily="2" charset="-122"/>
              </a:rPr>
              <a:t>注：实际调用时，客户端无需在</a:t>
            </a:r>
            <a:r>
              <a:rPr lang="en-US" sz="1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401</a:t>
            </a:r>
            <a:r>
              <a:rPr lang="zh-CN" sz="1400" b="1">
                <a:solidFill>
                  <a:srgbClr val="FF0000"/>
                </a:solidFill>
                <a:ea typeface="宋体" panose="02010600030101010101" pitchFamily="2" charset="-122"/>
              </a:rPr>
              <a:t>响应后再带上鉴权信息，流程</a:t>
            </a:r>
            <a:r>
              <a:rPr lang="en-US" sz="1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1,2</a:t>
            </a:r>
            <a:r>
              <a:rPr lang="zh-CN" sz="1400" b="1">
                <a:solidFill>
                  <a:srgbClr val="FF0000"/>
                </a:solidFill>
                <a:ea typeface="宋体" panose="02010600030101010101" pitchFamily="2" charset="-122"/>
              </a:rPr>
              <a:t>可跳过。</a:t>
            </a:r>
            <a:endParaRPr lang="zh-CN" altLang="en-US" sz="1400"/>
          </a:p>
        </p:txBody>
      </p:sp>
      <p:sp>
        <p:nvSpPr>
          <p:cNvPr id="3" name="文本框 2" descr="7b0a20202020227461726765744d6f64756c65223a20226b6f6e6c696e6574657874626f78220a7d0a"/>
          <p:cNvSpPr txBox="1"/>
          <p:nvPr/>
        </p:nvSpPr>
        <p:spPr>
          <a:xfrm>
            <a:off x="4890770" y="2261870"/>
            <a:ext cx="6602730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</a:rPr>
              <a:t>实践中存在的问题？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项目中有多个Http客户端实例，如何为每一个实例加鉴权信息？</a:t>
            </a:r>
            <a:endParaRPr lang="zh-CN" altLang="en-US" sz="1800" dirty="0"/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Fresco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 err="1">
                <a:sym typeface="+mn-ea"/>
              </a:rPr>
              <a:t>Exoplayer</a:t>
            </a:r>
            <a:r>
              <a:rPr lang="zh-CN" altLang="en-US" dirty="0">
                <a:sym typeface="+mn-ea"/>
              </a:rPr>
              <a:t>源码的</a:t>
            </a:r>
            <a:r>
              <a:rPr lang="en-US" altLang="zh-CN" dirty="0" err="1">
                <a:sym typeface="+mn-ea"/>
              </a:rPr>
              <a:t>OkHttpClient</a:t>
            </a:r>
            <a:r>
              <a:rPr lang="zh-CN" altLang="en-US" dirty="0">
                <a:sym typeface="+mn-ea"/>
              </a:rPr>
              <a:t>如何加鉴权信息？</a:t>
            </a:r>
            <a:endParaRPr lang="zh-CN" altLang="en-US" dirty="0"/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如果免流业务线上存在问题，如何动态关闭和打开？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86020" y="4340860"/>
            <a:ext cx="565404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1400">
                <a:solidFill>
                  <a:srgbClr val="FF0000"/>
                </a:solidFill>
                <a:ea typeface="宋体" panose="02010600030101010101" pitchFamily="2" charset="-122"/>
              </a:rPr>
              <a:t>注：</a:t>
            </a:r>
            <a:r>
              <a:rPr lang="zh-CN" sz="140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OkHttpClient请求附带</a:t>
            </a:r>
            <a:r>
              <a:rPr lang="zh-CN" sz="1400">
                <a:solidFill>
                  <a:srgbClr val="FF0000"/>
                </a:solidFill>
                <a:ea typeface="宋体" panose="02010600030101010101" pitchFamily="2" charset="-122"/>
              </a:rPr>
              <a:t>鉴权信息，即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添加一个自定义Interceptor</a:t>
            </a:r>
            <a:endParaRPr lang="en-US" altLang="zh-CN" sz="1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免流业务思考与实践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1026160"/>
            <a:ext cx="94380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>
                <a:sym typeface="+mn-ea"/>
              </a:rPr>
              <a:t>问题一</a:t>
            </a:r>
            <a:r>
              <a:rPr lang="zh-CN" altLang="en-US" sz="2000">
                <a:sym typeface="+mn-ea"/>
              </a:rPr>
              <a:t>：项目中有多个OkHttpClient对象，如何为每一个实例添加一个Interceptor？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0" y="2321560"/>
            <a:ext cx="9926955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/>
              <a:t>现有方案一：</a:t>
            </a:r>
            <a:endParaRPr lang="zh-CN" altLang="en-US" sz="2000" b="1"/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首先将旧代码中使用的</a:t>
            </a:r>
            <a:r>
              <a:rPr lang="en-US" altLang="zh-CN">
                <a:sym typeface="+mn-ea"/>
              </a:rPr>
              <a:t>HttpUrlConnection</a:t>
            </a:r>
            <a:r>
              <a:rPr lang="zh-CN" altLang="en-US">
                <a:sym typeface="+mn-ea"/>
              </a:rPr>
              <a:t>全部替换成</a:t>
            </a:r>
            <a:r>
              <a:rPr lang="en-US" altLang="zh-CN">
                <a:sym typeface="+mn-ea"/>
              </a:rPr>
              <a:t>OkHttpClient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其次找出项目中所有的</a:t>
            </a:r>
            <a:r>
              <a:rPr lang="en-US" altLang="zh-CN">
                <a:sym typeface="+mn-ea"/>
              </a:rPr>
              <a:t>OkHttpClient</a:t>
            </a:r>
            <a:r>
              <a:rPr lang="zh-CN" altLang="en-US">
                <a:sym typeface="+mn-ea"/>
              </a:rPr>
              <a:t>实例，每处使用的地方添加一个Interceptor。</a:t>
            </a:r>
            <a:endParaRPr lang="zh-CN" altLang="en-US"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Fresco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Exoplayer</a:t>
            </a:r>
            <a:r>
              <a:rPr lang="zh-CN" altLang="en-US">
                <a:sym typeface="+mn-ea"/>
              </a:rPr>
              <a:t>源码中的OkHttpClient对象有两种方式，一种是修改源码替换原来的</a:t>
            </a:r>
            <a:r>
              <a:rPr lang="en-US" altLang="zh-CN">
                <a:sym typeface="+mn-ea"/>
              </a:rPr>
              <a:t>Fresco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OkHttpNetworkFetcher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Exoplayer</a:t>
            </a:r>
            <a:r>
              <a:rPr lang="zh-CN" altLang="en-US">
                <a:sym typeface="+mn-ea"/>
              </a:rPr>
              <a:t>的OkHttpDataSource；另外一种方式是使用反射。</a:t>
            </a:r>
            <a:endParaRPr lang="zh-CN" altLang="en-US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729740"/>
            <a:ext cx="95637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>
                <a:sym typeface="+mn-ea"/>
              </a:rPr>
              <a:t>问题二</a:t>
            </a:r>
            <a:r>
              <a:rPr lang="zh-CN" altLang="en-US" sz="2000">
                <a:sym typeface="+mn-ea"/>
              </a:rPr>
              <a:t>：</a:t>
            </a:r>
            <a:r>
              <a:rPr lang="en-US" altLang="zh-CN" sz="2000">
                <a:sym typeface="+mn-ea"/>
              </a:rPr>
              <a:t>Fresco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Exoplayer</a:t>
            </a:r>
            <a:r>
              <a:rPr lang="zh-CN" altLang="en-US" sz="2000">
                <a:sym typeface="+mn-ea"/>
              </a:rPr>
              <a:t>源码中的OkHttpClient对象，如何添加一个Interceptor？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免流业务思考与实践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0" y="1035050"/>
            <a:ext cx="99269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/>
              <a:t>方案二：</a:t>
            </a:r>
            <a:r>
              <a:rPr lang="zh-CN" altLang="en-US" sz="2000" dirty="0"/>
              <a:t>使用</a:t>
            </a:r>
            <a:r>
              <a:rPr lang="en-US" altLang="zh-CN" sz="2000" dirty="0"/>
              <a:t>Android</a:t>
            </a:r>
            <a:r>
              <a:rPr lang="zh-CN" altLang="en-US" sz="2000" dirty="0"/>
              <a:t>字节码技术，</a:t>
            </a:r>
            <a:r>
              <a:rPr sz="2000" dirty="0" err="1"/>
              <a:t>通过修改字节码的方式h</a:t>
            </a:r>
            <a:r>
              <a:rPr lang="en-US" sz="2000" dirty="0" err="1"/>
              <a:t>ook</a:t>
            </a:r>
            <a:r>
              <a:rPr sz="2000" dirty="0" err="1"/>
              <a:t>掉okhttp，为</a:t>
            </a:r>
            <a:r>
              <a:rPr lang="zh-CN" sz="2000" dirty="0"/>
              <a:t>项目中</a:t>
            </a:r>
            <a:r>
              <a:rPr sz="2000" dirty="0" err="1"/>
              <a:t>所有的OkhttpClient设置全局</a:t>
            </a:r>
            <a:r>
              <a:rPr sz="2000" dirty="0"/>
              <a:t> Interceptor (</a:t>
            </a:r>
            <a:r>
              <a:rPr sz="2000" dirty="0" err="1"/>
              <a:t>包括第三方依赖里的OkhttpClient</a:t>
            </a:r>
            <a:r>
              <a:rPr sz="2000" dirty="0"/>
              <a:t>)</a:t>
            </a:r>
            <a:r>
              <a:rPr lang="zh-CN" sz="2000" dirty="0"/>
              <a:t>。</a:t>
            </a:r>
            <a:endParaRPr lang="zh-CN" sz="2000" dirty="0"/>
          </a:p>
        </p:txBody>
      </p:sp>
      <p:pic>
        <p:nvPicPr>
          <p:cNvPr id="12" name="图片 11" descr="企业微信截图_162468967347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0730" y="2162175"/>
            <a:ext cx="3952875" cy="3981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免流业务思考与实践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087755"/>
            <a:ext cx="704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>
                <a:sym typeface="+mn-ea"/>
              </a:rPr>
              <a:t>问题三</a:t>
            </a:r>
            <a:r>
              <a:rPr lang="zh-CN" altLang="en-US" sz="2000">
                <a:sym typeface="+mn-ea"/>
              </a:rPr>
              <a:t>：如果免流业务线上存在问题，如何动态关闭和打开？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3659505" y="1494155"/>
            <a:ext cx="151130" cy="28511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38200" y="1779270"/>
            <a:ext cx="818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新问题：组件化的模块不能被其它模块直接依赖，那又如何和其它模块通信呢？</a:t>
            </a:r>
            <a:endParaRPr lang="en-US" altLang="zh-CN"/>
          </a:p>
        </p:txBody>
      </p:sp>
      <p:pic>
        <p:nvPicPr>
          <p:cNvPr id="10" name="图片 9" descr="mode_expr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553335"/>
            <a:ext cx="3028950" cy="36290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330700" y="2790825"/>
            <a:ext cx="7098030" cy="2999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暴露组件只存放服务接口、服务接口相关的实体类、路由信息、</a:t>
            </a:r>
            <a:endParaRPr lang="zh-CN" altLang="en-US" dirty="0"/>
          </a:p>
          <a:p>
            <a:pPr algn="l"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zh-CN" altLang="en-US" dirty="0"/>
              <a:t>便于服务调用的util等。</a:t>
            </a:r>
            <a:endParaRPr lang="zh-CN" altLang="en-US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服务调用方只依赖服务提供方的</a:t>
            </a:r>
            <a:r>
              <a:rPr lang="zh-CN" altLang="en-US" dirty="0">
                <a:sym typeface="+mn-ea"/>
              </a:rPr>
              <a:t>暴露</a:t>
            </a:r>
            <a:r>
              <a:rPr lang="zh-CN" altLang="en-US" dirty="0"/>
              <a:t>组件，如module_</a:t>
            </a:r>
            <a:r>
              <a:rPr lang="en-US" altLang="zh-CN" dirty="0"/>
              <a:t>A</a:t>
            </a:r>
            <a:r>
              <a:rPr lang="zh-CN" altLang="en-US" dirty="0"/>
              <a:t>依赖</a:t>
            </a:r>
            <a:endParaRPr lang="zh-CN" altLang="en-US" dirty="0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/>
              <a:t>    </a:t>
            </a:r>
            <a:r>
              <a:rPr lang="zh-CN" altLang="en-US" dirty="0"/>
              <a:t>export_</a:t>
            </a:r>
            <a:r>
              <a:rPr lang="en-US" altLang="zh-CN" dirty="0"/>
              <a:t>A</a:t>
            </a:r>
            <a:r>
              <a:rPr lang="zh-CN" altLang="en-US" dirty="0"/>
              <a:t>，而不依赖module_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  <a:endParaRPr lang="zh-CN" altLang="en-US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组件需要依赖自己的暴露组件，并实现服务接口，如module_</a:t>
            </a:r>
            <a:r>
              <a:rPr lang="en-US" altLang="zh-CN" dirty="0"/>
              <a:t>A</a:t>
            </a:r>
            <a:endParaRPr lang="zh-CN" altLang="en-US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依赖export_</a:t>
            </a:r>
            <a:r>
              <a:rPr lang="en-US" altLang="zh-CN" dirty="0"/>
              <a:t>A</a:t>
            </a:r>
            <a:r>
              <a:rPr lang="zh-CN" altLang="en-US" dirty="0"/>
              <a:t>并实现其中的服务接口。</a:t>
            </a:r>
            <a:endParaRPr lang="zh-CN" altLang="en-US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接口的实现注入是由Router完成，和页面跳转一样使用路由信息。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1208221311"/>
  <p:tag name="MH_LIBRARY" val="GRAPHIC"/>
  <p:tag name="MH_TYPE" val="Other"/>
  <p:tag name="MH_ORDER" val="1"/>
</p:tagLst>
</file>

<file path=ppt/tags/tag10.xml><?xml version="1.0" encoding="utf-8"?>
<p:tagLst xmlns:p="http://schemas.openxmlformats.org/presentationml/2006/main">
  <p:tag name="MH" val="20151208221311"/>
  <p:tag name="MH_LIBRARY" val="GRAPHIC"/>
  <p:tag name="MH_TYPE" val="Other"/>
  <p:tag name="MH_ORDER" val="8"/>
</p:tagLst>
</file>

<file path=ppt/tags/tag11.xml><?xml version="1.0" encoding="utf-8"?>
<p:tagLst xmlns:p="http://schemas.openxmlformats.org/presentationml/2006/main">
  <p:tag name="MH" val="20151208221311"/>
  <p:tag name="MH_LIBRARY" val="GRAPHIC"/>
  <p:tag name="MH_TYPE" val="Other"/>
  <p:tag name="MH_ORDER" val="9"/>
</p:tagLst>
</file>

<file path=ppt/tags/tag12.xml><?xml version="1.0" encoding="utf-8"?>
<p:tagLst xmlns:p="http://schemas.openxmlformats.org/presentationml/2006/main">
  <p:tag name="MH" val="20151208221311"/>
  <p:tag name="MH_LIBRARY" val="GRAPHIC"/>
  <p:tag name="MH_TYPE" val="Other"/>
  <p:tag name="MH_ORDER" val="10"/>
</p:tagLst>
</file>

<file path=ppt/tags/tag13.xml><?xml version="1.0" encoding="utf-8"?>
<p:tagLst xmlns:p="http://schemas.openxmlformats.org/presentationml/2006/main">
  <p:tag name="KSO_WM_UNIT_TABLE_BEAUTIFY" val="smartTable{e8c2fcd3-6e3e-425d-b7ea-6ded0c381608}"/>
  <p:tag name="TABLE_ENDDRAG_ORIGIN_RECT" val="695*241"/>
  <p:tag name="TABLE_ENDDRAG_RECT" val="74*111*695*241"/>
</p:tagLst>
</file>

<file path=ppt/tags/tag14.xml><?xml version="1.0" encoding="utf-8"?>
<p:tagLst xmlns:p="http://schemas.openxmlformats.org/presentationml/2006/main">
  <p:tag name="ISPRING_RESOURCE_PATHS_HASH_2" val="98f42fbeb3218f2a3a7e477b64a1701492a5db7e"/>
</p:tagLst>
</file>

<file path=ppt/tags/tag2.xml><?xml version="1.0" encoding="utf-8"?>
<p:tagLst xmlns:p="http://schemas.openxmlformats.org/presentationml/2006/main">
  <p:tag name="MH" val="20151208221311"/>
  <p:tag name="MH_LIBRARY" val="GRAPHIC"/>
  <p:tag name="MH_TYPE" val="SubTitle"/>
  <p:tag name="MH_ORDER" val="1"/>
</p:tagLst>
</file>

<file path=ppt/tags/tag3.xml><?xml version="1.0" encoding="utf-8"?>
<p:tagLst xmlns:p="http://schemas.openxmlformats.org/presentationml/2006/main">
  <p:tag name="MH" val="20151208221311"/>
  <p:tag name="MH_LIBRARY" val="GRAPHIC"/>
  <p:tag name="MH_TYPE" val="Text"/>
  <p:tag name="MH_ORDER" val="1"/>
</p:tagLst>
</file>

<file path=ppt/tags/tag4.xml><?xml version="1.0" encoding="utf-8"?>
<p:tagLst xmlns:p="http://schemas.openxmlformats.org/presentationml/2006/main">
  <p:tag name="MH" val="20151208221311"/>
  <p:tag name="MH_LIBRARY" val="GRAPHIC"/>
  <p:tag name="MH_TYPE" val="SubTitle"/>
  <p:tag name="MH_ORDER" val="2"/>
</p:tagLst>
</file>

<file path=ppt/tags/tag5.xml><?xml version="1.0" encoding="utf-8"?>
<p:tagLst xmlns:p="http://schemas.openxmlformats.org/presentationml/2006/main">
  <p:tag name="MH" val="20151208221311"/>
  <p:tag name="MH_LIBRARY" val="GRAPHIC"/>
  <p:tag name="MH_TYPE" val="Text"/>
  <p:tag name="MH_ORDER" val="1"/>
</p:tagLst>
</file>

<file path=ppt/tags/tag6.xml><?xml version="1.0" encoding="utf-8"?>
<p:tagLst xmlns:p="http://schemas.openxmlformats.org/presentationml/2006/main">
  <p:tag name="MH" val="20151208221311"/>
  <p:tag name="MH_LIBRARY" val="GRAPHIC"/>
  <p:tag name="MH_TYPE" val="Other"/>
  <p:tag name="MH_ORDER" val="2"/>
</p:tagLst>
</file>

<file path=ppt/tags/tag7.xml><?xml version="1.0" encoding="utf-8"?>
<p:tagLst xmlns:p="http://schemas.openxmlformats.org/presentationml/2006/main">
  <p:tag name="MH" val="20151208221311"/>
  <p:tag name="MH_LIBRARY" val="GRAPHIC"/>
  <p:tag name="MH_TYPE" val="Other"/>
  <p:tag name="MH_ORDER" val="3"/>
</p:tagLst>
</file>

<file path=ppt/tags/tag8.xml><?xml version="1.0" encoding="utf-8"?>
<p:tagLst xmlns:p="http://schemas.openxmlformats.org/presentationml/2006/main">
  <p:tag name="MH" val="20151208221311"/>
  <p:tag name="MH_LIBRARY" val="GRAPHIC"/>
  <p:tag name="MH_TYPE" val="Other"/>
  <p:tag name="MH_ORDER" val="5"/>
</p:tagLst>
</file>

<file path=ppt/tags/tag9.xml><?xml version="1.0" encoding="utf-8"?>
<p:tagLst xmlns:p="http://schemas.openxmlformats.org/presentationml/2006/main">
  <p:tag name="MH" val="20151208221311"/>
  <p:tag name="MH_LIBRARY" val="GRAPHIC"/>
  <p:tag name="MH_TYPE" val="Other"/>
  <p:tag name="MH_ORDER" val="7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新任总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2693</Words>
  <Application>WPS 演示</Application>
  <PresentationFormat>宽屏</PresentationFormat>
  <Paragraphs>246</Paragraphs>
  <Slides>21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4" baseType="lpstr">
      <vt:lpstr>Arial</vt:lpstr>
      <vt:lpstr>宋体</vt:lpstr>
      <vt:lpstr>Wingdings</vt:lpstr>
      <vt:lpstr>TTTGB Medium</vt:lpstr>
      <vt:lpstr>Arial</vt:lpstr>
      <vt:lpstr>微软雅黑</vt:lpstr>
      <vt:lpstr>仿宋_GB2312</vt:lpstr>
      <vt:lpstr>仿宋</vt:lpstr>
      <vt:lpstr>Impact</vt:lpstr>
      <vt:lpstr>Aparajita</vt:lpstr>
      <vt:lpstr>方正正黑简体</vt:lpstr>
      <vt:lpstr>黑体</vt:lpstr>
      <vt:lpstr>Arial Narrow</vt:lpstr>
      <vt:lpstr>Calibri</vt:lpstr>
      <vt:lpstr>Lato Light</vt:lpstr>
      <vt:lpstr>Gill Sans</vt:lpstr>
      <vt:lpstr>思源黑体</vt:lpstr>
      <vt:lpstr>Times New Roman</vt:lpstr>
      <vt:lpstr>Arial Unicode MS</vt:lpstr>
      <vt:lpstr>等线</vt:lpstr>
      <vt:lpstr>Segoe Print</vt:lpstr>
      <vt:lpstr>Office 主题​​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工作成果——免流业务思考与实践</vt:lpstr>
      <vt:lpstr>工作成果——免流业务思考与实践</vt:lpstr>
      <vt:lpstr>工作成果——免流业务思考与实践</vt:lpstr>
      <vt:lpstr>工作成果——免流业务思考与实践</vt:lpstr>
      <vt:lpstr>工作成果——播放器业务重构</vt:lpstr>
      <vt:lpstr>工作成果——播放器业务重构</vt:lpstr>
      <vt:lpstr>工作成果——播放器业务重构</vt:lpstr>
      <vt:lpstr>工作成果——播放器业务重构</vt:lpstr>
      <vt:lpstr>工作成果——懒人畅听车载版适配方案与实践</vt:lpstr>
      <vt:lpstr>工作成果——懒人畅听车载版适配方案与实践</vt:lpstr>
      <vt:lpstr>工作成果——懒人听书车载版适配方案与实践</vt:lpstr>
      <vt:lpstr>工作成果——懒人听书车载版适配方案与实践</vt:lpstr>
      <vt:lpstr>工作成果——APP内存泄漏和anr治理</vt:lpstr>
      <vt:lpstr>专业影响力和贡献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gemxia(夏诗)</dc:creator>
  <cp:lastModifiedBy>hhggkk</cp:lastModifiedBy>
  <cp:revision>845</cp:revision>
  <dcterms:created xsi:type="dcterms:W3CDTF">2018-05-14T08:48:00Z</dcterms:created>
  <dcterms:modified xsi:type="dcterms:W3CDTF">2021-06-28T13:51:27Z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6E5BB802B775489BB804D0206995D43A</vt:lpwstr>
  </property>
  <property fmtid="{D5CDD505-2E9C-101B-9397-08002B2CF9AE}" pid="3" name="KSOProductBuildVer">
    <vt:lpwstr>2052-11.1.0.10578</vt:lpwstr>
  </property>
</Properties>
</file>