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649" r:id="rId2"/>
    <p:sldId id="617" r:id="rId3"/>
    <p:sldId id="650" r:id="rId4"/>
    <p:sldId id="634" r:id="rId5"/>
    <p:sldId id="618" r:id="rId6"/>
    <p:sldId id="616" r:id="rId7"/>
    <p:sldId id="565" r:id="rId8"/>
    <p:sldId id="667" r:id="rId9"/>
    <p:sldId id="682" r:id="rId10"/>
    <p:sldId id="609" r:id="rId11"/>
    <p:sldId id="683" r:id="rId12"/>
    <p:sldId id="595" r:id="rId13"/>
    <p:sldId id="681" r:id="rId14"/>
    <p:sldId id="599" r:id="rId15"/>
    <p:sldId id="598" r:id="rId16"/>
    <p:sldId id="684" r:id="rId17"/>
    <p:sldId id="601" r:id="rId18"/>
    <p:sldId id="679" r:id="rId19"/>
    <p:sldId id="678" r:id="rId20"/>
    <p:sldId id="680" r:id="rId21"/>
    <p:sldId id="619" r:id="rId22"/>
    <p:sldId id="620" r:id="rId23"/>
    <p:sldId id="631" r:id="rId24"/>
    <p:sldId id="632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笛" initials="王" lastIdx="1" clrIdx="0"/>
  <p:cmAuthor id="2" name="android1@lazyaudio.com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2FB"/>
    <a:srgbClr val="94DB04"/>
    <a:srgbClr val="AEFFD3"/>
    <a:srgbClr val="EDFFF8"/>
    <a:srgbClr val="EDFFFA"/>
    <a:srgbClr val="7CDB05"/>
    <a:srgbClr val="EC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7" autoAdjust="0"/>
    <p:restoredTop sz="69729" autoAdjust="0"/>
  </p:normalViewPr>
  <p:slideViewPr>
    <p:cSldViewPr snapToGrid="0">
      <p:cViewPr varScale="1">
        <p:scale>
          <a:sx n="79" d="100"/>
          <a:sy n="79" d="100"/>
        </p:scale>
        <p:origin x="8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启动耗时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9627829724409447E-2"/>
          <c:y val="0.10225799075676729"/>
          <c:w val="0.9253721702755906"/>
          <c:h val="0.754000384227338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老版播放器页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Pause Cost</c:v>
                </c:pt>
                <c:pt idx="1">
                  <c:v>Launch Cost</c:v>
                </c:pt>
                <c:pt idx="2">
                  <c:v>Remder Cost</c:v>
                </c:pt>
                <c:pt idx="3">
                  <c:v>Other Cost</c:v>
                </c:pt>
                <c:pt idx="4">
                  <c:v>Total Cost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</c:v>
                </c:pt>
                <c:pt idx="1">
                  <c:v>77</c:v>
                </c:pt>
                <c:pt idx="2">
                  <c:v>119</c:v>
                </c:pt>
                <c:pt idx="3">
                  <c:v>2</c:v>
                </c:pt>
                <c:pt idx="4">
                  <c:v>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6C-42A2-88C1-28814F7CCE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新版播放器页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Pause Cost</c:v>
                </c:pt>
                <c:pt idx="1">
                  <c:v>Launch Cost</c:v>
                </c:pt>
                <c:pt idx="2">
                  <c:v>Remder Cost</c:v>
                </c:pt>
                <c:pt idx="3">
                  <c:v>Other Cost</c:v>
                </c:pt>
                <c:pt idx="4">
                  <c:v>Total Cost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</c:v>
                </c:pt>
                <c:pt idx="1">
                  <c:v>96</c:v>
                </c:pt>
                <c:pt idx="2">
                  <c:v>50</c:v>
                </c:pt>
                <c:pt idx="3">
                  <c:v>2</c:v>
                </c:pt>
                <c:pt idx="4">
                  <c:v>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6C-42A2-88C1-28814F7CCE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3750031"/>
        <c:axId val="1863745455"/>
      </c:barChart>
      <c:catAx>
        <c:axId val="1863750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3745455"/>
        <c:crosses val="autoZero"/>
        <c:auto val="1"/>
        <c:lblAlgn val="ctr"/>
        <c:lblOffset val="100"/>
        <c:noMultiLvlLbl val="0"/>
      </c:catAx>
      <c:valAx>
        <c:axId val="1863745455"/>
        <c:scaling>
          <c:orientation val="minMax"/>
          <c:max val="22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3750031"/>
        <c:crosses val="autoZero"/>
        <c:crossBetween val="between"/>
        <c:majorUnit val="20"/>
      </c:valAx>
      <c:spPr>
        <a:noFill/>
        <a:ln w="12700">
          <a:solidFill>
            <a:schemeClr val="accent1"/>
          </a:solidFill>
        </a:ln>
        <a:effectLst/>
      </c:spPr>
    </c:plotArea>
    <c:legend>
      <c:legendPos val="b"/>
      <c:layout>
        <c:manualLayout>
          <c:xMode val="edge"/>
          <c:yMode val="edge"/>
          <c:x val="0.21152546751968501"/>
          <c:y val="0.94085224281174684"/>
          <c:w val="0.50194894192913386"/>
          <c:h val="4.50852580533182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858B7-DEFC-4084-B9A3-21956C367F77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A8F70-FC19-449C-BCF6-CA9BB7A459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各位评审好，我是来自懒人畅听研发中心的侯国坤，我申报的通道是技术族</a:t>
            </a:r>
            <a:r>
              <a:rPr kumimoji="1" lang="en-US" altLang="zh-CN" dirty="0"/>
              <a:t>/</a:t>
            </a:r>
            <a:r>
              <a:rPr kumimoji="1" lang="zh-CN" altLang="en-US" dirty="0"/>
              <a:t>客户端开发，申请专业职级为</a:t>
            </a:r>
            <a:r>
              <a:rPr kumimoji="1" lang="en-US" altLang="zh-CN" dirty="0"/>
              <a:t>9</a:t>
            </a:r>
            <a:r>
              <a:rPr kumimoji="1" lang="zh-CN" altLang="en-US" dirty="0"/>
              <a:t>级。下面我开始讲述我的内容。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3057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随着业务的不断发展，根据特定业务场景产生的定制化需求变得越来越多。单一页面往往需要根据不同业务、不同场景甚至不同用户展示不同的内容。在这样的背景下，我们开始考虑对页面进行切分，把一个页面切分成多个模块，以提高复杂页面的可维护性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代码优化，</a:t>
            </a:r>
            <a:r>
              <a:rPr lang="en-US" altLang="zh-CN" dirty="0"/>
              <a:t>UI</a:t>
            </a:r>
            <a:r>
              <a:rPr lang="zh-CN" altLang="en-US"/>
              <a:t>优化，广告延长初始化，懒加载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0873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我的内容分为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个方面，一，个人简介和工作内容概述；二、主要工作成果；三、专业影响力和贡献；</a:t>
            </a:r>
            <a:r>
              <a:rPr kumimoji="1" lang="en-US" altLang="zh-CN" dirty="0"/>
              <a:t>4</a:t>
            </a:r>
            <a:r>
              <a:rPr kumimoji="1" lang="zh-CN" altLang="en-US" dirty="0"/>
              <a:t>未来规划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我毕业于解放军信息工程大学，本科，信息技术应用与管理专业，</a:t>
            </a:r>
            <a:r>
              <a:rPr lang="en-US" altLang="zh-CN" dirty="0"/>
              <a:t>1988</a:t>
            </a:r>
            <a:r>
              <a:rPr lang="zh-CN" altLang="en-US" dirty="0"/>
              <a:t>年出生，工龄</a:t>
            </a:r>
            <a:r>
              <a:rPr lang="en-US" altLang="zh-CN" dirty="0"/>
              <a:t>12</a:t>
            </a:r>
            <a:r>
              <a:rPr lang="zh-CN" altLang="en-US" dirty="0"/>
              <a:t>年，司龄</a:t>
            </a:r>
            <a:r>
              <a:rPr lang="en-US" altLang="zh-CN" dirty="0"/>
              <a:t>6</a:t>
            </a:r>
            <a:r>
              <a:rPr lang="zh-CN" altLang="en-US" dirty="0"/>
              <a:t>年，目前的岗位是安卓端</a:t>
            </a:r>
            <a:r>
              <a:rPr lang="en-US" altLang="zh-CN" dirty="0"/>
              <a:t>leader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09年参加工作，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2010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年开始独立做项目，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2011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受邀入伙创业团队，从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开始组建客户端技术团队，一直做到公司被收购，并打包在新三板上市，于2015年加入懒人畅听，担任安卓端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leader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一职。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目前的工作内容主要由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个部分组成，一是团队管理，负责安卓团队的人才梯队建设，规范制定与推行，以及需求评审、设计评审代码评审；第二部分是负责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APP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技术性工作规划与安排，对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APP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的质量负全责；第三部分是兼任研发中心技术分享负责人，负责组织研发中心</a:t>
            </a:r>
            <a:r>
              <a: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leader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学习与分享、各研发团队技术分享与成果分享，组织举办技术活动等。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325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101737" cy="6858000"/>
          </a:xfrm>
          <a:prstGeom prst="rect">
            <a:avLst/>
          </a:prstGeom>
          <a:solidFill>
            <a:srgbClr val="167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3"/>
          <a:stretch>
            <a:fillRect/>
          </a:stretch>
        </p:blipFill>
        <p:spPr>
          <a:xfrm>
            <a:off x="710814" y="3285307"/>
            <a:ext cx="2904594" cy="12886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57"/>
          <a:stretch>
            <a:fillRect/>
          </a:stretch>
        </p:blipFill>
        <p:spPr>
          <a:xfrm>
            <a:off x="339067" y="1411706"/>
            <a:ext cx="3226470" cy="30219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76350" y="1584100"/>
            <a:ext cx="7507819" cy="2305319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21250" y="4237148"/>
            <a:ext cx="4846749" cy="1020651"/>
          </a:xfrm>
        </p:spPr>
        <p:txBody>
          <a:bodyPr/>
          <a:lstStyle>
            <a:lvl1pPr marL="0" indent="0" algn="ctr">
              <a:buNone/>
              <a:defRPr sz="2400"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31820"/>
            <a:ext cx="10486333" cy="648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132114"/>
            <a:ext cx="10515600" cy="4957294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3214280"/>
            <a:ext cx="12155536" cy="674771"/>
            <a:chOff x="0" y="5570867"/>
            <a:chExt cx="12155536" cy="674771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8930328" y="5779737"/>
              <a:ext cx="228083" cy="45085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8907585" y="5779737"/>
              <a:ext cx="250825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8907585" y="5586061"/>
              <a:ext cx="95249" cy="193676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9006008" y="5586061"/>
              <a:ext cx="558000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9824338" y="5585266"/>
              <a:ext cx="396000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 flipV="1">
              <a:off x="10222036" y="5582886"/>
              <a:ext cx="324000" cy="647701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9564008" y="5582886"/>
              <a:ext cx="128169" cy="244914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9696169" y="5582886"/>
              <a:ext cx="128169" cy="244914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8892717" y="5764812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9142040" y="5764812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989283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9549962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9680592" y="5814625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9807138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0205938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0" y="6230587"/>
              <a:ext cx="8921517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8913577" y="6216838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10535536" y="6230587"/>
              <a:ext cx="1620000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0530760" y="6216838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396" y="2961400"/>
            <a:ext cx="7016647" cy="893649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https://gss2.bdstatic.com/-fo3dSag_xI4khGkpoWK1HF6hhy/baike/c0%3Dbaike80%2C5%2C5%2C80%2C26/sign=3a7eacadc7ef7609280691cd4fb4c8a9/5366d0160924ab18a1a1490739fae6cd7b890b4e.jpg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4" b="32982"/>
          <a:stretch>
            <a:fillRect/>
          </a:stretch>
        </p:blipFill>
        <p:spPr bwMode="auto">
          <a:xfrm>
            <a:off x="10149597" y="6089408"/>
            <a:ext cx="1174936" cy="47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213015"/>
            <a:ext cx="10515600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58091"/>
            <a:ext cx="10515600" cy="5031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-1183" y="6509692"/>
            <a:ext cx="10293600" cy="0"/>
          </a:xfrm>
          <a:prstGeom prst="line">
            <a:avLst/>
          </a:prstGeom>
          <a:ln w="28575">
            <a:solidFill>
              <a:srgbClr val="167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11198150" y="6509692"/>
            <a:ext cx="975032" cy="0"/>
          </a:xfrm>
          <a:prstGeom prst="line">
            <a:avLst/>
          </a:prstGeom>
          <a:ln w="28575">
            <a:solidFill>
              <a:srgbClr val="167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 userDrawn="1"/>
        </p:nvSpPr>
        <p:spPr>
          <a:xfrm>
            <a:off x="524436" y="267015"/>
            <a:ext cx="144000" cy="540000"/>
          </a:xfrm>
          <a:prstGeom prst="rect">
            <a:avLst/>
          </a:prstGeom>
          <a:solidFill>
            <a:srgbClr val="167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TTTGB Medium" panose="020C06030202040F0204" pitchFamily="34" charset="-122"/>
          <a:ea typeface="TTTGB Medium" panose="020C06030202040F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6.png"/><Relationship Id="rId2" Type="http://schemas.openxmlformats.org/officeDocument/2006/relationships/tags" Target="../tags/tag3.xml"/><Relationship Id="rId16" Type="http://schemas.openxmlformats.org/officeDocument/2006/relationships/image" Target="../media/image5.sv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4.png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2"/>
          <p:cNvSpPr txBox="1"/>
          <p:nvPr/>
        </p:nvSpPr>
        <p:spPr>
          <a:xfrm>
            <a:off x="4838774" y="2098891"/>
            <a:ext cx="4935541" cy="3513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申报人：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侯国坤</a:t>
            </a:r>
          </a:p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部   门：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研发中心</a:t>
            </a:r>
          </a:p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申报通道/职位：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技术族/客户端开发</a:t>
            </a:r>
          </a:p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申请专业职级：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级</a:t>
            </a:r>
          </a:p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时   间：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2021年6月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27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免流业务思考与实践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087755"/>
            <a:ext cx="704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ym typeface="+mn-ea"/>
              </a:rPr>
              <a:t>问题三</a:t>
            </a:r>
            <a:r>
              <a:rPr lang="zh-CN" altLang="en-US" sz="2000" dirty="0">
                <a:sym typeface="+mn-ea"/>
              </a:rPr>
              <a:t>：如果免流业务线上存在问题，如何动态关闭和打开？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3659505" y="1494155"/>
            <a:ext cx="151130" cy="28511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38200" y="1779270"/>
            <a:ext cx="964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新问题：组件化的模块不能被其它模块直接依赖，那又如何和其它模块通信呢？</a:t>
            </a:r>
            <a:r>
              <a:rPr lang="zh-CN" altLang="en-US" b="1" i="0" dirty="0">
                <a:solidFill>
                  <a:srgbClr val="363740"/>
                </a:solidFill>
                <a:effectLst/>
                <a:latin typeface="Source Sans Pro" panose="020B0604020202020204" pitchFamily="34" charset="0"/>
              </a:rPr>
              <a:t>面向接口编程</a:t>
            </a:r>
            <a:endParaRPr lang="en-US" altLang="zh-CN" dirty="0"/>
          </a:p>
        </p:txBody>
      </p:sp>
      <p:pic>
        <p:nvPicPr>
          <p:cNvPr id="10" name="图片 9" descr="mode_expr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3335"/>
            <a:ext cx="3028950" cy="36290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30700" y="2790825"/>
            <a:ext cx="7098030" cy="2999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暴露组件只存放服务接口、服务接口相关的实体类、路由信息、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便于服务调用的util等。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服务调用方只依赖服务提供方的</a:t>
            </a:r>
            <a:r>
              <a:rPr lang="zh-CN" altLang="en-US" dirty="0">
                <a:sym typeface="+mn-ea"/>
              </a:rPr>
              <a:t>暴露</a:t>
            </a:r>
            <a:r>
              <a:rPr lang="zh-CN" altLang="en-US" dirty="0"/>
              <a:t>组件，如module_</a:t>
            </a:r>
            <a:r>
              <a:rPr lang="en-US" altLang="zh-CN" dirty="0"/>
              <a:t>A</a:t>
            </a:r>
            <a:r>
              <a:rPr lang="zh-CN" altLang="en-US" dirty="0"/>
              <a:t>依赖</a:t>
            </a: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    </a:t>
            </a:r>
            <a:r>
              <a:rPr lang="zh-CN" altLang="en-US" dirty="0"/>
              <a:t>export_</a:t>
            </a:r>
            <a:r>
              <a:rPr lang="en-US" altLang="zh-CN" dirty="0"/>
              <a:t>A</a:t>
            </a:r>
            <a:r>
              <a:rPr lang="zh-CN" altLang="en-US" dirty="0"/>
              <a:t>，而不依赖module_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组件需要依赖自己的暴露组件，并实现服务接口，如module_</a:t>
            </a:r>
            <a:r>
              <a:rPr lang="en-US" altLang="zh-CN" dirty="0"/>
              <a:t>A</a:t>
            </a:r>
            <a:endParaRPr lang="zh-CN" altLang="en-US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依赖export_</a:t>
            </a:r>
            <a:r>
              <a:rPr lang="en-US" altLang="zh-CN" dirty="0"/>
              <a:t>A</a:t>
            </a:r>
            <a:r>
              <a:rPr lang="zh-CN" altLang="en-US" dirty="0"/>
              <a:t>并实现其中的服务接口。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接口的实现注入是由Router完成，和页面跳转一样使用路由信息。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免流业务思考与实践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583725-D28E-47C0-8254-16135C8C319B}"/>
              </a:ext>
            </a:extLst>
          </p:cNvPr>
          <p:cNvSpPr txBox="1"/>
          <p:nvPr/>
        </p:nvSpPr>
        <p:spPr>
          <a:xfrm>
            <a:off x="920652" y="1291904"/>
            <a:ext cx="880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思考问题：服务Router通过运行期间反射获取每个模块对应的</a:t>
            </a:r>
            <a:r>
              <a:rPr lang="en-US" altLang="zh-CN" dirty="0"/>
              <a:t>Service</a:t>
            </a:r>
            <a:r>
              <a:rPr lang="zh-CN" altLang="en-US" dirty="0"/>
              <a:t>，能不能优化？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41FCBED-93D3-442E-8F9C-DCF9F30BEA48}"/>
              </a:ext>
            </a:extLst>
          </p:cNvPr>
          <p:cNvSpPr/>
          <p:nvPr/>
        </p:nvSpPr>
        <p:spPr>
          <a:xfrm>
            <a:off x="4216102" y="2107921"/>
            <a:ext cx="1350627" cy="725322"/>
          </a:xfrm>
          <a:prstGeom prst="roundRect">
            <a:avLst/>
          </a:prstGeom>
          <a:solidFill>
            <a:schemeClr val="bg1"/>
          </a:solidFill>
          <a:ln>
            <a:solidFill>
              <a:srgbClr val="167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可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88282F-C318-4981-AD79-4443E375368C}"/>
              </a:ext>
            </a:extLst>
          </p:cNvPr>
          <p:cNvSpPr txBox="1"/>
          <p:nvPr/>
        </p:nvSpPr>
        <p:spPr>
          <a:xfrm>
            <a:off x="867303" y="3429000"/>
            <a:ext cx="8909108" cy="1151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思考和后期实践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+mn-ea"/>
              </a:rPr>
              <a:t>不限于此，对全局所有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+mn-ea"/>
              </a:rPr>
              <a:t>class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+mn-ea"/>
              </a:rPr>
              <a:t>插桩，做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+mn-ea"/>
              </a:rPr>
              <a:t>UI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+mn-ea"/>
              </a:rPr>
              <a:t>，内存，网络等等方面的性能监控。</a:t>
            </a:r>
            <a:endParaRPr lang="en-US" altLang="zh-CN" b="0" i="0" dirty="0">
              <a:solidFill>
                <a:srgbClr val="555555"/>
              </a:solidFill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+mn-ea"/>
              </a:rPr>
              <a:t>不限于此，如何配合现有的业务，比如埋点、足迹、统计、功能等方面的业务重构。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BAA9CD-2862-4950-90EF-391CB052FC18}"/>
              </a:ext>
            </a:extLst>
          </p:cNvPr>
          <p:cNvSpPr txBox="1"/>
          <p:nvPr/>
        </p:nvSpPr>
        <p:spPr>
          <a:xfrm>
            <a:off x="2278560" y="4948087"/>
            <a:ext cx="572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672FB"/>
                </a:solidFill>
                <a:latin typeface="-apple-system"/>
              </a:rPr>
              <a:t>后续规划</a:t>
            </a:r>
            <a:r>
              <a:rPr lang="zh-CN" altLang="en-US" b="1" i="0" dirty="0">
                <a:solidFill>
                  <a:srgbClr val="1672FB"/>
                </a:solidFill>
                <a:effectLst/>
                <a:latin typeface="-apple-system"/>
              </a:rPr>
              <a:t>：开发、测试和预生产阶段的一整套监控工具</a:t>
            </a:r>
            <a:endParaRPr lang="zh-CN" altLang="en-US" b="1" dirty="0">
              <a:solidFill>
                <a:srgbClr val="1672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14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播放器业务重构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D918C38-FE65-40A3-9ACB-CCE29BF81C68}"/>
              </a:ext>
            </a:extLst>
          </p:cNvPr>
          <p:cNvGrpSpPr/>
          <p:nvPr/>
        </p:nvGrpSpPr>
        <p:grpSpPr>
          <a:xfrm>
            <a:off x="1074595" y="1551300"/>
            <a:ext cx="4789310" cy="3272370"/>
            <a:chOff x="10308" y="3913"/>
            <a:chExt cx="4803" cy="4987"/>
          </a:xfrm>
        </p:grpSpPr>
        <p:sp>
          <p:nvSpPr>
            <p:cNvPr id="7" name="文本1">
              <a:extLst>
                <a:ext uri="{FF2B5EF4-FFF2-40B4-BE49-F238E27FC236}">
                  <a16:creationId xmlns:a16="http://schemas.microsoft.com/office/drawing/2014/main" id="{FED65C00-6720-43F3-AE56-EEC3A7AFF19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308" y="3913"/>
              <a:ext cx="4803" cy="4987"/>
            </a:xfrm>
            <a:prstGeom prst="roundRect">
              <a:avLst>
                <a:gd name="adj" fmla="val 11505"/>
              </a:avLst>
            </a:prstGeom>
            <a:noFill/>
            <a:ln w="28575" cap="flat" cmpd="sng" algn="ctr">
              <a:noFill/>
              <a:prstDash val="solid"/>
            </a:ln>
            <a:effectLst/>
          </p:spPr>
          <p:txBody>
            <a:bodyPr lIns="91429" tIns="45715" rIns="91429" bIns="4571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fontAlgn="auto">
                <a:lnSpc>
                  <a:spcPct val="11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rPr>
                <a:t>类文件代码行数超过上千行。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endParaRPr>
            </a:p>
            <a:p>
              <a:pPr marL="285750" indent="-285750" algn="l" fontAlgn="auto">
                <a:lnSpc>
                  <a:spcPct val="11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rPr>
                <a:t>广告业务和播放器页逻辑交织在一起。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endParaRPr>
            </a:p>
            <a:p>
              <a:pPr marL="285750" indent="-285750" algn="l" fontAlgn="auto">
                <a:lnSpc>
                  <a:spcPct val="11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rPr>
                <a:t>新增广告业务困难，广告业务逻辑混乱。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endParaRPr>
            </a:p>
            <a:p>
              <a:pPr marL="285750" indent="-285750" algn="l" fontAlgn="auto">
                <a:lnSpc>
                  <a:spcPct val="11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rPr>
                <a:t>页面和业务没有完全剥离。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endParaRPr>
            </a:p>
            <a:p>
              <a:pPr marL="285750" indent="-285750">
                <a:lnSpc>
                  <a:spcPct val="11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rPr>
                <a:t>播放器功能无法复用，比如驾驶模式，青少年模式。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8" name="TextBox 46">
              <a:extLst>
                <a:ext uri="{FF2B5EF4-FFF2-40B4-BE49-F238E27FC236}">
                  <a16:creationId xmlns:a16="http://schemas.microsoft.com/office/drawing/2014/main" id="{4F2F2089-316B-4C5A-9188-75BB3C1FEB2A}"/>
                </a:ext>
              </a:extLst>
            </p:cNvPr>
            <p:cNvSpPr txBox="1"/>
            <p:nvPr/>
          </p:nvSpPr>
          <p:spPr>
            <a:xfrm>
              <a:off x="10388" y="3913"/>
              <a:ext cx="4723" cy="719"/>
            </a:xfrm>
            <a:prstGeom prst="rect">
              <a:avLst/>
            </a:prstGeom>
            <a:noFill/>
          </p:spPr>
          <p:txBody>
            <a:bodyPr wrap="square" lIns="91426" tIns="45712" rIns="91426" bIns="45712" rtlCol="0">
              <a:spAutoFit/>
            </a:bodyPr>
            <a:lstStyle/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   </a:t>
              </a:r>
              <a:r>
                <a:rPr lang="zh-CN" altLang="en-US" sz="2000" b="1" kern="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疑难问题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播放器业务重构</a:t>
            </a:r>
          </a:p>
        </p:txBody>
      </p:sp>
      <p:sp>
        <p:nvSpPr>
          <p:cNvPr id="33" name="矩形: 圆角 32"/>
          <p:cNvSpPr/>
          <p:nvPr/>
        </p:nvSpPr>
        <p:spPr>
          <a:xfrm>
            <a:off x="894139" y="2866995"/>
            <a:ext cx="1758461" cy="122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播放器业务模块化</a:t>
            </a:r>
          </a:p>
        </p:txBody>
      </p:sp>
      <p:sp>
        <p:nvSpPr>
          <p:cNvPr id="34" name="箭头: 右 33"/>
          <p:cNvSpPr/>
          <p:nvPr/>
        </p:nvSpPr>
        <p:spPr>
          <a:xfrm>
            <a:off x="2707901" y="3275588"/>
            <a:ext cx="970671" cy="4781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7847F4-D7A7-4081-8C4E-2AFD47E1B2F0}"/>
              </a:ext>
            </a:extLst>
          </p:cNvPr>
          <p:cNvSpPr/>
          <p:nvPr/>
        </p:nvSpPr>
        <p:spPr>
          <a:xfrm>
            <a:off x="3858935" y="1073791"/>
            <a:ext cx="6207854" cy="5217952"/>
          </a:xfrm>
          <a:prstGeom prst="rect">
            <a:avLst/>
          </a:prstGeom>
          <a:noFill/>
          <a:ln>
            <a:solidFill>
              <a:srgbClr val="167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rgbClr val="1672FB"/>
                </a:solidFill>
                <a:latin typeface="Abadi" panose="020B0604020202020204" pitchFamily="34" charset="0"/>
              </a:rPr>
              <a:t>页面</a:t>
            </a:r>
            <a:r>
              <a:rPr lang="en-US" altLang="zh-CN" dirty="0">
                <a:solidFill>
                  <a:srgbClr val="1672FB"/>
                </a:solidFill>
                <a:latin typeface="Abadi" panose="020B0604020202020204" pitchFamily="34" charset="0"/>
              </a:rPr>
              <a:t>Fragment</a:t>
            </a:r>
            <a:endParaRPr lang="zh-CN" altLang="en-US" dirty="0">
              <a:solidFill>
                <a:srgbClr val="1672FB"/>
              </a:solidFill>
              <a:latin typeface="Abadi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FAF2BE-CCB1-478F-902E-0D454E3340A6}"/>
              </a:ext>
            </a:extLst>
          </p:cNvPr>
          <p:cNvSpPr/>
          <p:nvPr/>
        </p:nvSpPr>
        <p:spPr>
          <a:xfrm>
            <a:off x="4429387" y="1694576"/>
            <a:ext cx="2634143" cy="429516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准备 4">
            <a:extLst>
              <a:ext uri="{FF2B5EF4-FFF2-40B4-BE49-F238E27FC236}">
                <a16:creationId xmlns:a16="http://schemas.microsoft.com/office/drawing/2014/main" id="{2C90A1BA-9D65-4B5D-8910-9ACEB96E136B}"/>
              </a:ext>
            </a:extLst>
          </p:cNvPr>
          <p:cNvSpPr/>
          <p:nvPr/>
        </p:nvSpPr>
        <p:spPr>
          <a:xfrm>
            <a:off x="4604562" y="2206304"/>
            <a:ext cx="1059003" cy="570450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A9E7C8-CFE1-455E-9DED-4FDEF961D6CA}"/>
              </a:ext>
            </a:extLst>
          </p:cNvPr>
          <p:cNvSpPr txBox="1"/>
          <p:nvPr/>
        </p:nvSpPr>
        <p:spPr>
          <a:xfrm>
            <a:off x="4717596" y="23208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UI</a:t>
            </a:r>
            <a:r>
              <a:rPr lang="zh-CN" altLang="en-US" sz="1400" dirty="0"/>
              <a:t>容器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321FA3D-F390-480E-997E-782A257ED919}"/>
              </a:ext>
            </a:extLst>
          </p:cNvPr>
          <p:cNvSpPr/>
          <p:nvPr/>
        </p:nvSpPr>
        <p:spPr>
          <a:xfrm>
            <a:off x="5847127" y="2164359"/>
            <a:ext cx="1065401" cy="6207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068EF4-4DF7-40E0-BB2D-0494D970F97D}"/>
              </a:ext>
            </a:extLst>
          </p:cNvPr>
          <p:cNvSpPr txBox="1"/>
          <p:nvPr/>
        </p:nvSpPr>
        <p:spPr>
          <a:xfrm>
            <a:off x="5969762" y="23427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功能组件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645529-C898-4A6B-AF8D-84D8991976DC}"/>
              </a:ext>
            </a:extLst>
          </p:cNvPr>
          <p:cNvSpPr txBox="1"/>
          <p:nvPr/>
        </p:nvSpPr>
        <p:spPr>
          <a:xfrm>
            <a:off x="5134063" y="17585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模块管理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630CA7-DB7A-49EB-A767-043D3D944C0F}"/>
              </a:ext>
            </a:extLst>
          </p:cNvPr>
          <p:cNvSpPr/>
          <p:nvPr/>
        </p:nvSpPr>
        <p:spPr>
          <a:xfrm>
            <a:off x="4983060" y="3350580"/>
            <a:ext cx="1501629" cy="717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D44F7A-99D3-459C-9620-8BB273BF36B1}"/>
              </a:ext>
            </a:extLst>
          </p:cNvPr>
          <p:cNvSpPr/>
          <p:nvPr/>
        </p:nvSpPr>
        <p:spPr>
          <a:xfrm>
            <a:off x="4974671" y="4748272"/>
            <a:ext cx="1501629" cy="717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C86AE4-4E5C-4BA8-BBF9-F6E807B997E5}"/>
              </a:ext>
            </a:extLst>
          </p:cNvPr>
          <p:cNvSpPr txBox="1"/>
          <p:nvPr/>
        </p:nvSpPr>
        <p:spPr>
          <a:xfrm>
            <a:off x="5134063" y="35146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UI</a:t>
            </a:r>
            <a:r>
              <a:rPr lang="zh-CN" altLang="en-US" dirty="0"/>
              <a:t>管理器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F6EC1F-6B39-419C-9E80-0E4269036A64}"/>
              </a:ext>
            </a:extLst>
          </p:cNvPr>
          <p:cNvSpPr txBox="1"/>
          <p:nvPr/>
        </p:nvSpPr>
        <p:spPr>
          <a:xfrm>
            <a:off x="5056071" y="49222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模块管理器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82543AE-8B1F-47FE-A507-48A99E333369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5134064" y="2776754"/>
            <a:ext cx="599811" cy="5738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543FDBB-76CA-4EB3-BA4E-D4530AA8613F}"/>
              </a:ext>
            </a:extLst>
          </p:cNvPr>
          <p:cNvSpPr/>
          <p:nvPr/>
        </p:nvSpPr>
        <p:spPr>
          <a:xfrm>
            <a:off x="7962550" y="1313024"/>
            <a:ext cx="1333850" cy="570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模块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4791639-2FC4-44FA-9849-6EC0D4FD5EAA}"/>
              </a:ext>
            </a:extLst>
          </p:cNvPr>
          <p:cNvSpPr/>
          <p:nvPr/>
        </p:nvSpPr>
        <p:spPr>
          <a:xfrm>
            <a:off x="7658374" y="2283150"/>
            <a:ext cx="1942051" cy="126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FC94FA3-00B4-42A3-A8BA-FD2BC5C90FA9}"/>
              </a:ext>
            </a:extLst>
          </p:cNvPr>
          <p:cNvSpPr/>
          <p:nvPr/>
        </p:nvSpPr>
        <p:spPr>
          <a:xfrm>
            <a:off x="7898234" y="5419289"/>
            <a:ext cx="1333850" cy="570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模块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851DF2-796B-4A7E-830F-F25CC089F662}"/>
              </a:ext>
            </a:extLst>
          </p:cNvPr>
          <p:cNvSpPr txBox="1"/>
          <p:nvPr/>
        </p:nvSpPr>
        <p:spPr>
          <a:xfrm>
            <a:off x="7834930" y="2273944"/>
            <a:ext cx="1477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模块</a:t>
            </a:r>
            <a:r>
              <a:rPr lang="en-US" altLang="zh-CN" sz="1400" dirty="0"/>
              <a:t>2</a:t>
            </a:r>
          </a:p>
          <a:p>
            <a:pPr algn="ctr"/>
            <a:r>
              <a:rPr lang="zh-CN" altLang="en-US" sz="1400" dirty="0"/>
              <a:t>（</a:t>
            </a:r>
            <a:r>
              <a:rPr lang="en-US" altLang="zh-CN" sz="1400" dirty="0"/>
              <a:t>Interface</a:t>
            </a:r>
            <a:r>
              <a:rPr lang="zh-CN" altLang="en-US" sz="1400" dirty="0"/>
              <a:t>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0E7C62B-E248-41A1-BF8D-29D179F86492}"/>
              </a:ext>
            </a:extLst>
          </p:cNvPr>
          <p:cNvSpPr/>
          <p:nvPr/>
        </p:nvSpPr>
        <p:spPr>
          <a:xfrm>
            <a:off x="7898234" y="2797164"/>
            <a:ext cx="1398166" cy="553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7590FC7-62F8-45BE-9DD2-7D7F6C65A3C0}"/>
              </a:ext>
            </a:extLst>
          </p:cNvPr>
          <p:cNvSpPr txBox="1"/>
          <p:nvPr/>
        </p:nvSpPr>
        <p:spPr>
          <a:xfrm>
            <a:off x="7915694" y="2889497"/>
            <a:ext cx="1396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View Container</a:t>
            </a:r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C1111C7-AFD5-4355-8E98-6E2CD9D2AE84}"/>
              </a:ext>
            </a:extLst>
          </p:cNvPr>
          <p:cNvSpPr/>
          <p:nvPr/>
        </p:nvSpPr>
        <p:spPr>
          <a:xfrm>
            <a:off x="7633982" y="3760933"/>
            <a:ext cx="1942051" cy="126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CB973DD-E668-40D8-BB47-4E22D7FA473A}"/>
              </a:ext>
            </a:extLst>
          </p:cNvPr>
          <p:cNvSpPr txBox="1"/>
          <p:nvPr/>
        </p:nvSpPr>
        <p:spPr>
          <a:xfrm>
            <a:off x="7858698" y="3820247"/>
            <a:ext cx="1477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模块</a:t>
            </a:r>
            <a:r>
              <a:rPr lang="en-US" altLang="zh-CN" sz="1400" dirty="0"/>
              <a:t>2</a:t>
            </a:r>
          </a:p>
          <a:p>
            <a:pPr algn="ctr"/>
            <a:r>
              <a:rPr lang="zh-CN" altLang="en-US" sz="1400" dirty="0"/>
              <a:t>（</a:t>
            </a:r>
            <a:r>
              <a:rPr lang="en-US" altLang="zh-CN" sz="1400" dirty="0"/>
              <a:t>Interface</a:t>
            </a:r>
            <a:r>
              <a:rPr lang="zh-CN" altLang="en-US" sz="1400" dirty="0"/>
              <a:t>）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F9BBA02-66F3-4888-B891-68CE3B459A1A}"/>
              </a:ext>
            </a:extLst>
          </p:cNvPr>
          <p:cNvSpPr/>
          <p:nvPr/>
        </p:nvSpPr>
        <p:spPr>
          <a:xfrm>
            <a:off x="7858699" y="4360751"/>
            <a:ext cx="1548930" cy="561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85D5A0-1275-4C90-887A-E7015A20CEAB}"/>
              </a:ext>
            </a:extLst>
          </p:cNvPr>
          <p:cNvSpPr txBox="1"/>
          <p:nvPr/>
        </p:nvSpPr>
        <p:spPr>
          <a:xfrm>
            <a:off x="7844825" y="4453084"/>
            <a:ext cx="1569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View Container</a:t>
            </a:r>
            <a:endParaRPr lang="zh-CN" altLang="en-US" sz="16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2DA263A-35E8-4770-8830-74895FC4393F}"/>
              </a:ext>
            </a:extLst>
          </p:cNvPr>
          <p:cNvCxnSpPr>
            <a:stCxn id="7" idx="6"/>
            <a:endCxn id="18" idx="1"/>
          </p:cNvCxnSpPr>
          <p:nvPr/>
        </p:nvCxnSpPr>
        <p:spPr>
          <a:xfrm flipV="1">
            <a:off x="6912528" y="1598249"/>
            <a:ext cx="1050022" cy="8765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8D68EF4-3481-4025-9776-A991A9ED46E8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 flipV="1">
            <a:off x="6484689" y="3043386"/>
            <a:ext cx="1431005" cy="6658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DFA905E-97B2-467B-A0AC-29A32E1EBB26}"/>
              </a:ext>
            </a:extLst>
          </p:cNvPr>
          <p:cNvCxnSpPr>
            <a:stCxn id="10" idx="3"/>
            <a:endCxn id="35" idx="1"/>
          </p:cNvCxnSpPr>
          <p:nvPr/>
        </p:nvCxnSpPr>
        <p:spPr>
          <a:xfrm>
            <a:off x="6484689" y="3709211"/>
            <a:ext cx="1360136" cy="913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832D606-7A76-4DDD-91A0-554FFD376EDF}"/>
              </a:ext>
            </a:extLst>
          </p:cNvPr>
          <p:cNvCxnSpPr>
            <a:stCxn id="14" idx="3"/>
            <a:endCxn id="29" idx="1"/>
          </p:cNvCxnSpPr>
          <p:nvPr/>
        </p:nvCxnSpPr>
        <p:spPr>
          <a:xfrm flipV="1">
            <a:off x="6476300" y="4391945"/>
            <a:ext cx="1157682" cy="7149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8250441-7505-45FC-ABFA-4D57B41E1C59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6476300" y="5106903"/>
            <a:ext cx="1421934" cy="5976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播放器业务重构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10565" y="1118870"/>
            <a:ext cx="10457180" cy="7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+mn-ea"/>
              </a:rPr>
              <a:t>最复杂的广告业务不仅分离出抽象接口，而且根据业务需要写成了类似</a:t>
            </a:r>
            <a:r>
              <a:rPr lang="en-US" altLang="zh-CN" sz="2000" dirty="0" err="1">
                <a:latin typeface="+mn-ea"/>
              </a:rPr>
              <a:t>OkHtttp</a:t>
            </a:r>
            <a:r>
              <a:rPr lang="zh-CN" altLang="en-US" sz="2000" dirty="0">
                <a:latin typeface="+mn-ea"/>
              </a:rPr>
              <a:t>拦截器的责任链模式，非常方便日后扩展和维护，从此不再在团团的代码迷雾中寻找答案。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710565" y="2378710"/>
            <a:ext cx="9422080" cy="2569210"/>
            <a:chOff x="1069" y="3897"/>
            <a:chExt cx="14797" cy="4046"/>
          </a:xfrm>
        </p:grpSpPr>
        <p:sp>
          <p:nvSpPr>
            <p:cNvPr id="3" name="矩形 2"/>
            <p:cNvSpPr/>
            <p:nvPr/>
          </p:nvSpPr>
          <p:spPr>
            <a:xfrm>
              <a:off x="5416" y="4334"/>
              <a:ext cx="5419" cy="951"/>
            </a:xfrm>
            <a:prstGeom prst="rect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501" y="6104"/>
              <a:ext cx="13659" cy="919"/>
              <a:chOff x="1320" y="6693"/>
              <a:chExt cx="13659" cy="919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1320" y="6693"/>
                <a:ext cx="2793" cy="8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4942" y="6707"/>
                <a:ext cx="2793" cy="8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圆角矩形 1"/>
              <p:cNvSpPr/>
              <p:nvPr/>
            </p:nvSpPr>
            <p:spPr>
              <a:xfrm>
                <a:off x="8564" y="6722"/>
                <a:ext cx="2793" cy="8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12186" y="6693"/>
                <a:ext cx="2793" cy="8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825" y="6848"/>
                <a:ext cx="172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音频广告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5294" y="6862"/>
                <a:ext cx="208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高优先广告</a:t>
                </a: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8985" y="6883"/>
                <a:ext cx="172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集合广告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2531" y="6862"/>
                <a:ext cx="208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低优先广告</a:t>
                </a:r>
              </a:p>
            </p:txBody>
          </p:sp>
          <p:cxnSp>
            <p:nvCxnSpPr>
              <p:cNvPr id="11" name="直接箭头连接符 10"/>
              <p:cNvCxnSpPr>
                <a:stCxn id="6" idx="3"/>
                <a:endCxn id="16" idx="1"/>
              </p:cNvCxnSpPr>
              <p:nvPr/>
            </p:nvCxnSpPr>
            <p:spPr>
              <a:xfrm>
                <a:off x="4113" y="7138"/>
                <a:ext cx="829" cy="14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>
                <a:off x="7735" y="7166"/>
                <a:ext cx="829" cy="14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11357" y="7138"/>
                <a:ext cx="829" cy="14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文本框 16"/>
            <p:cNvSpPr txBox="1"/>
            <p:nvPr/>
          </p:nvSpPr>
          <p:spPr>
            <a:xfrm>
              <a:off x="6187" y="4520"/>
              <a:ext cx="3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播放器广告链管理器</a:t>
              </a:r>
              <a:endParaRPr lang="en-US" altLang="zh-CN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69" y="3897"/>
              <a:ext cx="14797" cy="4046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播放器业务重构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71FF859-9EB0-4477-8060-B03B56F768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1899931"/>
              </p:ext>
            </p:extLst>
          </p:nvPr>
        </p:nvGraphicFramePr>
        <p:xfrm>
          <a:off x="763639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播放器业务重构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79476" y="1439059"/>
            <a:ext cx="10406380" cy="7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latin typeface="+mn-ea"/>
              </a:rPr>
              <a:t>技术难点</a:t>
            </a:r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：</a:t>
            </a:r>
            <a:r>
              <a:rPr lang="zh-CN" altLang="en-US" sz="2000" dirty="0">
                <a:latin typeface="+mn-ea"/>
              </a:rPr>
              <a:t>不同章节切换的时候，播放器的背景色和封面使用上一张图作为默认图，加载成功后直接替换，且需要支持高斯模糊。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79476" y="2882927"/>
            <a:ext cx="1040638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latin typeface="+mn-ea"/>
              </a:rPr>
              <a:t>技术难点</a:t>
            </a:r>
            <a:r>
              <a:rPr lang="en-US" altLang="zh-CN" sz="2000" b="1" dirty="0">
                <a:latin typeface="+mn-ea"/>
              </a:rPr>
              <a:t>2</a:t>
            </a:r>
            <a:r>
              <a:rPr lang="zh-CN" altLang="en-US" sz="2000" b="1" dirty="0">
                <a:latin typeface="+mn-ea"/>
              </a:rPr>
              <a:t>：</a:t>
            </a:r>
            <a:r>
              <a:rPr lang="zh-CN" altLang="en-US" sz="2000" dirty="0">
                <a:latin typeface="+mn-ea"/>
              </a:rPr>
              <a:t>贴片广告播控</a:t>
            </a:r>
          </a:p>
        </p:txBody>
      </p:sp>
    </p:spTree>
    <p:extLst>
      <p:ext uri="{BB962C8B-B14F-4D97-AF65-F5344CB8AC3E}">
        <p14:creationId xmlns:p14="http://schemas.microsoft.com/office/powerpoint/2010/main" val="3238964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懒人畅听车载版适配方案与实践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6470" y="1008380"/>
            <a:ext cx="902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背景：懒人畅听车载版要求提供一个</a:t>
            </a:r>
            <a:r>
              <a:rPr lang="en-US" altLang="zh-CN"/>
              <a:t>apk</a:t>
            </a:r>
            <a:r>
              <a:rPr lang="zh-CN" altLang="en-US"/>
              <a:t>，可以运行到任意车机。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66470" y="1693545"/>
            <a:ext cx="902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问题</a:t>
            </a:r>
            <a:r>
              <a:rPr lang="zh-CN" altLang="en-US"/>
              <a:t>：不同车机屏幕适配。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3780" y="2493645"/>
            <a:ext cx="3335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现有解决方案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33780" y="3244850"/>
            <a:ext cx="27546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屏幕分辨率限定符适配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今日头条适配方案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懒人畅听车载版适配方案与实践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02660" y="1143000"/>
            <a:ext cx="3335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现有解决方案的缺点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33780" y="1653540"/>
            <a:ext cx="751967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屏幕分辨率限定符适配的缺点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不适合车机，车机没有所谓的主流屏幕的最小宽度。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无法生成一系列 values-sw&lt;N&gt;dp 文件夹 (含有 dimens.xml 文件</a:t>
            </a:r>
            <a:r>
              <a:rPr lang="zh-CN" altLang="en-US">
                <a:solidFill>
                  <a:schemeClr val="tx1"/>
                </a:solidFill>
              </a:rPr>
              <a:t>)。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33780" y="3505835"/>
            <a:ext cx="931227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今日头条适配方案的缺点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只公布了核心代码，没有代码库，意味着有很多未知的坑。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核心代码只实现了修改系统 density 的相关逻辑，没有扩展性、灵活性。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懒人听书车载版适配方案与实践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5675" y="1293495"/>
            <a:ext cx="8778875" cy="374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懒人车载版方案</a:t>
            </a:r>
          </a:p>
          <a:p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原理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基于设计图的宽度值（或高度值）和对应的dpi适配，即根据设备的实际宽度（或高度）相对应的缩放view的尺寸。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缩放比率 = value * ((float) actualWidth / (float) designWidth)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适配方案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给定一个宽高大小固定的标准设计图，支持以宽或高一个维度自适应适配，保持宽高比和设计图一致；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支持dp和sp单位。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33325" y="4653293"/>
            <a:ext cx="375745" cy="37574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954132" y="4566295"/>
            <a:ext cx="186986" cy="1869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486998" y="1049235"/>
            <a:ext cx="4124593" cy="897536"/>
            <a:chOff x="4308453" y="1479176"/>
            <a:chExt cx="4124593" cy="897536"/>
          </a:xfrm>
        </p:grpSpPr>
        <p:sp>
          <p:nvSpPr>
            <p:cNvPr id="124" name="Rectangle 4"/>
            <p:cNvSpPr txBox="1">
              <a:spLocks noChangeArrowheads="1"/>
            </p:cNvSpPr>
            <p:nvPr/>
          </p:nvSpPr>
          <p:spPr bwMode="auto">
            <a:xfrm>
              <a:off x="5393486" y="1674044"/>
              <a:ext cx="3039560" cy="507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5" tIns="45702" rIns="91405" bIns="45702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srgbClr val="1672FB"/>
                  </a:solidFill>
                  <a:latin typeface="Arial" panose="020B0604020202020204"/>
                  <a:ea typeface="微软雅黑" panose="020B0503020204020204" charset="-122"/>
                </a:rPr>
                <a:t>个人简介和工作内容概述</a:t>
              </a:r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4308453" y="1479176"/>
              <a:ext cx="846764" cy="897536"/>
              <a:chOff x="2331187" y="1784885"/>
              <a:chExt cx="3094487" cy="3280036"/>
            </a:xfrm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grpSpPr>
          <p:grpSp>
            <p:nvGrpSpPr>
              <p:cNvPr id="177" name="组合 176"/>
              <p:cNvGrpSpPr/>
              <p:nvPr/>
            </p:nvGrpSpPr>
            <p:grpSpPr>
              <a:xfrm rot="5400000">
                <a:off x="2287916" y="1971364"/>
                <a:ext cx="3280036" cy="2907078"/>
                <a:chOff x="3385822" y="2342962"/>
                <a:chExt cx="2463822" cy="2183669"/>
              </a:xfrm>
            </p:grpSpPr>
            <p:sp>
              <p:nvSpPr>
                <p:cNvPr id="179" name="Freeform 5"/>
                <p:cNvSpPr/>
                <p:nvPr/>
              </p:nvSpPr>
              <p:spPr bwMode="auto">
                <a:xfrm rot="10800000">
                  <a:off x="3385822" y="2342962"/>
                  <a:ext cx="2463822" cy="218366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0" name="Freeform 5"/>
                <p:cNvSpPr/>
                <p:nvPr/>
              </p:nvSpPr>
              <p:spPr bwMode="auto">
                <a:xfrm rot="10800000">
                  <a:off x="3589408" y="2523401"/>
                  <a:ext cx="2056648" cy="1822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1672FB"/>
                </a:solidFill>
                <a:ln w="25400">
                  <a:solidFill>
                    <a:srgbClr val="1672FB"/>
                  </a:solidFill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78" name="文本框 32"/>
              <p:cNvSpPr txBox="1"/>
              <p:nvPr/>
            </p:nvSpPr>
            <p:spPr>
              <a:xfrm>
                <a:off x="2331187" y="2495464"/>
                <a:ext cx="3094487" cy="1682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  <a:cs typeface="Aparajita" panose="020B0604020202020204" pitchFamily="34" charset="0"/>
                  </a:rPr>
                  <a:t>一</a:t>
                </a: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5502238" y="2191881"/>
            <a:ext cx="2898546" cy="897255"/>
            <a:chOff x="4324328" y="1479176"/>
            <a:chExt cx="2898546" cy="897536"/>
          </a:xfrm>
        </p:grpSpPr>
        <p:sp>
          <p:nvSpPr>
            <p:cNvPr id="182" name="Rectangle 4"/>
            <p:cNvSpPr txBox="1">
              <a:spLocks noChangeArrowheads="1"/>
            </p:cNvSpPr>
            <p:nvPr/>
          </p:nvSpPr>
          <p:spPr bwMode="auto">
            <a:xfrm>
              <a:off x="5393486" y="1696904"/>
              <a:ext cx="1829388" cy="507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5" tIns="45702" rIns="91405" bIns="45702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srgbClr val="1672FB"/>
                  </a:solidFill>
                  <a:latin typeface="Arial" panose="020B0604020202020204"/>
                  <a:ea typeface="微软雅黑" panose="020B0503020204020204" charset="-122"/>
                </a:rPr>
                <a:t>工作成果</a:t>
              </a:r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4324328" y="1479176"/>
              <a:ext cx="846764" cy="897536"/>
              <a:chOff x="2389203" y="1784885"/>
              <a:chExt cx="3094487" cy="3280036"/>
            </a:xfrm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grpSpPr>
          <p:grpSp>
            <p:nvGrpSpPr>
              <p:cNvPr id="185" name="组合 184"/>
              <p:cNvGrpSpPr/>
              <p:nvPr/>
            </p:nvGrpSpPr>
            <p:grpSpPr>
              <a:xfrm rot="5400000">
                <a:off x="2287916" y="1971364"/>
                <a:ext cx="3280036" cy="2907078"/>
                <a:chOff x="3385822" y="2342962"/>
                <a:chExt cx="2463822" cy="2183669"/>
              </a:xfrm>
            </p:grpSpPr>
            <p:sp>
              <p:nvSpPr>
                <p:cNvPr id="187" name="Freeform 5"/>
                <p:cNvSpPr/>
                <p:nvPr/>
              </p:nvSpPr>
              <p:spPr bwMode="auto">
                <a:xfrm rot="10800000">
                  <a:off x="3385822" y="2342962"/>
                  <a:ext cx="2463822" cy="218366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8" name="Freeform 5"/>
                <p:cNvSpPr/>
                <p:nvPr/>
              </p:nvSpPr>
              <p:spPr bwMode="auto">
                <a:xfrm rot="10800000">
                  <a:off x="3589408" y="2523401"/>
                  <a:ext cx="2056648" cy="1822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1672FB"/>
                </a:solidFill>
                <a:ln w="25400">
                  <a:solidFill>
                    <a:srgbClr val="1672FB"/>
                  </a:solidFill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86" name="文本框 32"/>
              <p:cNvSpPr txBox="1"/>
              <p:nvPr/>
            </p:nvSpPr>
            <p:spPr>
              <a:xfrm>
                <a:off x="2389203" y="2560434"/>
                <a:ext cx="3094487" cy="1682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  <a:cs typeface="Aparajita" panose="020B0604020202020204" pitchFamily="34" charset="0"/>
                  </a:rPr>
                  <a:t>二</a:t>
                </a:r>
              </a:p>
            </p:txBody>
          </p:sp>
        </p:grpSp>
      </p:grpSp>
      <p:grpSp>
        <p:nvGrpSpPr>
          <p:cNvPr id="189" name="组合 188"/>
          <p:cNvGrpSpPr/>
          <p:nvPr/>
        </p:nvGrpSpPr>
        <p:grpSpPr>
          <a:xfrm>
            <a:off x="5486998" y="3346311"/>
            <a:ext cx="3407619" cy="897255"/>
            <a:chOff x="4308453" y="1479176"/>
            <a:chExt cx="3407619" cy="897536"/>
          </a:xfrm>
        </p:grpSpPr>
        <p:sp>
          <p:nvSpPr>
            <p:cNvPr id="190" name="Rectangle 4"/>
            <p:cNvSpPr txBox="1">
              <a:spLocks noChangeArrowheads="1"/>
            </p:cNvSpPr>
            <p:nvPr/>
          </p:nvSpPr>
          <p:spPr bwMode="auto">
            <a:xfrm>
              <a:off x="5393485" y="1685474"/>
              <a:ext cx="2322587" cy="507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5" tIns="45702" rIns="91405" bIns="45702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1672FB"/>
                  </a:solidFill>
                  <a:latin typeface="+mj-ea"/>
                  <a:sym typeface="+mn-ea"/>
                </a:rPr>
                <a:t>专业影响力和贡献</a:t>
              </a:r>
              <a:endParaRPr lang="zh-CN" altLang="en-US" kern="0" dirty="0">
                <a:solidFill>
                  <a:srgbClr val="1672FB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grpSp>
          <p:nvGrpSpPr>
            <p:cNvPr id="192" name="组合 191"/>
            <p:cNvGrpSpPr/>
            <p:nvPr/>
          </p:nvGrpSpPr>
          <p:grpSpPr>
            <a:xfrm>
              <a:off x="4308453" y="1479176"/>
              <a:ext cx="846764" cy="897536"/>
              <a:chOff x="2331187" y="1784885"/>
              <a:chExt cx="3094487" cy="3280036"/>
            </a:xfrm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grpSpPr>
          <p:grpSp>
            <p:nvGrpSpPr>
              <p:cNvPr id="193" name="组合 192"/>
              <p:cNvGrpSpPr/>
              <p:nvPr/>
            </p:nvGrpSpPr>
            <p:grpSpPr>
              <a:xfrm rot="5400000">
                <a:off x="2287916" y="1971364"/>
                <a:ext cx="3280036" cy="2907078"/>
                <a:chOff x="3385822" y="2342962"/>
                <a:chExt cx="2463822" cy="2183669"/>
              </a:xfrm>
            </p:grpSpPr>
            <p:sp>
              <p:nvSpPr>
                <p:cNvPr id="195" name="Freeform 5"/>
                <p:cNvSpPr/>
                <p:nvPr/>
              </p:nvSpPr>
              <p:spPr bwMode="auto">
                <a:xfrm rot="10800000">
                  <a:off x="3385822" y="2342962"/>
                  <a:ext cx="2463822" cy="218366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6" name="Freeform 5"/>
                <p:cNvSpPr/>
                <p:nvPr/>
              </p:nvSpPr>
              <p:spPr bwMode="auto">
                <a:xfrm rot="10800000">
                  <a:off x="3657412" y="2523401"/>
                  <a:ext cx="2056648" cy="1822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1672FB"/>
                </a:solidFill>
                <a:ln w="25400">
                  <a:solidFill>
                    <a:srgbClr val="1672FB"/>
                  </a:solidFill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94" name="文本框 32"/>
              <p:cNvSpPr txBox="1"/>
              <p:nvPr/>
            </p:nvSpPr>
            <p:spPr>
              <a:xfrm>
                <a:off x="2331187" y="2581326"/>
                <a:ext cx="3094487" cy="1682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  <a:cs typeface="Aparajita" panose="020B0604020202020204" pitchFamily="34" charset="0"/>
                  </a:rPr>
                  <a:t>三</a:t>
                </a: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364490" y="263525"/>
            <a:ext cx="86423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燕尾形 8"/>
          <p:cNvSpPr/>
          <p:nvPr/>
        </p:nvSpPr>
        <p:spPr>
          <a:xfrm>
            <a:off x="940435" y="-5080"/>
            <a:ext cx="2861310" cy="6505575"/>
          </a:xfrm>
          <a:prstGeom prst="chevron">
            <a:avLst>
              <a:gd name="adj" fmla="val 64285"/>
            </a:avLst>
          </a:prstGeom>
          <a:solidFill>
            <a:srgbClr val="F2F2F2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-5080" y="7620"/>
            <a:ext cx="2806700" cy="6505575"/>
          </a:xfrm>
          <a:prstGeom prst="chevron">
            <a:avLst>
              <a:gd name="adj" fmla="val 64060"/>
            </a:avLst>
          </a:prstGeom>
          <a:solidFill>
            <a:srgbClr val="1672FB"/>
          </a:solidFill>
          <a:ln>
            <a:solidFill>
              <a:schemeClr val="accent1"/>
            </a:solidFill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520018" y="4476611"/>
            <a:ext cx="2914421" cy="897255"/>
            <a:chOff x="4308453" y="1479176"/>
            <a:chExt cx="2914421" cy="897536"/>
          </a:xfrm>
        </p:grpSpPr>
        <p:sp>
          <p:nvSpPr>
            <p:cNvPr id="12" name="Rectangle 4"/>
            <p:cNvSpPr txBox="1">
              <a:spLocks noChangeArrowheads="1"/>
            </p:cNvSpPr>
            <p:nvPr/>
          </p:nvSpPr>
          <p:spPr bwMode="auto">
            <a:xfrm>
              <a:off x="5393486" y="1685474"/>
              <a:ext cx="1829388" cy="507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5" tIns="45702" rIns="91405" bIns="45702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kern="0" dirty="0">
                  <a:solidFill>
                    <a:srgbClr val="1672FB"/>
                  </a:solidFill>
                  <a:latin typeface="Arial" panose="020B0604020202020204"/>
                  <a:ea typeface="微软雅黑" panose="020B0503020204020204" charset="-122"/>
                </a:rPr>
                <a:t>未来规划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308453" y="1479176"/>
              <a:ext cx="846764" cy="897536"/>
              <a:chOff x="2331187" y="1784885"/>
              <a:chExt cx="3094487" cy="3280036"/>
            </a:xfrm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grpSpPr>
          <p:grpSp>
            <p:nvGrpSpPr>
              <p:cNvPr id="14" name="组合 13"/>
              <p:cNvGrpSpPr/>
              <p:nvPr/>
            </p:nvGrpSpPr>
            <p:grpSpPr>
              <a:xfrm rot="5400000">
                <a:off x="2287916" y="1971364"/>
                <a:ext cx="3280036" cy="2907078"/>
                <a:chOff x="3385822" y="2342962"/>
                <a:chExt cx="2463822" cy="2183669"/>
              </a:xfrm>
            </p:grpSpPr>
            <p:sp>
              <p:nvSpPr>
                <p:cNvPr id="15" name="Freeform 5"/>
                <p:cNvSpPr/>
                <p:nvPr/>
              </p:nvSpPr>
              <p:spPr bwMode="auto">
                <a:xfrm rot="10800000">
                  <a:off x="3385822" y="2342962"/>
                  <a:ext cx="2463822" cy="218366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0800000">
                  <a:off x="3589408" y="2523401"/>
                  <a:ext cx="2056648" cy="1822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1672FB"/>
                </a:solidFill>
                <a:ln w="25400">
                  <a:solidFill>
                    <a:srgbClr val="1672FB"/>
                  </a:solidFill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7" name="文本框 32"/>
              <p:cNvSpPr txBox="1"/>
              <p:nvPr/>
            </p:nvSpPr>
            <p:spPr>
              <a:xfrm>
                <a:off x="2331187" y="2581326"/>
                <a:ext cx="3094487" cy="1682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  <a:cs typeface="Aparajita" panose="020B0604020202020204" pitchFamily="34" charset="0"/>
                  </a:rPr>
                  <a:t>四</a:t>
                </a: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懒人听书车载版适配方案与实践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48055" y="1420495"/>
          <a:ext cx="8827770" cy="398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5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8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7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对比项目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今日头条适配方案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SW 限定符适配方案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sym typeface="+mn-ea"/>
                        </a:rPr>
                        <a:t>懒人车载版方案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适配效果(越高越好)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好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好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好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使用成本(越低越好)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高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维护成本(越低越好)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高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副作用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今日头条适配方案会影响一些三方库和系统控件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SW 限定符适配方案会影响 App 的体积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性能损耗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——APP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内存泄漏和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anr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治理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7895" y="1103630"/>
            <a:ext cx="969327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/>
              <a:t>Android</a:t>
            </a:r>
            <a:r>
              <a:rPr lang="zh-CN" altLang="en-US" sz="2000"/>
              <a:t>内存泄漏：该被释放的对象没有释放，一直被某个或某些实例所持有却不再被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使用导致 GC 不能回收。</a:t>
            </a:r>
            <a:r>
              <a:rPr lang="en-US" altLang="zh-CN"/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37895" y="2351405"/>
            <a:ext cx="9250680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解决方法：使用LeakCanary工具查找内存泄漏，根据它生成的报告定位具体的泄漏位置。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672FB"/>
                </a:solidFill>
                <a:latin typeface="+mj-ea"/>
                <a:ea typeface="+mj-ea"/>
                <a:sym typeface="+mn-ea"/>
              </a:rPr>
              <a:t>专业影响力和贡献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113155"/>
            <a:ext cx="96831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/>
              <a:t>1. </a:t>
            </a:r>
            <a:r>
              <a:rPr lang="zh-CN" altLang="en-US"/>
              <a:t>团队内部分享和推进</a:t>
            </a:r>
            <a:r>
              <a:rPr lang="en-US" altLang="zh-CN"/>
              <a:t>Kotlin</a:t>
            </a:r>
            <a:r>
              <a:rPr lang="zh-CN" altLang="en-US"/>
              <a:t>的学习和推广应用。</a:t>
            </a:r>
          </a:p>
          <a:p>
            <a:pPr algn="l">
              <a:lnSpc>
                <a:spcPct val="150000"/>
              </a:lnSpc>
            </a:pPr>
            <a:r>
              <a:rPr lang="en-US" altLang="zh-CN"/>
              <a:t>2. Android屏幕适配方案</a:t>
            </a:r>
            <a:r>
              <a:rPr lang="zh-CN" altLang="en-US"/>
              <a:t>。</a:t>
            </a:r>
            <a:r>
              <a:rPr lang="en-US" altLang="zh-CN"/>
              <a:t>		</a:t>
            </a:r>
            <a:r>
              <a:rPr lang="zh-CN" altLang="en-US"/>
              <a:t>https://juejin.cn/post/6844903731285196814</a:t>
            </a:r>
          </a:p>
          <a:p>
            <a:pPr algn="l">
              <a:lnSpc>
                <a:spcPct val="150000"/>
              </a:lnSpc>
            </a:pPr>
            <a:r>
              <a:rPr lang="en-US" altLang="zh-CN"/>
              <a:t>3. OkHttp源码学习和应用</a:t>
            </a:r>
            <a:r>
              <a:rPr lang="zh-CN" altLang="en-US"/>
              <a:t>。</a:t>
            </a:r>
            <a:r>
              <a:rPr lang="en-US" altLang="zh-CN"/>
              <a:t>	</a:t>
            </a:r>
            <a:r>
              <a:rPr lang="zh-CN" altLang="en-US"/>
              <a:t>https://juejin.cn/post/6844904046273232903</a:t>
            </a:r>
          </a:p>
          <a:p>
            <a:pPr algn="l">
              <a:lnSpc>
                <a:spcPct val="150000"/>
              </a:lnSpc>
            </a:pPr>
            <a:r>
              <a:rPr lang="en-US" altLang="zh-CN"/>
              <a:t>4. android仿新浪微博发现页效果</a:t>
            </a:r>
            <a:r>
              <a:rPr lang="zh-CN" altLang="en-US"/>
              <a:t>。</a:t>
            </a:r>
            <a:r>
              <a:rPr lang="en-US" altLang="zh-CN"/>
              <a:t> 	https://juejin.cn/post/6844904039088570375</a:t>
            </a:r>
          </a:p>
          <a:p>
            <a:pPr algn="l">
              <a:lnSpc>
                <a:spcPct val="150000"/>
              </a:lnSpc>
            </a:pPr>
            <a:r>
              <a:rPr lang="en-US" altLang="zh-CN"/>
              <a:t>5. 自定义RecyclerView的HeaderItemDecoration实现悬停和点击事件   https://juejin.cn/post/6970870144222363662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4"/>
          <p:cNvSpPr txBox="1"/>
          <p:nvPr/>
        </p:nvSpPr>
        <p:spPr>
          <a:xfrm>
            <a:off x="1433305" y="358850"/>
            <a:ext cx="721193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未来规划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33304" y="1251512"/>
            <a:ext cx="9736923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latin typeface="+mn-ea"/>
              </a:rPr>
              <a:t>一、</a:t>
            </a:r>
            <a:r>
              <a:rPr kumimoji="1" lang="en-US" dirty="0">
                <a:latin typeface="+mn-ea"/>
              </a:rPr>
              <a:t>******</a:t>
            </a:r>
            <a:r>
              <a:rPr kumimoji="1" lang="zh-CN" altLang="en-US" dirty="0">
                <a:latin typeface="+mn-ea"/>
              </a:rPr>
              <a:t>。</a:t>
            </a:r>
            <a:endParaRPr kumimoji="1"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kumimoji="1" lang="zh-CN" altLang="en-US" dirty="0">
                <a:latin typeface="+mn-ea"/>
              </a:rPr>
              <a:t>二、</a:t>
            </a:r>
            <a:r>
              <a:rPr kumimoji="1" lang="en-US" altLang="zh-CN" dirty="0">
                <a:latin typeface="+mn-ea"/>
              </a:rPr>
              <a:t>*****</a:t>
            </a:r>
            <a:r>
              <a:rPr kumimoji="1" lang="zh-CN" altLang="en-US" dirty="0">
                <a:latin typeface="+mn-ea"/>
              </a:rPr>
              <a:t>。</a:t>
            </a:r>
            <a:endParaRPr kumimoji="1"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kumimoji="1" lang="zh-CN" altLang="en-US" dirty="0">
                <a:latin typeface="+mn-ea"/>
              </a:rPr>
              <a:t>三、</a:t>
            </a:r>
            <a:r>
              <a:rPr kumimoji="1" lang="en-US" altLang="zh-CN" dirty="0">
                <a:latin typeface="+mn-ea"/>
              </a:rPr>
              <a:t>******</a:t>
            </a:r>
            <a:r>
              <a:rPr kumimoji="1" lang="zh-CN" altLang="en-US" dirty="0">
                <a:latin typeface="+mn-ea"/>
              </a:rPr>
              <a:t>。</a:t>
            </a:r>
            <a:endParaRPr kumimoji="1"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kumimoji="1" lang="zh-CN" altLang="en-US" dirty="0">
                <a:latin typeface="+mn-ea"/>
              </a:rPr>
              <a:t>四、</a:t>
            </a:r>
            <a:r>
              <a:rPr kumimoji="1" lang="en-US" altLang="zh-CN" dirty="0">
                <a:latin typeface="+mn-ea"/>
              </a:rPr>
              <a:t>*******</a:t>
            </a:r>
            <a:r>
              <a:rPr kumimoji="1" lang="zh-CN" altLang="en-US" dirty="0">
                <a:latin typeface="+mn-ea"/>
              </a:rPr>
              <a:t>。</a:t>
            </a:r>
            <a:endParaRPr kumimoji="1"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zh-CN" dirty="0"/>
          </a:p>
          <a:p>
            <a:pPr marL="0" indent="0" algn="ctr">
              <a:buNone/>
            </a:pPr>
            <a:endParaRPr kumimoji="1" lang="en-US" altLang="zh-CN" dirty="0"/>
          </a:p>
          <a:p>
            <a:pPr marL="0" indent="0" algn="ctr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感谢您的聆听</a:t>
            </a:r>
            <a:endParaRPr kumimoji="1" lang="zh-CN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 17"/>
          <p:cNvSpPr txBox="1">
            <a:spLocks noChangeArrowheads="1"/>
          </p:cNvSpPr>
          <p:nvPr/>
        </p:nvSpPr>
        <p:spPr bwMode="auto">
          <a:xfrm>
            <a:off x="2282336" y="4179887"/>
            <a:ext cx="887707" cy="3067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第一步</a:t>
            </a:r>
          </a:p>
        </p:txBody>
      </p:sp>
      <p:sp>
        <p:nvSpPr>
          <p:cNvPr id="3" name="TextBox 34"/>
          <p:cNvSpPr txBox="1"/>
          <p:nvPr/>
        </p:nvSpPr>
        <p:spPr>
          <a:xfrm>
            <a:off x="1433305" y="358850"/>
            <a:ext cx="3586480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基本信息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12825" y="2882265"/>
            <a:ext cx="3559175" cy="1075055"/>
            <a:chOff x="1799" y="4972"/>
            <a:chExt cx="5079" cy="1693"/>
          </a:xfrm>
        </p:grpSpPr>
        <p:sp>
          <p:nvSpPr>
            <p:cNvPr id="5" name="TextBox 12"/>
            <p:cNvSpPr txBox="1"/>
            <p:nvPr/>
          </p:nvSpPr>
          <p:spPr>
            <a:xfrm>
              <a:off x="2638" y="4972"/>
              <a:ext cx="3418" cy="15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侯国坤</a:t>
              </a:r>
            </a:p>
            <a:p>
              <a:pPr algn="ctr"/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TextBox 16"/>
            <p:cNvSpPr txBox="1"/>
            <p:nvPr/>
          </p:nvSpPr>
          <p:spPr>
            <a:xfrm>
              <a:off x="1799" y="6037"/>
              <a:ext cx="5079" cy="628"/>
            </a:xfrm>
            <a:prstGeom prst="rect">
              <a:avLst/>
            </a:prstGeom>
            <a:noFill/>
          </p:spPr>
          <p:txBody>
            <a:bodyPr wrap="square" lIns="91603" tIns="45803" rIns="91603" bIns="45803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现任岗位：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Android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高级开发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59450" y="2130425"/>
            <a:ext cx="5226685" cy="2334895"/>
            <a:chOff x="2609" y="4197"/>
            <a:chExt cx="8231" cy="3677"/>
          </a:xfrm>
        </p:grpSpPr>
        <p:sp>
          <p:nvSpPr>
            <p:cNvPr id="8" name="文本框 7"/>
            <p:cNvSpPr txBox="1">
              <a:spLocks noChangeArrowheads="1"/>
            </p:cNvSpPr>
            <p:nvPr/>
          </p:nvSpPr>
          <p:spPr bwMode="auto">
            <a:xfrm>
              <a:off x="2623" y="7102"/>
              <a:ext cx="5480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工作年限：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工龄</a:t>
              </a: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5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年，司龄</a:t>
              </a: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3.5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年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609" y="4197"/>
              <a:ext cx="8231" cy="2474"/>
              <a:chOff x="7922" y="2983"/>
              <a:chExt cx="8231" cy="2474"/>
            </a:xfrm>
          </p:grpSpPr>
          <p:sp>
            <p:nvSpPr>
              <p:cNvPr id="10" name="TextBox 14"/>
              <p:cNvSpPr txBox="1"/>
              <p:nvPr/>
            </p:nvSpPr>
            <p:spPr>
              <a:xfrm>
                <a:off x="7922" y="2983"/>
                <a:ext cx="8231" cy="51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学      历：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云南大学，硕士研究生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TextBox 15"/>
              <p:cNvSpPr txBox="1"/>
              <p:nvPr/>
            </p:nvSpPr>
            <p:spPr>
              <a:xfrm>
                <a:off x="7922" y="3928"/>
                <a:ext cx="7618" cy="51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专      业：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计算数学</a:t>
                </a:r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r>
                  <a:rPr lang="zh-CN" altLang="en-US">
                    <a:sym typeface="+mn-ea"/>
                  </a:rPr>
                  <a:t>密码学与信息安全方向</a:t>
                </a:r>
                <a:endPara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" name="TextBox 15"/>
              <p:cNvSpPr txBox="1"/>
              <p:nvPr/>
            </p:nvSpPr>
            <p:spPr>
              <a:xfrm>
                <a:off x="7922" y="4941"/>
                <a:ext cx="4959" cy="51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出生日期：</a:t>
                </a:r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1990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年</a:t>
                </a:r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月</a:t>
                </a:r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日</a:t>
                </a: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MH_Other_1"/>
          <p:cNvCxnSpPr/>
          <p:nvPr>
            <p:custDataLst>
              <p:tags r:id="rId1"/>
            </p:custDataLst>
          </p:nvPr>
        </p:nvCxnSpPr>
        <p:spPr>
          <a:xfrm>
            <a:off x="1235911" y="3466467"/>
            <a:ext cx="9837509" cy="26676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  <a:alpha val="66000"/>
              </a:schemeClr>
            </a:solidFill>
          </a:ln>
          <a:effectLst>
            <a:outerShdw blurRad="63500" sx="102000" sy="102000" algn="ctr" rotWithShape="0">
              <a:schemeClr val="bg1">
                <a:lumMod val="75000"/>
                <a:alpha val="43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17"/>
          <p:cNvSpPr txBox="1">
            <a:spLocks noChangeArrowheads="1"/>
          </p:cNvSpPr>
          <p:nvPr/>
        </p:nvSpPr>
        <p:spPr bwMode="auto">
          <a:xfrm>
            <a:off x="2282336" y="4179887"/>
            <a:ext cx="887707" cy="3067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第一步</a:t>
            </a:r>
          </a:p>
        </p:txBody>
      </p:sp>
      <p:sp>
        <p:nvSpPr>
          <p:cNvPr id="3" name="TextBox 34"/>
          <p:cNvSpPr txBox="1"/>
          <p:nvPr/>
        </p:nvSpPr>
        <p:spPr>
          <a:xfrm>
            <a:off x="1433305" y="358850"/>
            <a:ext cx="3586480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工作经历</a:t>
            </a:r>
          </a:p>
        </p:txBody>
      </p:sp>
      <p:sp>
        <p:nvSpPr>
          <p:cNvPr id="4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38655" y="3571240"/>
            <a:ext cx="3423920" cy="155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2016.07~2018.03</a:t>
            </a:r>
          </a:p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TPV</a:t>
            </a:r>
            <a:r>
              <a:rPr lang="zh-CN" alt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冠捷科技</a:t>
            </a:r>
          </a:p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服务部门：Mobile ASC</a:t>
            </a:r>
          </a:p>
          <a:p>
            <a:pPr algn="ctr" eaLnBrk="1" hangingPunct="1">
              <a:defRPr/>
            </a:pPr>
            <a:endParaRPr lang="zh-CN" altLang="en-US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MH_Text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34210" y="1112520"/>
            <a:ext cx="2738755" cy="128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资深工程师</a:t>
            </a:r>
          </a:p>
          <a:p>
            <a:pPr lvl="0" algn="l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主要负责Philip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手机Freely UI开发和适配，以及配合底层驱动的相关功能修改。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MH_SubTitle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07685" y="2396490"/>
            <a:ext cx="3235325" cy="79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2018.03~</a:t>
            </a:r>
            <a:r>
              <a:rPr lang="zh-CN" alt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至今</a:t>
            </a:r>
          </a:p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懒人在线</a:t>
            </a:r>
            <a:endParaRPr lang="zh-CN" altLang="en-US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服务部门：研发中心</a:t>
            </a:r>
          </a:p>
        </p:txBody>
      </p:sp>
      <p:sp>
        <p:nvSpPr>
          <p:cNvPr id="10" name="MH_Text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82360" y="4802505"/>
            <a:ext cx="2832100" cy="93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 fontScale="800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安卓开发工程师</a:t>
            </a:r>
          </a:p>
          <a:p>
            <a:pPr algn="l">
              <a:lnSpc>
                <a:spcPct val="150000"/>
              </a:lnSpc>
              <a:defRPr/>
            </a:pPr>
            <a:r>
              <a:rPr lang="zh-CN" altLang="en-US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主要负责懒人畅听App日常开发和维护，另兼顾懒人车载版，华为</a:t>
            </a:r>
            <a:r>
              <a:rPr lang="en-US" altLang="zh-CN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Hicar</a:t>
            </a:r>
            <a:r>
              <a:rPr lang="zh-CN" altLang="en-US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的开发和维护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MH_Other_2"/>
          <p:cNvSpPr/>
          <p:nvPr>
            <p:custDataLst>
              <p:tags r:id="rId6"/>
            </p:custDataLst>
          </p:nvPr>
        </p:nvSpPr>
        <p:spPr>
          <a:xfrm>
            <a:off x="3556635" y="3388360"/>
            <a:ext cx="187325" cy="19558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167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MH_Other_3"/>
          <p:cNvCxnSpPr>
            <a:stCxn id="15" idx="4"/>
            <a:endCxn id="12" idx="0"/>
          </p:cNvCxnSpPr>
          <p:nvPr>
            <p:custDataLst>
              <p:tags r:id="rId7"/>
            </p:custDataLst>
          </p:nvPr>
        </p:nvCxnSpPr>
        <p:spPr>
          <a:xfrm rot="16200000" flipH="1">
            <a:off x="3209290" y="2947035"/>
            <a:ext cx="457835" cy="424815"/>
          </a:xfrm>
          <a:prstGeom prst="curvedConnector3">
            <a:avLst>
              <a:gd name="adj1" fmla="val 50000"/>
            </a:avLst>
          </a:prstGeom>
          <a:ln w="38100">
            <a:solidFill>
              <a:srgbClr val="167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H_Other_5"/>
          <p:cNvSpPr/>
          <p:nvPr>
            <p:custDataLst>
              <p:tags r:id="rId8"/>
            </p:custDataLst>
          </p:nvPr>
        </p:nvSpPr>
        <p:spPr>
          <a:xfrm>
            <a:off x="2964180" y="2396490"/>
            <a:ext cx="524510" cy="533400"/>
          </a:xfrm>
          <a:prstGeom prst="ellipse">
            <a:avLst/>
          </a:prstGeom>
          <a:solidFill>
            <a:srgbClr val="1672FB"/>
          </a:solidFill>
          <a:ln>
            <a:solidFill>
              <a:srgbClr val="1672FB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MH_Other_7"/>
          <p:cNvSpPr/>
          <p:nvPr>
            <p:custDataLst>
              <p:tags r:id="rId9"/>
            </p:custDataLst>
          </p:nvPr>
        </p:nvSpPr>
        <p:spPr>
          <a:xfrm>
            <a:off x="7131050" y="3361690"/>
            <a:ext cx="188595" cy="19558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167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" name="MH_Other_8"/>
          <p:cNvCxnSpPr/>
          <p:nvPr>
            <p:custDataLst>
              <p:tags r:id="rId10"/>
            </p:custDataLst>
          </p:nvPr>
        </p:nvCxnSpPr>
        <p:spPr>
          <a:xfrm rot="16200000" flipV="1">
            <a:off x="7131685" y="3646805"/>
            <a:ext cx="531495" cy="356235"/>
          </a:xfrm>
          <a:prstGeom prst="curvedConnector3">
            <a:avLst>
              <a:gd name="adj1" fmla="val 50000"/>
            </a:avLst>
          </a:prstGeom>
          <a:ln w="38100">
            <a:solidFill>
              <a:srgbClr val="167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H_Other_9"/>
          <p:cNvSpPr/>
          <p:nvPr>
            <p:custDataLst>
              <p:tags r:id="rId11"/>
            </p:custDataLst>
          </p:nvPr>
        </p:nvSpPr>
        <p:spPr>
          <a:xfrm>
            <a:off x="7246620" y="4030345"/>
            <a:ext cx="658495" cy="667385"/>
          </a:xfrm>
          <a:prstGeom prst="ellipse">
            <a:avLst/>
          </a:prstGeom>
          <a:gradFill flip="none" rotWithShape="1">
            <a:gsLst>
              <a:gs pos="30000">
                <a:srgbClr val="E8E8E8"/>
              </a:gs>
              <a:gs pos="0">
                <a:srgbClr val="E4E4E4"/>
              </a:gs>
              <a:gs pos="61000">
                <a:srgbClr val="F2F2F2"/>
              </a:gs>
              <a:gs pos="100000">
                <a:schemeClr val="bg1">
                  <a:tint val="23500"/>
                  <a:satMod val="160000"/>
                  <a:lumMod val="96000"/>
                </a:schemeClr>
              </a:gs>
            </a:gsLst>
            <a:lin ang="7800000" scaled="0"/>
            <a:tileRect/>
          </a:gradFill>
          <a:ln w="12700" cap="flat" cmpd="sng">
            <a:gradFill flip="none" rotWithShape="1">
              <a:gsLst>
                <a:gs pos="100000">
                  <a:schemeClr val="tx1">
                    <a:lumMod val="40000"/>
                    <a:lumOff val="60000"/>
                  </a:schemeClr>
                </a:gs>
                <a:gs pos="0">
                  <a:schemeClr val="bg1">
                    <a:lumMod val="0"/>
                    <a:lumOff val="100000"/>
                  </a:schemeClr>
                </a:gs>
                <a:gs pos="54000">
                  <a:schemeClr val="tx1">
                    <a:lumMod val="20000"/>
                    <a:lumOff val="80000"/>
                  </a:schemeClr>
                </a:gs>
              </a:gsLst>
              <a:lin ang="7800000" scaled="0"/>
              <a:tileRect/>
            </a:gra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flatTx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MH_Other_10"/>
          <p:cNvSpPr/>
          <p:nvPr>
            <p:custDataLst>
              <p:tags r:id="rId12"/>
            </p:custDataLst>
          </p:nvPr>
        </p:nvSpPr>
        <p:spPr>
          <a:xfrm>
            <a:off x="7313930" y="4111625"/>
            <a:ext cx="524510" cy="533400"/>
          </a:xfrm>
          <a:prstGeom prst="ellipse">
            <a:avLst/>
          </a:prstGeom>
          <a:solidFill>
            <a:srgbClr val="1672FB"/>
          </a:solidFill>
          <a:ln>
            <a:solidFill>
              <a:srgbClr val="1672FB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7" name="图片 36" descr="31393936353332353b31393936383837393bb5e7cad3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37840" y="2475230"/>
            <a:ext cx="376555" cy="376555"/>
          </a:xfrm>
          <a:prstGeom prst="rect">
            <a:avLst/>
          </a:prstGeom>
        </p:spPr>
      </p:pic>
      <p:pic>
        <p:nvPicPr>
          <p:cNvPr id="38" name="图片 37" descr="懒人听书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68670" y="4212590"/>
            <a:ext cx="314325" cy="314325"/>
          </a:xfrm>
          <a:prstGeom prst="rect">
            <a:avLst/>
          </a:prstGeom>
        </p:spPr>
      </p:pic>
      <p:pic>
        <p:nvPicPr>
          <p:cNvPr id="39" name="图片 38" descr="懒人听书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19340" y="4215130"/>
            <a:ext cx="314325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180246" y="1477768"/>
            <a:ext cx="6506210" cy="4391025"/>
            <a:chOff x="6970" y="2304"/>
            <a:chExt cx="10246" cy="6915"/>
          </a:xfrm>
        </p:grpSpPr>
        <p:grpSp>
          <p:nvGrpSpPr>
            <p:cNvPr id="4" name="组合 3"/>
            <p:cNvGrpSpPr/>
            <p:nvPr/>
          </p:nvGrpSpPr>
          <p:grpSpPr>
            <a:xfrm>
              <a:off x="8758" y="2304"/>
              <a:ext cx="5285" cy="725"/>
              <a:chOff x="5232966" y="1556744"/>
              <a:chExt cx="3355481" cy="460021"/>
            </a:xfrm>
          </p:grpSpPr>
          <p:sp>
            <p:nvSpPr>
              <p:cNvPr id="26" name="MH_SubTitle_1"/>
              <p:cNvSpPr>
                <a:spLocks noChangeArrowheads="1"/>
              </p:cNvSpPr>
              <p:nvPr/>
            </p:nvSpPr>
            <p:spPr bwMode="auto">
              <a:xfrm flipH="1">
                <a:off x="5442041" y="1556744"/>
                <a:ext cx="2925924" cy="460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免流业务思考与实践</a:t>
                </a:r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flipV="1">
                <a:off x="5232966" y="1968420"/>
                <a:ext cx="3355481" cy="16497"/>
              </a:xfrm>
              <a:prstGeom prst="line">
                <a:avLst/>
              </a:prstGeom>
              <a:ln w="19050">
                <a:solidFill>
                  <a:srgbClr val="2F5597"/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9820" y="4912"/>
              <a:ext cx="7396" cy="2036"/>
              <a:chOff x="5907639" y="3212034"/>
              <a:chExt cx="4696162" cy="1292393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5931266" y="3212034"/>
                <a:ext cx="4672535" cy="1292393"/>
                <a:chOff x="5841004" y="2643475"/>
                <a:chExt cx="4672535" cy="1292393"/>
              </a:xfrm>
            </p:grpSpPr>
            <p:sp>
              <p:nvSpPr>
                <p:cNvPr id="22" name="MH_SubTitle_1"/>
                <p:cNvSpPr>
                  <a:spLocks noChangeArrowheads="1"/>
                </p:cNvSpPr>
                <p:nvPr/>
              </p:nvSpPr>
              <p:spPr bwMode="auto">
                <a:xfrm flipH="1">
                  <a:off x="5841004" y="2643475"/>
                  <a:ext cx="2316251" cy="460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zh-CN" altLang="en-US" sz="2400" b="1" dirty="0">
                      <a:solidFill>
                        <a:srgbClr val="1672FB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播放器业务重构</a:t>
                  </a:r>
                </a:p>
              </p:txBody>
            </p:sp>
            <p:sp>
              <p:nvSpPr>
                <p:cNvPr id="23" name="Rectangle 5"/>
                <p:cNvSpPr/>
                <p:nvPr/>
              </p:nvSpPr>
              <p:spPr bwMode="auto">
                <a:xfrm>
                  <a:off x="5980706" y="3123360"/>
                  <a:ext cx="4532833" cy="8125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 anchor="t"/>
                <a:lstStyle/>
                <a:p>
                  <a:pPr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Lato Light" charset="0"/>
                    <a:sym typeface="Gill Sans" charset="0"/>
                  </a:endParaRPr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5907639" y="3668946"/>
                <a:ext cx="2455937" cy="5078"/>
              </a:xfrm>
              <a:prstGeom prst="line">
                <a:avLst/>
              </a:prstGeom>
              <a:ln w="19050">
                <a:solidFill>
                  <a:srgbClr val="2F5597"/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/>
            <p:cNvGrpSpPr/>
            <p:nvPr/>
          </p:nvGrpSpPr>
          <p:grpSpPr>
            <a:xfrm>
              <a:off x="8702" y="7435"/>
              <a:ext cx="7607" cy="777"/>
              <a:chOff x="5210106" y="4939293"/>
              <a:chExt cx="4830149" cy="492904"/>
            </a:xfrm>
          </p:grpSpPr>
          <p:sp>
            <p:nvSpPr>
              <p:cNvPr id="18" name="MH_SubTitle_1"/>
              <p:cNvSpPr>
                <a:spLocks noChangeArrowheads="1"/>
              </p:cNvSpPr>
              <p:nvPr/>
            </p:nvSpPr>
            <p:spPr bwMode="auto">
              <a:xfrm flipH="1">
                <a:off x="5302338" y="4939293"/>
                <a:ext cx="4737917" cy="460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懒人畅听车载版适配方案与实践</a:t>
                </a:r>
                <a:endParaRPr lang="en-US" altLang="zh-CN" sz="2400" b="1" dirty="0">
                  <a:solidFill>
                    <a:srgbClr val="1672FB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 flipV="1">
                <a:off x="5210106" y="5399202"/>
                <a:ext cx="4651565" cy="32995"/>
              </a:xfrm>
              <a:prstGeom prst="line">
                <a:avLst/>
              </a:prstGeom>
              <a:ln w="19050">
                <a:solidFill>
                  <a:srgbClr val="2F5597"/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>
              <a:off x="7000" y="2380"/>
              <a:ext cx="1521" cy="1521"/>
              <a:chOff x="4116949" y="1605269"/>
              <a:chExt cx="965576" cy="96557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4116949" y="1605269"/>
                <a:ext cx="965576" cy="965576"/>
              </a:xfrm>
              <a:prstGeom prst="ellipse">
                <a:avLst/>
              </a:prstGeom>
              <a:solidFill>
                <a:srgbClr val="1672FB"/>
              </a:solidFill>
              <a:ln w="28575" cap="flat">
                <a:noFill/>
                <a:prstDash val="solid"/>
                <a:miter lim="800000"/>
              </a:ln>
              <a:effectLst>
                <a:outerShdw blurRad="228600" dist="228600" dir="5400000" algn="t" rotWithShape="0">
                  <a:schemeClr val="tx1">
                    <a:lumMod val="85000"/>
                    <a:lumOff val="15000"/>
                    <a:alpha val="28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" name="KSO_Shape"/>
              <p:cNvSpPr/>
              <p:nvPr/>
            </p:nvSpPr>
            <p:spPr bwMode="auto">
              <a:xfrm>
                <a:off x="4365794" y="1854116"/>
                <a:ext cx="467886" cy="467882"/>
              </a:xfrm>
              <a:custGeom>
                <a:avLst/>
                <a:gdLst>
                  <a:gd name="T0" fmla="*/ 1767542 w 3927"/>
                  <a:gd name="T1" fmla="*/ 308011 h 3928"/>
                  <a:gd name="T2" fmla="*/ 1684137 w 3927"/>
                  <a:gd name="T3" fmla="*/ 390514 h 3928"/>
                  <a:gd name="T4" fmla="*/ 1406885 w 3927"/>
                  <a:gd name="T5" fmla="*/ 115046 h 3928"/>
                  <a:gd name="T6" fmla="*/ 1490290 w 3927"/>
                  <a:gd name="T7" fmla="*/ 32084 h 3928"/>
                  <a:gd name="T8" fmla="*/ 1597525 w 3927"/>
                  <a:gd name="T9" fmla="*/ 28876 h 3928"/>
                  <a:gd name="T10" fmla="*/ 1770750 w 3927"/>
                  <a:gd name="T11" fmla="*/ 200757 h 3928"/>
                  <a:gd name="T12" fmla="*/ 1767542 w 3927"/>
                  <a:gd name="T13" fmla="*/ 308011 h 3928"/>
                  <a:gd name="T14" fmla="*/ 1032021 w 3927"/>
                  <a:gd name="T15" fmla="*/ 1039078 h 3928"/>
                  <a:gd name="T16" fmla="*/ 754768 w 3927"/>
                  <a:gd name="T17" fmla="*/ 763152 h 3928"/>
                  <a:gd name="T18" fmla="*/ 1364724 w 3927"/>
                  <a:gd name="T19" fmla="*/ 156756 h 3928"/>
                  <a:gd name="T20" fmla="*/ 1641977 w 3927"/>
                  <a:gd name="T21" fmla="*/ 432682 h 3928"/>
                  <a:gd name="T22" fmla="*/ 1032021 w 3927"/>
                  <a:gd name="T23" fmla="*/ 1039078 h 3928"/>
                  <a:gd name="T24" fmla="*/ 993526 w 3927"/>
                  <a:gd name="T25" fmla="*/ 1077121 h 3928"/>
                  <a:gd name="T26" fmla="*/ 605373 w 3927"/>
                  <a:gd name="T27" fmla="*/ 1187584 h 3928"/>
                  <a:gd name="T28" fmla="*/ 716274 w 3927"/>
                  <a:gd name="T29" fmla="*/ 801653 h 3928"/>
                  <a:gd name="T30" fmla="*/ 993526 w 3927"/>
                  <a:gd name="T31" fmla="*/ 1077121 h 3928"/>
                  <a:gd name="T32" fmla="*/ 352867 w 3927"/>
                  <a:gd name="T33" fmla="*/ 226883 h 3928"/>
                  <a:gd name="T34" fmla="*/ 179641 w 3927"/>
                  <a:gd name="T35" fmla="*/ 400597 h 3928"/>
                  <a:gd name="T36" fmla="*/ 179641 w 3927"/>
                  <a:gd name="T37" fmla="*/ 1447468 h 3928"/>
                  <a:gd name="T38" fmla="*/ 352867 w 3927"/>
                  <a:gd name="T39" fmla="*/ 1620724 h 3928"/>
                  <a:gd name="T40" fmla="*/ 1400011 w 3927"/>
                  <a:gd name="T41" fmla="*/ 1620724 h 3928"/>
                  <a:gd name="T42" fmla="*/ 1573236 w 3927"/>
                  <a:gd name="T43" fmla="*/ 1447468 h 3928"/>
                  <a:gd name="T44" fmla="*/ 1573236 w 3927"/>
                  <a:gd name="T45" fmla="*/ 759485 h 3928"/>
                  <a:gd name="T46" fmla="*/ 1752419 w 3927"/>
                  <a:gd name="T47" fmla="*/ 585771 h 3928"/>
                  <a:gd name="T48" fmla="*/ 1752419 w 3927"/>
                  <a:gd name="T49" fmla="*/ 1511178 h 3928"/>
                  <a:gd name="T50" fmla="*/ 1457753 w 3927"/>
                  <a:gd name="T51" fmla="*/ 1800397 h 3928"/>
                  <a:gd name="T52" fmla="*/ 289168 w 3927"/>
                  <a:gd name="T53" fmla="*/ 1800397 h 3928"/>
                  <a:gd name="T54" fmla="*/ 0 w 3927"/>
                  <a:gd name="T55" fmla="*/ 1511178 h 3928"/>
                  <a:gd name="T56" fmla="*/ 0 w 3927"/>
                  <a:gd name="T57" fmla="*/ 354304 h 3928"/>
                  <a:gd name="T58" fmla="*/ 289168 w 3927"/>
                  <a:gd name="T59" fmla="*/ 47210 h 3928"/>
                  <a:gd name="T60" fmla="*/ 1214412 w 3927"/>
                  <a:gd name="T61" fmla="*/ 47210 h 3928"/>
                  <a:gd name="T62" fmla="*/ 1040728 w 3927"/>
                  <a:gd name="T63" fmla="*/ 226883 h 3928"/>
                  <a:gd name="T64" fmla="*/ 352867 w 3927"/>
                  <a:gd name="T65" fmla="*/ 226883 h 39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27" h="3928">
                    <a:moveTo>
                      <a:pt x="3857" y="672"/>
                    </a:moveTo>
                    <a:cubicBezTo>
                      <a:pt x="3675" y="852"/>
                      <a:pt x="3675" y="852"/>
                      <a:pt x="3675" y="852"/>
                    </a:cubicBezTo>
                    <a:cubicBezTo>
                      <a:pt x="3070" y="251"/>
                      <a:pt x="3070" y="251"/>
                      <a:pt x="3070" y="251"/>
                    </a:cubicBezTo>
                    <a:cubicBezTo>
                      <a:pt x="3252" y="70"/>
                      <a:pt x="3252" y="70"/>
                      <a:pt x="3252" y="70"/>
                    </a:cubicBezTo>
                    <a:cubicBezTo>
                      <a:pt x="3319" y="4"/>
                      <a:pt x="3424" y="0"/>
                      <a:pt x="3486" y="63"/>
                    </a:cubicBezTo>
                    <a:cubicBezTo>
                      <a:pt x="3864" y="438"/>
                      <a:pt x="3864" y="438"/>
                      <a:pt x="3864" y="438"/>
                    </a:cubicBezTo>
                    <a:cubicBezTo>
                      <a:pt x="3927" y="501"/>
                      <a:pt x="3924" y="605"/>
                      <a:pt x="3857" y="672"/>
                    </a:cubicBezTo>
                    <a:close/>
                    <a:moveTo>
                      <a:pt x="2252" y="2267"/>
                    </a:moveTo>
                    <a:cubicBezTo>
                      <a:pt x="1647" y="1665"/>
                      <a:pt x="1647" y="1665"/>
                      <a:pt x="1647" y="1665"/>
                    </a:cubicBezTo>
                    <a:cubicBezTo>
                      <a:pt x="2978" y="342"/>
                      <a:pt x="2978" y="342"/>
                      <a:pt x="2978" y="342"/>
                    </a:cubicBezTo>
                    <a:cubicBezTo>
                      <a:pt x="3583" y="944"/>
                      <a:pt x="3583" y="944"/>
                      <a:pt x="3583" y="944"/>
                    </a:cubicBezTo>
                    <a:lnTo>
                      <a:pt x="2252" y="2267"/>
                    </a:lnTo>
                    <a:close/>
                    <a:moveTo>
                      <a:pt x="2168" y="2350"/>
                    </a:moveTo>
                    <a:cubicBezTo>
                      <a:pt x="1321" y="2591"/>
                      <a:pt x="1321" y="2591"/>
                      <a:pt x="1321" y="2591"/>
                    </a:cubicBezTo>
                    <a:cubicBezTo>
                      <a:pt x="1563" y="1749"/>
                      <a:pt x="1563" y="1749"/>
                      <a:pt x="1563" y="1749"/>
                    </a:cubicBezTo>
                    <a:lnTo>
                      <a:pt x="2168" y="2350"/>
                    </a:lnTo>
                    <a:close/>
                    <a:moveTo>
                      <a:pt x="770" y="495"/>
                    </a:moveTo>
                    <a:cubicBezTo>
                      <a:pt x="561" y="495"/>
                      <a:pt x="392" y="665"/>
                      <a:pt x="392" y="874"/>
                    </a:cubicBezTo>
                    <a:cubicBezTo>
                      <a:pt x="392" y="3158"/>
                      <a:pt x="392" y="3158"/>
                      <a:pt x="392" y="3158"/>
                    </a:cubicBezTo>
                    <a:cubicBezTo>
                      <a:pt x="392" y="3367"/>
                      <a:pt x="561" y="3536"/>
                      <a:pt x="770" y="3536"/>
                    </a:cubicBezTo>
                    <a:cubicBezTo>
                      <a:pt x="3055" y="3536"/>
                      <a:pt x="3055" y="3536"/>
                      <a:pt x="3055" y="3536"/>
                    </a:cubicBezTo>
                    <a:cubicBezTo>
                      <a:pt x="3264" y="3536"/>
                      <a:pt x="3433" y="3367"/>
                      <a:pt x="3433" y="3158"/>
                    </a:cubicBezTo>
                    <a:cubicBezTo>
                      <a:pt x="3433" y="1657"/>
                      <a:pt x="3433" y="1657"/>
                      <a:pt x="3433" y="1657"/>
                    </a:cubicBezTo>
                    <a:cubicBezTo>
                      <a:pt x="3824" y="1278"/>
                      <a:pt x="3824" y="1278"/>
                      <a:pt x="3824" y="1278"/>
                    </a:cubicBezTo>
                    <a:cubicBezTo>
                      <a:pt x="3824" y="3297"/>
                      <a:pt x="3824" y="3297"/>
                      <a:pt x="3824" y="3297"/>
                    </a:cubicBezTo>
                    <a:cubicBezTo>
                      <a:pt x="3824" y="3645"/>
                      <a:pt x="3529" y="3928"/>
                      <a:pt x="3181" y="3928"/>
                    </a:cubicBezTo>
                    <a:cubicBezTo>
                      <a:pt x="631" y="3928"/>
                      <a:pt x="631" y="3928"/>
                      <a:pt x="631" y="3928"/>
                    </a:cubicBezTo>
                    <a:cubicBezTo>
                      <a:pt x="283" y="3928"/>
                      <a:pt x="0" y="3645"/>
                      <a:pt x="0" y="3297"/>
                    </a:cubicBezTo>
                    <a:cubicBezTo>
                      <a:pt x="0" y="773"/>
                      <a:pt x="0" y="773"/>
                      <a:pt x="0" y="773"/>
                    </a:cubicBezTo>
                    <a:cubicBezTo>
                      <a:pt x="0" y="425"/>
                      <a:pt x="283" y="103"/>
                      <a:pt x="631" y="103"/>
                    </a:cubicBezTo>
                    <a:cubicBezTo>
                      <a:pt x="2650" y="103"/>
                      <a:pt x="2650" y="103"/>
                      <a:pt x="2650" y="103"/>
                    </a:cubicBezTo>
                    <a:cubicBezTo>
                      <a:pt x="2271" y="495"/>
                      <a:pt x="2271" y="495"/>
                      <a:pt x="2271" y="495"/>
                    </a:cubicBezTo>
                    <a:lnTo>
                      <a:pt x="770" y="4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8040" y="5061"/>
              <a:ext cx="1521" cy="1521"/>
            </a:xfrm>
            <a:prstGeom prst="ellipse">
              <a:avLst/>
            </a:prstGeom>
            <a:solidFill>
              <a:srgbClr val="1672FB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970" y="7698"/>
              <a:ext cx="1521" cy="1521"/>
            </a:xfrm>
            <a:prstGeom prst="ellipse">
              <a:avLst/>
            </a:prstGeom>
            <a:solidFill>
              <a:srgbClr val="1672FB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8" name="TextBox 34"/>
          <p:cNvSpPr txBox="1"/>
          <p:nvPr/>
        </p:nvSpPr>
        <p:spPr>
          <a:xfrm>
            <a:off x="1423670" y="358775"/>
            <a:ext cx="3823335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工作成果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KSO_Shape"/>
          <p:cNvSpPr/>
          <p:nvPr/>
        </p:nvSpPr>
        <p:spPr bwMode="auto">
          <a:xfrm>
            <a:off x="4084650" y="3400705"/>
            <a:ext cx="461952" cy="585983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KSO_Shape"/>
          <p:cNvSpPr/>
          <p:nvPr/>
        </p:nvSpPr>
        <p:spPr bwMode="auto">
          <a:xfrm>
            <a:off x="3360275" y="5077096"/>
            <a:ext cx="546162" cy="509751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免流业务思考与实践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graphicFrame>
        <p:nvGraphicFramePr>
          <p:cNvPr id="2" name="对象 -2147482622"/>
          <p:cNvGraphicFramePr>
            <a:graphicFrameLocks noChangeAspect="1"/>
          </p:cNvGraphicFramePr>
          <p:nvPr/>
        </p:nvGraphicFramePr>
        <p:xfrm>
          <a:off x="766128" y="1080453"/>
          <a:ext cx="4219575" cy="46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638800" imgH="6273800" progId="Visio.Drawing.11">
                  <p:embed/>
                </p:oleObj>
              </mc:Choice>
              <mc:Fallback>
                <p:oleObj r:id="rId3" imgW="5638800" imgH="62738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6128" y="1080453"/>
                        <a:ext cx="4219575" cy="469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766445" y="5776595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注：实际调用时，客户端无需在</a:t>
            </a:r>
            <a:r>
              <a:rPr 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401</a:t>
            </a:r>
            <a:r>
              <a:rPr 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响应后再带上鉴权信息，流程</a:t>
            </a:r>
            <a:r>
              <a:rPr 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1,2</a:t>
            </a:r>
            <a:r>
              <a:rPr 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可跳过。</a:t>
            </a:r>
            <a:endParaRPr lang="zh-CN" altLang="en-US" sz="1400"/>
          </a:p>
        </p:txBody>
      </p:sp>
      <p:sp>
        <p:nvSpPr>
          <p:cNvPr id="3" name="文本框 2" descr="7b0a20202020227461726765744d6f64756c65223a20226b6f6e6c696e6574657874626f78220a7d0a"/>
          <p:cNvSpPr txBox="1"/>
          <p:nvPr/>
        </p:nvSpPr>
        <p:spPr>
          <a:xfrm>
            <a:off x="4890770" y="2261870"/>
            <a:ext cx="660273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</a:rPr>
              <a:t>实践中存在的问题？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项目中有多个Http客户端实例，如何为每一个实例加鉴权信息？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Fresco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Exoplayer</a:t>
            </a:r>
            <a:r>
              <a:rPr lang="zh-CN" altLang="en-US" dirty="0">
                <a:sym typeface="+mn-ea"/>
              </a:rPr>
              <a:t>源码的</a:t>
            </a:r>
            <a:r>
              <a:rPr lang="en-US" altLang="zh-CN" dirty="0" err="1">
                <a:sym typeface="+mn-ea"/>
              </a:rPr>
              <a:t>OkHttpClient</a:t>
            </a:r>
            <a:r>
              <a:rPr lang="zh-CN" altLang="en-US" dirty="0">
                <a:sym typeface="+mn-ea"/>
              </a:rPr>
              <a:t>如何加鉴权信息？</a:t>
            </a:r>
            <a:endParaRPr lang="zh-CN" altLang="en-US" dirty="0"/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如果免流业务线上存在问题，如何动态关闭和打开？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86020" y="4340860"/>
            <a:ext cx="565404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1400">
                <a:solidFill>
                  <a:srgbClr val="FF0000"/>
                </a:solidFill>
                <a:ea typeface="宋体" panose="02010600030101010101" pitchFamily="2" charset="-122"/>
              </a:rPr>
              <a:t>注：</a:t>
            </a:r>
            <a:r>
              <a:rPr lang="zh-CN" sz="140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OkHttpClient请求附带</a:t>
            </a:r>
            <a:r>
              <a:rPr lang="zh-CN" sz="1400">
                <a:solidFill>
                  <a:srgbClr val="FF0000"/>
                </a:solidFill>
                <a:ea typeface="宋体" panose="02010600030101010101" pitchFamily="2" charset="-122"/>
              </a:rPr>
              <a:t>鉴权信息，即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添加一个自定义Interceptor</a:t>
            </a:r>
            <a:endParaRPr lang="en-US" altLang="zh-CN" sz="1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免流业务思考与实践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1026160"/>
            <a:ext cx="94380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>
                <a:sym typeface="+mn-ea"/>
              </a:rPr>
              <a:t>问题一</a:t>
            </a:r>
            <a:r>
              <a:rPr lang="zh-CN" altLang="en-US" sz="2000">
                <a:sym typeface="+mn-ea"/>
              </a:rPr>
              <a:t>：项目中有多个OkHttpClient对象，如何为每一个实例添加一个Interceptor？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2321560"/>
            <a:ext cx="992695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/>
              <a:t>现有方案一：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首先将旧代码中使用的</a:t>
            </a:r>
            <a:r>
              <a:rPr lang="en-US" altLang="zh-CN" dirty="0" err="1">
                <a:sym typeface="+mn-ea"/>
              </a:rPr>
              <a:t>HttpUrlConnection</a:t>
            </a:r>
            <a:r>
              <a:rPr lang="zh-CN" altLang="en-US" dirty="0">
                <a:sym typeface="+mn-ea"/>
              </a:rPr>
              <a:t>全部替换成</a:t>
            </a:r>
            <a:r>
              <a:rPr lang="en-US" altLang="zh-CN" dirty="0" err="1">
                <a:sym typeface="+mn-ea"/>
              </a:rPr>
              <a:t>OkHttpClient</a:t>
            </a:r>
            <a:r>
              <a:rPr lang="zh-CN" altLang="en-US" dirty="0">
                <a:sym typeface="+mn-ea"/>
              </a:rPr>
              <a:t>。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其次找出项目中所有的</a:t>
            </a:r>
            <a:r>
              <a:rPr lang="en-US" altLang="zh-CN" dirty="0" err="1">
                <a:sym typeface="+mn-ea"/>
              </a:rPr>
              <a:t>OkHttpClient</a:t>
            </a:r>
            <a:r>
              <a:rPr lang="zh-CN" altLang="en-US" dirty="0">
                <a:sym typeface="+mn-ea"/>
              </a:rPr>
              <a:t>实例，每处使用的地方添加一个Interceptor。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Fresco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Exoplayer</a:t>
            </a:r>
            <a:r>
              <a:rPr lang="zh-CN" altLang="en-US" dirty="0">
                <a:sym typeface="+mn-ea"/>
              </a:rPr>
              <a:t>源码中的OkHttpClient对象有两种方式，一种是修改源码替换原来的</a:t>
            </a:r>
            <a:r>
              <a:rPr lang="en-US" altLang="zh-CN" dirty="0">
                <a:sym typeface="+mn-ea"/>
              </a:rPr>
              <a:t>Fresco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 err="1">
                <a:sym typeface="+mn-ea"/>
              </a:rPr>
              <a:t>OkHttpNetworkFetcher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 err="1">
                <a:sym typeface="+mn-ea"/>
              </a:rPr>
              <a:t>Exoplayer</a:t>
            </a:r>
            <a:r>
              <a:rPr lang="zh-CN" altLang="en-US" dirty="0">
                <a:sym typeface="+mn-ea"/>
              </a:rPr>
              <a:t>的OkHttpDataSource；另外一种方式是使用反射。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1729740"/>
            <a:ext cx="95637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>
                <a:sym typeface="+mn-ea"/>
              </a:rPr>
              <a:t>问题二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>
                <a:sym typeface="+mn-ea"/>
              </a:rPr>
              <a:t>Fresco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Exoplayer</a:t>
            </a:r>
            <a:r>
              <a:rPr lang="zh-CN" altLang="en-US" sz="2000">
                <a:sym typeface="+mn-ea"/>
              </a:rPr>
              <a:t>源码中的OkHttpClient对象，如何添加一个Interceptor？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免流业务思考与实践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1035050"/>
            <a:ext cx="99269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/>
              <a:t>方案二：</a:t>
            </a:r>
            <a:r>
              <a:rPr lang="zh-CN" altLang="en-US" sz="2000" dirty="0"/>
              <a:t>使用</a:t>
            </a:r>
            <a:r>
              <a:rPr lang="en-US" altLang="zh-CN" sz="2000" dirty="0"/>
              <a:t>Android</a:t>
            </a:r>
            <a:r>
              <a:rPr lang="zh-CN" altLang="en-US" sz="2000" dirty="0"/>
              <a:t>字节码技术，</a:t>
            </a:r>
            <a:r>
              <a:rPr sz="2000" dirty="0" err="1"/>
              <a:t>通过修改字节码的方式h</a:t>
            </a:r>
            <a:r>
              <a:rPr lang="en-US" sz="2000" dirty="0" err="1"/>
              <a:t>ook</a:t>
            </a:r>
            <a:r>
              <a:rPr sz="2000" dirty="0" err="1"/>
              <a:t>掉okhttp，为</a:t>
            </a:r>
            <a:r>
              <a:rPr lang="zh-CN" sz="2000" dirty="0"/>
              <a:t>项目中</a:t>
            </a:r>
            <a:r>
              <a:rPr sz="2000" dirty="0" err="1"/>
              <a:t>所有的OkhttpClient设置全局</a:t>
            </a:r>
            <a:r>
              <a:rPr sz="2000" dirty="0"/>
              <a:t> Interceptor (</a:t>
            </a:r>
            <a:r>
              <a:rPr sz="2000" dirty="0" err="1"/>
              <a:t>包括第三方依赖里的OkhttpClient</a:t>
            </a:r>
            <a:r>
              <a:rPr sz="2000" dirty="0"/>
              <a:t>)</a:t>
            </a:r>
            <a:r>
              <a:rPr lang="zh-CN" sz="2000" dirty="0"/>
              <a:t>。</a:t>
            </a:r>
          </a:p>
        </p:txBody>
      </p:sp>
      <p:pic>
        <p:nvPicPr>
          <p:cNvPr id="12" name="图片 11" descr="企业微信截图_162468967347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730" y="2162175"/>
            <a:ext cx="3952875" cy="3981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免流业务思考与实践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1DCE450B-5EC9-4ED0-9E6C-98F697ECE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969137"/>
              </p:ext>
            </p:extLst>
          </p:nvPr>
        </p:nvGraphicFramePr>
        <p:xfrm>
          <a:off x="838199" y="1325880"/>
          <a:ext cx="9161480" cy="213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370">
                  <a:extLst>
                    <a:ext uri="{9D8B030D-6E8A-4147-A177-3AD203B41FA5}">
                      <a16:colId xmlns:a16="http://schemas.microsoft.com/office/drawing/2014/main" val="858773936"/>
                    </a:ext>
                  </a:extLst>
                </a:gridCol>
                <a:gridCol w="2290370">
                  <a:extLst>
                    <a:ext uri="{9D8B030D-6E8A-4147-A177-3AD203B41FA5}">
                      <a16:colId xmlns:a16="http://schemas.microsoft.com/office/drawing/2014/main" val="2728242642"/>
                    </a:ext>
                  </a:extLst>
                </a:gridCol>
                <a:gridCol w="2290370">
                  <a:extLst>
                    <a:ext uri="{9D8B030D-6E8A-4147-A177-3AD203B41FA5}">
                      <a16:colId xmlns:a16="http://schemas.microsoft.com/office/drawing/2014/main" val="2613222218"/>
                    </a:ext>
                  </a:extLst>
                </a:gridCol>
                <a:gridCol w="2290370">
                  <a:extLst>
                    <a:ext uri="{9D8B030D-6E8A-4147-A177-3AD203B41FA5}">
                      <a16:colId xmlns:a16="http://schemas.microsoft.com/office/drawing/2014/main" val="3513509131"/>
                    </a:ext>
                  </a:extLst>
                </a:gridCol>
              </a:tblGrid>
              <a:tr h="51601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对比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现有方案一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优化方案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第三方框架（</a:t>
                      </a:r>
                      <a:r>
                        <a:rPr lang="en-US" altLang="zh-CN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Didi,Rabbit</a:t>
                      </a:r>
                      <a:r>
                        <a:rPr lang="zh-CN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84247"/>
                  </a:ext>
                </a:extLst>
              </a:tr>
              <a:tr h="3745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侵入性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越低越好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549312"/>
                  </a:ext>
                </a:extLst>
              </a:tr>
              <a:tr h="3745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维护成本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越低越好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31093"/>
                  </a:ext>
                </a:extLst>
              </a:tr>
              <a:tr h="3745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扩展性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越高越好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464733"/>
                  </a:ext>
                </a:extLst>
              </a:tr>
              <a:tr h="3745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副作用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难维护，不能扩展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需要进一步扩展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第三方可能业务不同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3649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0FC02A9-5341-4239-981B-3BEC56CB0662}"/>
              </a:ext>
            </a:extLst>
          </p:cNvPr>
          <p:cNvSpPr txBox="1"/>
          <p:nvPr/>
        </p:nvSpPr>
        <p:spPr>
          <a:xfrm>
            <a:off x="838199" y="4071668"/>
            <a:ext cx="466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思考</a:t>
            </a:r>
            <a:r>
              <a:rPr lang="en-US" altLang="zh-CN" sz="1800" dirty="0">
                <a:solidFill>
                  <a:srgbClr val="FF0000"/>
                </a:solidFill>
              </a:rPr>
              <a:t>Android</a:t>
            </a:r>
            <a:r>
              <a:rPr lang="zh-CN" altLang="en-US" sz="1800" dirty="0">
                <a:solidFill>
                  <a:srgbClr val="FF0000"/>
                </a:solidFill>
              </a:rPr>
              <a:t>字节码技术更多的应用场景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5629193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8f42fbeb3218f2a3a7e477b64a1701492a5db7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Other"/>
  <p:tag name="MH_ORDER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Other"/>
  <p:tag name="MH_ORD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Other"/>
  <p:tag name="MH_ORDER" val="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Other"/>
  <p:tag name="MH_ORDER" val="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8c2fcd3-6e3e-425d-b7ea-6ded0c381608}"/>
  <p:tag name="TABLE_ENDDRAG_ORIGIN_RECT" val="695*241"/>
  <p:tag name="TABLE_ENDDRAG_RECT" val="74*111*695*24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新任总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1847</Words>
  <Application>Microsoft Office PowerPoint</Application>
  <PresentationFormat>宽屏</PresentationFormat>
  <Paragraphs>202</Paragraphs>
  <Slides>24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-apple-system</vt:lpstr>
      <vt:lpstr>PingFang SC</vt:lpstr>
      <vt:lpstr>TTTGB Medium</vt:lpstr>
      <vt:lpstr>等线</vt:lpstr>
      <vt:lpstr>思源黑体</vt:lpstr>
      <vt:lpstr>微软雅黑</vt:lpstr>
      <vt:lpstr>Abadi</vt:lpstr>
      <vt:lpstr>Arial</vt:lpstr>
      <vt:lpstr>Impact</vt:lpstr>
      <vt:lpstr>Source Sans Pro</vt:lpstr>
      <vt:lpstr>Times New Roman</vt:lpstr>
      <vt:lpstr>Wingdings</vt:lpstr>
      <vt:lpstr>Office 主题​​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工作成果——免流业务思考与实践</vt:lpstr>
      <vt:lpstr>工作成果——免流业务思考与实践</vt:lpstr>
      <vt:lpstr>工作成果——免流业务思考与实践</vt:lpstr>
      <vt:lpstr>工作成果——免流业务思考与实践</vt:lpstr>
      <vt:lpstr>工作成果——免流业务思考与实践</vt:lpstr>
      <vt:lpstr>工作成果——免流业务思考与实践</vt:lpstr>
      <vt:lpstr>工作成果——播放器业务重构</vt:lpstr>
      <vt:lpstr>工作成果——播放器业务重构</vt:lpstr>
      <vt:lpstr>工作成果——播放器业务重构</vt:lpstr>
      <vt:lpstr>工作成果——播放器业务重构</vt:lpstr>
      <vt:lpstr>工作成果——播放器业务重构</vt:lpstr>
      <vt:lpstr>工作成果——懒人畅听车载版适配方案与实践</vt:lpstr>
      <vt:lpstr>工作成果——懒人畅听车载版适配方案与实践</vt:lpstr>
      <vt:lpstr>工作成果——懒人听书车载版适配方案与实践</vt:lpstr>
      <vt:lpstr>工作成果——懒人听书车载版适配方案与实践</vt:lpstr>
      <vt:lpstr>工作成果——APP内存泄漏和anr治理</vt:lpstr>
      <vt:lpstr>专业影响力和贡献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gemxia(夏诗)</dc:creator>
  <cp:lastModifiedBy>android1@lazyaudio.com</cp:lastModifiedBy>
  <cp:revision>873</cp:revision>
  <dcterms:created xsi:type="dcterms:W3CDTF">2018-05-14T08:48:00Z</dcterms:created>
  <dcterms:modified xsi:type="dcterms:W3CDTF">2021-06-29T14:37:14Z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6E5BB802B775489BB804D0206995D43A</vt:lpwstr>
  </property>
  <property fmtid="{D5CDD505-2E9C-101B-9397-08002B2CF9AE}" pid="3" name="KSOProductBuildVer">
    <vt:lpwstr>2052-11.1.0.10578</vt:lpwstr>
  </property>
</Properties>
</file>