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9" r:id="rId3"/>
    <p:sldId id="260" r:id="rId4"/>
    <p:sldId id="327" r:id="rId5"/>
    <p:sldId id="329" r:id="rId6"/>
    <p:sldId id="331" r:id="rId7"/>
    <p:sldId id="332" r:id="rId8"/>
    <p:sldId id="334" r:id="rId9"/>
    <p:sldId id="340" r:id="rId10"/>
    <p:sldId id="333" r:id="rId11"/>
    <p:sldId id="335" r:id="rId12"/>
    <p:sldId id="337" r:id="rId13"/>
    <p:sldId id="338" r:id="rId14"/>
    <p:sldId id="339" r:id="rId15"/>
    <p:sldId id="341" r:id="rId16"/>
    <p:sldId id="342" r:id="rId17"/>
    <p:sldId id="343" r:id="rId18"/>
    <p:sldId id="304"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àng Doãn" initials="HD" lastIdx="1" clrIdx="0">
    <p:extLst>
      <p:ext uri="{19B8F6BF-5375-455C-9EA6-DF929625EA0E}">
        <p15:presenceInfo xmlns:p15="http://schemas.microsoft.com/office/powerpoint/2012/main" userId="37ad6136f42502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EBFF"/>
    <a:srgbClr val="54A0FF"/>
    <a:srgbClr val="0AB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71"/>
    <p:restoredTop sz="94645"/>
  </p:normalViewPr>
  <p:slideViewPr>
    <p:cSldViewPr snapToGrid="0">
      <p:cViewPr varScale="1">
        <p:scale>
          <a:sx n="115" d="100"/>
          <a:sy n="115" d="100"/>
        </p:scale>
        <p:origin x="24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090E5-5878-9B4B-BB41-5A3C67956585}" type="datetimeFigureOut">
              <a:rPr lang="en-VN" smtClean="0"/>
              <a:t>08/09/2022</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0C85F-CF6C-5A4B-AE8E-D4F1A4BDF0AD}" type="slidenum">
              <a:rPr lang="en-VN" smtClean="0"/>
              <a:t>‹#›</a:t>
            </a:fld>
            <a:endParaRPr lang="en-VN"/>
          </a:p>
        </p:txBody>
      </p:sp>
    </p:spTree>
    <p:extLst>
      <p:ext uri="{BB962C8B-B14F-4D97-AF65-F5344CB8AC3E}">
        <p14:creationId xmlns:p14="http://schemas.microsoft.com/office/powerpoint/2010/main" val="2433293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107190" y="1588342"/>
            <a:ext cx="994351" cy="61101"/>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 name="Google Shape;14;p2"/>
          <p:cNvSpPr txBox="1">
            <a:spLocks noGrp="1"/>
          </p:cNvSpPr>
          <p:nvPr>
            <p:ph type="ctrTitle"/>
          </p:nvPr>
        </p:nvSpPr>
        <p:spPr>
          <a:xfrm>
            <a:off x="972600" y="1763267"/>
            <a:ext cx="10250800" cy="2219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56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5600">
                <a:solidFill>
                  <a:schemeClr val="dk2"/>
                </a:solidFill>
              </a:defRPr>
            </a:lvl2pPr>
            <a:lvl3pPr lvl="2">
              <a:spcBef>
                <a:spcPts val="0"/>
              </a:spcBef>
              <a:spcAft>
                <a:spcPts val="0"/>
              </a:spcAft>
              <a:buClr>
                <a:schemeClr val="dk2"/>
              </a:buClr>
              <a:buSzPts val="4200"/>
              <a:buNone/>
              <a:defRPr sz="5600">
                <a:solidFill>
                  <a:schemeClr val="dk2"/>
                </a:solidFill>
              </a:defRPr>
            </a:lvl3pPr>
            <a:lvl4pPr lvl="3">
              <a:spcBef>
                <a:spcPts val="0"/>
              </a:spcBef>
              <a:spcAft>
                <a:spcPts val="0"/>
              </a:spcAft>
              <a:buClr>
                <a:schemeClr val="dk2"/>
              </a:buClr>
              <a:buSzPts val="4200"/>
              <a:buNone/>
              <a:defRPr sz="5600">
                <a:solidFill>
                  <a:schemeClr val="dk2"/>
                </a:solidFill>
              </a:defRPr>
            </a:lvl4pPr>
            <a:lvl5pPr lvl="4">
              <a:spcBef>
                <a:spcPts val="0"/>
              </a:spcBef>
              <a:spcAft>
                <a:spcPts val="0"/>
              </a:spcAft>
              <a:buClr>
                <a:schemeClr val="dk2"/>
              </a:buClr>
              <a:buSzPts val="4200"/>
              <a:buNone/>
              <a:defRPr sz="5600">
                <a:solidFill>
                  <a:schemeClr val="dk2"/>
                </a:solidFill>
              </a:defRPr>
            </a:lvl5pPr>
            <a:lvl6pPr lvl="5">
              <a:spcBef>
                <a:spcPts val="0"/>
              </a:spcBef>
              <a:spcAft>
                <a:spcPts val="0"/>
              </a:spcAft>
              <a:buClr>
                <a:schemeClr val="dk2"/>
              </a:buClr>
              <a:buSzPts val="4200"/>
              <a:buNone/>
              <a:defRPr sz="5600">
                <a:solidFill>
                  <a:schemeClr val="dk2"/>
                </a:solidFill>
              </a:defRPr>
            </a:lvl6pPr>
            <a:lvl7pPr lvl="6">
              <a:spcBef>
                <a:spcPts val="0"/>
              </a:spcBef>
              <a:spcAft>
                <a:spcPts val="0"/>
              </a:spcAft>
              <a:buClr>
                <a:schemeClr val="dk2"/>
              </a:buClr>
              <a:buSzPts val="4200"/>
              <a:buNone/>
              <a:defRPr sz="5600">
                <a:solidFill>
                  <a:schemeClr val="dk2"/>
                </a:solidFill>
              </a:defRPr>
            </a:lvl7pPr>
            <a:lvl8pPr lvl="7">
              <a:spcBef>
                <a:spcPts val="0"/>
              </a:spcBef>
              <a:spcAft>
                <a:spcPts val="0"/>
              </a:spcAft>
              <a:buClr>
                <a:schemeClr val="dk2"/>
              </a:buClr>
              <a:buSzPts val="4200"/>
              <a:buNone/>
              <a:defRPr sz="5600">
                <a:solidFill>
                  <a:schemeClr val="dk2"/>
                </a:solidFill>
              </a:defRPr>
            </a:lvl8pPr>
            <a:lvl9pPr lvl="8">
              <a:spcBef>
                <a:spcPts val="0"/>
              </a:spcBef>
              <a:spcAft>
                <a:spcPts val="0"/>
              </a:spcAft>
              <a:buClr>
                <a:schemeClr val="dk2"/>
              </a:buClr>
              <a:buSzPts val="4200"/>
              <a:buNone/>
              <a:defRPr sz="56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972836" y="4230533"/>
            <a:ext cx="10250800" cy="72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2133">
                <a:latin typeface="Verdana"/>
                <a:ea typeface="Verdana"/>
                <a:cs typeface="Verdana"/>
                <a:sym typeface="Verdana"/>
              </a:defRPr>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p:nvPicPr>
        <p:blipFill>
          <a:blip r:embed="rId2">
            <a:alphaModFix/>
          </a:blip>
          <a:stretch>
            <a:fillRect/>
          </a:stretch>
        </p:blipFill>
        <p:spPr>
          <a:xfrm>
            <a:off x="10650296" y="55414"/>
            <a:ext cx="1463040" cy="539573"/>
          </a:xfrm>
          <a:prstGeom prst="rect">
            <a:avLst/>
          </a:prstGeom>
          <a:noFill/>
          <a:ln>
            <a:noFill/>
          </a:ln>
        </p:spPr>
      </p:pic>
    </p:spTree>
    <p:extLst>
      <p:ext uri="{BB962C8B-B14F-4D97-AF65-F5344CB8AC3E}">
        <p14:creationId xmlns:p14="http://schemas.microsoft.com/office/powerpoint/2010/main" val="291533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 name="Google Shape;42;p6"/>
          <p:cNvGrpSpPr/>
          <p:nvPr/>
        </p:nvGrpSpPr>
        <p:grpSpPr>
          <a:xfrm>
            <a:off x="1107190" y="1588342"/>
            <a:ext cx="994351" cy="61101"/>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6"/>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r>
              <a:rPr lang="en-US"/>
              <a:t>Click to edit Master title style</a:t>
            </a:r>
            <a:endParaRPr/>
          </a:p>
        </p:txBody>
      </p:sp>
    </p:spTree>
    <p:extLst>
      <p:ext uri="{BB962C8B-B14F-4D97-AF65-F5344CB8AC3E}">
        <p14:creationId xmlns:p14="http://schemas.microsoft.com/office/powerpoint/2010/main" val="98160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218615" y="193392"/>
            <a:ext cx="6617315" cy="6238939"/>
          </a:xfrm>
        </p:spPr>
        <p:txBody>
          <a:bodyPr/>
          <a:lstStyle>
            <a:lvl1pPr marL="194728"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218615" y="6432331"/>
            <a:ext cx="6617315" cy="344739"/>
          </a:xfrm>
        </p:spPr>
        <p:txBody>
          <a:bodyPr anchor="ctr"/>
          <a:lstStyle>
            <a:lvl1pPr marL="95998" indent="0">
              <a:lnSpc>
                <a:spcPct val="100000"/>
              </a:lnSpc>
              <a:buNone/>
              <a:defRPr sz="1200" i="1"/>
            </a:lvl1pPr>
            <a:lvl2pPr marL="821246" indent="0">
              <a:buNone/>
              <a:defRPr/>
            </a:lvl2pPr>
            <a:lvl3pPr marL="1430831" indent="0">
              <a:buNone/>
              <a:defRPr/>
            </a:lvl3pPr>
            <a:lvl4pPr marL="2040416" indent="0">
              <a:buNone/>
              <a:defRPr/>
            </a:lvl4pPr>
            <a:lvl5pPr marL="265000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6988226" y="193391"/>
            <a:ext cx="5060833" cy="6583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6461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5423337" y="126125"/>
            <a:ext cx="6617315" cy="6238939"/>
          </a:xfrm>
        </p:spPr>
        <p:txBody>
          <a:bodyPr/>
          <a:lstStyle>
            <a:lvl1pPr marL="194728"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5423337" y="6398699"/>
            <a:ext cx="6617315" cy="344739"/>
          </a:xfrm>
        </p:spPr>
        <p:txBody>
          <a:bodyPr anchor="ctr"/>
          <a:lstStyle>
            <a:lvl1pPr marL="95998" indent="0">
              <a:lnSpc>
                <a:spcPct val="100000"/>
              </a:lnSpc>
              <a:buNone/>
              <a:defRPr sz="1200" i="1"/>
            </a:lvl1pPr>
            <a:lvl2pPr marL="821246" indent="0">
              <a:buNone/>
              <a:defRPr/>
            </a:lvl2pPr>
            <a:lvl3pPr marL="1430831" indent="0">
              <a:buNone/>
              <a:defRPr/>
            </a:lvl3pPr>
            <a:lvl4pPr marL="2040416" indent="0">
              <a:buNone/>
              <a:defRPr/>
            </a:lvl4pPr>
            <a:lvl5pPr marL="265000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35481" y="126125"/>
            <a:ext cx="5144916" cy="661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728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1107190" y="1588342"/>
            <a:ext cx="994351" cy="61101"/>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3"/>
          <p:cNvSpPr txBox="1">
            <a:spLocks noGrp="1"/>
          </p:cNvSpPr>
          <p:nvPr>
            <p:ph type="title"/>
          </p:nvPr>
        </p:nvSpPr>
        <p:spPr>
          <a:xfrm>
            <a:off x="972600" y="1763267"/>
            <a:ext cx="10251200" cy="20248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48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p:nvPicPr>
        <p:blipFill>
          <a:blip r:embed="rId2"/>
          <a:stretch>
            <a:fillRect/>
          </a:stretch>
        </p:blipFill>
        <p:spPr>
          <a:xfrm>
            <a:off x="11425552" y="6121224"/>
            <a:ext cx="687173" cy="669509"/>
          </a:xfrm>
          <a:prstGeom prst="rect">
            <a:avLst/>
          </a:prstGeom>
        </p:spPr>
      </p:pic>
    </p:spTree>
    <p:extLst>
      <p:ext uri="{BB962C8B-B14F-4D97-AF65-F5344CB8AC3E}">
        <p14:creationId xmlns:p14="http://schemas.microsoft.com/office/powerpoint/2010/main" val="187284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1107190" y="1588342"/>
            <a:ext cx="994351" cy="61101"/>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3"/>
          <p:cNvSpPr txBox="1">
            <a:spLocks noGrp="1"/>
          </p:cNvSpPr>
          <p:nvPr>
            <p:ph type="title"/>
          </p:nvPr>
        </p:nvSpPr>
        <p:spPr>
          <a:xfrm>
            <a:off x="972600" y="1763267"/>
            <a:ext cx="10251200" cy="20248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48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p:nvPicPr>
        <p:blipFill>
          <a:blip r:embed="rId2"/>
          <a:stretch>
            <a:fillRect/>
          </a:stretch>
        </p:blipFill>
        <p:spPr>
          <a:xfrm>
            <a:off x="11425552" y="6121224"/>
            <a:ext cx="687173" cy="669509"/>
          </a:xfrm>
          <a:prstGeom prst="rect">
            <a:avLst/>
          </a:prstGeom>
        </p:spPr>
      </p:pic>
    </p:spTree>
    <p:extLst>
      <p:ext uri="{BB962C8B-B14F-4D97-AF65-F5344CB8AC3E}">
        <p14:creationId xmlns:p14="http://schemas.microsoft.com/office/powerpoint/2010/main" val="57328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950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4"/>
          <p:cNvSpPr txBox="1">
            <a:spLocks noGrp="1"/>
          </p:cNvSpPr>
          <p:nvPr>
            <p:ph type="title"/>
          </p:nvPr>
        </p:nvSpPr>
        <p:spPr>
          <a:xfrm>
            <a:off x="313600" y="142200"/>
            <a:ext cx="11609600" cy="7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3467">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3467">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3467">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3467">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3467">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3467">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3467">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3467">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3467">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74173" y="890210"/>
            <a:ext cx="11766247" cy="5676591"/>
          </a:xfrm>
          <a:prstGeom prst="rect">
            <a:avLst/>
          </a:prstGeom>
        </p:spPr>
        <p:txBody>
          <a:bodyPr spcFirstLastPara="1" wrap="square" lIns="91425" tIns="91425" rIns="91425" bIns="91425" anchor="t" anchorCtr="0">
            <a:noAutofit/>
          </a:bodyPr>
          <a:lstStyle>
            <a:lvl1pPr marL="609585" lvl="0" indent="-457189">
              <a:lnSpc>
                <a:spcPct val="120000"/>
              </a:lnSpc>
              <a:spcBef>
                <a:spcPts val="800"/>
              </a:spcBef>
              <a:spcAft>
                <a:spcPts val="800"/>
              </a:spcAft>
              <a:buSzPts val="1800"/>
              <a:buFont typeface="Verdana"/>
              <a:buChar char="●"/>
              <a:defRPr sz="2400">
                <a:latin typeface="Verdana"/>
                <a:ea typeface="Verdana"/>
                <a:cs typeface="Verdana"/>
                <a:sym typeface="Verdana"/>
              </a:defRPr>
            </a:lvl1pPr>
            <a:lvl2pPr marL="1219170" lvl="1" indent="-457189">
              <a:spcBef>
                <a:spcPts val="2133"/>
              </a:spcBef>
              <a:spcAft>
                <a:spcPts val="0"/>
              </a:spcAft>
              <a:buSzPts val="1800"/>
              <a:buFont typeface="Verdana"/>
              <a:buChar char="○"/>
              <a:defRPr sz="2400">
                <a:latin typeface="Verdana"/>
                <a:ea typeface="Verdana"/>
                <a:cs typeface="Verdana"/>
                <a:sym typeface="Verdana"/>
              </a:defRPr>
            </a:lvl2pPr>
            <a:lvl3pPr marL="1828754" lvl="2" indent="-457189">
              <a:spcBef>
                <a:spcPts val="2133"/>
              </a:spcBef>
              <a:spcAft>
                <a:spcPts val="0"/>
              </a:spcAft>
              <a:buSzPts val="1800"/>
              <a:buFont typeface="Verdana"/>
              <a:buChar char="■"/>
              <a:defRPr sz="2400">
                <a:latin typeface="Verdana"/>
                <a:ea typeface="Verdana"/>
                <a:cs typeface="Verdana"/>
                <a:sym typeface="Verdana"/>
              </a:defRPr>
            </a:lvl3pPr>
            <a:lvl4pPr marL="2438339" lvl="3" indent="-457189">
              <a:spcBef>
                <a:spcPts val="2133"/>
              </a:spcBef>
              <a:spcAft>
                <a:spcPts val="0"/>
              </a:spcAft>
              <a:buSzPts val="1800"/>
              <a:buFont typeface="Verdana"/>
              <a:buChar char="●"/>
              <a:defRPr sz="2400">
                <a:latin typeface="Verdana"/>
                <a:ea typeface="Verdana"/>
                <a:cs typeface="Verdana"/>
                <a:sym typeface="Verdana"/>
              </a:defRPr>
            </a:lvl4pPr>
            <a:lvl5pPr marL="3047924" lvl="4" indent="-457189">
              <a:spcBef>
                <a:spcPts val="2133"/>
              </a:spcBef>
              <a:spcAft>
                <a:spcPts val="0"/>
              </a:spcAft>
              <a:buSzPts val="1800"/>
              <a:buFont typeface="Verdana"/>
              <a:buChar char="○"/>
              <a:defRPr sz="2400">
                <a:latin typeface="Verdana"/>
                <a:ea typeface="Verdana"/>
                <a:cs typeface="Verdana"/>
                <a:sym typeface="Verdana"/>
              </a:defRPr>
            </a:lvl5pPr>
            <a:lvl6pPr marL="3657509" lvl="5" indent="-457189">
              <a:spcBef>
                <a:spcPts val="2133"/>
              </a:spcBef>
              <a:spcAft>
                <a:spcPts val="0"/>
              </a:spcAft>
              <a:buSzPts val="1800"/>
              <a:buFont typeface="Verdana"/>
              <a:buChar char="■"/>
              <a:defRPr sz="2400">
                <a:latin typeface="Verdana"/>
                <a:ea typeface="Verdana"/>
                <a:cs typeface="Verdana"/>
                <a:sym typeface="Verdana"/>
              </a:defRPr>
            </a:lvl6pPr>
            <a:lvl7pPr marL="4267093" lvl="6" indent="-457189">
              <a:spcBef>
                <a:spcPts val="2133"/>
              </a:spcBef>
              <a:spcAft>
                <a:spcPts val="0"/>
              </a:spcAft>
              <a:buSzPts val="1800"/>
              <a:buFont typeface="Verdana"/>
              <a:buChar char="●"/>
              <a:defRPr sz="2400">
                <a:latin typeface="Verdana"/>
                <a:ea typeface="Verdana"/>
                <a:cs typeface="Verdana"/>
                <a:sym typeface="Verdana"/>
              </a:defRPr>
            </a:lvl7pPr>
            <a:lvl8pPr marL="4876678" lvl="7" indent="-457189">
              <a:spcBef>
                <a:spcPts val="2133"/>
              </a:spcBef>
              <a:spcAft>
                <a:spcPts val="0"/>
              </a:spcAft>
              <a:buSzPts val="1800"/>
              <a:buFont typeface="Verdana"/>
              <a:buChar char="○"/>
              <a:defRPr sz="2400">
                <a:latin typeface="Verdana"/>
                <a:ea typeface="Verdana"/>
                <a:cs typeface="Verdana"/>
                <a:sym typeface="Verdana"/>
              </a:defRPr>
            </a:lvl8pPr>
            <a:lvl9pPr marL="5486263" lvl="8" indent="-457189">
              <a:spcBef>
                <a:spcPts val="2133"/>
              </a:spcBef>
              <a:spcAft>
                <a:spcPts val="2133"/>
              </a:spcAft>
              <a:buSzPts val="1800"/>
              <a:buFont typeface="Verdana"/>
              <a:buChar char="■"/>
              <a:defRPr sz="24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404101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p:cSld name="1_Title and body">
    <p:spTree>
      <p:nvGrpSpPr>
        <p:cNvPr id="1" name="Shape 23"/>
        <p:cNvGrpSpPr/>
        <p:nvPr/>
      </p:nvGrpSpPr>
      <p:grpSpPr>
        <a:xfrm>
          <a:off x="0" y="0"/>
          <a:ext cx="0" cy="0"/>
          <a:chOff x="0" y="0"/>
          <a:chExt cx="0" cy="0"/>
        </a:xfrm>
      </p:grpSpPr>
      <p:sp>
        <p:nvSpPr>
          <p:cNvPr id="24" name="Google Shape;24;p4"/>
          <p:cNvSpPr/>
          <p:nvPr/>
        </p:nvSpPr>
        <p:spPr>
          <a:xfrm>
            <a:off x="177339" y="88669"/>
            <a:ext cx="5541819" cy="862131"/>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35467" y="836085"/>
            <a:ext cx="5854624" cy="5847348"/>
          </a:xfrm>
          <a:prstGeom prst="rect">
            <a:avLst/>
          </a:prstGeom>
        </p:spPr>
        <p:txBody>
          <a:bodyPr spcFirstLastPara="1" wrap="square" lIns="91425" tIns="91425" rIns="91425" bIns="91425" anchor="t" anchorCtr="0">
            <a:noAutofit/>
          </a:bodyPr>
          <a:lstStyle>
            <a:lvl1pPr marL="609585" lvl="0" indent="-457189">
              <a:lnSpc>
                <a:spcPct val="120000"/>
              </a:lnSpc>
              <a:spcBef>
                <a:spcPts val="533"/>
              </a:spcBef>
              <a:spcAft>
                <a:spcPts val="533"/>
              </a:spcAft>
              <a:buSzPts val="1800"/>
              <a:buFont typeface="Verdana"/>
              <a:buChar char="●"/>
              <a:defRPr sz="2400">
                <a:latin typeface="Verdana"/>
                <a:ea typeface="Verdana"/>
                <a:cs typeface="Verdana"/>
                <a:sym typeface="Verdana"/>
              </a:defRPr>
            </a:lvl1pPr>
            <a:lvl2pPr marL="1219170" lvl="1" indent="-457189">
              <a:spcBef>
                <a:spcPts val="2133"/>
              </a:spcBef>
              <a:spcAft>
                <a:spcPts val="0"/>
              </a:spcAft>
              <a:buSzPts val="1800"/>
              <a:buFont typeface="Verdana"/>
              <a:buChar char="○"/>
              <a:defRPr sz="2400">
                <a:latin typeface="Verdana"/>
                <a:ea typeface="Verdana"/>
                <a:cs typeface="Verdana"/>
                <a:sym typeface="Verdana"/>
              </a:defRPr>
            </a:lvl2pPr>
            <a:lvl3pPr marL="1828754" lvl="2" indent="-457189">
              <a:spcBef>
                <a:spcPts val="2133"/>
              </a:spcBef>
              <a:spcAft>
                <a:spcPts val="0"/>
              </a:spcAft>
              <a:buSzPts val="1800"/>
              <a:buFont typeface="Verdana"/>
              <a:buChar char="■"/>
              <a:defRPr sz="2400">
                <a:latin typeface="Verdana"/>
                <a:ea typeface="Verdana"/>
                <a:cs typeface="Verdana"/>
                <a:sym typeface="Verdana"/>
              </a:defRPr>
            </a:lvl3pPr>
            <a:lvl4pPr marL="2438339" lvl="3" indent="-457189">
              <a:spcBef>
                <a:spcPts val="2133"/>
              </a:spcBef>
              <a:spcAft>
                <a:spcPts val="0"/>
              </a:spcAft>
              <a:buSzPts val="1800"/>
              <a:buFont typeface="Verdana"/>
              <a:buChar char="●"/>
              <a:defRPr sz="2400">
                <a:latin typeface="Verdana"/>
                <a:ea typeface="Verdana"/>
                <a:cs typeface="Verdana"/>
                <a:sym typeface="Verdana"/>
              </a:defRPr>
            </a:lvl4pPr>
            <a:lvl5pPr marL="3047924" lvl="4" indent="-457189">
              <a:spcBef>
                <a:spcPts val="2133"/>
              </a:spcBef>
              <a:spcAft>
                <a:spcPts val="0"/>
              </a:spcAft>
              <a:buSzPts val="1800"/>
              <a:buFont typeface="Verdana"/>
              <a:buChar char="○"/>
              <a:defRPr sz="2400">
                <a:latin typeface="Verdana"/>
                <a:ea typeface="Verdana"/>
                <a:cs typeface="Verdana"/>
                <a:sym typeface="Verdana"/>
              </a:defRPr>
            </a:lvl5pPr>
            <a:lvl6pPr marL="3657509" lvl="5" indent="-457189">
              <a:spcBef>
                <a:spcPts val="2133"/>
              </a:spcBef>
              <a:spcAft>
                <a:spcPts val="0"/>
              </a:spcAft>
              <a:buSzPts val="1800"/>
              <a:buFont typeface="Verdana"/>
              <a:buChar char="■"/>
              <a:defRPr sz="2400">
                <a:latin typeface="Verdana"/>
                <a:ea typeface="Verdana"/>
                <a:cs typeface="Verdana"/>
                <a:sym typeface="Verdana"/>
              </a:defRPr>
            </a:lvl6pPr>
            <a:lvl7pPr marL="4267093" lvl="6" indent="-457189">
              <a:spcBef>
                <a:spcPts val="2133"/>
              </a:spcBef>
              <a:spcAft>
                <a:spcPts val="0"/>
              </a:spcAft>
              <a:buSzPts val="1800"/>
              <a:buFont typeface="Verdana"/>
              <a:buChar char="●"/>
              <a:defRPr sz="2400">
                <a:latin typeface="Verdana"/>
                <a:ea typeface="Verdana"/>
                <a:cs typeface="Verdana"/>
                <a:sym typeface="Verdana"/>
              </a:defRPr>
            </a:lvl7pPr>
            <a:lvl8pPr marL="4876678" lvl="7" indent="-457189">
              <a:spcBef>
                <a:spcPts val="2133"/>
              </a:spcBef>
              <a:spcAft>
                <a:spcPts val="0"/>
              </a:spcAft>
              <a:buSzPts val="1800"/>
              <a:buFont typeface="Verdana"/>
              <a:buChar char="○"/>
              <a:defRPr sz="2400">
                <a:latin typeface="Verdana"/>
                <a:ea typeface="Verdana"/>
                <a:cs typeface="Verdana"/>
                <a:sym typeface="Verdana"/>
              </a:defRPr>
            </a:lvl8pPr>
            <a:lvl9pPr marL="5486263" lvl="8" indent="-457189">
              <a:spcBef>
                <a:spcPts val="2133"/>
              </a:spcBef>
              <a:spcAft>
                <a:spcPts val="2133"/>
              </a:spcAft>
              <a:buSzPts val="1800"/>
              <a:buFont typeface="Verdana"/>
              <a:buChar char="■"/>
              <a:defRPr sz="24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5728306" y="836085"/>
            <a:ext cx="6253105" cy="5847348"/>
          </a:xfrm>
          <a:prstGeom prst="rect">
            <a:avLst/>
          </a:prstGeom>
        </p:spPr>
        <p:txBody>
          <a:bodyPr spcFirstLastPara="1" wrap="square" lIns="91425" tIns="91425" rIns="91425" bIns="91425" anchor="t" anchorCtr="0">
            <a:noAutofit/>
          </a:bodyPr>
          <a:lstStyle>
            <a:lvl1pPr marL="609585" lvl="0" indent="-457189">
              <a:lnSpc>
                <a:spcPct val="120000"/>
              </a:lnSpc>
              <a:spcBef>
                <a:spcPts val="533"/>
              </a:spcBef>
              <a:spcAft>
                <a:spcPts val="533"/>
              </a:spcAft>
              <a:buSzPts val="1800"/>
              <a:buFont typeface="Verdana"/>
              <a:buChar char="●"/>
              <a:defRPr sz="2400">
                <a:latin typeface="Verdana"/>
                <a:ea typeface="Verdana"/>
                <a:cs typeface="Verdana"/>
                <a:sym typeface="Verdana"/>
              </a:defRPr>
            </a:lvl1pPr>
            <a:lvl2pPr marL="1219170" lvl="1" indent="-457189">
              <a:spcBef>
                <a:spcPts val="2133"/>
              </a:spcBef>
              <a:spcAft>
                <a:spcPts val="0"/>
              </a:spcAft>
              <a:buSzPts val="1800"/>
              <a:buFont typeface="Verdana"/>
              <a:buChar char="○"/>
              <a:defRPr sz="2400">
                <a:latin typeface="Verdana"/>
                <a:ea typeface="Verdana"/>
                <a:cs typeface="Verdana"/>
                <a:sym typeface="Verdana"/>
              </a:defRPr>
            </a:lvl2pPr>
            <a:lvl3pPr marL="1828754" lvl="2" indent="-457189">
              <a:spcBef>
                <a:spcPts val="2133"/>
              </a:spcBef>
              <a:spcAft>
                <a:spcPts val="0"/>
              </a:spcAft>
              <a:buSzPts val="1800"/>
              <a:buFont typeface="Verdana"/>
              <a:buChar char="■"/>
              <a:defRPr sz="2400">
                <a:latin typeface="Verdana"/>
                <a:ea typeface="Verdana"/>
                <a:cs typeface="Verdana"/>
                <a:sym typeface="Verdana"/>
              </a:defRPr>
            </a:lvl3pPr>
            <a:lvl4pPr marL="2438339" lvl="3" indent="-457189">
              <a:spcBef>
                <a:spcPts val="2133"/>
              </a:spcBef>
              <a:spcAft>
                <a:spcPts val="0"/>
              </a:spcAft>
              <a:buSzPts val="1800"/>
              <a:buFont typeface="Verdana"/>
              <a:buChar char="●"/>
              <a:defRPr sz="2400">
                <a:latin typeface="Verdana"/>
                <a:ea typeface="Verdana"/>
                <a:cs typeface="Verdana"/>
                <a:sym typeface="Verdana"/>
              </a:defRPr>
            </a:lvl4pPr>
            <a:lvl5pPr marL="3047924" lvl="4" indent="-457189">
              <a:spcBef>
                <a:spcPts val="2133"/>
              </a:spcBef>
              <a:spcAft>
                <a:spcPts val="0"/>
              </a:spcAft>
              <a:buSzPts val="1800"/>
              <a:buFont typeface="Verdana"/>
              <a:buChar char="○"/>
              <a:defRPr sz="2400">
                <a:latin typeface="Verdana"/>
                <a:ea typeface="Verdana"/>
                <a:cs typeface="Verdana"/>
                <a:sym typeface="Verdana"/>
              </a:defRPr>
            </a:lvl5pPr>
            <a:lvl6pPr marL="3657509" lvl="5" indent="-457189">
              <a:spcBef>
                <a:spcPts val="2133"/>
              </a:spcBef>
              <a:spcAft>
                <a:spcPts val="0"/>
              </a:spcAft>
              <a:buSzPts val="1800"/>
              <a:buFont typeface="Verdana"/>
              <a:buChar char="■"/>
              <a:defRPr sz="2400">
                <a:latin typeface="Verdana"/>
                <a:ea typeface="Verdana"/>
                <a:cs typeface="Verdana"/>
                <a:sym typeface="Verdana"/>
              </a:defRPr>
            </a:lvl6pPr>
            <a:lvl7pPr marL="4267093" lvl="6" indent="-457189">
              <a:spcBef>
                <a:spcPts val="2133"/>
              </a:spcBef>
              <a:spcAft>
                <a:spcPts val="0"/>
              </a:spcAft>
              <a:buSzPts val="1800"/>
              <a:buFont typeface="Verdana"/>
              <a:buChar char="●"/>
              <a:defRPr sz="2400">
                <a:latin typeface="Verdana"/>
                <a:ea typeface="Verdana"/>
                <a:cs typeface="Verdana"/>
                <a:sym typeface="Verdana"/>
              </a:defRPr>
            </a:lvl7pPr>
            <a:lvl8pPr marL="4876678" lvl="7" indent="-457189">
              <a:spcBef>
                <a:spcPts val="2133"/>
              </a:spcBef>
              <a:spcAft>
                <a:spcPts val="0"/>
              </a:spcAft>
              <a:buSzPts val="1800"/>
              <a:buFont typeface="Verdana"/>
              <a:buChar char="○"/>
              <a:defRPr sz="2400">
                <a:latin typeface="Verdana"/>
                <a:ea typeface="Verdana"/>
                <a:cs typeface="Verdana"/>
                <a:sym typeface="Verdana"/>
              </a:defRPr>
            </a:lvl8pPr>
            <a:lvl9pPr marL="5486263" lvl="8" indent="-457189">
              <a:spcBef>
                <a:spcPts val="2133"/>
              </a:spcBef>
              <a:spcAft>
                <a:spcPts val="2133"/>
              </a:spcAft>
              <a:buSzPts val="1800"/>
              <a:buFont typeface="Verdana"/>
              <a:buChar char="■"/>
              <a:defRPr sz="24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p:nvSpPr>
        <p:spPr>
          <a:xfrm>
            <a:off x="6051666" y="88669"/>
            <a:ext cx="5929745" cy="862131"/>
          </a:xfrm>
          <a:prstGeom prst="rect">
            <a:avLst/>
          </a:prstGeom>
          <a:solidFill>
            <a:srgbClr val="FFC000"/>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lang="vi-VN" sz="4267">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80314" y="152040"/>
            <a:ext cx="5308585" cy="735384"/>
          </a:xfrm>
        </p:spPr>
        <p:txBody>
          <a:bodyPr vert="horz" anchor="ctr"/>
          <a:lstStyle>
            <a:lvl1pPr marL="95998" indent="0" algn="l">
              <a:lnSpc>
                <a:spcPct val="100000"/>
              </a:lnSpc>
              <a:buNone/>
              <a:defRPr sz="3467" b="1">
                <a:solidFill>
                  <a:schemeClr val="bg2"/>
                </a:solidFill>
              </a:defRPr>
            </a:lvl1pPr>
            <a:lvl2pPr marL="821246"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6201886" y="153769"/>
            <a:ext cx="5666433" cy="735384"/>
          </a:xfrm>
        </p:spPr>
        <p:txBody>
          <a:bodyPr vert="horz" anchor="ctr"/>
          <a:lstStyle>
            <a:lvl1pPr marL="95998" indent="0" algn="l">
              <a:lnSpc>
                <a:spcPct val="100000"/>
              </a:lnSpc>
              <a:buNone/>
              <a:defRPr sz="3467" b="1">
                <a:solidFill>
                  <a:schemeClr val="bg2"/>
                </a:solidFill>
              </a:defRPr>
            </a:lvl1pPr>
            <a:lvl2pPr marL="821246" indent="0">
              <a:buNone/>
              <a:defRPr/>
            </a:lvl2pPr>
          </a:lstStyle>
          <a:p>
            <a:pPr lvl="0"/>
            <a:r>
              <a:rPr lang="en-US"/>
              <a:t>Item B</a:t>
            </a:r>
          </a:p>
        </p:txBody>
      </p:sp>
    </p:spTree>
    <p:extLst>
      <p:ext uri="{BB962C8B-B14F-4D97-AF65-F5344CB8AC3E}">
        <p14:creationId xmlns:p14="http://schemas.microsoft.com/office/powerpoint/2010/main" val="3208588759"/>
      </p:ext>
    </p:extLst>
  </p:cSld>
  <p:clrMapOvr>
    <a:masterClrMapping/>
  </p:clrMapOvr>
  <p:extLst>
    <p:ext uri="{DCECCB84-F9BA-43D5-87BE-67443E8EF086}">
      <p15:sldGuideLst xmlns:p15="http://schemas.microsoft.com/office/powerpoint/2012/main">
        <p15:guide id="1" orient="horz" pos="395">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02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238897" y="255373"/>
            <a:ext cx="11664779" cy="63678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043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5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256118" y="270933"/>
            <a:ext cx="11639549" cy="6434667"/>
          </a:xfrm>
        </p:spPr>
        <p:txBody>
          <a:bodyPr/>
          <a:lstStyle>
            <a:lvl1pPr>
              <a:lnSpc>
                <a:spcPct val="120000"/>
              </a:lnSpc>
              <a:spcBef>
                <a:spcPts val="800"/>
              </a:spcBef>
              <a:spcAft>
                <a:spcPts val="800"/>
              </a:spcAft>
              <a:defRPr sz="3733">
                <a:solidFill>
                  <a:schemeClr val="bg1"/>
                </a:solidFill>
              </a:defRPr>
            </a:lvl1pPr>
            <a:lvl2pPr>
              <a:lnSpc>
                <a:spcPct val="120000"/>
              </a:lnSpc>
              <a:spcBef>
                <a:spcPts val="800"/>
              </a:spcBef>
              <a:spcAft>
                <a:spcPts val="800"/>
              </a:spcAft>
              <a:defRPr sz="3200">
                <a:solidFill>
                  <a:schemeClr val="bg1"/>
                </a:solidFill>
              </a:defRPr>
            </a:lvl2pPr>
            <a:lvl3pPr>
              <a:lnSpc>
                <a:spcPct val="120000"/>
              </a:lnSpc>
              <a:spcBef>
                <a:spcPts val="800"/>
              </a:spcBef>
              <a:spcAft>
                <a:spcPts val="800"/>
              </a:spcAft>
              <a:defRPr sz="3200">
                <a:solidFill>
                  <a:schemeClr val="bg1"/>
                </a:solidFill>
              </a:defRPr>
            </a:lvl3pPr>
            <a:lvl4pPr>
              <a:lnSpc>
                <a:spcPct val="120000"/>
              </a:lnSpc>
              <a:spcBef>
                <a:spcPts val="800"/>
              </a:spcBef>
              <a:spcAft>
                <a:spcPts val="800"/>
              </a:spcAft>
              <a:defRPr sz="3200">
                <a:solidFill>
                  <a:schemeClr val="bg1"/>
                </a:solidFill>
              </a:defRPr>
            </a:lvl4pPr>
            <a:lvl5pPr>
              <a:lnSpc>
                <a:spcPct val="120000"/>
              </a:lnSpc>
              <a:spcBef>
                <a:spcPts val="800"/>
              </a:spcBef>
              <a:spcAft>
                <a:spcPts val="800"/>
              </a:spcAft>
              <a:defRPr sz="3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88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accent1"/>
                </a:solidFill>
                <a:latin typeface="Lato"/>
                <a:ea typeface="Lato"/>
                <a:cs typeface="Lato"/>
                <a:sym typeface="Lato"/>
              </a:defRPr>
            </a:lvl1pPr>
            <a:lvl2pPr lvl="1" algn="r">
              <a:buNone/>
              <a:defRPr sz="1333">
                <a:solidFill>
                  <a:schemeClr val="accent1"/>
                </a:solidFill>
                <a:latin typeface="Lato"/>
                <a:ea typeface="Lato"/>
                <a:cs typeface="Lato"/>
                <a:sym typeface="Lato"/>
              </a:defRPr>
            </a:lvl2pPr>
            <a:lvl3pPr lvl="2" algn="r">
              <a:buNone/>
              <a:defRPr sz="1333">
                <a:solidFill>
                  <a:schemeClr val="accent1"/>
                </a:solidFill>
                <a:latin typeface="Lato"/>
                <a:ea typeface="Lato"/>
                <a:cs typeface="Lato"/>
                <a:sym typeface="Lato"/>
              </a:defRPr>
            </a:lvl3pPr>
            <a:lvl4pPr lvl="3" algn="r">
              <a:buNone/>
              <a:defRPr sz="1333">
                <a:solidFill>
                  <a:schemeClr val="accent1"/>
                </a:solidFill>
                <a:latin typeface="Lato"/>
                <a:ea typeface="Lato"/>
                <a:cs typeface="Lato"/>
                <a:sym typeface="Lato"/>
              </a:defRPr>
            </a:lvl4pPr>
            <a:lvl5pPr lvl="4" algn="r">
              <a:buNone/>
              <a:defRPr sz="1333">
                <a:solidFill>
                  <a:schemeClr val="accent1"/>
                </a:solidFill>
                <a:latin typeface="Lato"/>
                <a:ea typeface="Lato"/>
                <a:cs typeface="Lato"/>
                <a:sym typeface="Lato"/>
              </a:defRPr>
            </a:lvl5pPr>
            <a:lvl6pPr lvl="5" algn="r">
              <a:buNone/>
              <a:defRPr sz="1333">
                <a:solidFill>
                  <a:schemeClr val="accent1"/>
                </a:solidFill>
                <a:latin typeface="Lato"/>
                <a:ea typeface="Lato"/>
                <a:cs typeface="Lato"/>
                <a:sym typeface="Lato"/>
              </a:defRPr>
            </a:lvl6pPr>
            <a:lvl7pPr lvl="6" algn="r">
              <a:buNone/>
              <a:defRPr sz="1333">
                <a:solidFill>
                  <a:schemeClr val="accent1"/>
                </a:solidFill>
                <a:latin typeface="Lato"/>
                <a:ea typeface="Lato"/>
                <a:cs typeface="Lato"/>
                <a:sym typeface="Lato"/>
              </a:defRPr>
            </a:lvl7pPr>
            <a:lvl8pPr lvl="7" algn="r">
              <a:buNone/>
              <a:defRPr sz="1333">
                <a:solidFill>
                  <a:schemeClr val="accent1"/>
                </a:solidFill>
                <a:latin typeface="Lato"/>
                <a:ea typeface="Lato"/>
                <a:cs typeface="Lato"/>
                <a:sym typeface="Lato"/>
              </a:defRPr>
            </a:lvl8pPr>
            <a:lvl9pPr lvl="8" algn="r">
              <a:buNone/>
              <a:defRPr sz="1333">
                <a:solidFill>
                  <a:schemeClr val="accent1"/>
                </a:solidFill>
                <a:latin typeface="Lato"/>
                <a:ea typeface="Lato"/>
                <a:cs typeface="Lato"/>
                <a:sym typeface="Lato"/>
              </a:defRPr>
            </a:lvl9pPr>
          </a:lstStyle>
          <a:p>
            <a:fld id="{52A33A11-3652-4B2D-B9E6-5977E85A5F19}" type="slidenum">
              <a:rPr lang="en-US" smtClean="0"/>
              <a:t>‹#›</a:t>
            </a:fld>
            <a:endParaRPr lang="en-US"/>
          </a:p>
        </p:txBody>
      </p:sp>
    </p:spTree>
    <p:extLst>
      <p:ext uri="{BB962C8B-B14F-4D97-AF65-F5344CB8AC3E}">
        <p14:creationId xmlns:p14="http://schemas.microsoft.com/office/powerpoint/2010/main" val="158524320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6A22C-3D84-F556-0467-47C27C08AF6B}"/>
              </a:ext>
            </a:extLst>
          </p:cNvPr>
          <p:cNvSpPr>
            <a:spLocks noGrp="1"/>
          </p:cNvSpPr>
          <p:nvPr>
            <p:ph type="ctrTitle"/>
          </p:nvPr>
        </p:nvSpPr>
        <p:spPr/>
        <p:txBody>
          <a:bodyPr/>
          <a:lstStyle/>
          <a:p>
            <a:r>
              <a:rPr lang="en-US" dirty="0" err="1"/>
              <a:t>ListView</a:t>
            </a:r>
            <a:endParaRPr lang="en-US" dirty="0"/>
          </a:p>
        </p:txBody>
      </p:sp>
    </p:spTree>
    <p:extLst>
      <p:ext uri="{BB962C8B-B14F-4D97-AF65-F5344CB8AC3E}">
        <p14:creationId xmlns:p14="http://schemas.microsoft.com/office/powerpoint/2010/main" val="3581929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D777-46E5-DEC8-17FC-EF7CEA65DDB4}"/>
              </a:ext>
            </a:extLst>
          </p:cNvPr>
          <p:cNvSpPr>
            <a:spLocks noGrp="1"/>
          </p:cNvSpPr>
          <p:nvPr>
            <p:ph type="title"/>
          </p:nvPr>
        </p:nvSpPr>
        <p:spPr/>
        <p:txBody>
          <a:bodyPr/>
          <a:lstStyle/>
          <a:p>
            <a:r>
              <a:rPr lang="en-VN" dirty="0"/>
              <a:t>ListWheelScrollView</a:t>
            </a:r>
            <a:br>
              <a:rPr lang="en-VN" dirty="0"/>
            </a:br>
            <a:endParaRPr lang="en-VN" dirty="0"/>
          </a:p>
        </p:txBody>
      </p:sp>
      <p:sp>
        <p:nvSpPr>
          <p:cNvPr id="4" name="TextBox 3">
            <a:extLst>
              <a:ext uri="{FF2B5EF4-FFF2-40B4-BE49-F238E27FC236}">
                <a16:creationId xmlns:a16="http://schemas.microsoft.com/office/drawing/2014/main" id="{6BDFE9B9-2DBD-3BA6-95A6-ABD6CA27EDC2}"/>
              </a:ext>
            </a:extLst>
          </p:cNvPr>
          <p:cNvSpPr txBox="1"/>
          <p:nvPr/>
        </p:nvSpPr>
        <p:spPr>
          <a:xfrm>
            <a:off x="5932449" y="1806498"/>
            <a:ext cx="184731" cy="307777"/>
          </a:xfrm>
          <a:prstGeom prst="rect">
            <a:avLst/>
          </a:prstGeom>
          <a:noFill/>
        </p:spPr>
        <p:txBody>
          <a:bodyPr wrap="none" rtlCol="0">
            <a:spAutoFit/>
          </a:bodyPr>
          <a:lstStyle/>
          <a:p>
            <a:endParaRPr lang="en-VN" dirty="0"/>
          </a:p>
        </p:txBody>
      </p:sp>
      <p:sp>
        <p:nvSpPr>
          <p:cNvPr id="7" name="TextBox 6">
            <a:extLst>
              <a:ext uri="{FF2B5EF4-FFF2-40B4-BE49-F238E27FC236}">
                <a16:creationId xmlns:a16="http://schemas.microsoft.com/office/drawing/2014/main" id="{CCF78A07-CEF3-D11C-BF78-12510D478A9D}"/>
              </a:ext>
            </a:extLst>
          </p:cNvPr>
          <p:cNvSpPr txBox="1"/>
          <p:nvPr/>
        </p:nvSpPr>
        <p:spPr>
          <a:xfrm>
            <a:off x="7863840" y="2388198"/>
            <a:ext cx="184731" cy="307777"/>
          </a:xfrm>
          <a:prstGeom prst="rect">
            <a:avLst/>
          </a:prstGeom>
          <a:noFill/>
        </p:spPr>
        <p:txBody>
          <a:bodyPr wrap="none" rtlCol="0">
            <a:spAutoFit/>
          </a:bodyPr>
          <a:lstStyle/>
          <a:p>
            <a:endParaRPr lang="en-VN" dirty="0"/>
          </a:p>
        </p:txBody>
      </p:sp>
      <p:sp>
        <p:nvSpPr>
          <p:cNvPr id="8" name="TextBox 7">
            <a:extLst>
              <a:ext uri="{FF2B5EF4-FFF2-40B4-BE49-F238E27FC236}">
                <a16:creationId xmlns:a16="http://schemas.microsoft.com/office/drawing/2014/main" id="{9E074278-BEDF-E4F8-E4B1-7237074975F0}"/>
              </a:ext>
            </a:extLst>
          </p:cNvPr>
          <p:cNvSpPr txBox="1"/>
          <p:nvPr/>
        </p:nvSpPr>
        <p:spPr>
          <a:xfrm>
            <a:off x="6117180" y="1543424"/>
            <a:ext cx="6170279" cy="2800767"/>
          </a:xfrm>
          <a:prstGeom prst="rect">
            <a:avLst/>
          </a:prstGeom>
          <a:noFill/>
        </p:spPr>
        <p:txBody>
          <a:bodyPr wrap="none" rtlCol="0">
            <a:spAutoFit/>
          </a:bodyPr>
          <a:lstStyle/>
          <a:p>
            <a:r>
              <a:rPr lang="en-US" sz="1600" b="1" dirty="0" err="1"/>
              <a:t>userMagnifier</a:t>
            </a:r>
            <a:r>
              <a:rPr lang="en-VN" sz="1600" dirty="0"/>
              <a:t>: Highlight item được focus</a:t>
            </a:r>
            <a:br>
              <a:rPr lang="en-VN" sz="1600" dirty="0"/>
            </a:br>
            <a:endParaRPr lang="en-VN" sz="1600" dirty="0"/>
          </a:p>
          <a:p>
            <a:r>
              <a:rPr lang="en-US" sz="1600" b="1" dirty="0"/>
              <a:t>Magnification: </a:t>
            </a:r>
            <a:r>
              <a:rPr lang="en-US" sz="1600" dirty="0"/>
              <a:t>Scale item </a:t>
            </a:r>
            <a:r>
              <a:rPr lang="en-US" sz="1600" dirty="0" err="1"/>
              <a:t>được</a:t>
            </a:r>
            <a:r>
              <a:rPr lang="en-US" sz="1600" dirty="0"/>
              <a:t> focus</a:t>
            </a:r>
            <a:br>
              <a:rPr lang="en-US" sz="1600" dirty="0"/>
            </a:br>
            <a:br>
              <a:rPr lang="en-US" sz="1600" dirty="0"/>
            </a:br>
            <a:r>
              <a:rPr lang="en-US" sz="1600" b="1" dirty="0" err="1"/>
              <a:t>diameterRatio</a:t>
            </a:r>
            <a:r>
              <a:rPr lang="en-US" sz="1600" dirty="0"/>
              <a:t>: </a:t>
            </a:r>
            <a:r>
              <a:rPr lang="en-US" sz="1600" dirty="0" err="1"/>
              <a:t>Tỉ</a:t>
            </a:r>
            <a:r>
              <a:rPr lang="en-US" sz="1600" dirty="0"/>
              <a:t> </a:t>
            </a:r>
            <a:r>
              <a:rPr lang="en-US" sz="1600" dirty="0" err="1"/>
              <a:t>lệ</a:t>
            </a:r>
            <a:r>
              <a:rPr lang="en-US" sz="1600" dirty="0"/>
              <a:t> </a:t>
            </a:r>
            <a:r>
              <a:rPr lang="en-US" sz="1600" dirty="0" err="1"/>
              <a:t>của</a:t>
            </a:r>
            <a:r>
              <a:rPr lang="en-US" sz="1600" dirty="0"/>
              <a:t> </a:t>
            </a:r>
            <a:r>
              <a:rPr lang="en-US" sz="1600" dirty="0" err="1"/>
              <a:t>chiều</a:t>
            </a:r>
            <a:r>
              <a:rPr lang="en-US" sz="1600" dirty="0"/>
              <a:t> </a:t>
            </a:r>
            <a:r>
              <a:rPr lang="en-US" sz="1600" dirty="0" err="1"/>
              <a:t>ngang</a:t>
            </a:r>
            <a:r>
              <a:rPr lang="en-US" sz="1600" dirty="0"/>
              <a:t> </a:t>
            </a:r>
            <a:r>
              <a:rPr lang="en-US" sz="1600" dirty="0" err="1"/>
              <a:t>và</a:t>
            </a:r>
            <a:r>
              <a:rPr lang="en-US" sz="1600" dirty="0"/>
              <a:t> </a:t>
            </a:r>
            <a:r>
              <a:rPr lang="en-US" sz="1600" dirty="0" err="1"/>
              <a:t>chiều</a:t>
            </a:r>
            <a:r>
              <a:rPr lang="en-US" sz="1600" dirty="0"/>
              <a:t> </a:t>
            </a:r>
            <a:r>
              <a:rPr lang="en-US" sz="1600" dirty="0" err="1"/>
              <a:t>dài</a:t>
            </a:r>
            <a:r>
              <a:rPr lang="en-US" sz="1600" dirty="0"/>
              <a:t> </a:t>
            </a:r>
            <a:r>
              <a:rPr lang="en-US" sz="1600" dirty="0" err="1"/>
              <a:t>của</a:t>
            </a:r>
            <a:r>
              <a:rPr lang="en-US" sz="1600" dirty="0"/>
              <a:t> </a:t>
            </a:r>
            <a:r>
              <a:rPr lang="en-US" sz="1600" dirty="0" err="1"/>
              <a:t>ListWheel</a:t>
            </a:r>
            <a:r>
              <a:rPr lang="en-US" sz="1600" dirty="0"/>
              <a:t>.</a:t>
            </a:r>
            <a:br>
              <a:rPr lang="en-US" sz="1600" dirty="0"/>
            </a:br>
            <a:br>
              <a:rPr lang="en-US" sz="1600" dirty="0"/>
            </a:br>
            <a:r>
              <a:rPr lang="en-US" sz="1600" b="1" dirty="0" err="1"/>
              <a:t>onSelectedItemChanged</a:t>
            </a:r>
            <a:r>
              <a:rPr lang="en-US" sz="1600" dirty="0"/>
              <a:t>: </a:t>
            </a:r>
            <a:r>
              <a:rPr lang="en-US" sz="1600" dirty="0" err="1"/>
              <a:t>Lắng</a:t>
            </a:r>
            <a:r>
              <a:rPr lang="en-US" sz="1600" dirty="0"/>
              <a:t> </a:t>
            </a:r>
            <a:r>
              <a:rPr lang="en-US" sz="1600" dirty="0" err="1"/>
              <a:t>nghe</a:t>
            </a:r>
            <a:r>
              <a:rPr lang="en-US" sz="1600" dirty="0"/>
              <a:t> item </a:t>
            </a:r>
            <a:r>
              <a:rPr lang="en-US" sz="1600" dirty="0" err="1"/>
              <a:t>đc</a:t>
            </a:r>
            <a:r>
              <a:rPr lang="en-US" sz="1600" dirty="0"/>
              <a:t> focus</a:t>
            </a:r>
            <a:br>
              <a:rPr lang="en-US" sz="1600" dirty="0"/>
            </a:br>
            <a:br>
              <a:rPr lang="en-US" sz="1600" dirty="0"/>
            </a:br>
            <a:r>
              <a:rPr lang="en-US" sz="1600" b="1" dirty="0" err="1"/>
              <a:t>itemExtent</a:t>
            </a:r>
            <a:r>
              <a:rPr lang="en-US" sz="1600" dirty="0"/>
              <a:t>: </a:t>
            </a:r>
            <a:r>
              <a:rPr lang="en-US" sz="1600" dirty="0" err="1"/>
              <a:t>Chiều</a:t>
            </a:r>
            <a:r>
              <a:rPr lang="en-US" sz="1600" dirty="0"/>
              <a:t> </a:t>
            </a:r>
            <a:r>
              <a:rPr lang="en-US" sz="1600" dirty="0" err="1"/>
              <a:t>dài</a:t>
            </a:r>
            <a:r>
              <a:rPr lang="en-US" sz="1600" dirty="0"/>
              <a:t> </a:t>
            </a:r>
            <a:r>
              <a:rPr lang="en-US" sz="1600" dirty="0" err="1"/>
              <a:t>của</a:t>
            </a:r>
            <a:r>
              <a:rPr lang="en-US" sz="1600" dirty="0"/>
              <a:t> item</a:t>
            </a:r>
            <a:br>
              <a:rPr lang="en-US" sz="1600" dirty="0"/>
            </a:br>
            <a:br>
              <a:rPr lang="en-US" sz="1600" dirty="0"/>
            </a:br>
            <a:endParaRPr lang="en-VN" sz="1600" dirty="0"/>
          </a:p>
        </p:txBody>
      </p:sp>
      <p:pic>
        <p:nvPicPr>
          <p:cNvPr id="3" name="Picture 2">
            <a:extLst>
              <a:ext uri="{FF2B5EF4-FFF2-40B4-BE49-F238E27FC236}">
                <a16:creationId xmlns:a16="http://schemas.microsoft.com/office/drawing/2014/main" id="{4C6A1F98-4886-3AA3-5A48-C92E1064AEE1}"/>
              </a:ext>
            </a:extLst>
          </p:cNvPr>
          <p:cNvPicPr>
            <a:picLocks noChangeAspect="1"/>
          </p:cNvPicPr>
          <p:nvPr/>
        </p:nvPicPr>
        <p:blipFill>
          <a:blip r:embed="rId2"/>
          <a:stretch>
            <a:fillRect/>
          </a:stretch>
        </p:blipFill>
        <p:spPr>
          <a:xfrm>
            <a:off x="137784" y="1492917"/>
            <a:ext cx="5702300" cy="3505200"/>
          </a:xfrm>
          <a:prstGeom prst="rect">
            <a:avLst/>
          </a:prstGeom>
        </p:spPr>
      </p:pic>
    </p:spTree>
    <p:extLst>
      <p:ext uri="{BB962C8B-B14F-4D97-AF65-F5344CB8AC3E}">
        <p14:creationId xmlns:p14="http://schemas.microsoft.com/office/powerpoint/2010/main" val="547998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7B3B-74EE-0714-05D7-7808D2B21592}"/>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loại</a:t>
            </a:r>
            <a:r>
              <a:rPr lang="en-US" dirty="0"/>
              <a:t> scroll layout </a:t>
            </a:r>
            <a:r>
              <a:rPr lang="en-US" dirty="0" err="1"/>
              <a:t>khác</a:t>
            </a:r>
            <a:endParaRPr lang="en-US" dirty="0"/>
          </a:p>
        </p:txBody>
      </p:sp>
    </p:spTree>
    <p:extLst>
      <p:ext uri="{BB962C8B-B14F-4D97-AF65-F5344CB8AC3E}">
        <p14:creationId xmlns:p14="http://schemas.microsoft.com/office/powerpoint/2010/main" val="348025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8D49-77E7-436C-6C51-FECA467B8C81}"/>
              </a:ext>
            </a:extLst>
          </p:cNvPr>
          <p:cNvSpPr>
            <a:spLocks noGrp="1"/>
          </p:cNvSpPr>
          <p:nvPr>
            <p:ph type="title"/>
          </p:nvPr>
        </p:nvSpPr>
        <p:spPr/>
        <p:txBody>
          <a:bodyPr/>
          <a:lstStyle/>
          <a:p>
            <a:r>
              <a:rPr lang="en-VN" dirty="0"/>
              <a:t>GridView</a:t>
            </a:r>
          </a:p>
        </p:txBody>
      </p:sp>
      <p:sp>
        <p:nvSpPr>
          <p:cNvPr id="3" name="Text Placeholder 2">
            <a:extLst>
              <a:ext uri="{FF2B5EF4-FFF2-40B4-BE49-F238E27FC236}">
                <a16:creationId xmlns:a16="http://schemas.microsoft.com/office/drawing/2014/main" id="{0ABA1207-BA3F-976D-2349-3CB90AE34E79}"/>
              </a:ext>
            </a:extLst>
          </p:cNvPr>
          <p:cNvSpPr>
            <a:spLocks noGrp="1"/>
          </p:cNvSpPr>
          <p:nvPr>
            <p:ph type="body" idx="1"/>
          </p:nvPr>
        </p:nvSpPr>
        <p:spPr>
          <a:xfrm>
            <a:off x="5974671" y="994299"/>
            <a:ext cx="6104348" cy="5721501"/>
          </a:xfrm>
        </p:spPr>
        <p:txBody>
          <a:bodyPr anchor="t"/>
          <a:lstStyle/>
          <a:p>
            <a:r>
              <a:rPr lang="en-US" sz="1600" b="1" dirty="0" err="1"/>
              <a:t>crossAxisCount</a:t>
            </a:r>
            <a:r>
              <a:rPr lang="en-US" sz="1600" dirty="0"/>
              <a:t>: </a:t>
            </a:r>
            <a:r>
              <a:rPr lang="en-US" sz="1600" dirty="0" err="1"/>
              <a:t>Số</a:t>
            </a:r>
            <a:r>
              <a:rPr lang="en-US" sz="1600" dirty="0"/>
              <a:t> item </a:t>
            </a:r>
            <a:r>
              <a:rPr lang="en-US" sz="1600" dirty="0" err="1"/>
              <a:t>trên</a:t>
            </a:r>
            <a:r>
              <a:rPr lang="en-US" sz="1600" dirty="0"/>
              <a:t> 1 </a:t>
            </a:r>
            <a:r>
              <a:rPr lang="en-US" sz="1600" dirty="0" err="1"/>
              <a:t>dòng</a:t>
            </a:r>
            <a:r>
              <a:rPr lang="en-US" sz="1600" dirty="0"/>
              <a:t> (</a:t>
            </a:r>
            <a:r>
              <a:rPr lang="en-US" sz="1600" dirty="0" err="1"/>
              <a:t>ngang</a:t>
            </a:r>
            <a:r>
              <a:rPr lang="en-US" sz="1600" dirty="0"/>
              <a:t> </a:t>
            </a:r>
            <a:r>
              <a:rPr lang="en-US" sz="1600" dirty="0" err="1"/>
              <a:t>hoặc</a:t>
            </a:r>
            <a:r>
              <a:rPr lang="en-US" sz="1600" dirty="0"/>
              <a:t> </a:t>
            </a:r>
            <a:r>
              <a:rPr lang="en-US" sz="1600" dirty="0" err="1"/>
              <a:t>dọc</a:t>
            </a:r>
            <a:r>
              <a:rPr lang="en-US" sz="1600" dirty="0"/>
              <a:t>)</a:t>
            </a:r>
          </a:p>
          <a:p>
            <a:r>
              <a:rPr lang="en-US" sz="1600" b="1" dirty="0" err="1"/>
              <a:t>mainAxisExtent</a:t>
            </a:r>
            <a:r>
              <a:rPr lang="en-US" sz="1600" dirty="0"/>
              <a:t>: Chiều </a:t>
            </a:r>
            <a:r>
              <a:rPr lang="en-US" sz="1600" dirty="0" err="1"/>
              <a:t>dài</a:t>
            </a:r>
            <a:r>
              <a:rPr lang="en-US" sz="1600" dirty="0"/>
              <a:t> </a:t>
            </a:r>
            <a:r>
              <a:rPr lang="en-US" sz="1600" dirty="0" err="1"/>
              <a:t>của</a:t>
            </a:r>
            <a:r>
              <a:rPr lang="en-US" sz="1600" dirty="0"/>
              <a:t> 1 item</a:t>
            </a:r>
          </a:p>
          <a:p>
            <a:r>
              <a:rPr lang="en-US" sz="1600" b="1" dirty="0" err="1"/>
              <a:t>crossAxisSpacing</a:t>
            </a:r>
            <a:r>
              <a:rPr lang="en-US" sz="1600" dirty="0"/>
              <a:t>: </a:t>
            </a:r>
            <a:r>
              <a:rPr lang="en-US" sz="1600" dirty="0" err="1"/>
              <a:t>Khoảng</a:t>
            </a:r>
            <a:r>
              <a:rPr lang="en-US" sz="1600" dirty="0"/>
              <a:t> </a:t>
            </a:r>
            <a:r>
              <a:rPr lang="en-US" sz="1600" dirty="0" err="1"/>
              <a:t>cách</a:t>
            </a:r>
            <a:r>
              <a:rPr lang="en-US" sz="1600" dirty="0"/>
              <a:t> </a:t>
            </a:r>
            <a:r>
              <a:rPr lang="en-US" sz="1600" dirty="0" err="1"/>
              <a:t>giữa</a:t>
            </a:r>
            <a:r>
              <a:rPr lang="en-US" sz="1600" dirty="0"/>
              <a:t> </a:t>
            </a:r>
            <a:r>
              <a:rPr lang="en-US" sz="1600" dirty="0" err="1"/>
              <a:t>các</a:t>
            </a:r>
            <a:r>
              <a:rPr lang="en-US" sz="1600" dirty="0"/>
              <a:t> item </a:t>
            </a:r>
            <a:r>
              <a:rPr lang="en-US" sz="1600" dirty="0" err="1"/>
              <a:t>trên</a:t>
            </a:r>
            <a:r>
              <a:rPr lang="en-US" sz="1600" dirty="0"/>
              <a:t> 1 </a:t>
            </a:r>
            <a:r>
              <a:rPr lang="en-US" sz="1600" dirty="0" err="1"/>
              <a:t>dòng</a:t>
            </a:r>
            <a:endParaRPr lang="en-US" sz="1600" dirty="0"/>
          </a:p>
          <a:p>
            <a:r>
              <a:rPr lang="en-US" sz="1600" b="1" dirty="0" err="1"/>
              <a:t>mainAxisSpacing</a:t>
            </a:r>
            <a:r>
              <a:rPr lang="en-US" sz="1600" dirty="0"/>
              <a:t>: </a:t>
            </a:r>
            <a:r>
              <a:rPr lang="en-US" sz="1600" dirty="0" err="1"/>
              <a:t>Khoảng</a:t>
            </a:r>
            <a:r>
              <a:rPr lang="en-US" sz="1600" dirty="0"/>
              <a:t> </a:t>
            </a:r>
            <a:r>
              <a:rPr lang="en-US" sz="1600" dirty="0" err="1"/>
              <a:t>cách</a:t>
            </a:r>
            <a:r>
              <a:rPr lang="en-US" sz="1600" dirty="0"/>
              <a:t> </a:t>
            </a:r>
            <a:r>
              <a:rPr lang="en-US" sz="1600" dirty="0" err="1"/>
              <a:t>giữa</a:t>
            </a:r>
            <a:r>
              <a:rPr lang="en-US" sz="1600" dirty="0"/>
              <a:t> </a:t>
            </a:r>
            <a:r>
              <a:rPr lang="en-US" sz="1600" dirty="0" err="1"/>
              <a:t>các</a:t>
            </a:r>
            <a:r>
              <a:rPr lang="en-US" sz="1600" dirty="0"/>
              <a:t> </a:t>
            </a:r>
            <a:r>
              <a:rPr lang="en-US" sz="1600" dirty="0" err="1"/>
              <a:t>dòng</a:t>
            </a:r>
            <a:endParaRPr lang="en-US" sz="1600" dirty="0"/>
          </a:p>
          <a:p>
            <a:r>
              <a:rPr lang="en-US" sz="1600" b="1" dirty="0" err="1"/>
              <a:t>itemCount</a:t>
            </a:r>
            <a:r>
              <a:rPr lang="en-US" sz="1600" dirty="0"/>
              <a:t>: </a:t>
            </a:r>
            <a:r>
              <a:rPr lang="en-US" sz="1600" dirty="0" err="1"/>
              <a:t>Số</a:t>
            </a:r>
            <a:r>
              <a:rPr lang="en-US" sz="1600" dirty="0"/>
              <a:t> item</a:t>
            </a:r>
          </a:p>
          <a:p>
            <a:r>
              <a:rPr lang="en-US" sz="1600" b="1" dirty="0" err="1"/>
              <a:t>itemBuilder</a:t>
            </a:r>
            <a:r>
              <a:rPr lang="en-US" sz="1600" dirty="0"/>
              <a:t>: build item </a:t>
            </a:r>
            <a:r>
              <a:rPr lang="en-US" sz="1600" dirty="0" err="1"/>
              <a:t>theo</a:t>
            </a:r>
            <a:r>
              <a:rPr lang="en-US" sz="1600" dirty="0"/>
              <a:t> index</a:t>
            </a:r>
            <a:endParaRPr lang="en-VN" sz="1600" dirty="0"/>
          </a:p>
        </p:txBody>
      </p:sp>
      <p:pic>
        <p:nvPicPr>
          <p:cNvPr id="5" name="Picture 4">
            <a:extLst>
              <a:ext uri="{FF2B5EF4-FFF2-40B4-BE49-F238E27FC236}">
                <a16:creationId xmlns:a16="http://schemas.microsoft.com/office/drawing/2014/main" id="{5E857517-D231-4185-B1F8-17EFC1B78F2A}"/>
              </a:ext>
            </a:extLst>
          </p:cNvPr>
          <p:cNvPicPr>
            <a:picLocks noChangeAspect="1"/>
          </p:cNvPicPr>
          <p:nvPr/>
        </p:nvPicPr>
        <p:blipFill>
          <a:blip r:embed="rId2"/>
          <a:stretch>
            <a:fillRect/>
          </a:stretch>
        </p:blipFill>
        <p:spPr>
          <a:xfrm>
            <a:off x="112981" y="1120825"/>
            <a:ext cx="5727202" cy="3717506"/>
          </a:xfrm>
          <a:prstGeom prst="rect">
            <a:avLst/>
          </a:prstGeom>
        </p:spPr>
      </p:pic>
    </p:spTree>
    <p:extLst>
      <p:ext uri="{BB962C8B-B14F-4D97-AF65-F5344CB8AC3E}">
        <p14:creationId xmlns:p14="http://schemas.microsoft.com/office/powerpoint/2010/main" val="355419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0DAD-1C42-4ED5-BB56-742EF307992A}"/>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thực</a:t>
            </a:r>
            <a:r>
              <a:rPr lang="en-US" dirty="0"/>
              <a:t> </a:t>
            </a:r>
            <a:r>
              <a:rPr lang="en-US" dirty="0" err="1"/>
              <a:t>tế</a:t>
            </a:r>
            <a:r>
              <a:rPr lang="en-US" dirty="0"/>
              <a:t> về </a:t>
            </a:r>
            <a:r>
              <a:rPr lang="en-US" dirty="0" err="1"/>
              <a:t>GridView</a:t>
            </a:r>
            <a:endParaRPr lang="en-US" dirty="0"/>
          </a:p>
        </p:txBody>
      </p:sp>
      <p:pic>
        <p:nvPicPr>
          <p:cNvPr id="5" name="Picture 4">
            <a:extLst>
              <a:ext uri="{FF2B5EF4-FFF2-40B4-BE49-F238E27FC236}">
                <a16:creationId xmlns:a16="http://schemas.microsoft.com/office/drawing/2014/main" id="{4ED78A18-B95B-4FFA-8385-720CB380000B}"/>
              </a:ext>
            </a:extLst>
          </p:cNvPr>
          <p:cNvPicPr>
            <a:picLocks noChangeAspect="1"/>
          </p:cNvPicPr>
          <p:nvPr/>
        </p:nvPicPr>
        <p:blipFill>
          <a:blip r:embed="rId2"/>
          <a:stretch>
            <a:fillRect/>
          </a:stretch>
        </p:blipFill>
        <p:spPr>
          <a:xfrm>
            <a:off x="313600" y="1047385"/>
            <a:ext cx="3500349" cy="5668415"/>
          </a:xfrm>
          <a:prstGeom prst="rect">
            <a:avLst/>
          </a:prstGeom>
        </p:spPr>
      </p:pic>
      <p:sp>
        <p:nvSpPr>
          <p:cNvPr id="15" name="Text Placeholder 2">
            <a:extLst>
              <a:ext uri="{FF2B5EF4-FFF2-40B4-BE49-F238E27FC236}">
                <a16:creationId xmlns:a16="http://schemas.microsoft.com/office/drawing/2014/main" id="{AAAF4887-C962-4676-A4D9-6786992B16F8}"/>
              </a:ext>
            </a:extLst>
          </p:cNvPr>
          <p:cNvSpPr>
            <a:spLocks noGrp="1"/>
          </p:cNvSpPr>
          <p:nvPr>
            <p:ph type="body" idx="1"/>
          </p:nvPr>
        </p:nvSpPr>
        <p:spPr>
          <a:xfrm>
            <a:off x="4864963" y="994299"/>
            <a:ext cx="6104348" cy="5721501"/>
          </a:xfrm>
        </p:spPr>
        <p:txBody>
          <a:bodyPr anchor="t"/>
          <a:lstStyle/>
          <a:p>
            <a:r>
              <a:rPr lang="en-US" sz="1600" b="1" dirty="0" err="1"/>
              <a:t>crossAxisCount</a:t>
            </a:r>
            <a:r>
              <a:rPr lang="en-US" sz="1600" dirty="0"/>
              <a:t>: </a:t>
            </a:r>
            <a:r>
              <a:rPr lang="en-US" sz="1600" dirty="0" err="1"/>
              <a:t>Số</a:t>
            </a:r>
            <a:r>
              <a:rPr lang="en-US" sz="1600" dirty="0"/>
              <a:t> item </a:t>
            </a:r>
            <a:r>
              <a:rPr lang="en-US" sz="1600" dirty="0" err="1"/>
              <a:t>trên</a:t>
            </a:r>
            <a:r>
              <a:rPr lang="en-US" sz="1600" dirty="0"/>
              <a:t> 1 </a:t>
            </a:r>
            <a:r>
              <a:rPr lang="en-US" sz="1600" dirty="0" err="1"/>
              <a:t>dòng</a:t>
            </a:r>
            <a:r>
              <a:rPr lang="en-US" sz="1600" dirty="0"/>
              <a:t> (</a:t>
            </a:r>
            <a:r>
              <a:rPr lang="en-US" sz="1600" dirty="0" err="1"/>
              <a:t>ngang</a:t>
            </a:r>
            <a:r>
              <a:rPr lang="en-US" sz="1600" dirty="0"/>
              <a:t> </a:t>
            </a:r>
            <a:r>
              <a:rPr lang="en-US" sz="1600" dirty="0" err="1"/>
              <a:t>hoặc</a:t>
            </a:r>
            <a:r>
              <a:rPr lang="en-US" sz="1600" dirty="0"/>
              <a:t> </a:t>
            </a:r>
            <a:r>
              <a:rPr lang="en-US" sz="1600" dirty="0" err="1"/>
              <a:t>dọc</a:t>
            </a:r>
            <a:r>
              <a:rPr lang="en-US" sz="1600" dirty="0"/>
              <a:t>)</a:t>
            </a:r>
          </a:p>
          <a:p>
            <a:r>
              <a:rPr lang="en-US" sz="1600" b="1" dirty="0" err="1"/>
              <a:t>mainAxisExtent</a:t>
            </a:r>
            <a:r>
              <a:rPr lang="en-US" sz="1600" dirty="0"/>
              <a:t>: Chiều </a:t>
            </a:r>
            <a:r>
              <a:rPr lang="en-US" sz="1600" dirty="0" err="1"/>
              <a:t>dài</a:t>
            </a:r>
            <a:r>
              <a:rPr lang="en-US" sz="1600" dirty="0"/>
              <a:t> </a:t>
            </a:r>
            <a:r>
              <a:rPr lang="en-US" sz="1600" dirty="0" err="1"/>
              <a:t>của</a:t>
            </a:r>
            <a:r>
              <a:rPr lang="en-US" sz="1600" dirty="0"/>
              <a:t> 1 item</a:t>
            </a:r>
          </a:p>
          <a:p>
            <a:r>
              <a:rPr lang="en-US" sz="1600" b="1" dirty="0" err="1"/>
              <a:t>crossAxisSpacing</a:t>
            </a:r>
            <a:r>
              <a:rPr lang="en-US" sz="1600" dirty="0"/>
              <a:t>: </a:t>
            </a:r>
            <a:r>
              <a:rPr lang="en-US" sz="1600" dirty="0" err="1"/>
              <a:t>Khoảng</a:t>
            </a:r>
            <a:r>
              <a:rPr lang="en-US" sz="1600" dirty="0"/>
              <a:t> </a:t>
            </a:r>
            <a:r>
              <a:rPr lang="en-US" sz="1600" dirty="0" err="1"/>
              <a:t>cách</a:t>
            </a:r>
            <a:r>
              <a:rPr lang="en-US" sz="1600" dirty="0"/>
              <a:t> </a:t>
            </a:r>
            <a:r>
              <a:rPr lang="en-US" sz="1600" dirty="0" err="1"/>
              <a:t>giữa</a:t>
            </a:r>
            <a:r>
              <a:rPr lang="en-US" sz="1600" dirty="0"/>
              <a:t> </a:t>
            </a:r>
            <a:r>
              <a:rPr lang="en-US" sz="1600" dirty="0" err="1"/>
              <a:t>các</a:t>
            </a:r>
            <a:r>
              <a:rPr lang="en-US" sz="1600" dirty="0"/>
              <a:t> item </a:t>
            </a:r>
            <a:r>
              <a:rPr lang="en-US" sz="1600" dirty="0" err="1"/>
              <a:t>trên</a:t>
            </a:r>
            <a:r>
              <a:rPr lang="en-US" sz="1600" dirty="0"/>
              <a:t> 1 </a:t>
            </a:r>
            <a:r>
              <a:rPr lang="en-US" sz="1600" dirty="0" err="1"/>
              <a:t>dòng</a:t>
            </a:r>
            <a:endParaRPr lang="en-US" sz="1600" dirty="0"/>
          </a:p>
          <a:p>
            <a:r>
              <a:rPr lang="en-US" sz="1600" b="1" dirty="0" err="1"/>
              <a:t>mainAxisSpacing</a:t>
            </a:r>
            <a:r>
              <a:rPr lang="en-US" sz="1600" dirty="0"/>
              <a:t>: </a:t>
            </a:r>
            <a:r>
              <a:rPr lang="en-US" sz="1600" dirty="0" err="1"/>
              <a:t>Khoảng</a:t>
            </a:r>
            <a:r>
              <a:rPr lang="en-US" sz="1600" dirty="0"/>
              <a:t> </a:t>
            </a:r>
            <a:r>
              <a:rPr lang="en-US" sz="1600" dirty="0" err="1"/>
              <a:t>cách</a:t>
            </a:r>
            <a:r>
              <a:rPr lang="en-US" sz="1600" dirty="0"/>
              <a:t> </a:t>
            </a:r>
            <a:r>
              <a:rPr lang="en-US" sz="1600" dirty="0" err="1"/>
              <a:t>giữa</a:t>
            </a:r>
            <a:r>
              <a:rPr lang="en-US" sz="1600" dirty="0"/>
              <a:t> </a:t>
            </a:r>
            <a:r>
              <a:rPr lang="en-US" sz="1600" dirty="0" err="1"/>
              <a:t>các</a:t>
            </a:r>
            <a:r>
              <a:rPr lang="en-US" sz="1600" dirty="0"/>
              <a:t> </a:t>
            </a:r>
            <a:r>
              <a:rPr lang="en-US" sz="1600" dirty="0" err="1"/>
              <a:t>dòng</a:t>
            </a:r>
            <a:endParaRPr lang="en-US" sz="1600" dirty="0"/>
          </a:p>
          <a:p>
            <a:r>
              <a:rPr lang="en-US" sz="1600" b="1" dirty="0" err="1"/>
              <a:t>itemCount</a:t>
            </a:r>
            <a:r>
              <a:rPr lang="en-US" sz="1600" dirty="0"/>
              <a:t>: </a:t>
            </a:r>
            <a:r>
              <a:rPr lang="en-US" sz="1600" dirty="0" err="1"/>
              <a:t>Số</a:t>
            </a:r>
            <a:r>
              <a:rPr lang="en-US" sz="1600" dirty="0"/>
              <a:t> item</a:t>
            </a:r>
          </a:p>
          <a:p>
            <a:r>
              <a:rPr lang="en-US" sz="1600" b="1" dirty="0" err="1"/>
              <a:t>itemBuilder</a:t>
            </a:r>
            <a:r>
              <a:rPr lang="en-US" sz="1600" dirty="0"/>
              <a:t>: build item </a:t>
            </a:r>
            <a:r>
              <a:rPr lang="en-US" sz="1600" dirty="0" err="1"/>
              <a:t>theo</a:t>
            </a:r>
            <a:r>
              <a:rPr lang="en-US" sz="1600" dirty="0"/>
              <a:t> index</a:t>
            </a:r>
            <a:endParaRPr lang="en-VN" sz="1600" dirty="0"/>
          </a:p>
        </p:txBody>
      </p:sp>
    </p:spTree>
    <p:extLst>
      <p:ext uri="{BB962C8B-B14F-4D97-AF65-F5344CB8AC3E}">
        <p14:creationId xmlns:p14="http://schemas.microsoft.com/office/powerpoint/2010/main" val="333843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AE32-C074-4BA6-937C-44DE7EB0A43E}"/>
              </a:ext>
            </a:extLst>
          </p:cNvPr>
          <p:cNvSpPr>
            <a:spLocks noGrp="1"/>
          </p:cNvSpPr>
          <p:nvPr>
            <p:ph type="title"/>
          </p:nvPr>
        </p:nvSpPr>
        <p:spPr/>
        <p:txBody>
          <a:bodyPr/>
          <a:lstStyle/>
          <a:p>
            <a:r>
              <a:rPr lang="en-US" dirty="0" err="1"/>
              <a:t>SingleChildScrollView</a:t>
            </a:r>
            <a:endParaRPr lang="en-US" dirty="0"/>
          </a:p>
        </p:txBody>
      </p:sp>
      <p:pic>
        <p:nvPicPr>
          <p:cNvPr id="7" name="Picture 6">
            <a:extLst>
              <a:ext uri="{FF2B5EF4-FFF2-40B4-BE49-F238E27FC236}">
                <a16:creationId xmlns:a16="http://schemas.microsoft.com/office/drawing/2014/main" id="{2DDE143C-3FEC-44D8-A4F3-9D982B22367A}"/>
              </a:ext>
            </a:extLst>
          </p:cNvPr>
          <p:cNvPicPr>
            <a:picLocks noChangeAspect="1"/>
          </p:cNvPicPr>
          <p:nvPr/>
        </p:nvPicPr>
        <p:blipFill>
          <a:blip r:embed="rId2"/>
          <a:stretch>
            <a:fillRect/>
          </a:stretch>
        </p:blipFill>
        <p:spPr>
          <a:xfrm>
            <a:off x="394354" y="1196634"/>
            <a:ext cx="4105848" cy="5334744"/>
          </a:xfrm>
          <a:prstGeom prst="rect">
            <a:avLst/>
          </a:prstGeom>
        </p:spPr>
      </p:pic>
      <p:sp>
        <p:nvSpPr>
          <p:cNvPr id="8" name="Text Placeholder 2">
            <a:extLst>
              <a:ext uri="{FF2B5EF4-FFF2-40B4-BE49-F238E27FC236}">
                <a16:creationId xmlns:a16="http://schemas.microsoft.com/office/drawing/2014/main" id="{786298E4-05D3-406F-BD8A-C07072CD250C}"/>
              </a:ext>
            </a:extLst>
          </p:cNvPr>
          <p:cNvSpPr>
            <a:spLocks noGrp="1"/>
          </p:cNvSpPr>
          <p:nvPr>
            <p:ph type="body" idx="1"/>
          </p:nvPr>
        </p:nvSpPr>
        <p:spPr>
          <a:xfrm>
            <a:off x="4864963" y="994299"/>
            <a:ext cx="6104348" cy="5721501"/>
          </a:xfrm>
        </p:spPr>
        <p:txBody>
          <a:bodyPr anchor="t"/>
          <a:lstStyle/>
          <a:p>
            <a:r>
              <a:rPr lang="en-US" sz="1600" dirty="0"/>
              <a:t>Có </a:t>
            </a:r>
            <a:r>
              <a:rPr lang="en-US" sz="1600" dirty="0" err="1"/>
              <a:t>các</a:t>
            </a:r>
            <a:r>
              <a:rPr lang="en-US" sz="1600" dirty="0"/>
              <a:t> </a:t>
            </a:r>
            <a:r>
              <a:rPr lang="en-US" sz="1600" dirty="0" err="1"/>
              <a:t>thông</a:t>
            </a:r>
            <a:r>
              <a:rPr lang="en-US" sz="1600" dirty="0"/>
              <a:t> </a:t>
            </a:r>
            <a:r>
              <a:rPr lang="en-US" sz="1600" dirty="0" err="1"/>
              <a:t>số</a:t>
            </a:r>
            <a:r>
              <a:rPr lang="en-US" sz="1600" dirty="0"/>
              <a:t> </a:t>
            </a:r>
            <a:r>
              <a:rPr lang="en-US" sz="1600" dirty="0" err="1"/>
              <a:t>cơ</a:t>
            </a:r>
            <a:r>
              <a:rPr lang="en-US" sz="1600" dirty="0"/>
              <a:t> </a:t>
            </a:r>
            <a:r>
              <a:rPr lang="en-US" sz="1600" dirty="0" err="1"/>
              <a:t>bản</a:t>
            </a:r>
            <a:r>
              <a:rPr lang="en-US" sz="1600" dirty="0"/>
              <a:t> </a:t>
            </a:r>
            <a:r>
              <a:rPr lang="en-US" sz="1600" dirty="0" err="1"/>
              <a:t>như</a:t>
            </a:r>
            <a:r>
              <a:rPr lang="en-US" sz="1600" dirty="0"/>
              <a:t> </a:t>
            </a:r>
            <a:r>
              <a:rPr lang="en-US" sz="1600" dirty="0" err="1"/>
              <a:t>ListView</a:t>
            </a:r>
            <a:r>
              <a:rPr lang="en-US" sz="1600" dirty="0"/>
              <a:t> </a:t>
            </a:r>
            <a:r>
              <a:rPr lang="en-US" sz="1600" dirty="0" err="1"/>
              <a:t>tuy</a:t>
            </a:r>
            <a:r>
              <a:rPr lang="en-US" sz="1600" dirty="0"/>
              <a:t> </a:t>
            </a:r>
            <a:r>
              <a:rPr lang="en-US" sz="1600" dirty="0" err="1"/>
              <a:t>nhiên</a:t>
            </a:r>
            <a:r>
              <a:rPr lang="en-US" sz="1600" dirty="0"/>
              <a:t> </a:t>
            </a:r>
            <a:r>
              <a:rPr lang="en-US" sz="1600" dirty="0" err="1"/>
              <a:t>khác</a:t>
            </a:r>
            <a:r>
              <a:rPr lang="en-US" sz="1600" dirty="0"/>
              <a:t> ở </a:t>
            </a:r>
            <a:r>
              <a:rPr lang="en-US" sz="1600" dirty="0" err="1"/>
              <a:t>chỗ</a:t>
            </a:r>
            <a:r>
              <a:rPr lang="en-US" sz="1600" dirty="0"/>
              <a:t> </a:t>
            </a:r>
            <a:r>
              <a:rPr lang="en-US" sz="1600" dirty="0" err="1"/>
              <a:t>không</a:t>
            </a:r>
            <a:r>
              <a:rPr lang="en-US" sz="1600" dirty="0"/>
              <a:t> </a:t>
            </a:r>
            <a:r>
              <a:rPr lang="en-US" sz="1600" dirty="0" err="1"/>
              <a:t>cần</a:t>
            </a:r>
            <a:r>
              <a:rPr lang="en-US" sz="1600" dirty="0"/>
              <a:t> </a:t>
            </a:r>
            <a:r>
              <a:rPr lang="en-US" sz="1600" dirty="0" err="1"/>
              <a:t>xác</a:t>
            </a:r>
            <a:r>
              <a:rPr lang="en-US" sz="1600" dirty="0"/>
              <a:t> </a:t>
            </a:r>
            <a:r>
              <a:rPr lang="en-US" sz="1600" dirty="0" err="1"/>
              <a:t>định</a:t>
            </a:r>
            <a:r>
              <a:rPr lang="en-US" sz="1600" dirty="0"/>
              <a:t> </a:t>
            </a:r>
            <a:r>
              <a:rPr lang="en-US" sz="1600" dirty="0" err="1"/>
              <a:t>kích</a:t>
            </a:r>
            <a:r>
              <a:rPr lang="en-US" sz="1600" dirty="0"/>
              <a:t> </a:t>
            </a:r>
            <a:r>
              <a:rPr lang="en-US" sz="1600" dirty="0" err="1"/>
              <a:t>thước</a:t>
            </a:r>
            <a:r>
              <a:rPr lang="en-US" sz="1600" dirty="0"/>
              <a:t> </a:t>
            </a:r>
            <a:r>
              <a:rPr lang="en-US" sz="1600" dirty="0" err="1"/>
              <a:t>khung</a:t>
            </a:r>
            <a:r>
              <a:rPr lang="en-US" sz="1600" dirty="0"/>
              <a:t> </a:t>
            </a:r>
            <a:r>
              <a:rPr lang="en-US" sz="1600" dirty="0" err="1"/>
              <a:t>chứa</a:t>
            </a:r>
            <a:r>
              <a:rPr lang="en-US" sz="1600" dirty="0"/>
              <a:t> </a:t>
            </a:r>
            <a:r>
              <a:rPr lang="en-US" sz="1600" dirty="0" err="1"/>
              <a:t>nó</a:t>
            </a:r>
            <a:r>
              <a:rPr lang="en-US" sz="1600" dirty="0"/>
              <a:t>. Khi </a:t>
            </a:r>
            <a:r>
              <a:rPr lang="en-US" sz="1600" dirty="0" err="1"/>
              <a:t>các</a:t>
            </a:r>
            <a:r>
              <a:rPr lang="en-US" sz="1600" dirty="0"/>
              <a:t> item </a:t>
            </a:r>
            <a:r>
              <a:rPr lang="en-US" sz="1600" dirty="0" err="1"/>
              <a:t>của</a:t>
            </a:r>
            <a:r>
              <a:rPr lang="en-US" sz="1600" dirty="0"/>
              <a:t> Column </a:t>
            </a:r>
            <a:r>
              <a:rPr lang="en-US" sz="1600" dirty="0" err="1"/>
              <a:t>hoặc</a:t>
            </a:r>
            <a:r>
              <a:rPr lang="en-US" sz="1600" dirty="0"/>
              <a:t> Row full </a:t>
            </a:r>
            <a:r>
              <a:rPr lang="en-US" sz="1600" dirty="0" err="1"/>
              <a:t>kích</a:t>
            </a:r>
            <a:r>
              <a:rPr lang="en-US" sz="1600" dirty="0"/>
              <a:t> </a:t>
            </a:r>
            <a:r>
              <a:rPr lang="en-US" sz="1600" dirty="0" err="1"/>
              <a:t>thước</a:t>
            </a:r>
            <a:r>
              <a:rPr lang="en-US" sz="1600" dirty="0"/>
              <a:t> </a:t>
            </a:r>
            <a:r>
              <a:rPr lang="en-US" sz="1600" dirty="0" err="1"/>
              <a:t>của</a:t>
            </a:r>
            <a:r>
              <a:rPr lang="en-US" sz="1600" dirty="0"/>
              <a:t> Widget cha thì </a:t>
            </a:r>
            <a:r>
              <a:rPr lang="en-US" sz="1600" dirty="0" err="1"/>
              <a:t>nó</a:t>
            </a:r>
            <a:r>
              <a:rPr lang="en-US" sz="1600" dirty="0"/>
              <a:t> </a:t>
            </a:r>
            <a:r>
              <a:rPr lang="en-US" sz="1600" dirty="0" err="1"/>
              <a:t>sẽ</a:t>
            </a:r>
            <a:r>
              <a:rPr lang="en-US" sz="1600" dirty="0"/>
              <a:t> </a:t>
            </a:r>
            <a:r>
              <a:rPr lang="en-US" sz="1600" dirty="0" err="1"/>
              <a:t>tự</a:t>
            </a:r>
            <a:r>
              <a:rPr lang="en-US" sz="1600" dirty="0"/>
              <a:t> </a:t>
            </a:r>
            <a:r>
              <a:rPr lang="en-US" sz="1600" dirty="0" err="1"/>
              <a:t>cuộn</a:t>
            </a:r>
            <a:r>
              <a:rPr lang="en-US" sz="1600" dirty="0"/>
              <a:t> </a:t>
            </a:r>
            <a:r>
              <a:rPr lang="en-US" sz="1600" dirty="0" err="1"/>
              <a:t>được</a:t>
            </a:r>
            <a:endParaRPr lang="en-US" sz="1600" dirty="0"/>
          </a:p>
          <a:p>
            <a:r>
              <a:rPr lang="en-US" sz="1600" dirty="0" err="1"/>
              <a:t>Thường</a:t>
            </a:r>
            <a:r>
              <a:rPr lang="en-US" sz="1600" dirty="0"/>
              <a:t> </a:t>
            </a:r>
            <a:r>
              <a:rPr lang="en-US" sz="1600" dirty="0" err="1"/>
              <a:t>được</a:t>
            </a:r>
            <a:r>
              <a:rPr lang="en-US" sz="1600" dirty="0"/>
              <a:t> </a:t>
            </a:r>
            <a:r>
              <a:rPr lang="en-US" sz="1600" dirty="0" err="1"/>
              <a:t>dùng</a:t>
            </a:r>
            <a:r>
              <a:rPr lang="en-US" sz="1600" dirty="0"/>
              <a:t> </a:t>
            </a:r>
            <a:r>
              <a:rPr lang="en-US" sz="1600" dirty="0" err="1"/>
              <a:t>trong</a:t>
            </a:r>
            <a:r>
              <a:rPr lang="en-US" sz="1600" dirty="0"/>
              <a:t> </a:t>
            </a:r>
            <a:r>
              <a:rPr lang="en-US" sz="1600" dirty="0" err="1"/>
              <a:t>trường</a:t>
            </a:r>
            <a:r>
              <a:rPr lang="en-US" sz="1600" dirty="0"/>
              <a:t> </a:t>
            </a:r>
            <a:r>
              <a:rPr lang="en-US" sz="1600" dirty="0" err="1"/>
              <a:t>hợp</a:t>
            </a:r>
            <a:r>
              <a:rPr lang="en-US" sz="1600" dirty="0"/>
              <a:t> </a:t>
            </a:r>
            <a:r>
              <a:rPr lang="en-US" sz="1600" dirty="0" err="1"/>
              <a:t>các</a:t>
            </a:r>
            <a:r>
              <a:rPr lang="en-US" sz="1600" dirty="0"/>
              <a:t> widget con </a:t>
            </a:r>
            <a:r>
              <a:rPr lang="en-US" sz="1600" dirty="0" err="1"/>
              <a:t>với</a:t>
            </a:r>
            <a:r>
              <a:rPr lang="en-US" sz="1600" dirty="0"/>
              <a:t> </a:t>
            </a:r>
            <a:r>
              <a:rPr lang="en-US" sz="1600" dirty="0" err="1"/>
              <a:t>số</a:t>
            </a:r>
            <a:r>
              <a:rPr lang="en-US" sz="1600" dirty="0"/>
              <a:t> </a:t>
            </a:r>
            <a:r>
              <a:rPr lang="en-US" sz="1600" dirty="0" err="1"/>
              <a:t>lượng</a:t>
            </a:r>
            <a:r>
              <a:rPr lang="en-US" sz="1600" dirty="0"/>
              <a:t> </a:t>
            </a:r>
            <a:r>
              <a:rPr lang="en-US" sz="1600" dirty="0" err="1"/>
              <a:t>ít</a:t>
            </a:r>
            <a:r>
              <a:rPr lang="en-US" sz="1600" dirty="0"/>
              <a:t> (</a:t>
            </a:r>
            <a:r>
              <a:rPr lang="en-US" sz="1600" dirty="0" err="1"/>
              <a:t>Dưới</a:t>
            </a:r>
            <a:r>
              <a:rPr lang="en-US" sz="1600" dirty="0"/>
              <a:t> 20)</a:t>
            </a:r>
          </a:p>
          <a:p>
            <a:r>
              <a:rPr lang="en-US" sz="1600" dirty="0" err="1"/>
              <a:t>Tương</a:t>
            </a:r>
            <a:r>
              <a:rPr lang="en-US" sz="1600" dirty="0"/>
              <a:t> </a:t>
            </a:r>
            <a:r>
              <a:rPr lang="en-US" sz="1600" dirty="0" err="1"/>
              <a:t>đương</a:t>
            </a:r>
            <a:r>
              <a:rPr lang="en-US" sz="1600" dirty="0"/>
              <a:t> </a:t>
            </a:r>
            <a:r>
              <a:rPr lang="en-US" sz="1600" dirty="0" err="1"/>
              <a:t>với</a:t>
            </a:r>
            <a:r>
              <a:rPr lang="en-US" sz="1600" dirty="0"/>
              <a:t> </a:t>
            </a:r>
            <a:r>
              <a:rPr lang="en-US" sz="1600" dirty="0" err="1"/>
              <a:t>Listview</a:t>
            </a:r>
            <a:r>
              <a:rPr lang="en-US" sz="1600" dirty="0"/>
              <a:t> with </a:t>
            </a:r>
            <a:r>
              <a:rPr lang="en-US" sz="1600" b="1" dirty="0" err="1">
                <a:effectLst>
                  <a:outerShdw blurRad="38100" dist="38100" dir="2700000" algn="tl">
                    <a:srgbClr val="000000">
                      <a:alpha val="43137"/>
                    </a:srgbClr>
                  </a:outerShdw>
                </a:effectLst>
              </a:rPr>
              <a:t>shrinkWrap</a:t>
            </a:r>
            <a:r>
              <a:rPr lang="en-US" sz="1600" b="1" dirty="0">
                <a:effectLst>
                  <a:outerShdw blurRad="38100" dist="38100" dir="2700000" algn="tl">
                    <a:srgbClr val="000000">
                      <a:alpha val="43137"/>
                    </a:srgbClr>
                  </a:outerShdw>
                </a:effectLst>
              </a:rPr>
              <a:t>: true</a:t>
            </a:r>
            <a:endParaRPr lang="en-VN"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4035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7B3B-74EE-0714-05D7-7808D2B21592}"/>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minh</a:t>
            </a:r>
            <a:r>
              <a:rPr lang="en-US" dirty="0"/>
              <a:t> </a:t>
            </a:r>
            <a:r>
              <a:rPr lang="en-US" dirty="0" err="1"/>
              <a:t>họa</a:t>
            </a:r>
            <a:endParaRPr lang="en-US" dirty="0"/>
          </a:p>
        </p:txBody>
      </p:sp>
    </p:spTree>
    <p:extLst>
      <p:ext uri="{BB962C8B-B14F-4D97-AF65-F5344CB8AC3E}">
        <p14:creationId xmlns:p14="http://schemas.microsoft.com/office/powerpoint/2010/main" val="2201873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AE32-C074-4BA6-937C-44DE7EB0A43E}"/>
              </a:ext>
            </a:extLst>
          </p:cNvPr>
          <p:cNvSpPr>
            <a:spLocks noGrp="1"/>
          </p:cNvSpPr>
          <p:nvPr>
            <p:ph type="title"/>
          </p:nvPr>
        </p:nvSpPr>
        <p:spPr/>
        <p:txBody>
          <a:bodyPr/>
          <a:lstStyle/>
          <a:p>
            <a:r>
              <a:rPr lang="en-US" dirty="0" err="1"/>
              <a:t>Danh</a:t>
            </a:r>
            <a:r>
              <a:rPr lang="en-US" dirty="0"/>
              <a:t> </a:t>
            </a:r>
            <a:r>
              <a:rPr lang="en-US" dirty="0" err="1"/>
              <a:t>sách</a:t>
            </a:r>
            <a:r>
              <a:rPr lang="en-US" dirty="0"/>
              <a:t> </a:t>
            </a:r>
            <a:r>
              <a:rPr lang="en-US" dirty="0" err="1"/>
              <a:t>giá</a:t>
            </a:r>
            <a:r>
              <a:rPr lang="en-US" dirty="0"/>
              <a:t> </a:t>
            </a:r>
            <a:r>
              <a:rPr lang="en-US" dirty="0" err="1"/>
              <a:t>của</a:t>
            </a:r>
            <a:r>
              <a:rPr lang="en-US" dirty="0"/>
              <a:t> </a:t>
            </a:r>
            <a:r>
              <a:rPr lang="en-US" dirty="0" err="1"/>
              <a:t>các</a:t>
            </a:r>
            <a:r>
              <a:rPr lang="en-US" dirty="0"/>
              <a:t> </a:t>
            </a:r>
            <a:r>
              <a:rPr lang="en-US" dirty="0" err="1"/>
              <a:t>mã</a:t>
            </a:r>
            <a:r>
              <a:rPr lang="en-US" dirty="0"/>
              <a:t> </a:t>
            </a:r>
            <a:r>
              <a:rPr lang="en-US" dirty="0" err="1"/>
              <a:t>cổ</a:t>
            </a:r>
            <a:r>
              <a:rPr lang="en-US" dirty="0"/>
              <a:t> </a:t>
            </a:r>
            <a:r>
              <a:rPr lang="en-US" dirty="0" err="1"/>
              <a:t>phiếu</a:t>
            </a:r>
            <a:endParaRPr lang="en-US" dirty="0"/>
          </a:p>
        </p:txBody>
      </p:sp>
      <p:sp>
        <p:nvSpPr>
          <p:cNvPr id="4" name="Text Placeholder 3">
            <a:extLst>
              <a:ext uri="{FF2B5EF4-FFF2-40B4-BE49-F238E27FC236}">
                <a16:creationId xmlns:a16="http://schemas.microsoft.com/office/drawing/2014/main" id="{B742E457-3C92-E3CF-DBF9-4C7C079FCBE0}"/>
              </a:ext>
            </a:extLst>
          </p:cNvPr>
          <p:cNvSpPr>
            <a:spLocks noGrp="1"/>
          </p:cNvSpPr>
          <p:nvPr>
            <p:ph type="body" idx="1"/>
          </p:nvPr>
        </p:nvSpPr>
        <p:spPr>
          <a:xfrm>
            <a:off x="3646843" y="1039208"/>
            <a:ext cx="8293578" cy="5527593"/>
          </a:xfrm>
        </p:spPr>
        <p:txBody>
          <a:bodyPr/>
          <a:lstStyle/>
          <a:p>
            <a:r>
              <a:rPr lang="en-VN" dirty="0"/>
              <a:t>Yêu cầu:</a:t>
            </a:r>
          </a:p>
          <a:p>
            <a:pPr marL="152396" indent="0">
              <a:buNone/>
            </a:pPr>
            <a:r>
              <a:rPr lang="en-VN" dirty="0"/>
              <a:t>Hiển thị danh sách giá của các mã cổ phiếu như hình minh họa.</a:t>
            </a:r>
          </a:p>
          <a:p>
            <a:pPr marL="152396" indent="0">
              <a:buNone/>
            </a:pPr>
            <a:br>
              <a:rPr lang="en-VN" dirty="0"/>
            </a:br>
            <a:endParaRPr lang="en-VN" dirty="0"/>
          </a:p>
          <a:p>
            <a:endParaRPr lang="en-VN" dirty="0"/>
          </a:p>
        </p:txBody>
      </p:sp>
      <p:pic>
        <p:nvPicPr>
          <p:cNvPr id="3" name="Picture 2">
            <a:extLst>
              <a:ext uri="{FF2B5EF4-FFF2-40B4-BE49-F238E27FC236}">
                <a16:creationId xmlns:a16="http://schemas.microsoft.com/office/drawing/2014/main" id="{C30B82BD-5476-05ED-FB1F-D9975008479F}"/>
              </a:ext>
            </a:extLst>
          </p:cNvPr>
          <p:cNvPicPr>
            <a:picLocks noChangeAspect="1"/>
          </p:cNvPicPr>
          <p:nvPr/>
        </p:nvPicPr>
        <p:blipFill>
          <a:blip r:embed="rId2"/>
          <a:stretch>
            <a:fillRect/>
          </a:stretch>
        </p:blipFill>
        <p:spPr>
          <a:xfrm>
            <a:off x="478573" y="1019899"/>
            <a:ext cx="2919051" cy="5838101"/>
          </a:xfrm>
          <a:prstGeom prst="rect">
            <a:avLst/>
          </a:prstGeom>
        </p:spPr>
      </p:pic>
    </p:spTree>
    <p:extLst>
      <p:ext uri="{BB962C8B-B14F-4D97-AF65-F5344CB8AC3E}">
        <p14:creationId xmlns:p14="http://schemas.microsoft.com/office/powerpoint/2010/main" val="4053738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AE32-C074-4BA6-937C-44DE7EB0A43E}"/>
              </a:ext>
            </a:extLst>
          </p:cNvPr>
          <p:cNvSpPr>
            <a:spLocks noGrp="1"/>
          </p:cNvSpPr>
          <p:nvPr>
            <p:ph type="title"/>
          </p:nvPr>
        </p:nvSpPr>
        <p:spPr/>
        <p:txBody>
          <a:bodyPr/>
          <a:lstStyle/>
          <a:p>
            <a:r>
              <a:rPr lang="en-US" dirty="0" err="1"/>
              <a:t>Danh</a:t>
            </a:r>
            <a:r>
              <a:rPr lang="en-US" dirty="0"/>
              <a:t> </a:t>
            </a:r>
            <a:r>
              <a:rPr lang="en-US" dirty="0" err="1"/>
              <a:t>sách</a:t>
            </a:r>
            <a:r>
              <a:rPr lang="en-US" dirty="0"/>
              <a:t> </a:t>
            </a:r>
            <a:r>
              <a:rPr lang="en-US" dirty="0" err="1"/>
              <a:t>danh</a:t>
            </a:r>
            <a:r>
              <a:rPr lang="en-US" dirty="0"/>
              <a:t> </a:t>
            </a:r>
            <a:r>
              <a:rPr lang="en-US" dirty="0" err="1"/>
              <a:t>mục</a:t>
            </a:r>
            <a:r>
              <a:rPr lang="en-US" dirty="0"/>
              <a:t> </a:t>
            </a:r>
            <a:r>
              <a:rPr lang="en-US" dirty="0" err="1"/>
              <a:t>thương</a:t>
            </a:r>
            <a:r>
              <a:rPr lang="en-US" dirty="0"/>
              <a:t> </a:t>
            </a:r>
            <a:r>
              <a:rPr lang="en-US" dirty="0" err="1"/>
              <a:t>mại</a:t>
            </a:r>
            <a:r>
              <a:rPr lang="en-US" dirty="0"/>
              <a:t> </a:t>
            </a:r>
            <a:r>
              <a:rPr lang="en-US" dirty="0" err="1"/>
              <a:t>điện</a:t>
            </a:r>
            <a:r>
              <a:rPr lang="en-US" dirty="0"/>
              <a:t> </a:t>
            </a:r>
            <a:r>
              <a:rPr lang="en-US" dirty="0" err="1"/>
              <a:t>tử</a:t>
            </a:r>
            <a:endParaRPr lang="en-US" dirty="0"/>
          </a:p>
        </p:txBody>
      </p:sp>
      <p:sp>
        <p:nvSpPr>
          <p:cNvPr id="4" name="Text Placeholder 3">
            <a:extLst>
              <a:ext uri="{FF2B5EF4-FFF2-40B4-BE49-F238E27FC236}">
                <a16:creationId xmlns:a16="http://schemas.microsoft.com/office/drawing/2014/main" id="{B742E457-3C92-E3CF-DBF9-4C7C079FCBE0}"/>
              </a:ext>
            </a:extLst>
          </p:cNvPr>
          <p:cNvSpPr>
            <a:spLocks noGrp="1"/>
          </p:cNvSpPr>
          <p:nvPr>
            <p:ph type="body" idx="1"/>
          </p:nvPr>
        </p:nvSpPr>
        <p:spPr>
          <a:xfrm>
            <a:off x="3646843" y="1039208"/>
            <a:ext cx="8293578" cy="5527593"/>
          </a:xfrm>
        </p:spPr>
        <p:txBody>
          <a:bodyPr/>
          <a:lstStyle/>
          <a:p>
            <a:r>
              <a:rPr lang="en-VN" dirty="0"/>
              <a:t>Yêu cầu:</a:t>
            </a:r>
          </a:p>
          <a:p>
            <a:pPr marL="152396" indent="0">
              <a:buNone/>
            </a:pPr>
            <a:r>
              <a:rPr lang="en-VN" dirty="0"/>
              <a:t>Hiển thị danh sách giá các danh mục sản phẩm như hình minh họa bên.</a:t>
            </a:r>
          </a:p>
          <a:p>
            <a:pPr marL="152396" indent="0">
              <a:buNone/>
            </a:pPr>
            <a:br>
              <a:rPr lang="en-VN" dirty="0"/>
            </a:br>
            <a:endParaRPr lang="en-VN" dirty="0"/>
          </a:p>
          <a:p>
            <a:endParaRPr lang="en-VN" dirty="0"/>
          </a:p>
        </p:txBody>
      </p:sp>
      <p:pic>
        <p:nvPicPr>
          <p:cNvPr id="5" name="Picture 4">
            <a:extLst>
              <a:ext uri="{FF2B5EF4-FFF2-40B4-BE49-F238E27FC236}">
                <a16:creationId xmlns:a16="http://schemas.microsoft.com/office/drawing/2014/main" id="{490D9E37-BBA6-FF79-9862-F487BB9062A1}"/>
              </a:ext>
            </a:extLst>
          </p:cNvPr>
          <p:cNvPicPr>
            <a:picLocks noChangeAspect="1"/>
          </p:cNvPicPr>
          <p:nvPr/>
        </p:nvPicPr>
        <p:blipFill>
          <a:blip r:embed="rId2"/>
          <a:stretch>
            <a:fillRect/>
          </a:stretch>
        </p:blipFill>
        <p:spPr>
          <a:xfrm>
            <a:off x="433968" y="1033937"/>
            <a:ext cx="2766432" cy="5532864"/>
          </a:xfrm>
          <a:prstGeom prst="rect">
            <a:avLst/>
          </a:prstGeom>
        </p:spPr>
      </p:pic>
    </p:spTree>
    <p:extLst>
      <p:ext uri="{BB962C8B-B14F-4D97-AF65-F5344CB8AC3E}">
        <p14:creationId xmlns:p14="http://schemas.microsoft.com/office/powerpoint/2010/main" val="881911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C902A-765D-DD6F-AAF2-3E5DB3666D80}"/>
              </a:ext>
            </a:extLst>
          </p:cNvPr>
          <p:cNvSpPr>
            <a:spLocks noGrp="1"/>
          </p:cNvSpPr>
          <p:nvPr>
            <p:ph type="title"/>
          </p:nvPr>
        </p:nvSpPr>
        <p:spPr>
          <a:xfrm>
            <a:off x="972600" y="1763266"/>
            <a:ext cx="10251200" cy="3185805"/>
          </a:xfrm>
        </p:spPr>
        <p:txBody>
          <a:bodyPr/>
          <a:lstStyle/>
          <a:p>
            <a:r>
              <a:rPr lang="en-US" dirty="0"/>
              <a:t>Thanks for watching!</a:t>
            </a:r>
            <a:br>
              <a:rPr lang="vi-VN" dirty="0"/>
            </a:br>
            <a:br>
              <a:rPr lang="vi-VN" dirty="0"/>
            </a:br>
            <a:endParaRPr lang="en-US" dirty="0"/>
          </a:p>
        </p:txBody>
      </p:sp>
    </p:spTree>
    <p:extLst>
      <p:ext uri="{BB962C8B-B14F-4D97-AF65-F5344CB8AC3E}">
        <p14:creationId xmlns:p14="http://schemas.microsoft.com/office/powerpoint/2010/main" val="2612855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C075-3DA3-76BE-2520-06848258A9F6}"/>
              </a:ext>
            </a:extLst>
          </p:cNvPr>
          <p:cNvSpPr>
            <a:spLocks noGrp="1"/>
          </p:cNvSpPr>
          <p:nvPr>
            <p:ph type="title"/>
          </p:nvPr>
        </p:nvSpPr>
        <p:spPr/>
        <p:txBody>
          <a:bodyPr/>
          <a:lstStyle/>
          <a:p>
            <a:r>
              <a:rPr lang="en-US" dirty="0" err="1"/>
              <a:t>Nội</a:t>
            </a:r>
            <a:r>
              <a:rPr lang="en-US" dirty="0"/>
              <a:t> dung </a:t>
            </a:r>
            <a:r>
              <a:rPr lang="en-US" dirty="0" err="1"/>
              <a:t>chủ</a:t>
            </a:r>
            <a:r>
              <a:rPr lang="en-US" dirty="0"/>
              <a:t> </a:t>
            </a:r>
            <a:r>
              <a:rPr lang="en-US" dirty="0" err="1"/>
              <a:t>đề</a:t>
            </a:r>
            <a:endParaRPr lang="en-US" dirty="0"/>
          </a:p>
        </p:txBody>
      </p:sp>
      <p:sp>
        <p:nvSpPr>
          <p:cNvPr id="3" name="Text Placeholder 2">
            <a:extLst>
              <a:ext uri="{FF2B5EF4-FFF2-40B4-BE49-F238E27FC236}">
                <a16:creationId xmlns:a16="http://schemas.microsoft.com/office/drawing/2014/main" id="{584ABB7B-B2A2-9A40-58E5-A8F9EA0A296C}"/>
              </a:ext>
            </a:extLst>
          </p:cNvPr>
          <p:cNvSpPr>
            <a:spLocks noGrp="1"/>
          </p:cNvSpPr>
          <p:nvPr>
            <p:ph type="body" idx="1"/>
          </p:nvPr>
        </p:nvSpPr>
        <p:spPr/>
        <p:txBody>
          <a:bodyPr/>
          <a:lstStyle/>
          <a:p>
            <a:r>
              <a:rPr lang="en-US" b="0" i="0" u="none" strike="noStrike" dirty="0" err="1">
                <a:solidFill>
                  <a:srgbClr val="2A2A2A"/>
                </a:solidFill>
                <a:effectLst/>
              </a:rPr>
              <a:t>Giới</a:t>
            </a:r>
            <a:r>
              <a:rPr lang="en-US" b="0" i="0" u="none" strike="noStrike" dirty="0">
                <a:solidFill>
                  <a:srgbClr val="2A2A2A"/>
                </a:solidFill>
                <a:effectLst/>
              </a:rPr>
              <a:t> </a:t>
            </a:r>
            <a:r>
              <a:rPr lang="en-US" b="0" i="0" u="none" strike="noStrike" dirty="0" err="1">
                <a:solidFill>
                  <a:srgbClr val="2A2A2A"/>
                </a:solidFill>
                <a:effectLst/>
              </a:rPr>
              <a:t>thiệu</a:t>
            </a:r>
            <a:r>
              <a:rPr lang="en-US" b="0" i="0" u="none" strike="noStrike" dirty="0">
                <a:solidFill>
                  <a:srgbClr val="2A2A2A"/>
                </a:solidFill>
                <a:effectLst/>
              </a:rPr>
              <a:t> </a:t>
            </a:r>
            <a:r>
              <a:rPr lang="en-US" b="0" i="0" u="none" strike="noStrike" dirty="0" err="1">
                <a:solidFill>
                  <a:srgbClr val="2A2A2A"/>
                </a:solidFill>
                <a:effectLst/>
              </a:rPr>
              <a:t>các</a:t>
            </a:r>
            <a:r>
              <a:rPr lang="en-US" b="0" i="0" u="none" strike="noStrike" dirty="0">
                <a:solidFill>
                  <a:srgbClr val="2A2A2A"/>
                </a:solidFill>
                <a:effectLst/>
              </a:rPr>
              <a:t> </a:t>
            </a:r>
            <a:r>
              <a:rPr lang="en-US" b="0" i="0" u="none" strike="noStrike" dirty="0" err="1">
                <a:solidFill>
                  <a:srgbClr val="2A2A2A"/>
                </a:solidFill>
                <a:effectLst/>
              </a:rPr>
              <a:t>ListView</a:t>
            </a:r>
            <a:r>
              <a:rPr lang="en-US" b="0" i="0" u="none" strike="noStrike" dirty="0">
                <a:solidFill>
                  <a:srgbClr val="2A2A2A"/>
                </a:solidFill>
                <a:effectLst/>
              </a:rPr>
              <a:t> </a:t>
            </a:r>
            <a:r>
              <a:rPr lang="en-US" b="0" i="0" u="none" strike="noStrike" dirty="0" err="1">
                <a:solidFill>
                  <a:srgbClr val="2A2A2A"/>
                </a:solidFill>
                <a:effectLst/>
              </a:rPr>
              <a:t>phổ</a:t>
            </a:r>
            <a:r>
              <a:rPr lang="en-US" b="0" i="0" u="none" strike="noStrike" dirty="0">
                <a:solidFill>
                  <a:srgbClr val="2A2A2A"/>
                </a:solidFill>
                <a:effectLst/>
              </a:rPr>
              <a:t> </a:t>
            </a:r>
            <a:r>
              <a:rPr lang="en-US" b="0" i="0" u="none" strike="noStrike" dirty="0" err="1">
                <a:solidFill>
                  <a:srgbClr val="2A2A2A"/>
                </a:solidFill>
                <a:effectLst/>
              </a:rPr>
              <a:t>biến</a:t>
            </a:r>
            <a:endParaRPr lang="en-US" b="0" i="0" u="none" strike="noStrike" dirty="0">
              <a:solidFill>
                <a:srgbClr val="2A2A2A"/>
              </a:solidFill>
              <a:effectLst/>
            </a:endParaRPr>
          </a:p>
          <a:p>
            <a:r>
              <a:rPr lang="en-US" dirty="0" err="1">
                <a:solidFill>
                  <a:srgbClr val="2A2A2A"/>
                </a:solidFill>
              </a:rPr>
              <a:t>Các</a:t>
            </a:r>
            <a:r>
              <a:rPr lang="en-US" dirty="0">
                <a:solidFill>
                  <a:srgbClr val="2A2A2A"/>
                </a:solidFill>
              </a:rPr>
              <a:t> </a:t>
            </a:r>
            <a:r>
              <a:rPr lang="en-US" dirty="0" err="1">
                <a:solidFill>
                  <a:srgbClr val="2A2A2A"/>
                </a:solidFill>
              </a:rPr>
              <a:t>ví</a:t>
            </a:r>
            <a:r>
              <a:rPr lang="en-US" dirty="0">
                <a:solidFill>
                  <a:srgbClr val="2A2A2A"/>
                </a:solidFill>
              </a:rPr>
              <a:t> </a:t>
            </a:r>
            <a:r>
              <a:rPr lang="en-US" dirty="0" err="1">
                <a:solidFill>
                  <a:srgbClr val="2A2A2A"/>
                </a:solidFill>
              </a:rPr>
              <a:t>dụ</a:t>
            </a:r>
            <a:r>
              <a:rPr lang="en-US" dirty="0">
                <a:solidFill>
                  <a:srgbClr val="2A2A2A"/>
                </a:solidFill>
              </a:rPr>
              <a:t> </a:t>
            </a:r>
            <a:r>
              <a:rPr lang="en-US" dirty="0" err="1">
                <a:solidFill>
                  <a:srgbClr val="2A2A2A"/>
                </a:solidFill>
              </a:rPr>
              <a:t>thức</a:t>
            </a:r>
            <a:r>
              <a:rPr lang="en-US" dirty="0">
                <a:solidFill>
                  <a:srgbClr val="2A2A2A"/>
                </a:solidFill>
              </a:rPr>
              <a:t> </a:t>
            </a:r>
            <a:r>
              <a:rPr lang="en-US" dirty="0" err="1">
                <a:solidFill>
                  <a:srgbClr val="2A2A2A"/>
                </a:solidFill>
              </a:rPr>
              <a:t>tế</a:t>
            </a:r>
            <a:endParaRPr lang="en-US" b="0" i="0" u="none" strike="noStrike" dirty="0">
              <a:solidFill>
                <a:srgbClr val="2A2A2A"/>
              </a:solidFill>
              <a:effectLst/>
            </a:endParaRPr>
          </a:p>
          <a:p>
            <a:r>
              <a:rPr lang="en-US" b="0" i="0" u="none" strike="noStrike" dirty="0">
                <a:solidFill>
                  <a:srgbClr val="2A2A2A"/>
                </a:solidFill>
                <a:effectLst/>
              </a:rPr>
              <a:t>Lazy Load</a:t>
            </a:r>
            <a:endParaRPr lang="en-US" dirty="0">
              <a:solidFill>
                <a:srgbClr val="2A2A2A"/>
              </a:solidFill>
            </a:endParaRPr>
          </a:p>
          <a:p>
            <a:r>
              <a:rPr lang="en-US" dirty="0" err="1">
                <a:solidFill>
                  <a:srgbClr val="2A2A2A"/>
                </a:solidFill>
              </a:rPr>
              <a:t>Thực</a:t>
            </a:r>
            <a:r>
              <a:rPr lang="en-US" dirty="0">
                <a:solidFill>
                  <a:srgbClr val="2A2A2A"/>
                </a:solidFill>
              </a:rPr>
              <a:t> </a:t>
            </a:r>
            <a:r>
              <a:rPr lang="en-US" dirty="0" err="1">
                <a:solidFill>
                  <a:srgbClr val="2A2A2A"/>
                </a:solidFill>
              </a:rPr>
              <a:t>hành</a:t>
            </a:r>
            <a:endParaRPr lang="en-US" dirty="0">
              <a:solidFill>
                <a:srgbClr val="2A2A2A"/>
              </a:solidFill>
            </a:endParaRPr>
          </a:p>
        </p:txBody>
      </p:sp>
    </p:spTree>
    <p:extLst>
      <p:ext uri="{BB962C8B-B14F-4D97-AF65-F5344CB8AC3E}">
        <p14:creationId xmlns:p14="http://schemas.microsoft.com/office/powerpoint/2010/main" val="3767848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7B3B-74EE-0714-05D7-7808D2B21592}"/>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các</a:t>
            </a:r>
            <a:r>
              <a:rPr lang="en-US" dirty="0"/>
              <a:t> </a:t>
            </a:r>
            <a:r>
              <a:rPr lang="en-US" dirty="0" err="1"/>
              <a:t>loại</a:t>
            </a:r>
            <a:r>
              <a:rPr lang="en-US" dirty="0"/>
              <a:t> </a:t>
            </a:r>
            <a:r>
              <a:rPr lang="en-US" dirty="0" err="1"/>
              <a:t>ListView</a:t>
            </a:r>
            <a:r>
              <a:rPr lang="en-US" dirty="0"/>
              <a:t> </a:t>
            </a:r>
            <a:r>
              <a:rPr lang="en-US" dirty="0" err="1"/>
              <a:t>phổ</a:t>
            </a:r>
            <a:r>
              <a:rPr lang="en-US" dirty="0"/>
              <a:t> </a:t>
            </a:r>
            <a:r>
              <a:rPr lang="en-US" dirty="0" err="1"/>
              <a:t>biến</a:t>
            </a:r>
            <a:endParaRPr lang="en-US" dirty="0"/>
          </a:p>
        </p:txBody>
      </p:sp>
    </p:spTree>
    <p:extLst>
      <p:ext uri="{BB962C8B-B14F-4D97-AF65-F5344CB8AC3E}">
        <p14:creationId xmlns:p14="http://schemas.microsoft.com/office/powerpoint/2010/main" val="408761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D777-46E5-DEC8-17FC-EF7CEA65DDB4}"/>
              </a:ext>
            </a:extLst>
          </p:cNvPr>
          <p:cNvSpPr>
            <a:spLocks noGrp="1"/>
          </p:cNvSpPr>
          <p:nvPr>
            <p:ph type="title"/>
          </p:nvPr>
        </p:nvSpPr>
        <p:spPr/>
        <p:txBody>
          <a:bodyPr/>
          <a:lstStyle/>
          <a:p>
            <a:r>
              <a:rPr lang="en-VN" dirty="0"/>
              <a:t>ListView</a:t>
            </a:r>
            <a:br>
              <a:rPr lang="en-VN" dirty="0"/>
            </a:br>
            <a:endParaRPr lang="en-VN" dirty="0"/>
          </a:p>
        </p:txBody>
      </p:sp>
      <p:sp>
        <p:nvSpPr>
          <p:cNvPr id="4" name="TextBox 3">
            <a:extLst>
              <a:ext uri="{FF2B5EF4-FFF2-40B4-BE49-F238E27FC236}">
                <a16:creationId xmlns:a16="http://schemas.microsoft.com/office/drawing/2014/main" id="{6BDFE9B9-2DBD-3BA6-95A6-ABD6CA27EDC2}"/>
              </a:ext>
            </a:extLst>
          </p:cNvPr>
          <p:cNvSpPr txBox="1"/>
          <p:nvPr/>
        </p:nvSpPr>
        <p:spPr>
          <a:xfrm>
            <a:off x="5932449" y="1806498"/>
            <a:ext cx="184731" cy="307777"/>
          </a:xfrm>
          <a:prstGeom prst="rect">
            <a:avLst/>
          </a:prstGeom>
          <a:noFill/>
        </p:spPr>
        <p:txBody>
          <a:bodyPr wrap="none" rtlCol="0">
            <a:spAutoFit/>
          </a:bodyPr>
          <a:lstStyle/>
          <a:p>
            <a:endParaRPr lang="en-VN" dirty="0"/>
          </a:p>
        </p:txBody>
      </p:sp>
      <p:pic>
        <p:nvPicPr>
          <p:cNvPr id="6" name="Picture 5">
            <a:extLst>
              <a:ext uri="{FF2B5EF4-FFF2-40B4-BE49-F238E27FC236}">
                <a16:creationId xmlns:a16="http://schemas.microsoft.com/office/drawing/2014/main" id="{7219229A-23BC-9AF0-F73C-99CC35FDA13F}"/>
              </a:ext>
            </a:extLst>
          </p:cNvPr>
          <p:cNvPicPr>
            <a:picLocks noChangeAspect="1"/>
          </p:cNvPicPr>
          <p:nvPr/>
        </p:nvPicPr>
        <p:blipFill>
          <a:blip r:embed="rId2"/>
          <a:stretch>
            <a:fillRect/>
          </a:stretch>
        </p:blipFill>
        <p:spPr>
          <a:xfrm>
            <a:off x="203200" y="1651000"/>
            <a:ext cx="5894126" cy="3556800"/>
          </a:xfrm>
          <a:prstGeom prst="rect">
            <a:avLst/>
          </a:prstGeom>
        </p:spPr>
      </p:pic>
      <p:sp>
        <p:nvSpPr>
          <p:cNvPr id="7" name="TextBox 6">
            <a:extLst>
              <a:ext uri="{FF2B5EF4-FFF2-40B4-BE49-F238E27FC236}">
                <a16:creationId xmlns:a16="http://schemas.microsoft.com/office/drawing/2014/main" id="{CCF78A07-CEF3-D11C-BF78-12510D478A9D}"/>
              </a:ext>
            </a:extLst>
          </p:cNvPr>
          <p:cNvSpPr txBox="1"/>
          <p:nvPr/>
        </p:nvSpPr>
        <p:spPr>
          <a:xfrm>
            <a:off x="7863840" y="2388198"/>
            <a:ext cx="184731" cy="307777"/>
          </a:xfrm>
          <a:prstGeom prst="rect">
            <a:avLst/>
          </a:prstGeom>
          <a:noFill/>
        </p:spPr>
        <p:txBody>
          <a:bodyPr wrap="none" rtlCol="0">
            <a:spAutoFit/>
          </a:bodyPr>
          <a:lstStyle/>
          <a:p>
            <a:endParaRPr lang="en-VN" dirty="0"/>
          </a:p>
        </p:txBody>
      </p:sp>
      <p:sp>
        <p:nvSpPr>
          <p:cNvPr id="8" name="TextBox 7">
            <a:extLst>
              <a:ext uri="{FF2B5EF4-FFF2-40B4-BE49-F238E27FC236}">
                <a16:creationId xmlns:a16="http://schemas.microsoft.com/office/drawing/2014/main" id="{9E074278-BEDF-E4F8-E4B1-7237074975F0}"/>
              </a:ext>
            </a:extLst>
          </p:cNvPr>
          <p:cNvSpPr txBox="1"/>
          <p:nvPr/>
        </p:nvSpPr>
        <p:spPr>
          <a:xfrm>
            <a:off x="6117180" y="1543424"/>
            <a:ext cx="6240811" cy="4770537"/>
          </a:xfrm>
          <a:prstGeom prst="rect">
            <a:avLst/>
          </a:prstGeom>
          <a:noFill/>
        </p:spPr>
        <p:txBody>
          <a:bodyPr wrap="none" rtlCol="0">
            <a:spAutoFit/>
          </a:bodyPr>
          <a:lstStyle/>
          <a:p>
            <a:r>
              <a:rPr lang="en-US" sz="1600" b="1" dirty="0"/>
              <a:t>P</a:t>
            </a:r>
            <a:r>
              <a:rPr lang="en-VN" sz="1600" b="1" dirty="0"/>
              <a:t>adding</a:t>
            </a:r>
            <a:r>
              <a:rPr lang="en-VN" sz="1600" dirty="0"/>
              <a:t>: defaut là padding top 16px</a:t>
            </a:r>
            <a:br>
              <a:rPr lang="en-VN" sz="1600" dirty="0"/>
            </a:br>
            <a:br>
              <a:rPr lang="en-VN" sz="1600" dirty="0"/>
            </a:br>
            <a:r>
              <a:rPr lang="en-VN" sz="1600" b="1" dirty="0"/>
              <a:t>Primary</a:t>
            </a:r>
            <a:r>
              <a:rPr lang="en-VN" sz="1600" dirty="0"/>
              <a:t>: cho phép listview có thể cuộn ngay cả khi ko đủ nội dung</a:t>
            </a:r>
            <a:br>
              <a:rPr lang="en-VN" sz="1600" dirty="0"/>
            </a:br>
            <a:r>
              <a:rPr lang="en-VN" sz="1600" dirty="0"/>
              <a:t>để cuộn </a:t>
            </a:r>
            <a:br>
              <a:rPr lang="en-VN" sz="1600" dirty="0"/>
            </a:br>
            <a:br>
              <a:rPr lang="en-VN" sz="1600" dirty="0"/>
            </a:br>
            <a:r>
              <a:rPr lang="en-VN" sz="1600" b="1" dirty="0"/>
              <a:t>Physics</a:t>
            </a:r>
            <a:r>
              <a:rPr lang="en-VN" sz="1600" dirty="0"/>
              <a:t>: setup cho listview có thể cuộn hoặc không</a:t>
            </a:r>
            <a:br>
              <a:rPr lang="en-VN" sz="1600" dirty="0"/>
            </a:br>
            <a:r>
              <a:rPr lang="en-VN" sz="1600" dirty="0"/>
              <a:t>const </a:t>
            </a:r>
            <a:r>
              <a:rPr lang="en-US" sz="1600" i="1" dirty="0" err="1"/>
              <a:t>NeverScrollableScrollPhysics</a:t>
            </a:r>
            <a:br>
              <a:rPr lang="en-US" sz="1600" i="1" dirty="0"/>
            </a:br>
            <a:br>
              <a:rPr lang="en-US" sz="1600" i="1" dirty="0"/>
            </a:br>
            <a:r>
              <a:rPr lang="en-US" sz="1600" b="1" dirty="0"/>
              <a:t>Controller: </a:t>
            </a:r>
            <a:r>
              <a:rPr lang="en-US" sz="1600" dirty="0" err="1"/>
              <a:t>Điều</a:t>
            </a:r>
            <a:r>
              <a:rPr lang="en-US" sz="1600" dirty="0"/>
              <a:t> </a:t>
            </a:r>
            <a:r>
              <a:rPr lang="en-US" sz="1600" dirty="0" err="1"/>
              <a:t>khiển</a:t>
            </a:r>
            <a:r>
              <a:rPr lang="en-US" sz="1600" dirty="0"/>
              <a:t> </a:t>
            </a:r>
            <a:r>
              <a:rPr lang="en-US" sz="1600" dirty="0" err="1"/>
              <a:t>ListView</a:t>
            </a:r>
            <a:r>
              <a:rPr lang="en-US" sz="1600" dirty="0"/>
              <a:t>. VD: </a:t>
            </a:r>
            <a:r>
              <a:rPr lang="en-US" sz="1600" dirty="0" err="1"/>
              <a:t>Lắng</a:t>
            </a:r>
            <a:r>
              <a:rPr lang="en-US" sz="1600" dirty="0"/>
              <a:t> </a:t>
            </a:r>
            <a:r>
              <a:rPr lang="en-US" sz="1600" dirty="0" err="1"/>
              <a:t>nghe</a:t>
            </a:r>
            <a:r>
              <a:rPr lang="en-US" sz="1600" dirty="0"/>
              <a:t> scroll, scroll </a:t>
            </a:r>
            <a:r>
              <a:rPr lang="en-US" sz="1600" dirty="0" err="1"/>
              <a:t>tới</a:t>
            </a:r>
            <a:r>
              <a:rPr lang="en-US" sz="1600" dirty="0"/>
              <a:t> 1</a:t>
            </a:r>
            <a:br>
              <a:rPr lang="en-US" sz="1600" dirty="0"/>
            </a:br>
            <a:r>
              <a:rPr lang="en-US" sz="1600" dirty="0" err="1"/>
              <a:t>vị</a:t>
            </a:r>
            <a:r>
              <a:rPr lang="en-US" sz="1600" dirty="0"/>
              <a:t> </a:t>
            </a:r>
            <a:r>
              <a:rPr lang="en-US" sz="1600" dirty="0" err="1"/>
              <a:t>trí</a:t>
            </a:r>
            <a:r>
              <a:rPr lang="en-US" sz="1600" dirty="0"/>
              <a:t> </a:t>
            </a:r>
            <a:r>
              <a:rPr lang="en-US" sz="1600" dirty="0" err="1"/>
              <a:t>chỉ</a:t>
            </a:r>
            <a:r>
              <a:rPr lang="en-US" sz="1600" dirty="0"/>
              <a:t> </a:t>
            </a:r>
            <a:r>
              <a:rPr lang="en-US" sz="1600" dirty="0" err="1"/>
              <a:t>định</a:t>
            </a:r>
            <a:r>
              <a:rPr lang="en-US" sz="1600" dirty="0"/>
              <a:t> </a:t>
            </a:r>
            <a:r>
              <a:rPr lang="en-US" sz="1600" dirty="0" err="1"/>
              <a:t>trước</a:t>
            </a:r>
            <a:r>
              <a:rPr lang="en-US" sz="1600" dirty="0"/>
              <a:t>.</a:t>
            </a:r>
            <a:br>
              <a:rPr lang="en-US" sz="1600" i="1" dirty="0"/>
            </a:br>
            <a:br>
              <a:rPr lang="en-US" sz="1600" i="1" dirty="0"/>
            </a:br>
            <a:r>
              <a:rPr lang="en-US" sz="1600" b="1" dirty="0" err="1"/>
              <a:t>ScrollDirection</a:t>
            </a:r>
            <a:r>
              <a:rPr lang="en-US" sz="1600" dirty="0"/>
              <a:t>: </a:t>
            </a:r>
            <a:r>
              <a:rPr lang="en-US" sz="1600" dirty="0" err="1"/>
              <a:t>Hướng</a:t>
            </a:r>
            <a:r>
              <a:rPr lang="en-US" sz="1600" dirty="0"/>
              <a:t> </a:t>
            </a:r>
            <a:r>
              <a:rPr lang="en-US" sz="1600" dirty="0" err="1"/>
              <a:t>cuộn</a:t>
            </a:r>
            <a:r>
              <a:rPr lang="en-US" sz="1600" dirty="0"/>
              <a:t> </a:t>
            </a:r>
            <a:r>
              <a:rPr lang="en-US" sz="1600" dirty="0" err="1"/>
              <a:t>của</a:t>
            </a:r>
            <a:r>
              <a:rPr lang="en-US" sz="1600" dirty="0"/>
              <a:t> </a:t>
            </a:r>
            <a:r>
              <a:rPr lang="en-US" sz="1600" dirty="0" err="1"/>
              <a:t>listview</a:t>
            </a:r>
            <a:br>
              <a:rPr lang="en-US" sz="1600" dirty="0"/>
            </a:br>
            <a:br>
              <a:rPr lang="en-US" sz="1600" dirty="0"/>
            </a:br>
            <a:r>
              <a:rPr lang="en-US" sz="1600" b="1" dirty="0" err="1"/>
              <a:t>ShrinkWrap</a:t>
            </a:r>
            <a:r>
              <a:rPr lang="en-US" sz="1600" dirty="0"/>
              <a:t>: Cho </a:t>
            </a:r>
            <a:r>
              <a:rPr lang="en-US" sz="1600" dirty="0" err="1"/>
              <a:t>phép</a:t>
            </a:r>
            <a:r>
              <a:rPr lang="en-US" sz="1600" dirty="0"/>
              <a:t> </a:t>
            </a:r>
            <a:r>
              <a:rPr lang="en-US" sz="1600" dirty="0" err="1"/>
              <a:t>listview</a:t>
            </a:r>
            <a:r>
              <a:rPr lang="en-US" sz="1600" dirty="0"/>
              <a:t> </a:t>
            </a:r>
            <a:r>
              <a:rPr lang="en-US" sz="1600" dirty="0" err="1"/>
              <a:t>tối</a:t>
            </a:r>
            <a:r>
              <a:rPr lang="en-US" sz="1600" dirty="0"/>
              <a:t> </a:t>
            </a:r>
            <a:r>
              <a:rPr lang="en-US" sz="1600" dirty="0" err="1"/>
              <a:t>ưu</a:t>
            </a:r>
            <a:r>
              <a:rPr lang="en-US" sz="1600" dirty="0"/>
              <a:t> </a:t>
            </a:r>
            <a:r>
              <a:rPr lang="en-US" sz="1600" dirty="0" err="1"/>
              <a:t>diện</a:t>
            </a:r>
            <a:r>
              <a:rPr lang="en-US" sz="1600" dirty="0"/>
              <a:t> </a:t>
            </a:r>
            <a:r>
              <a:rPr lang="en-US" sz="1600" dirty="0" err="1"/>
              <a:t>tích</a:t>
            </a:r>
            <a:br>
              <a:rPr lang="en-US" sz="1600" dirty="0"/>
            </a:br>
            <a:br>
              <a:rPr lang="en-US" sz="1600" dirty="0"/>
            </a:br>
            <a:r>
              <a:rPr lang="en-US" sz="1600" b="1" dirty="0"/>
              <a:t>Reverse</a:t>
            </a:r>
            <a:r>
              <a:rPr lang="en-US" sz="1600" dirty="0"/>
              <a:t>: </a:t>
            </a:r>
            <a:r>
              <a:rPr lang="en-US" sz="1600" dirty="0" err="1"/>
              <a:t>đảo</a:t>
            </a:r>
            <a:r>
              <a:rPr lang="en-US" sz="1600" dirty="0"/>
              <a:t> </a:t>
            </a:r>
            <a:r>
              <a:rPr lang="en-US" sz="1600" dirty="0" err="1"/>
              <a:t>ngược</a:t>
            </a:r>
            <a:r>
              <a:rPr lang="en-US" sz="1600" dirty="0"/>
              <a:t> </a:t>
            </a:r>
            <a:r>
              <a:rPr lang="en-US" sz="1600" dirty="0" err="1"/>
              <a:t>Listview</a:t>
            </a:r>
            <a:r>
              <a:rPr lang="en-US" sz="1600" dirty="0"/>
              <a:t> (</a:t>
            </a:r>
            <a:r>
              <a:rPr lang="en-US" sz="1600" dirty="0" err="1"/>
              <a:t>Giống</a:t>
            </a:r>
            <a:r>
              <a:rPr lang="en-US" sz="1600" dirty="0"/>
              <a:t> Messager)</a:t>
            </a:r>
            <a:br>
              <a:rPr lang="en-US" sz="1600" dirty="0"/>
            </a:br>
            <a:br>
              <a:rPr lang="en-US" sz="1600" dirty="0"/>
            </a:br>
            <a:r>
              <a:rPr lang="en-US" sz="1600" b="1" dirty="0"/>
              <a:t>Children</a:t>
            </a:r>
            <a:r>
              <a:rPr lang="en-US" sz="1600" dirty="0"/>
              <a:t>: </a:t>
            </a:r>
            <a:r>
              <a:rPr lang="en-US" sz="1600" dirty="0" err="1"/>
              <a:t>Danh</a:t>
            </a:r>
            <a:r>
              <a:rPr lang="en-US" sz="1600" dirty="0"/>
              <a:t> </a:t>
            </a:r>
            <a:r>
              <a:rPr lang="en-US" sz="1600" dirty="0" err="1"/>
              <a:t>sách</a:t>
            </a:r>
            <a:r>
              <a:rPr lang="en-US" sz="1600" dirty="0"/>
              <a:t> </a:t>
            </a:r>
            <a:r>
              <a:rPr lang="en-US" sz="1600" dirty="0" err="1"/>
              <a:t>các</a:t>
            </a:r>
            <a:r>
              <a:rPr lang="en-US" sz="1600" dirty="0"/>
              <a:t> widget con </a:t>
            </a:r>
            <a:r>
              <a:rPr lang="en-US" sz="1600" dirty="0" err="1"/>
              <a:t>của</a:t>
            </a:r>
            <a:r>
              <a:rPr lang="en-US" sz="1600" dirty="0"/>
              <a:t> </a:t>
            </a:r>
            <a:r>
              <a:rPr lang="en-US" sz="1600" dirty="0" err="1"/>
              <a:t>nó</a:t>
            </a:r>
            <a:br>
              <a:rPr lang="en-US" sz="1600" dirty="0"/>
            </a:br>
            <a:endParaRPr lang="en-VN" sz="1600" dirty="0"/>
          </a:p>
        </p:txBody>
      </p:sp>
    </p:spTree>
    <p:extLst>
      <p:ext uri="{BB962C8B-B14F-4D97-AF65-F5344CB8AC3E}">
        <p14:creationId xmlns:p14="http://schemas.microsoft.com/office/powerpoint/2010/main" val="324440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1867-6B59-F91B-1975-58B00C225744}"/>
              </a:ext>
            </a:extLst>
          </p:cNvPr>
          <p:cNvSpPr>
            <a:spLocks noGrp="1"/>
          </p:cNvSpPr>
          <p:nvPr>
            <p:ph type="title"/>
          </p:nvPr>
        </p:nvSpPr>
        <p:spPr/>
        <p:txBody>
          <a:bodyPr/>
          <a:lstStyle/>
          <a:p>
            <a:r>
              <a:rPr lang="en-VN" dirty="0"/>
              <a:t>Các đặc điểm của ListView</a:t>
            </a:r>
          </a:p>
        </p:txBody>
      </p:sp>
      <p:sp>
        <p:nvSpPr>
          <p:cNvPr id="3" name="Text Placeholder 2">
            <a:extLst>
              <a:ext uri="{FF2B5EF4-FFF2-40B4-BE49-F238E27FC236}">
                <a16:creationId xmlns:a16="http://schemas.microsoft.com/office/drawing/2014/main" id="{619A517C-13DF-80C2-6B32-E090FB36A252}"/>
              </a:ext>
            </a:extLst>
          </p:cNvPr>
          <p:cNvSpPr>
            <a:spLocks noGrp="1"/>
          </p:cNvSpPr>
          <p:nvPr>
            <p:ph type="body" idx="1"/>
          </p:nvPr>
        </p:nvSpPr>
        <p:spPr/>
        <p:txBody>
          <a:bodyPr/>
          <a:lstStyle/>
          <a:p>
            <a:pPr marL="152396" indent="0">
              <a:buNone/>
            </a:pPr>
            <a:r>
              <a:rPr lang="en-VN" b="1" dirty="0"/>
              <a:t>Ưu điểm</a:t>
            </a:r>
          </a:p>
          <a:p>
            <a:r>
              <a:rPr lang="en-VN" dirty="0"/>
              <a:t>Có thể chưa được danh sách các widget con nhiều type khác nhau nên được dùng trong các TH như form thông tin, hiển thị chi tiết sản phẩm…</a:t>
            </a:r>
          </a:p>
          <a:p>
            <a:pPr marL="152396" indent="0">
              <a:buNone/>
            </a:pPr>
            <a:r>
              <a:rPr lang="en-VN" b="1" dirty="0"/>
              <a:t>Nhược điểm</a:t>
            </a:r>
          </a:p>
          <a:p>
            <a:r>
              <a:rPr lang="en-VN" dirty="0"/>
              <a:t>Tất cả widget con sẽ được build ngay khi hàm build được gọi lần đầu tiên và sẽ bị rebuild tất cả khi Listview bị rebuild, không có cơ chế chỉ render nhưng item được hiển thị trên màn hình. Do đó performance không được tối ưu. </a:t>
            </a:r>
          </a:p>
          <a:p>
            <a:endParaRPr lang="en-VN" dirty="0"/>
          </a:p>
        </p:txBody>
      </p:sp>
    </p:spTree>
    <p:extLst>
      <p:ext uri="{BB962C8B-B14F-4D97-AF65-F5344CB8AC3E}">
        <p14:creationId xmlns:p14="http://schemas.microsoft.com/office/powerpoint/2010/main" val="261455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D777-46E5-DEC8-17FC-EF7CEA65DDB4}"/>
              </a:ext>
            </a:extLst>
          </p:cNvPr>
          <p:cNvSpPr>
            <a:spLocks noGrp="1"/>
          </p:cNvSpPr>
          <p:nvPr>
            <p:ph type="title"/>
          </p:nvPr>
        </p:nvSpPr>
        <p:spPr/>
        <p:txBody>
          <a:bodyPr/>
          <a:lstStyle/>
          <a:p>
            <a:r>
              <a:rPr lang="en-VN" dirty="0"/>
              <a:t>ListView.builder</a:t>
            </a:r>
            <a:br>
              <a:rPr lang="en-VN" dirty="0"/>
            </a:br>
            <a:endParaRPr lang="en-VN" dirty="0"/>
          </a:p>
        </p:txBody>
      </p:sp>
      <p:sp>
        <p:nvSpPr>
          <p:cNvPr id="4" name="TextBox 3">
            <a:extLst>
              <a:ext uri="{FF2B5EF4-FFF2-40B4-BE49-F238E27FC236}">
                <a16:creationId xmlns:a16="http://schemas.microsoft.com/office/drawing/2014/main" id="{6BDFE9B9-2DBD-3BA6-95A6-ABD6CA27EDC2}"/>
              </a:ext>
            </a:extLst>
          </p:cNvPr>
          <p:cNvSpPr txBox="1"/>
          <p:nvPr/>
        </p:nvSpPr>
        <p:spPr>
          <a:xfrm>
            <a:off x="5932449" y="1806498"/>
            <a:ext cx="184731" cy="307777"/>
          </a:xfrm>
          <a:prstGeom prst="rect">
            <a:avLst/>
          </a:prstGeom>
          <a:noFill/>
        </p:spPr>
        <p:txBody>
          <a:bodyPr wrap="none" rtlCol="0">
            <a:spAutoFit/>
          </a:bodyPr>
          <a:lstStyle/>
          <a:p>
            <a:endParaRPr lang="en-VN" dirty="0"/>
          </a:p>
        </p:txBody>
      </p:sp>
      <p:sp>
        <p:nvSpPr>
          <p:cNvPr id="7" name="TextBox 6">
            <a:extLst>
              <a:ext uri="{FF2B5EF4-FFF2-40B4-BE49-F238E27FC236}">
                <a16:creationId xmlns:a16="http://schemas.microsoft.com/office/drawing/2014/main" id="{CCF78A07-CEF3-D11C-BF78-12510D478A9D}"/>
              </a:ext>
            </a:extLst>
          </p:cNvPr>
          <p:cNvSpPr txBox="1"/>
          <p:nvPr/>
        </p:nvSpPr>
        <p:spPr>
          <a:xfrm>
            <a:off x="7863840" y="2388198"/>
            <a:ext cx="184731" cy="307777"/>
          </a:xfrm>
          <a:prstGeom prst="rect">
            <a:avLst/>
          </a:prstGeom>
          <a:noFill/>
        </p:spPr>
        <p:txBody>
          <a:bodyPr wrap="none" rtlCol="0">
            <a:spAutoFit/>
          </a:bodyPr>
          <a:lstStyle/>
          <a:p>
            <a:endParaRPr lang="en-VN" dirty="0"/>
          </a:p>
        </p:txBody>
      </p:sp>
      <p:sp>
        <p:nvSpPr>
          <p:cNvPr id="8" name="TextBox 7">
            <a:extLst>
              <a:ext uri="{FF2B5EF4-FFF2-40B4-BE49-F238E27FC236}">
                <a16:creationId xmlns:a16="http://schemas.microsoft.com/office/drawing/2014/main" id="{9E074278-BEDF-E4F8-E4B1-7237074975F0}"/>
              </a:ext>
            </a:extLst>
          </p:cNvPr>
          <p:cNvSpPr txBox="1"/>
          <p:nvPr/>
        </p:nvSpPr>
        <p:spPr>
          <a:xfrm>
            <a:off x="6117180" y="1543424"/>
            <a:ext cx="6240811" cy="5262979"/>
          </a:xfrm>
          <a:prstGeom prst="rect">
            <a:avLst/>
          </a:prstGeom>
          <a:noFill/>
        </p:spPr>
        <p:txBody>
          <a:bodyPr wrap="none" rtlCol="0">
            <a:spAutoFit/>
          </a:bodyPr>
          <a:lstStyle/>
          <a:p>
            <a:r>
              <a:rPr lang="en-US" sz="1600" b="1" dirty="0"/>
              <a:t>P</a:t>
            </a:r>
            <a:r>
              <a:rPr lang="en-VN" sz="1600" b="1" dirty="0"/>
              <a:t>adding</a:t>
            </a:r>
            <a:r>
              <a:rPr lang="en-VN" sz="1600" dirty="0"/>
              <a:t>: defaut là padding top 16px</a:t>
            </a:r>
            <a:br>
              <a:rPr lang="en-VN" sz="1600" dirty="0"/>
            </a:br>
            <a:br>
              <a:rPr lang="en-VN" sz="1600" dirty="0"/>
            </a:br>
            <a:r>
              <a:rPr lang="en-VN" sz="1600" b="1" dirty="0"/>
              <a:t>Primary</a:t>
            </a:r>
            <a:r>
              <a:rPr lang="en-VN" sz="1600" dirty="0"/>
              <a:t>: cho phép listview có thể cuộn ngay cả khi ko đủ nội dung</a:t>
            </a:r>
            <a:br>
              <a:rPr lang="en-VN" sz="1600" dirty="0"/>
            </a:br>
            <a:r>
              <a:rPr lang="en-VN" sz="1600" dirty="0"/>
              <a:t>để cuộn </a:t>
            </a:r>
            <a:br>
              <a:rPr lang="en-VN" sz="1600" dirty="0"/>
            </a:br>
            <a:br>
              <a:rPr lang="en-VN" sz="1600" dirty="0"/>
            </a:br>
            <a:r>
              <a:rPr lang="en-VN" sz="1600" b="1" dirty="0"/>
              <a:t>Physics</a:t>
            </a:r>
            <a:r>
              <a:rPr lang="en-VN" sz="1600" dirty="0"/>
              <a:t>: setup cho listview có thể cuộn hoặc không</a:t>
            </a:r>
            <a:br>
              <a:rPr lang="en-VN" sz="1600" dirty="0"/>
            </a:br>
            <a:r>
              <a:rPr lang="en-VN" sz="1600" dirty="0"/>
              <a:t>const </a:t>
            </a:r>
            <a:r>
              <a:rPr lang="en-US" sz="1600" i="1" dirty="0" err="1"/>
              <a:t>NeverScrollableScrollPhysics</a:t>
            </a:r>
            <a:br>
              <a:rPr lang="en-US" sz="1600" i="1" dirty="0"/>
            </a:br>
            <a:br>
              <a:rPr lang="en-US" sz="1600" i="1" dirty="0"/>
            </a:br>
            <a:r>
              <a:rPr lang="en-US" sz="1600" b="1" dirty="0"/>
              <a:t>Controller: </a:t>
            </a:r>
            <a:r>
              <a:rPr lang="en-US" sz="1600" dirty="0" err="1"/>
              <a:t>Điều</a:t>
            </a:r>
            <a:r>
              <a:rPr lang="en-US" sz="1600" dirty="0"/>
              <a:t> </a:t>
            </a:r>
            <a:r>
              <a:rPr lang="en-US" sz="1600" dirty="0" err="1"/>
              <a:t>khiển</a:t>
            </a:r>
            <a:r>
              <a:rPr lang="en-US" sz="1600" dirty="0"/>
              <a:t> </a:t>
            </a:r>
            <a:r>
              <a:rPr lang="en-US" sz="1600" dirty="0" err="1"/>
              <a:t>ListView</a:t>
            </a:r>
            <a:r>
              <a:rPr lang="en-US" sz="1600" dirty="0"/>
              <a:t>. VD: </a:t>
            </a:r>
            <a:r>
              <a:rPr lang="en-US" sz="1600" dirty="0" err="1"/>
              <a:t>Lắng</a:t>
            </a:r>
            <a:r>
              <a:rPr lang="en-US" sz="1600" dirty="0"/>
              <a:t> </a:t>
            </a:r>
            <a:r>
              <a:rPr lang="en-US" sz="1600" dirty="0" err="1"/>
              <a:t>nghe</a:t>
            </a:r>
            <a:r>
              <a:rPr lang="en-US" sz="1600" dirty="0"/>
              <a:t> scroll, scroll </a:t>
            </a:r>
            <a:r>
              <a:rPr lang="en-US" sz="1600" dirty="0" err="1"/>
              <a:t>tới</a:t>
            </a:r>
            <a:r>
              <a:rPr lang="en-US" sz="1600" dirty="0"/>
              <a:t> 1</a:t>
            </a:r>
            <a:br>
              <a:rPr lang="en-US" sz="1600" dirty="0"/>
            </a:br>
            <a:r>
              <a:rPr lang="en-US" sz="1600" dirty="0" err="1"/>
              <a:t>vị</a:t>
            </a:r>
            <a:r>
              <a:rPr lang="en-US" sz="1600" dirty="0"/>
              <a:t> </a:t>
            </a:r>
            <a:r>
              <a:rPr lang="en-US" sz="1600" dirty="0" err="1"/>
              <a:t>trí</a:t>
            </a:r>
            <a:r>
              <a:rPr lang="en-US" sz="1600" dirty="0"/>
              <a:t> </a:t>
            </a:r>
            <a:r>
              <a:rPr lang="en-US" sz="1600" dirty="0" err="1"/>
              <a:t>chỉ</a:t>
            </a:r>
            <a:r>
              <a:rPr lang="en-US" sz="1600" dirty="0"/>
              <a:t> </a:t>
            </a:r>
            <a:r>
              <a:rPr lang="en-US" sz="1600" dirty="0" err="1"/>
              <a:t>định</a:t>
            </a:r>
            <a:r>
              <a:rPr lang="en-US" sz="1600" dirty="0"/>
              <a:t> </a:t>
            </a:r>
            <a:r>
              <a:rPr lang="en-US" sz="1600" dirty="0" err="1"/>
              <a:t>trước</a:t>
            </a:r>
            <a:r>
              <a:rPr lang="en-US" sz="1600" dirty="0"/>
              <a:t>.</a:t>
            </a:r>
            <a:br>
              <a:rPr lang="en-US" sz="1600" i="1" dirty="0"/>
            </a:br>
            <a:br>
              <a:rPr lang="en-US" sz="1600" i="1" dirty="0"/>
            </a:br>
            <a:r>
              <a:rPr lang="en-US" sz="1600" b="1" dirty="0" err="1"/>
              <a:t>ScrollDirection</a:t>
            </a:r>
            <a:r>
              <a:rPr lang="en-US" sz="1600" dirty="0"/>
              <a:t>: </a:t>
            </a:r>
            <a:r>
              <a:rPr lang="en-US" sz="1600" dirty="0" err="1"/>
              <a:t>Hướng</a:t>
            </a:r>
            <a:r>
              <a:rPr lang="en-US" sz="1600" dirty="0"/>
              <a:t> </a:t>
            </a:r>
            <a:r>
              <a:rPr lang="en-US" sz="1600" dirty="0" err="1"/>
              <a:t>cuộn</a:t>
            </a:r>
            <a:r>
              <a:rPr lang="en-US" sz="1600" dirty="0"/>
              <a:t> </a:t>
            </a:r>
            <a:r>
              <a:rPr lang="en-US" sz="1600" dirty="0" err="1"/>
              <a:t>của</a:t>
            </a:r>
            <a:r>
              <a:rPr lang="en-US" sz="1600" dirty="0"/>
              <a:t> </a:t>
            </a:r>
            <a:r>
              <a:rPr lang="en-US" sz="1600" dirty="0" err="1"/>
              <a:t>listview</a:t>
            </a:r>
            <a:br>
              <a:rPr lang="en-US" sz="1600" dirty="0"/>
            </a:br>
            <a:br>
              <a:rPr lang="en-US" sz="1600" dirty="0"/>
            </a:br>
            <a:r>
              <a:rPr lang="en-US" sz="1600" b="1" dirty="0" err="1"/>
              <a:t>ShrinkWrap</a:t>
            </a:r>
            <a:r>
              <a:rPr lang="en-US" sz="1600" dirty="0"/>
              <a:t>: Cho </a:t>
            </a:r>
            <a:r>
              <a:rPr lang="en-US" sz="1600" dirty="0" err="1"/>
              <a:t>phép</a:t>
            </a:r>
            <a:r>
              <a:rPr lang="en-US" sz="1600" dirty="0"/>
              <a:t> </a:t>
            </a:r>
            <a:r>
              <a:rPr lang="en-US" sz="1600" dirty="0" err="1"/>
              <a:t>listview</a:t>
            </a:r>
            <a:r>
              <a:rPr lang="en-US" sz="1600" dirty="0"/>
              <a:t> </a:t>
            </a:r>
            <a:r>
              <a:rPr lang="en-US" sz="1600" dirty="0" err="1"/>
              <a:t>tối</a:t>
            </a:r>
            <a:r>
              <a:rPr lang="en-US" sz="1600" dirty="0"/>
              <a:t> </a:t>
            </a:r>
            <a:r>
              <a:rPr lang="en-US" sz="1600" dirty="0" err="1"/>
              <a:t>ưu</a:t>
            </a:r>
            <a:r>
              <a:rPr lang="en-US" sz="1600" dirty="0"/>
              <a:t> </a:t>
            </a:r>
            <a:r>
              <a:rPr lang="en-US" sz="1600" dirty="0" err="1"/>
              <a:t>diện</a:t>
            </a:r>
            <a:r>
              <a:rPr lang="en-US" sz="1600" dirty="0"/>
              <a:t> </a:t>
            </a:r>
            <a:r>
              <a:rPr lang="en-US" sz="1600" dirty="0" err="1"/>
              <a:t>tích</a:t>
            </a:r>
            <a:br>
              <a:rPr lang="en-US" sz="1600" dirty="0"/>
            </a:br>
            <a:br>
              <a:rPr lang="en-US" sz="1600" dirty="0"/>
            </a:br>
            <a:r>
              <a:rPr lang="en-US" sz="1600" b="1" dirty="0"/>
              <a:t>Reverse</a:t>
            </a:r>
            <a:r>
              <a:rPr lang="en-US" sz="1600" dirty="0"/>
              <a:t>: </a:t>
            </a:r>
            <a:r>
              <a:rPr lang="en-US" sz="1600" dirty="0" err="1"/>
              <a:t>đảo</a:t>
            </a:r>
            <a:r>
              <a:rPr lang="en-US" sz="1600" dirty="0"/>
              <a:t> </a:t>
            </a:r>
            <a:r>
              <a:rPr lang="en-US" sz="1600" dirty="0" err="1"/>
              <a:t>ngược</a:t>
            </a:r>
            <a:r>
              <a:rPr lang="en-US" sz="1600" dirty="0"/>
              <a:t> </a:t>
            </a:r>
            <a:r>
              <a:rPr lang="en-US" sz="1600" dirty="0" err="1"/>
              <a:t>Listview</a:t>
            </a:r>
            <a:r>
              <a:rPr lang="en-US" sz="1600" dirty="0"/>
              <a:t> (</a:t>
            </a:r>
            <a:r>
              <a:rPr lang="en-US" sz="1600" dirty="0" err="1"/>
              <a:t>Giống</a:t>
            </a:r>
            <a:r>
              <a:rPr lang="en-US" sz="1600" dirty="0"/>
              <a:t> Messager)</a:t>
            </a:r>
            <a:br>
              <a:rPr lang="en-US" sz="1600" dirty="0"/>
            </a:br>
            <a:br>
              <a:rPr lang="en-US" sz="1600" dirty="0"/>
            </a:br>
            <a:r>
              <a:rPr lang="en-US" sz="1600" b="1" dirty="0" err="1"/>
              <a:t>itemBuilder</a:t>
            </a:r>
            <a:r>
              <a:rPr lang="en-US" sz="1600" dirty="0"/>
              <a:t>: Build </a:t>
            </a:r>
            <a:r>
              <a:rPr lang="en-US" sz="1600" dirty="0" err="1"/>
              <a:t>ra</a:t>
            </a:r>
            <a:r>
              <a:rPr lang="en-US" sz="1600" dirty="0"/>
              <a:t> </a:t>
            </a:r>
            <a:r>
              <a:rPr lang="en-US" sz="1600" dirty="0" err="1"/>
              <a:t>danh</a:t>
            </a:r>
            <a:r>
              <a:rPr lang="en-US" sz="1600" dirty="0"/>
              <a:t> </a:t>
            </a:r>
            <a:r>
              <a:rPr lang="en-US" sz="1600" dirty="0" err="1"/>
              <a:t>sách</a:t>
            </a:r>
            <a:r>
              <a:rPr lang="en-US" sz="1600" dirty="0"/>
              <a:t> widget con</a:t>
            </a:r>
            <a:br>
              <a:rPr lang="en-US" sz="1600" dirty="0"/>
            </a:br>
            <a:br>
              <a:rPr lang="en-US" sz="1600" dirty="0"/>
            </a:br>
            <a:r>
              <a:rPr lang="en-US" sz="1600" b="1" dirty="0" err="1"/>
              <a:t>itemCount</a:t>
            </a:r>
            <a:r>
              <a:rPr lang="en-US" sz="1600" dirty="0"/>
              <a:t>: </a:t>
            </a:r>
            <a:r>
              <a:rPr lang="en-US" sz="1600" dirty="0" err="1"/>
              <a:t>Số</a:t>
            </a:r>
            <a:r>
              <a:rPr lang="en-US" sz="1600" dirty="0"/>
              <a:t> </a:t>
            </a:r>
            <a:r>
              <a:rPr lang="en-US" sz="1600" dirty="0" err="1"/>
              <a:t>lượng</a:t>
            </a:r>
            <a:r>
              <a:rPr lang="en-US" sz="1600" dirty="0"/>
              <a:t> item </a:t>
            </a:r>
            <a:r>
              <a:rPr lang="en-US" sz="1600" dirty="0" err="1"/>
              <a:t>trong</a:t>
            </a:r>
            <a:r>
              <a:rPr lang="en-US" sz="1600" dirty="0"/>
              <a:t> </a:t>
            </a:r>
            <a:r>
              <a:rPr lang="en-US" sz="1600" dirty="0" err="1"/>
              <a:t>ListView</a:t>
            </a:r>
            <a:br>
              <a:rPr lang="en-US" sz="1600" dirty="0"/>
            </a:br>
            <a:endParaRPr lang="en-VN" sz="1600" dirty="0"/>
          </a:p>
        </p:txBody>
      </p:sp>
      <p:pic>
        <p:nvPicPr>
          <p:cNvPr id="3" name="Picture 2">
            <a:extLst>
              <a:ext uri="{FF2B5EF4-FFF2-40B4-BE49-F238E27FC236}">
                <a16:creationId xmlns:a16="http://schemas.microsoft.com/office/drawing/2014/main" id="{AF9A79B3-F1C8-0D22-4C39-7D4946E399F6}"/>
              </a:ext>
            </a:extLst>
          </p:cNvPr>
          <p:cNvPicPr>
            <a:picLocks noChangeAspect="1"/>
          </p:cNvPicPr>
          <p:nvPr/>
        </p:nvPicPr>
        <p:blipFill>
          <a:blip r:embed="rId2"/>
          <a:stretch>
            <a:fillRect/>
          </a:stretch>
        </p:blipFill>
        <p:spPr>
          <a:xfrm>
            <a:off x="104812" y="1529064"/>
            <a:ext cx="5970009" cy="4617138"/>
          </a:xfrm>
          <a:prstGeom prst="rect">
            <a:avLst/>
          </a:prstGeom>
        </p:spPr>
      </p:pic>
    </p:spTree>
    <p:extLst>
      <p:ext uri="{BB962C8B-B14F-4D97-AF65-F5344CB8AC3E}">
        <p14:creationId xmlns:p14="http://schemas.microsoft.com/office/powerpoint/2010/main" val="416372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1867-6B59-F91B-1975-58B00C225744}"/>
              </a:ext>
            </a:extLst>
          </p:cNvPr>
          <p:cNvSpPr>
            <a:spLocks noGrp="1"/>
          </p:cNvSpPr>
          <p:nvPr>
            <p:ph type="title"/>
          </p:nvPr>
        </p:nvSpPr>
        <p:spPr/>
        <p:txBody>
          <a:bodyPr/>
          <a:lstStyle/>
          <a:p>
            <a:r>
              <a:rPr lang="en-VN" dirty="0"/>
              <a:t>Các đặc điểm của ListView.builder</a:t>
            </a:r>
          </a:p>
        </p:txBody>
      </p:sp>
      <p:sp>
        <p:nvSpPr>
          <p:cNvPr id="3" name="Text Placeholder 2">
            <a:extLst>
              <a:ext uri="{FF2B5EF4-FFF2-40B4-BE49-F238E27FC236}">
                <a16:creationId xmlns:a16="http://schemas.microsoft.com/office/drawing/2014/main" id="{619A517C-13DF-80C2-6B32-E090FB36A252}"/>
              </a:ext>
            </a:extLst>
          </p:cNvPr>
          <p:cNvSpPr>
            <a:spLocks noGrp="1"/>
          </p:cNvSpPr>
          <p:nvPr>
            <p:ph type="body" idx="1"/>
          </p:nvPr>
        </p:nvSpPr>
        <p:spPr/>
        <p:txBody>
          <a:bodyPr/>
          <a:lstStyle/>
          <a:p>
            <a:pPr marL="152396" indent="0">
              <a:buNone/>
            </a:pPr>
            <a:r>
              <a:rPr lang="en-VN" b="1" dirty="0"/>
              <a:t>Ưu điểm</a:t>
            </a:r>
          </a:p>
          <a:p>
            <a:r>
              <a:rPr lang="en-VN" dirty="0"/>
              <a:t>Có cơ chế chỉ build những item được hiển thị trên màn hình, tối ưu tài nguyên =&gt; performance tốt</a:t>
            </a:r>
          </a:p>
          <a:p>
            <a:pPr marL="152396" indent="0">
              <a:buNone/>
            </a:pPr>
            <a:r>
              <a:rPr lang="en-VN" b="1" dirty="0"/>
              <a:t>Nhược điểm</a:t>
            </a:r>
          </a:p>
          <a:p>
            <a:r>
              <a:rPr lang="en-VN" dirty="0"/>
              <a:t>Không phù hợp cho danh sách các widget con có nhiều type khác nhau.</a:t>
            </a:r>
          </a:p>
        </p:txBody>
      </p:sp>
    </p:spTree>
    <p:extLst>
      <p:ext uri="{BB962C8B-B14F-4D97-AF65-F5344CB8AC3E}">
        <p14:creationId xmlns:p14="http://schemas.microsoft.com/office/powerpoint/2010/main" val="1677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3744-357B-C5B2-DED1-1926BDCC6A4E}"/>
              </a:ext>
            </a:extLst>
          </p:cNvPr>
          <p:cNvSpPr>
            <a:spLocks noGrp="1"/>
          </p:cNvSpPr>
          <p:nvPr>
            <p:ph type="title"/>
          </p:nvPr>
        </p:nvSpPr>
        <p:spPr/>
        <p:txBody>
          <a:bodyPr/>
          <a:lstStyle/>
          <a:p>
            <a:r>
              <a:rPr lang="en-VN" dirty="0"/>
              <a:t>AnimatedList</a:t>
            </a:r>
          </a:p>
        </p:txBody>
      </p:sp>
      <p:sp>
        <p:nvSpPr>
          <p:cNvPr id="3" name="Text Placeholder 2">
            <a:extLst>
              <a:ext uri="{FF2B5EF4-FFF2-40B4-BE49-F238E27FC236}">
                <a16:creationId xmlns:a16="http://schemas.microsoft.com/office/drawing/2014/main" id="{44598958-5EB9-4849-55E3-63EFAF49EA0D}"/>
              </a:ext>
            </a:extLst>
          </p:cNvPr>
          <p:cNvSpPr>
            <a:spLocks noGrp="1"/>
          </p:cNvSpPr>
          <p:nvPr>
            <p:ph type="body" idx="1"/>
          </p:nvPr>
        </p:nvSpPr>
        <p:spPr>
          <a:xfrm>
            <a:off x="6702014" y="1095114"/>
            <a:ext cx="5238406" cy="5471687"/>
          </a:xfrm>
        </p:spPr>
        <p:txBody>
          <a:bodyPr/>
          <a:lstStyle/>
          <a:p>
            <a:r>
              <a:rPr lang="en-VN" sz="1600" dirty="0"/>
              <a:t>Có các thông số cơ bản giống ListView nhưng hàm builder sẽ có thêm animation để có thể thêm hoạt ảnh cho từng item (xóa, thêm item)</a:t>
            </a:r>
          </a:p>
          <a:p>
            <a:r>
              <a:rPr lang="en-VN" sz="1600" dirty="0"/>
              <a:t>Tăng tính thâm mĩ cho giao diện</a:t>
            </a:r>
          </a:p>
          <a:p>
            <a:pPr marL="152396" indent="0">
              <a:buNone/>
            </a:pPr>
            <a:endParaRPr lang="en-VN" sz="1600" dirty="0"/>
          </a:p>
        </p:txBody>
      </p:sp>
      <p:pic>
        <p:nvPicPr>
          <p:cNvPr id="4" name="Picture 3">
            <a:extLst>
              <a:ext uri="{FF2B5EF4-FFF2-40B4-BE49-F238E27FC236}">
                <a16:creationId xmlns:a16="http://schemas.microsoft.com/office/drawing/2014/main" id="{89B2090C-ED8D-57A6-76AE-E2084344AA8F}"/>
              </a:ext>
            </a:extLst>
          </p:cNvPr>
          <p:cNvPicPr>
            <a:picLocks noChangeAspect="1"/>
          </p:cNvPicPr>
          <p:nvPr/>
        </p:nvPicPr>
        <p:blipFill>
          <a:blip r:embed="rId2"/>
          <a:stretch>
            <a:fillRect/>
          </a:stretch>
        </p:blipFill>
        <p:spPr>
          <a:xfrm>
            <a:off x="251580" y="1095114"/>
            <a:ext cx="4940300" cy="1892300"/>
          </a:xfrm>
          <a:prstGeom prst="rect">
            <a:avLst/>
          </a:prstGeom>
        </p:spPr>
      </p:pic>
      <p:pic>
        <p:nvPicPr>
          <p:cNvPr id="6" name="Picture 5">
            <a:extLst>
              <a:ext uri="{FF2B5EF4-FFF2-40B4-BE49-F238E27FC236}">
                <a16:creationId xmlns:a16="http://schemas.microsoft.com/office/drawing/2014/main" id="{3F4207BF-C818-9E69-E07C-3815ADE1048A}"/>
              </a:ext>
            </a:extLst>
          </p:cNvPr>
          <p:cNvPicPr>
            <a:picLocks noChangeAspect="1"/>
          </p:cNvPicPr>
          <p:nvPr/>
        </p:nvPicPr>
        <p:blipFill>
          <a:blip r:embed="rId3"/>
          <a:stretch>
            <a:fillRect/>
          </a:stretch>
        </p:blipFill>
        <p:spPr>
          <a:xfrm>
            <a:off x="133575" y="3226728"/>
            <a:ext cx="6105861" cy="3110688"/>
          </a:xfrm>
          <a:prstGeom prst="rect">
            <a:avLst/>
          </a:prstGeom>
        </p:spPr>
      </p:pic>
    </p:spTree>
    <p:extLst>
      <p:ext uri="{BB962C8B-B14F-4D97-AF65-F5344CB8AC3E}">
        <p14:creationId xmlns:p14="http://schemas.microsoft.com/office/powerpoint/2010/main" val="312898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3744-357B-C5B2-DED1-1926BDCC6A4E}"/>
              </a:ext>
            </a:extLst>
          </p:cNvPr>
          <p:cNvSpPr>
            <a:spLocks noGrp="1"/>
          </p:cNvSpPr>
          <p:nvPr>
            <p:ph type="title"/>
          </p:nvPr>
        </p:nvSpPr>
        <p:spPr/>
        <p:txBody>
          <a:bodyPr/>
          <a:lstStyle/>
          <a:p>
            <a:r>
              <a:rPr lang="en-VN" dirty="0"/>
              <a:t>AnimatedList</a:t>
            </a:r>
          </a:p>
        </p:txBody>
      </p:sp>
      <p:pic>
        <p:nvPicPr>
          <p:cNvPr id="11" name="Picture 10">
            <a:extLst>
              <a:ext uri="{FF2B5EF4-FFF2-40B4-BE49-F238E27FC236}">
                <a16:creationId xmlns:a16="http://schemas.microsoft.com/office/drawing/2014/main" id="{E72E413D-A379-44CF-8545-E05BA5653971}"/>
              </a:ext>
            </a:extLst>
          </p:cNvPr>
          <p:cNvPicPr>
            <a:picLocks noChangeAspect="1"/>
          </p:cNvPicPr>
          <p:nvPr/>
        </p:nvPicPr>
        <p:blipFill>
          <a:blip r:embed="rId2"/>
          <a:stretch>
            <a:fillRect/>
          </a:stretch>
        </p:blipFill>
        <p:spPr>
          <a:xfrm>
            <a:off x="4425407" y="985818"/>
            <a:ext cx="2685607" cy="5810038"/>
          </a:xfrm>
          <a:prstGeom prst="rect">
            <a:avLst/>
          </a:prstGeom>
        </p:spPr>
      </p:pic>
    </p:spTree>
    <p:extLst>
      <p:ext uri="{BB962C8B-B14F-4D97-AF65-F5344CB8AC3E}">
        <p14:creationId xmlns:p14="http://schemas.microsoft.com/office/powerpoint/2010/main" val="1350728477"/>
      </p:ext>
    </p:extLst>
  </p:cSld>
  <p:clrMapOvr>
    <a:masterClrMapping/>
  </p:clrMapOvr>
</p:sld>
</file>

<file path=ppt/theme/theme1.xml><?xml version="1.0" encoding="utf-8"?>
<a:theme xmlns:a="http://schemas.openxmlformats.org/drawingml/2006/main" name="Theme1">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D76E9FE0-AFDD-4DAE-8EF6-50550E96A90D}" vid="{9FA001EF-7FAA-4B1E-A90A-69CB10840A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11031</TotalTime>
  <Words>722</Words>
  <Application>Microsoft Macintosh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Lato</vt:lpstr>
      <vt:lpstr>Raleway</vt:lpstr>
      <vt:lpstr>Verdana</vt:lpstr>
      <vt:lpstr>Theme1</vt:lpstr>
      <vt:lpstr>ListView</vt:lpstr>
      <vt:lpstr>Nội dung chủ đề</vt:lpstr>
      <vt:lpstr>Giới thiệu các loại ListView phổ biến</vt:lpstr>
      <vt:lpstr>ListView </vt:lpstr>
      <vt:lpstr>Các đặc điểm của ListView</vt:lpstr>
      <vt:lpstr>ListView.builder </vt:lpstr>
      <vt:lpstr>Các đặc điểm của ListView.builder</vt:lpstr>
      <vt:lpstr>AnimatedList</vt:lpstr>
      <vt:lpstr>AnimatedList</vt:lpstr>
      <vt:lpstr>ListWheelScrollView </vt:lpstr>
      <vt:lpstr>Một số loại scroll layout khác</vt:lpstr>
      <vt:lpstr>GridView</vt:lpstr>
      <vt:lpstr>Ví dụ thực tế về GridView</vt:lpstr>
      <vt:lpstr>SingleChildScrollView</vt:lpstr>
      <vt:lpstr>Ví dụ minh họa</vt:lpstr>
      <vt:lpstr>Danh sách giá của các mã cổ phiếu</vt:lpstr>
      <vt:lpstr>Danh sách danh mục thương mại điện tử</vt:lpstr>
      <vt:lpstr>Thanks for watching!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Hoàng Doãn</dc:creator>
  <cp:lastModifiedBy>Microsoft Office User</cp:lastModifiedBy>
  <cp:revision>20</cp:revision>
  <dcterms:created xsi:type="dcterms:W3CDTF">2022-07-12T04:02:15Z</dcterms:created>
  <dcterms:modified xsi:type="dcterms:W3CDTF">2022-09-09T14:20:24Z</dcterms:modified>
</cp:coreProperties>
</file>