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8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6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0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6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48EB-72F4-4089-AAC1-7203FEEC8F2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C443B-CF6C-433D-BA31-06D0101C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8878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ĐỀ THI TOÁN CHUYÊN NGÀNH 2017 – 2018 </a:t>
                </a:r>
              </a:p>
              <a:p>
                <a:r>
                  <a:rPr lang="en-US" sz="3200" b="1" dirty="0" err="1" smtClean="0"/>
                  <a:t>Câu</a:t>
                </a:r>
                <a:r>
                  <a:rPr lang="en-US" sz="3200" b="1" dirty="0" smtClean="0"/>
                  <a:t> </a:t>
                </a:r>
                <a:r>
                  <a:rPr lang="en-US" sz="3200" b="1" dirty="0"/>
                  <a:t>1. </a:t>
                </a:r>
                <a:r>
                  <a:rPr lang="en-US" sz="3200" b="1" dirty="0" err="1"/>
                  <a:t>Tìm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chuỗi</a:t>
                </a:r>
                <a:r>
                  <a:rPr lang="en-US" sz="3200" b="1" dirty="0"/>
                  <a:t> Laurent </a:t>
                </a:r>
                <a:r>
                  <a:rPr lang="en-US" sz="3200" b="1" dirty="0" err="1"/>
                  <a:t>của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hàm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en-US" sz="3200" dirty="0"/>
              </a:p>
              <a:p>
                <a:pPr lvl="0"/>
                <a:r>
                  <a:rPr lang="en-US" sz="3200" b="1" dirty="0" smtClean="0"/>
                  <a:t>a. </a:t>
                </a:r>
                <a:r>
                  <a:rPr lang="en-US" sz="3200" b="1" dirty="0" err="1" smtClean="0"/>
                  <a:t>Trong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miền</a:t>
                </a:r>
                <a:r>
                  <a:rPr lang="en-US" sz="3200" b="1" dirty="0"/>
                  <a:t>: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−2)(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&lt;5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  <a:p>
                <a:r>
                  <a:rPr lang="en-US" sz="3200" dirty="0"/>
                  <a:t> </a:t>
                </a:r>
              </a:p>
              <a:p>
                <a:r>
                  <a:rPr lang="en-US" sz="3200" dirty="0"/>
                  <a:t> </a:t>
                </a:r>
              </a:p>
              <a:p>
                <a:pPr lvl="0"/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878071"/>
              </a:xfrm>
              <a:prstGeom prst="rect">
                <a:avLst/>
              </a:prstGeom>
              <a:blipFill>
                <a:blip r:embed="rId2"/>
                <a:stretch>
                  <a:fillRect l="-1250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3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2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783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 smtClean="0"/>
                  <a:t>ĐỀ THI TOÁN CHUYÊN NGÀNH 2017 – 2018 </a:t>
                </a:r>
              </a:p>
              <a:p>
                <a:r>
                  <a:rPr lang="en-US" sz="2600" b="1" dirty="0" err="1" smtClean="0"/>
                  <a:t>Câu</a:t>
                </a:r>
                <a:r>
                  <a:rPr lang="en-US" sz="2600" b="1" dirty="0" smtClean="0"/>
                  <a:t> </a:t>
                </a:r>
                <a:r>
                  <a:rPr lang="en-US" sz="2600" b="1" dirty="0"/>
                  <a:t>1. </a:t>
                </a:r>
                <a:r>
                  <a:rPr lang="en-US" sz="2600" b="1" dirty="0" err="1"/>
                  <a:t>Tìm</a:t>
                </a:r>
                <a:r>
                  <a:rPr lang="en-US" sz="2600" b="1" dirty="0"/>
                  <a:t> </a:t>
                </a:r>
                <a:r>
                  <a:rPr lang="en-US" sz="2600" b="1" dirty="0" err="1"/>
                  <a:t>chuỗi</a:t>
                </a:r>
                <a:r>
                  <a:rPr lang="en-US" sz="2600" b="1" dirty="0"/>
                  <a:t> Laurent </a:t>
                </a:r>
                <a:r>
                  <a:rPr lang="en-US" sz="2600" b="1" dirty="0" err="1"/>
                  <a:t>của</a:t>
                </a:r>
                <a:r>
                  <a:rPr lang="en-US" sz="2600" b="1" dirty="0"/>
                  <a:t> </a:t>
                </a:r>
                <a:r>
                  <a:rPr lang="en-US" sz="2600" b="1" dirty="0" err="1"/>
                  <a:t>hàm</a:t>
                </a:r>
                <a:r>
                  <a:rPr lang="en-US" sz="2600" b="1" dirty="0"/>
                  <a:t> 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en-US" sz="2600" b="1" dirty="0" smtClean="0"/>
              </a:p>
              <a:p>
                <a:pPr lvl="0"/>
                <a:r>
                  <a:rPr lang="en-US" sz="2600" b="1" dirty="0" smtClean="0"/>
                  <a:t>b. </a:t>
                </a:r>
                <a:r>
                  <a:rPr lang="en-US" sz="2400" b="1" dirty="0" err="1" smtClean="0"/>
                  <a:t>Trong</a:t>
                </a:r>
                <a:r>
                  <a:rPr lang="en-US" sz="2400" b="1" dirty="0" smtClean="0"/>
                  <a:t> </a:t>
                </a:r>
                <a:r>
                  <a:rPr lang="en-US" sz="2400" b="1" dirty="0" err="1"/>
                  <a:t>miền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−2)(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−3+1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 ta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−3−2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+10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833748"/>
              </a:xfrm>
              <a:prstGeom prst="rect">
                <a:avLst/>
              </a:prstGeom>
              <a:blipFill>
                <a:blip r:embed="rId2"/>
                <a:stretch>
                  <a:fillRect l="-900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6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8294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cs typeface="Times New Roman" panose="02020603050405020304" pitchFamily="18" charset="0"/>
                  </a:rPr>
                  <a:t>ĐỀ THI TOÁN CHUYÊN NGÀNH 2017 – 2018 </a:t>
                </a:r>
              </a:p>
              <a:p>
                <a:r>
                  <a:rPr lang="en-US" sz="2400" b="1" dirty="0" err="1" smtClean="0">
                    <a:cs typeface="Times New Roman" panose="02020603050405020304" pitchFamily="18" charset="0"/>
                  </a:rPr>
                  <a:t>Câu</a:t>
                </a:r>
                <a:r>
                  <a:rPr lang="en-US" sz="2400" b="1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1.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Tìm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chuỗi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Laurent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của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hàm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en-US" sz="2400" b="1" dirty="0" smtClean="0">
                  <a:cs typeface="Times New Roman" panose="02020603050405020304" pitchFamily="18" charset="0"/>
                </a:endParaRPr>
              </a:p>
              <a:p>
                <a:pPr lvl="0"/>
                <a:r>
                  <a:rPr lang="en-US" sz="2500" b="1" dirty="0">
                    <a:cs typeface="Times New Roman" panose="02020603050405020304" pitchFamily="18" charset="0"/>
                  </a:rPr>
                  <a:t>c</a:t>
                </a:r>
                <a:r>
                  <a:rPr lang="en-US" sz="2500" b="1" dirty="0" smtClean="0">
                    <a:cs typeface="Times New Roman" panose="02020603050405020304" pitchFamily="18" charset="0"/>
                  </a:rPr>
                  <a:t>. </a:t>
                </a:r>
                <a:r>
                  <a:rPr lang="en-US" sz="2500" b="1" dirty="0" err="1"/>
                  <a:t>Trong</a:t>
                </a:r>
                <a:r>
                  <a:rPr lang="en-US" sz="2500" b="1" dirty="0"/>
                  <a:t> </a:t>
                </a:r>
                <a:r>
                  <a:rPr lang="en-US" sz="2500" b="1" dirty="0" err="1"/>
                  <a:t>miền</a:t>
                </a:r>
                <a:r>
                  <a:rPr lang="en-US" sz="25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5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rad>
                    <m:r>
                      <a:rPr lang="en-US" sz="2500" b="1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5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500" b="1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5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b="1" i="1">
                            <a:latin typeface="Cambria Math" panose="02040503050406030204" pitchFamily="18" charset="0"/>
                          </a:rPr>
                          <m:t>𝟐𝟔</m:t>
                        </m:r>
                      </m:e>
                    </m:rad>
                  </m:oMath>
                </a14:m>
                <a:endParaRPr lang="en-US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+10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−2)(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−5)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−5)</m:t>
                          </m:r>
                        </m:den>
                      </m:f>
                    </m:oMath>
                  </m:oMathPara>
                </a14:m>
                <a:endParaRPr lang="en-US" sz="2500" dirty="0"/>
              </a:p>
              <a:p>
                <a:r>
                  <a:rPr lang="en-US" sz="2500" dirty="0" err="1"/>
                  <a:t>Với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2500" dirty="0"/>
                  <a:t> </a:t>
                </a:r>
                <a:r>
                  <a:rPr lang="en-US" sz="2500" dirty="0">
                    <a:sym typeface="Wingdings" panose="05000000000000000000" pitchFamily="2" charset="2"/>
                  </a:rPr>
                  <a:t>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500" dirty="0"/>
                  <a:t> ta </a:t>
                </a:r>
                <a:r>
                  <a:rPr lang="en-US" sz="2500" dirty="0" err="1"/>
                  <a:t>có</a:t>
                </a:r>
                <a:r>
                  <a:rPr lang="en-US" sz="25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−(2−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500" dirty="0"/>
              </a:p>
              <a:p>
                <a:r>
                  <a:rPr lang="en-US" sz="2500" dirty="0" err="1"/>
                  <a:t>Với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</m:rad>
                  </m:oMath>
                </a14:m>
                <a:r>
                  <a:rPr lang="en-US" sz="2500" dirty="0"/>
                  <a:t> </a:t>
                </a:r>
                <a:r>
                  <a:rPr lang="en-US" sz="2500" dirty="0"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5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−(5−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5−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5−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5−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sz="25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5−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−7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+10</m:t>
                          </m:r>
                        </m:den>
                      </m:f>
                      <m:r>
                        <a:rPr lang="en-US" sz="25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2−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5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5−</m:t>
                                      </m:r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500" dirty="0"/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8294515"/>
              </a:xfrm>
              <a:prstGeom prst="rect">
                <a:avLst/>
              </a:prstGeom>
              <a:blipFill>
                <a:blip r:embed="rId2"/>
                <a:stretch>
                  <a:fillRect l="-800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0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orient="vert"/>
      </p:transition>
    </mc:Choice>
    <mc:Fallback xmlns="">
      <p:transition spd="slow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7595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ĐỀ THI TOÁN CHUYÊN NGÀNH 2017 – 2018 </a:t>
                </a:r>
              </a:p>
              <a:p>
                <a:r>
                  <a:rPr lang="en-US" sz="2050" b="1" dirty="0" err="1"/>
                  <a:t>Câu</a:t>
                </a:r>
                <a:r>
                  <a:rPr lang="en-US" sz="2050" b="1" dirty="0"/>
                  <a:t> 2. </a:t>
                </a:r>
                <a:r>
                  <a:rPr lang="en-US" sz="2050" b="1" dirty="0" err="1"/>
                  <a:t>Sử</a:t>
                </a:r>
                <a:r>
                  <a:rPr lang="en-US" sz="2050" b="1" dirty="0"/>
                  <a:t> </a:t>
                </a:r>
                <a:r>
                  <a:rPr lang="en-US" sz="2050" b="1" dirty="0" err="1"/>
                  <a:t>dụng</a:t>
                </a:r>
                <a:r>
                  <a:rPr lang="en-US" sz="2050" b="1" dirty="0"/>
                  <a:t> </a:t>
                </a:r>
                <a:r>
                  <a:rPr lang="en-US" sz="2050" b="1" dirty="0" err="1"/>
                  <a:t>thặng</a:t>
                </a:r>
                <a:r>
                  <a:rPr lang="en-US" sz="2050" b="1" dirty="0"/>
                  <a:t> </a:t>
                </a:r>
                <a:r>
                  <a:rPr lang="en-US" sz="2050" b="1" dirty="0" err="1"/>
                  <a:t>dư</a:t>
                </a:r>
                <a:r>
                  <a:rPr lang="en-US" sz="2050" b="1" dirty="0"/>
                  <a:t> </a:t>
                </a:r>
                <a:r>
                  <a:rPr lang="en-US" sz="2050" b="1" dirty="0" err="1"/>
                  <a:t>tính</a:t>
                </a:r>
                <a:r>
                  <a:rPr lang="en-US" sz="2050" b="1" dirty="0"/>
                  <a:t> </a:t>
                </a:r>
                <a:r>
                  <a:rPr lang="en-US" sz="2050" b="1" dirty="0" err="1"/>
                  <a:t>tích</a:t>
                </a:r>
                <a:r>
                  <a:rPr lang="en-US" sz="2050" b="1" dirty="0"/>
                  <a:t> </a:t>
                </a:r>
                <a:r>
                  <a:rPr lang="en-US" sz="2050" b="1" dirty="0" err="1"/>
                  <a:t>phân</a:t>
                </a:r>
                <a:r>
                  <a:rPr lang="en-US" sz="2050" b="1" dirty="0"/>
                  <a:t> </a:t>
                </a:r>
                <a:r>
                  <a:rPr lang="en-US" sz="2050" b="1" dirty="0" err="1"/>
                  <a:t>sau</a:t>
                </a:r>
                <a:r>
                  <a:rPr lang="en-US" sz="2050" b="1" dirty="0"/>
                  <a:t>: </a:t>
                </a:r>
                <a:endParaRPr lang="en-US" sz="2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50" b="1" i="1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05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5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50" b="1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050" b="1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05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50" b="1" i="1">
                                  <a:latin typeface="Cambria Math" panose="02040503050406030204" pitchFamily="18" charset="0"/>
                                </a:rPr>
                                <m:t>𝒙𝒄𝒐𝒔</m:t>
                              </m:r>
                              <m:r>
                                <a:rPr lang="en-US" sz="205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05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5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5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5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05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50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sz="205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5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50" b="1" i="1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den>
                          </m:f>
                          <m:r>
                            <a:rPr lang="en-US" sz="205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050" b="1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5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𝑅𝑒</m:t>
                      </m:r>
                      <m:nary>
                        <m:naryPr>
                          <m:limLoc m:val="undOvr"/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den>
                          </m:f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050" dirty="0"/>
              </a:p>
              <a:p>
                <a:r>
                  <a:rPr lang="en-US" sz="2050" dirty="0" err="1"/>
                  <a:t>Tìm</a:t>
                </a:r>
                <a:r>
                  <a:rPr lang="en-US" sz="2050" dirty="0"/>
                  <a:t> </a:t>
                </a:r>
                <a:r>
                  <a:rPr lang="en-US" sz="2050" dirty="0" err="1"/>
                  <a:t>các</a:t>
                </a:r>
                <a:r>
                  <a:rPr lang="en-US" sz="2050" dirty="0"/>
                  <a:t> </a:t>
                </a:r>
                <a:r>
                  <a:rPr lang="en-US" sz="2050" dirty="0" err="1"/>
                  <a:t>cực</a:t>
                </a:r>
                <a:r>
                  <a:rPr lang="en-US" sz="2050" dirty="0"/>
                  <a:t> </a:t>
                </a:r>
                <a:r>
                  <a:rPr lang="en-US" sz="2050" dirty="0" err="1"/>
                  <a:t>điểm</a:t>
                </a:r>
                <a:r>
                  <a:rPr lang="en-US" sz="2050" dirty="0"/>
                  <a:t> </a:t>
                </a:r>
                <a:r>
                  <a:rPr lang="en-US" sz="2050" dirty="0" err="1"/>
                  <a:t>của</a:t>
                </a:r>
                <a:r>
                  <a:rPr lang="en-US" sz="205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+12</m:t>
                        </m:r>
                      </m:den>
                    </m:f>
                  </m:oMath>
                </a14:m>
                <a:endParaRPr lang="en-US" sz="2050" dirty="0"/>
              </a:p>
              <a:p>
                <a:r>
                  <a:rPr lang="en-US" sz="2050" dirty="0" err="1"/>
                  <a:t>Giải</a:t>
                </a:r>
                <a:r>
                  <a:rPr lang="en-US" sz="2050" dirty="0"/>
                  <a:t> </a:t>
                </a:r>
                <a:r>
                  <a:rPr lang="en-US" sz="2050" dirty="0" err="1"/>
                  <a:t>phương</a:t>
                </a:r>
                <a:r>
                  <a:rPr lang="en-US" sz="2050" dirty="0"/>
                  <a:t> </a:t>
                </a:r>
                <a:r>
                  <a:rPr lang="en-US" sz="2050" dirty="0" err="1"/>
                  <a:t>trình</a:t>
                </a:r>
                <a:r>
                  <a:rPr lang="en-US" sz="205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5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05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50" i="1">
                        <a:latin typeface="Cambria Math" panose="02040503050406030204" pitchFamily="18" charset="0"/>
                      </a:rPr>
                      <m:t>+12=0</m:t>
                    </m:r>
                  </m:oMath>
                </a14:m>
                <a:r>
                  <a:rPr lang="en-US" sz="2050" dirty="0"/>
                  <a:t> ta </a:t>
                </a:r>
                <a:r>
                  <a:rPr lang="en-US" sz="2050" dirty="0" err="1"/>
                  <a:t>có</a:t>
                </a:r>
                <a:r>
                  <a:rPr lang="en-US" sz="2050" dirty="0"/>
                  <a:t> 2 </a:t>
                </a:r>
                <a:r>
                  <a:rPr lang="en-US" sz="2050" dirty="0" err="1"/>
                  <a:t>nghiệm</a:t>
                </a:r>
                <a:r>
                  <a:rPr lang="en-US" sz="2050" dirty="0"/>
                  <a:t> </a:t>
                </a:r>
                <a:r>
                  <a:rPr lang="en-US" sz="2050" dirty="0" err="1"/>
                  <a:t>là</a:t>
                </a:r>
                <a:r>
                  <a:rPr lang="en-US" sz="2050" dirty="0"/>
                  <a:t> </a:t>
                </a:r>
                <a14:m>
                  <m:oMath xmlns:m="http://schemas.openxmlformats.org/officeDocument/2006/math">
                    <m:r>
                      <a:rPr lang="en-US" sz="205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50" i="1">
                        <a:latin typeface="Cambria Math" panose="02040503050406030204" pitchFamily="18" charset="0"/>
                      </a:rPr>
                      <m:t>=−3±</m:t>
                    </m:r>
                    <m:rad>
                      <m:radPr>
                        <m:degHide m:val="on"/>
                        <m:ctrlPr>
                          <a:rPr lang="en-US" sz="205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5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sz="205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50" dirty="0"/>
              </a:p>
              <a:p>
                <a:r>
                  <a:rPr lang="en-US" sz="2050" dirty="0" err="1"/>
                  <a:t>Cực</a:t>
                </a:r>
                <a:r>
                  <a:rPr lang="en-US" sz="2050" dirty="0"/>
                  <a:t> </a:t>
                </a:r>
                <a:r>
                  <a:rPr lang="en-US" sz="2050" dirty="0" err="1"/>
                  <a:t>điểm</a:t>
                </a:r>
                <a:r>
                  <a:rPr lang="en-US" sz="2050" dirty="0"/>
                  <a:t> </a:t>
                </a:r>
                <a14:m>
                  <m:oMath xmlns:m="http://schemas.openxmlformats.org/officeDocument/2006/math">
                    <m:r>
                      <a:rPr lang="en-US" sz="205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50" i="1">
                        <a:latin typeface="Cambria Math" panose="02040503050406030204" pitchFamily="18" charset="0"/>
                      </a:rPr>
                      <m:t>=−3+</m:t>
                    </m:r>
                    <m:r>
                      <a:rPr lang="en-US" sz="2050" i="1">
                        <a:latin typeface="Cambria Math" panose="02040503050406030204" pitchFamily="18" charset="0"/>
                      </a:rPr>
                      <m:t>𝑗</m:t>
                    </m:r>
                    <m:rad>
                      <m:radPr>
                        <m:degHide m:val="on"/>
                        <m:ctrlPr>
                          <a:rPr lang="en-US" sz="205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5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2050" dirty="0"/>
                  <a:t> </a:t>
                </a:r>
                <a:r>
                  <a:rPr lang="en-US" sz="2050" dirty="0" err="1"/>
                  <a:t>nằm</a:t>
                </a:r>
                <a:r>
                  <a:rPr lang="en-US" sz="2050" dirty="0"/>
                  <a:t> </a:t>
                </a:r>
                <a:r>
                  <a:rPr lang="en-US" sz="2050" dirty="0" err="1"/>
                  <a:t>trong</a:t>
                </a:r>
                <a:r>
                  <a:rPr lang="en-US" sz="2050" dirty="0"/>
                  <a:t> </a:t>
                </a:r>
                <a:r>
                  <a:rPr lang="en-US" sz="2050" dirty="0" err="1"/>
                  <a:t>nữa</a:t>
                </a:r>
                <a:r>
                  <a:rPr lang="en-US" sz="2050" dirty="0"/>
                  <a:t> </a:t>
                </a:r>
                <a:r>
                  <a:rPr lang="en-US" sz="2050" dirty="0" err="1"/>
                  <a:t>mặt</a:t>
                </a:r>
                <a:r>
                  <a:rPr lang="en-US" sz="2050" dirty="0"/>
                  <a:t> </a:t>
                </a:r>
                <a:r>
                  <a:rPr lang="en-US" sz="2050" dirty="0" err="1"/>
                  <a:t>phẳng</a:t>
                </a:r>
                <a:r>
                  <a:rPr lang="en-US" sz="2050" dirty="0"/>
                  <a:t> </a:t>
                </a:r>
                <a:r>
                  <a:rPr lang="en-US" sz="2050" dirty="0" err="1"/>
                  <a:t>trên</a:t>
                </a:r>
                <a:r>
                  <a:rPr lang="en-US" sz="205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den>
                          </m:f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5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𝑅𝑒𝑠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p>
                                <m:sSupPr>
                                  <m:ctrlP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</m:den>
                          </m:f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,−3+</m:t>
                          </m:r>
                          <m:rad>
                            <m:radPr>
                              <m:degHide m:val="on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5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sSup>
                                    <m:sSupPr>
                                      <m:ctrlPr>
                                        <a:rPr lang="en-US" sz="2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5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5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5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05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−4+2</m:t>
                          </m:r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5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−3+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5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205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5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5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−3</m:t>
                          </m:r>
                          <m:rad>
                            <m:radPr>
                              <m:degHide m:val="on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9+</m:t>
                          </m:r>
                          <m:rad>
                            <m:radPr>
                              <m:degHide m:val="on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d>
                        </m:e>
                      </m:d>
                      <m:r>
                        <a:rPr lang="en-US" sz="205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−3</m:t>
                          </m:r>
                          <m:rad>
                            <m:radPr>
                              <m:degHide m:val="on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sup>
                      </m:sSup>
                      <m:r>
                        <a:rPr lang="en-US" sz="2050" i="1">
                          <a:latin typeface="Cambria Math" panose="02040503050406030204" pitchFamily="18" charset="0"/>
                        </a:rPr>
                        <m:t>[</m:t>
                      </m:r>
                      <m:rad>
                        <m:radPr>
                          <m:degHide m:val="on"/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sz="205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9−3</m:t>
                      </m:r>
                      <m:func>
                        <m:funcPr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5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d>
                        </m:e>
                      </m:func>
                      <m:r>
                        <a:rPr lang="en-US" sz="20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50" dirty="0"/>
              </a:p>
              <a:p>
                <a:r>
                  <a:rPr lang="en-US" sz="2050" b="1" dirty="0"/>
                  <a:t> </a:t>
                </a:r>
                <a:endParaRPr lang="en-US" sz="2050" dirty="0"/>
              </a:p>
              <a:p>
                <a:r>
                  <a:rPr lang="en-US" sz="2050" dirty="0" err="1"/>
                  <a:t>Từ</a:t>
                </a:r>
                <a:r>
                  <a:rPr lang="en-US" sz="2050" dirty="0"/>
                  <a:t> </a:t>
                </a:r>
                <a:r>
                  <a:rPr lang="en-US" sz="2050" dirty="0" err="1"/>
                  <a:t>đó</a:t>
                </a:r>
                <a:r>
                  <a:rPr lang="en-US" sz="2050" dirty="0"/>
                  <a:t> </a:t>
                </a:r>
                <a:r>
                  <a:rPr lang="en-US" sz="2050" dirty="0" err="1"/>
                  <a:t>suy</a:t>
                </a:r>
                <a:r>
                  <a:rPr lang="en-US" sz="2050" dirty="0"/>
                  <a:t> </a:t>
                </a:r>
                <a:r>
                  <a:rPr lang="en-US" sz="2050" dirty="0" err="1"/>
                  <a:t>ra</a:t>
                </a:r>
                <a:r>
                  <a:rPr lang="en-US" sz="205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5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5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−3</m:t>
                          </m:r>
                          <m:rad>
                            <m:radPr>
                              <m:degHide m:val="on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9+</m:t>
                          </m:r>
                          <m:rad>
                            <m:radPr>
                              <m:degHide m:val="on"/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sz="205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en-US" sz="2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50" i="1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5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595926"/>
              </a:xfrm>
              <a:prstGeom prst="rect">
                <a:avLst/>
              </a:prstGeom>
              <a:blipFill>
                <a:blip r:embed="rId2"/>
                <a:stretch>
                  <a:fillRect l="-550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017519" y="1658984"/>
            <a:ext cx="1240972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2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orient="vert"/>
      </p:transition>
    </mc:Choice>
    <mc:Fallback xmlns="">
      <p:transition spd="slow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12192000" cy="774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ĐỀ THI TOÁN CHUYÊN NGÀNH </a:t>
                </a:r>
                <a:r>
                  <a:rPr lang="en-US" sz="2800" b="1" dirty="0" smtClean="0"/>
                  <a:t>2017 </a:t>
                </a:r>
                <a:r>
                  <a:rPr lang="en-US" sz="2800" b="1" dirty="0"/>
                  <a:t>– </a:t>
                </a:r>
                <a:r>
                  <a:rPr lang="en-US" sz="2800" b="1" dirty="0" smtClean="0"/>
                  <a:t>2018</a:t>
                </a:r>
              </a:p>
              <a:p>
                <a:r>
                  <a:rPr lang="en-US" sz="2800" b="1" dirty="0" err="1"/>
                  <a:t>Câu</a:t>
                </a:r>
                <a:r>
                  <a:rPr lang="en-US" sz="2800" b="1" dirty="0"/>
                  <a:t> 4</a:t>
                </a:r>
                <a:r>
                  <a:rPr lang="en-US" sz="2800" b="1" dirty="0" smtClean="0"/>
                  <a:t>. </a:t>
                </a:r>
                <a:r>
                  <a:rPr lang="en-US" sz="2800" b="1" dirty="0" err="1"/>
                  <a:t>Sử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dụng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phép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biến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đổi</a:t>
                </a:r>
                <a:r>
                  <a:rPr lang="en-US" sz="2800" b="1" dirty="0"/>
                  <a:t> Laplace </a:t>
                </a:r>
                <a:r>
                  <a:rPr lang="en-US" sz="2800" b="1" dirty="0" err="1"/>
                  <a:t>giải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phương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trình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sau</a:t>
                </a:r>
                <a:r>
                  <a:rPr lang="en-US" sz="2800" b="1" dirty="0"/>
                  <a:t>:</a:t>
                </a:r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𝟔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với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dirty="0"/>
              </a:p>
              <a:p>
                <a:r>
                  <a:rPr lang="en-US" sz="2800" dirty="0" err="1"/>
                  <a:t>Lấy</a:t>
                </a:r>
                <a:r>
                  <a:rPr lang="en-US" sz="2800" dirty="0"/>
                  <a:t> Laplace 2 </a:t>
                </a:r>
                <a:r>
                  <a:rPr lang="en-US" sz="2800" dirty="0" err="1"/>
                  <a:t>vế</a:t>
                </a:r>
                <a:r>
                  <a:rPr lang="en-US" sz="2800" dirty="0"/>
                  <a:t>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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+13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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+17+13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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+13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+56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en-US" sz="2800" dirty="0">
                    <a:sym typeface="Wingdings" panose="05000000000000000000" pitchFamily="2" charset="2"/>
                  </a:rPr>
                  <a:t>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−8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+56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+13</m:t>
                            </m:r>
                          </m:e>
                        </m:d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+145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+13</m:t>
                        </m:r>
                      </m:den>
                    </m:f>
                  </m:oMath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+4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2800" dirty="0" err="1"/>
                  <a:t>Vậy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25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35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4000" b="1" dirty="0" smtClean="0"/>
                  <a:t> </a:t>
                </a:r>
                <a:endParaRPr lang="en-US" sz="4000" b="1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7744684"/>
              </a:xfrm>
              <a:prstGeom prst="rect">
                <a:avLst/>
              </a:prstGeom>
              <a:blipFill>
                <a:blip r:embed="rId2"/>
                <a:stretch>
                  <a:fillRect l="-1000" t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812972" y="1423852"/>
                <a:ext cx="6244046" cy="1672045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972" y="1423852"/>
                <a:ext cx="6244046" cy="16720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split orient="vert"/>
      </p:transition>
    </mc:Choice>
    <mc:Fallback xmlns="">
      <p:transition spd="slow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7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75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25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7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750"/>
                            </p:stCondLst>
                            <p:childTnLst>
                              <p:par>
                                <p:cTn id="41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7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25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7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7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101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2020-08-07T03:29:03Z</dcterms:created>
  <dcterms:modified xsi:type="dcterms:W3CDTF">2020-08-16T03:14:30Z</dcterms:modified>
</cp:coreProperties>
</file>