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8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6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0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6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48EB-72F4-4089-AAC1-7203FEEC8F2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2000" cy="806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50" b="1" dirty="0"/>
                  <a:t>ĐỀ THI TOÁN CHUYÊN NGÀNH 2018 – 2019 </a:t>
                </a:r>
              </a:p>
              <a:p>
                <a:r>
                  <a:rPr lang="en-US" sz="2550" b="1" dirty="0" err="1"/>
                  <a:t>Câu</a:t>
                </a:r>
                <a:r>
                  <a:rPr lang="en-US" sz="2550" b="1" dirty="0"/>
                  <a:t> 1. </a:t>
                </a:r>
                <a:r>
                  <a:rPr lang="en-US" sz="2550" b="1" dirty="0" err="1"/>
                  <a:t>Tìm</a:t>
                </a:r>
                <a:r>
                  <a:rPr lang="en-US" sz="2550" b="1" dirty="0"/>
                  <a:t> </a:t>
                </a:r>
                <a:r>
                  <a:rPr lang="en-US" sz="2550" b="1" dirty="0" err="1"/>
                  <a:t>chuỗi</a:t>
                </a:r>
                <a:r>
                  <a:rPr lang="en-US" sz="2550" b="1" dirty="0"/>
                  <a:t> Laurent </a:t>
                </a:r>
                <a:r>
                  <a:rPr lang="en-US" sz="2550" b="1" dirty="0" err="1"/>
                  <a:t>của</a:t>
                </a:r>
                <a:r>
                  <a:rPr lang="en-US" sz="2550" b="1" dirty="0"/>
                  <a:t> </a:t>
                </a:r>
                <a:r>
                  <a:rPr lang="en-US" sz="2550" b="1" dirty="0" err="1"/>
                  <a:t>hàm</a:t>
                </a:r>
                <a:r>
                  <a:rPr lang="en-US" sz="2550" b="1" dirty="0"/>
                  <a:t> </a:t>
                </a:r>
                <a14:m>
                  <m:oMath xmlns:m="http://schemas.openxmlformats.org/officeDocument/2006/math">
                    <m:r>
                      <a:rPr lang="en-US" sz="255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55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55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55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5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55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55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55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50" b="1" i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en-US" sz="255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55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55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55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5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55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5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en-US" sz="2550" dirty="0"/>
              </a:p>
              <a:p>
                <a:pPr lvl="0"/>
                <a:r>
                  <a:rPr lang="en-US" sz="2550" b="1" dirty="0"/>
                  <a:t>a. </a:t>
                </a:r>
                <a:r>
                  <a:rPr lang="en-US" sz="2550" b="1" dirty="0" err="1"/>
                  <a:t>Trong</a:t>
                </a:r>
                <a:r>
                  <a:rPr lang="en-US" sz="2550" b="1" dirty="0"/>
                  <a:t> </a:t>
                </a:r>
                <a:r>
                  <a:rPr lang="en-US" sz="2550" b="1" dirty="0" err="1"/>
                  <a:t>miền</a:t>
                </a:r>
                <a:r>
                  <a:rPr lang="en-US" sz="2550" b="1" dirty="0"/>
                  <a:t>: </a:t>
                </a:r>
                <a14:m>
                  <m:oMath xmlns:m="http://schemas.openxmlformats.org/officeDocument/2006/math">
                    <m:r>
                      <a:rPr lang="en-US" sz="255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550" b="1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55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55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55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55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25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55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5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en-US" sz="255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5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5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en-US" sz="25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−2)(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en-US" sz="25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5(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sz="255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5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5(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</m:oMath>
                  </m:oMathPara>
                </a14:m>
                <a:endParaRPr lang="en-US" sz="2550" dirty="0"/>
              </a:p>
              <a:p>
                <a:r>
                  <a:rPr lang="en-US" sz="2550" dirty="0" err="1"/>
                  <a:t>Với</a:t>
                </a:r>
                <a:r>
                  <a:rPr lang="en-US" sz="255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5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sz="2550" dirty="0"/>
                  <a:t> </a:t>
                </a:r>
                <a:r>
                  <a:rPr lang="en-US" sz="2550" dirty="0">
                    <a:sym typeface="Wingdings" panose="05000000000000000000" pitchFamily="2" charset="2"/>
                  </a:rPr>
                  <a:t></a:t>
                </a:r>
                <a:r>
                  <a:rPr lang="en-US" sz="255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5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55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550" dirty="0"/>
                  <a:t> ta </a:t>
                </a:r>
                <a:r>
                  <a:rPr lang="en-US" sz="2550" dirty="0" err="1"/>
                  <a:t>có</a:t>
                </a:r>
                <a:r>
                  <a:rPr lang="en-US" sz="255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5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5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55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5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55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55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5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5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5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55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5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5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55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5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5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5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sz="255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55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5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55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5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5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5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55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55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55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55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550" dirty="0"/>
              </a:p>
              <a:p>
                <a:r>
                  <a:rPr lang="en-US" sz="2550" dirty="0" err="1"/>
                  <a:t>Với</a:t>
                </a:r>
                <a:r>
                  <a:rPr lang="en-US" sz="255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5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sz="2550" dirty="0"/>
                  <a:t> </a:t>
                </a:r>
                <a:r>
                  <a:rPr lang="en-US" sz="2550" dirty="0">
                    <a:sym typeface="Wingdings" panose="05000000000000000000" pitchFamily="2" charset="2"/>
                  </a:rPr>
                  <a:t></a:t>
                </a:r>
                <a:r>
                  <a:rPr lang="en-US" sz="255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5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55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550" dirty="0"/>
                  <a:t> ta </a:t>
                </a:r>
                <a:r>
                  <a:rPr lang="en-US" sz="2550" dirty="0" err="1"/>
                  <a:t>có</a:t>
                </a:r>
                <a:r>
                  <a:rPr lang="en-US" sz="255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sz="25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5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55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5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55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5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55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den>
                      </m:f>
                      <m:r>
                        <a:rPr lang="en-US" sz="255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55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55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5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5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5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55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55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55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55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5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55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55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5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55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55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5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55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5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en-US" sz="255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5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5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en-US" sz="25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5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55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5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55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55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5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5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5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55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5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5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55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55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55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550" dirty="0"/>
              </a:p>
              <a:p>
                <a:r>
                  <a:rPr lang="en-US" sz="2550" dirty="0"/>
                  <a:t> </a:t>
                </a:r>
              </a:p>
              <a:p>
                <a:r>
                  <a:rPr lang="en-US" sz="2550" dirty="0"/>
                  <a:t> </a:t>
                </a:r>
              </a:p>
              <a:p>
                <a:pPr lvl="0"/>
                <a:endParaRPr lang="en-US" sz="25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8065093"/>
              </a:xfrm>
              <a:prstGeom prst="rect">
                <a:avLst/>
              </a:prstGeom>
              <a:blipFill>
                <a:blip r:embed="rId2"/>
                <a:stretch>
                  <a:fillRect l="-850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3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2000" cy="8038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/>
                  <a:t>ĐỀ THI TOÁN CHUYÊN NGÀNH 2018 – 2019 </a:t>
                </a:r>
              </a:p>
              <a:p>
                <a:r>
                  <a:rPr lang="en-US" sz="2600" b="1" dirty="0" err="1"/>
                  <a:t>Câu</a:t>
                </a:r>
                <a:r>
                  <a:rPr lang="en-US" sz="2600" b="1" dirty="0"/>
                  <a:t> 1. </a:t>
                </a:r>
                <a:r>
                  <a:rPr lang="en-US" sz="2600" b="1" dirty="0" err="1"/>
                  <a:t>Tìm</a:t>
                </a:r>
                <a:r>
                  <a:rPr lang="en-US" sz="2600" b="1" dirty="0"/>
                  <a:t> </a:t>
                </a:r>
                <a:r>
                  <a:rPr lang="en-US" sz="2600" b="1" dirty="0" err="1"/>
                  <a:t>chuỗi</a:t>
                </a:r>
                <a:r>
                  <a:rPr lang="en-US" sz="2600" b="1" dirty="0"/>
                  <a:t> Laurent </a:t>
                </a:r>
                <a:r>
                  <a:rPr lang="en-US" sz="2600" b="1" dirty="0" err="1"/>
                  <a:t>của</a:t>
                </a:r>
                <a:r>
                  <a:rPr lang="en-US" sz="2600" b="1" dirty="0"/>
                  <a:t> </a:t>
                </a:r>
                <a:r>
                  <a:rPr lang="en-US" sz="2600" b="1" dirty="0" err="1"/>
                  <a:t>hàm</a:t>
                </a:r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en-US" sz="26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en-US" sz="2600" b="1" dirty="0"/>
              </a:p>
              <a:p>
                <a:pPr lvl="0"/>
                <a:r>
                  <a:rPr lang="en-US" sz="2600" b="1" dirty="0"/>
                  <a:t>b. </a:t>
                </a:r>
                <a:r>
                  <a:rPr lang="en-US" sz="2600" b="1" dirty="0" err="1"/>
                  <a:t>Trong</a:t>
                </a:r>
                <a:r>
                  <a:rPr lang="en-US" sz="2600" b="1" dirty="0"/>
                  <a:t> </a:t>
                </a:r>
                <a:r>
                  <a:rPr lang="en-US" sz="2600" b="1" dirty="0" err="1"/>
                  <a:t>miền</a:t>
                </a:r>
                <a:r>
                  <a:rPr lang="en-US" sz="2600" b="1" dirty="0"/>
                  <a:t>: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6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600" b="1" dirty="0"/>
                  <a:t> </a:t>
                </a:r>
                <a:endParaRPr lang="en-US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−2)(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&gt;2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dirty="0" smtClean="0">
                            <a:latin typeface="Cambria Math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den>
                    </m:f>
                    <m:r>
                      <a:rPr lang="en-US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&lt;1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+1+2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dirty="0">
                            <a:latin typeface="Cambria Math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num>
                      <m:den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  <m:r>
                      <a:rPr lang="en-US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&lt;1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=.</m:t>
                      </m:r>
                      <m:f>
                        <m:fPr>
                          <m:ctrlPr>
                            <a:rPr lang="en-US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+1−3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25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5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5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5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5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5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5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8038291"/>
              </a:xfrm>
              <a:prstGeom prst="rect">
                <a:avLst/>
              </a:prstGeom>
              <a:blipFill>
                <a:blip r:embed="rId2"/>
                <a:stretch>
                  <a:fillRect l="-900" t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68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2000" cy="767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cs typeface="Times New Roman" panose="02020603050405020304" pitchFamily="18" charset="0"/>
                  </a:rPr>
                  <a:t>ĐỀ THI TOÁN CHUYÊN NGÀNH 2018 – 2019 </a:t>
                </a:r>
              </a:p>
              <a:p>
                <a:r>
                  <a:rPr lang="en-US" sz="2400" b="1" dirty="0" err="1">
                    <a:cs typeface="Times New Roman" panose="02020603050405020304" pitchFamily="18" charset="0"/>
                  </a:rPr>
                  <a:t>Câu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1.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Tìm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chuỗi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Laurent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của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hàm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sz="2400" b="1" dirty="0">
                    <a:cs typeface="Times New Roman" panose="02020603050405020304" pitchFamily="18" charset="0"/>
                  </a:rPr>
                  <a:t>c.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Trong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miền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rad>
                    <m:r>
                      <a:rPr lang="en-US" sz="2400" b="1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−2)(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 err="1"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&lt;1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ta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−(2−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Với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&lt;1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ta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+(3−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−3+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−3+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674730"/>
              </a:xfrm>
              <a:prstGeom prst="rect">
                <a:avLst/>
              </a:prstGeom>
              <a:blipFill>
                <a:blip r:embed="rId2"/>
                <a:stretch>
                  <a:fillRect l="-750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20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2000" cy="7127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ĐỀ THI TOÁN CHUYÊN NGÀNH 2018 – 2019 </a:t>
                </a:r>
              </a:p>
              <a:p>
                <a:r>
                  <a:rPr lang="en-US" sz="2400" b="1" dirty="0" err="1"/>
                  <a:t>Câu</a:t>
                </a:r>
                <a:r>
                  <a:rPr lang="en-US" sz="2400" b="1" dirty="0"/>
                  <a:t> 2. </a:t>
                </a:r>
                <a:r>
                  <a:rPr lang="en-US" sz="2400" b="1" dirty="0" err="1"/>
                  <a:t>Sử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dụng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thặng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dư</a:t>
                </a:r>
                <a:r>
                  <a:rPr lang="en-US" sz="2400" b="1" dirty="0"/>
                  <a:t>, </a:t>
                </a:r>
                <a:r>
                  <a:rPr lang="en-US" sz="2400" b="1" dirty="0" err="1"/>
                  <a:t>tính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tích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phân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sau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3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𝒙𝒄𝒐𝒔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den>
                        </m:f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Ta có: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𝑅𝑒</m:t>
                    </m:r>
                    <m:nary>
                      <m:naryPr>
                        <m:limLoc m:val="undOvr"/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+8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+20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 err="1"/>
                  <a:t>Tìm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điểm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 err="1"/>
                  <a:t>Giải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trình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+20=0</m:t>
                    </m:r>
                  </m:oMath>
                </a14:m>
                <a:r>
                  <a:rPr lang="en-US" sz="2400" dirty="0"/>
                  <a:t> ta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2 </a:t>
                </a:r>
                <a:r>
                  <a:rPr lang="en-US" sz="2400" dirty="0" err="1"/>
                  <a:t>nghiệm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=−4±2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/>
                  <a:t>Cực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điểm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=−4+2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nằm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nữa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mặt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phẳng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+20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𝑅𝑒𝑠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+20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,−4+2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−4+2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−8−16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jπ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smtClean="0"/>
                  <a:t>Từ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127079"/>
              </a:xfrm>
              <a:prstGeom prst="rect">
                <a:avLst/>
              </a:prstGeom>
              <a:blipFill rotWithShape="1">
                <a:blip r:embed="rId2"/>
                <a:stretch>
                  <a:fillRect l="-750" t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02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2000" cy="6952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50" b="1" dirty="0"/>
                  <a:t>ĐỀ THI TOÁN CHUYÊN NGÀNH 2018 – 2019 </a:t>
                </a:r>
              </a:p>
              <a:p>
                <a:r>
                  <a:rPr lang="en-US" sz="2450" b="1" dirty="0" err="1"/>
                  <a:t>Câu</a:t>
                </a:r>
                <a:r>
                  <a:rPr lang="en-US" sz="2450" b="1" dirty="0"/>
                  <a:t> 3. Cho </a:t>
                </a:r>
                <a:r>
                  <a:rPr lang="en-US" sz="2450" b="1" dirty="0" err="1"/>
                  <a:t>hàm</a:t>
                </a:r>
                <a:r>
                  <a:rPr lang="en-US" sz="2450" b="1" dirty="0"/>
                  <a:t> </a:t>
                </a:r>
                <a14:m>
                  <m:oMath xmlns:m="http://schemas.openxmlformats.org/officeDocument/2006/math">
                    <m:r>
                      <a:rPr lang="en-US" sz="245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5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5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5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5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5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50" b="1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450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45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5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5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50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45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50" dirty="0"/>
              </a:p>
              <a:p>
                <a:pPr lvl="0"/>
                <a:r>
                  <a:rPr lang="en-US" sz="2450" b="1" dirty="0"/>
                  <a:t>a. </a:t>
                </a:r>
                <a:r>
                  <a:rPr lang="en-US" sz="2450" b="1" dirty="0" err="1"/>
                  <a:t>Tìm</a:t>
                </a:r>
                <a:r>
                  <a:rPr lang="en-US" sz="2450" b="1" dirty="0"/>
                  <a:t> </a:t>
                </a:r>
                <a:r>
                  <a:rPr lang="en-US" sz="2450" b="1" dirty="0" err="1"/>
                  <a:t>chuỗi</a:t>
                </a:r>
                <a:r>
                  <a:rPr lang="en-US" sz="2450" b="1" dirty="0"/>
                  <a:t> Fourier </a:t>
                </a:r>
                <a:r>
                  <a:rPr lang="en-US" sz="2450" b="1" dirty="0" err="1"/>
                  <a:t>của</a:t>
                </a:r>
                <a:r>
                  <a:rPr lang="en-US" sz="2450" b="1" dirty="0"/>
                  <a:t> </a:t>
                </a:r>
                <a:r>
                  <a:rPr lang="en-US" sz="2450" b="1" dirty="0" err="1"/>
                  <a:t>hàm</a:t>
                </a:r>
                <a:r>
                  <a:rPr lang="en-US" sz="2450" b="1" dirty="0"/>
                  <a:t> </a:t>
                </a:r>
                <a14:m>
                  <m:oMath xmlns:m="http://schemas.openxmlformats.org/officeDocument/2006/math">
                    <m:r>
                      <a:rPr lang="en-US" sz="245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5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5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5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50" dirty="0"/>
              </a:p>
              <a:p>
                <a:r>
                  <a:rPr lang="en-US" sz="2450" dirty="0"/>
                  <a:t>Ta </a:t>
                </a:r>
                <a:r>
                  <a:rPr lang="en-US" sz="2450" dirty="0" err="1"/>
                  <a:t>có</a:t>
                </a:r>
                <a:r>
                  <a:rPr lang="en-US" sz="2450" dirty="0"/>
                  <a:t>: </a:t>
                </a:r>
                <a14:m>
                  <m:oMath xmlns:m="http://schemas.openxmlformats.org/officeDocument/2006/math">
                    <m:r>
                      <a:rPr lang="en-US" sz="245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5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5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5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5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2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50" dirty="0"/>
                  <a:t> </a:t>
                </a:r>
                <a:r>
                  <a:rPr lang="en-US" sz="2450" dirty="0" err="1"/>
                  <a:t>là</a:t>
                </a:r>
                <a:r>
                  <a:rPr lang="en-US" sz="2450" dirty="0"/>
                  <a:t> </a:t>
                </a:r>
                <a:r>
                  <a:rPr lang="en-US" sz="2450" dirty="0" err="1"/>
                  <a:t>hàm</a:t>
                </a:r>
                <a:r>
                  <a:rPr lang="en-US" sz="2450" dirty="0"/>
                  <a:t> </a:t>
                </a:r>
                <a:r>
                  <a:rPr lang="en-US" sz="2450" dirty="0" err="1"/>
                  <a:t>chẵn</a:t>
                </a:r>
                <a:r>
                  <a:rPr lang="en-US" sz="2450" dirty="0"/>
                  <a:t> chu </a:t>
                </a:r>
                <a:r>
                  <a:rPr lang="en-US" sz="2450" dirty="0" err="1"/>
                  <a:t>kỳ</a:t>
                </a:r>
                <a:r>
                  <a:rPr lang="en-US" sz="2450" dirty="0"/>
                  <a:t> </a:t>
                </a:r>
                <a14:m>
                  <m:oMath xmlns:m="http://schemas.openxmlformats.org/officeDocument/2006/math">
                    <m:r>
                      <a:rPr lang="en-US" sz="245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5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5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5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5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5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sz="245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5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5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𝑥𝑑𝑥</m:t>
                          </m:r>
                        </m:e>
                      </m:nary>
                      <m:r>
                        <a:rPr lang="en-US" sz="24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5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5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5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5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5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𝑥𝑐𝑜𝑠</m:t>
                          </m:r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𝑛𝑥𝑑𝑥</m:t>
                          </m:r>
                        </m:e>
                      </m:nary>
                      <m:r>
                        <a:rPr lang="en-US" sz="24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𝑛𝑠𝑖𝑛𝑛</m:t>
                          </m:r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en-US" sz="245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5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245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5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5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ẵ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5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45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245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5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ẽ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5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5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5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sz="245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50" i="1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d>
                        </m:e>
                      </m:nary>
                      <m:r>
                        <a:rPr lang="en-US" sz="24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5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5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5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5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5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5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5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sz="245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5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245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5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5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5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sz="245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245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50" dirty="0"/>
              </a:p>
              <a:p>
                <a:endParaRPr lang="en-US" sz="24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52673"/>
              </a:xfrm>
              <a:prstGeom prst="rect">
                <a:avLst/>
              </a:prstGeom>
              <a:blipFill>
                <a:blip r:embed="rId2"/>
                <a:stretch>
                  <a:fillRect l="-800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4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2000" cy="7320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300" b="1" dirty="0"/>
                  <a:t>ĐỀ THI TOÁN CHUYÊN NGÀNH 2018 – 2019 </a:t>
                </a:r>
              </a:p>
              <a:p>
                <a:r>
                  <a:rPr lang="en-US" sz="3300" b="1" dirty="0" err="1"/>
                  <a:t>Câu</a:t>
                </a:r>
                <a:r>
                  <a:rPr lang="en-US" sz="3300" b="1" dirty="0"/>
                  <a:t> 3. Cho </a:t>
                </a:r>
                <a:r>
                  <a:rPr lang="en-US" sz="3300" b="1" dirty="0" err="1"/>
                  <a:t>hàm</a:t>
                </a:r>
                <a:r>
                  <a:rPr lang="en-US" sz="3300" b="1" dirty="0"/>
                  <a:t> </a:t>
                </a:r>
                <a14:m>
                  <m:oMath xmlns:m="http://schemas.openxmlformats.org/officeDocument/2006/math">
                    <m:r>
                      <a:rPr lang="en-US" sz="33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3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3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3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3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3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300" b="1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3300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33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3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3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300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33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300" dirty="0"/>
              </a:p>
              <a:p>
                <a:pPr lvl="0"/>
                <a:r>
                  <a:rPr lang="en-US" sz="3300" b="1" dirty="0"/>
                  <a:t>b. </a:t>
                </a:r>
                <a:r>
                  <a:rPr lang="en-US" sz="3300" b="1" dirty="0" err="1"/>
                  <a:t>Sử</a:t>
                </a:r>
                <a:r>
                  <a:rPr lang="en-US" sz="3300" b="1" dirty="0"/>
                  <a:t> </a:t>
                </a:r>
                <a:r>
                  <a:rPr lang="en-US" sz="3300" b="1" dirty="0" err="1"/>
                  <a:t>dụng</a:t>
                </a:r>
                <a:r>
                  <a:rPr lang="en-US" sz="3300" b="1" dirty="0"/>
                  <a:t> </a:t>
                </a:r>
                <a:r>
                  <a:rPr lang="en-US" sz="3300" b="1" dirty="0" err="1"/>
                  <a:t>chuỗi</a:t>
                </a:r>
                <a:r>
                  <a:rPr lang="en-US" sz="3300" b="1" dirty="0"/>
                  <a:t> </a:t>
                </a:r>
                <a:r>
                  <a:rPr lang="en-US" sz="3300" b="1" dirty="0" err="1"/>
                  <a:t>nhận</a:t>
                </a:r>
                <a:r>
                  <a:rPr lang="en-US" sz="3300" b="1" dirty="0"/>
                  <a:t> </a:t>
                </a:r>
                <a:r>
                  <a:rPr lang="en-US" sz="3300" b="1" dirty="0" err="1"/>
                  <a:t>được</a:t>
                </a:r>
                <a:r>
                  <a:rPr lang="en-US" sz="3300" b="1" dirty="0"/>
                  <a:t> </a:t>
                </a:r>
                <a:r>
                  <a:rPr lang="en-US" sz="3300" b="1" dirty="0" err="1"/>
                  <a:t>tính</a:t>
                </a:r>
                <a:r>
                  <a:rPr lang="en-US" sz="3300" b="1" dirty="0"/>
                  <a:t> </a:t>
                </a:r>
                <a:r>
                  <a:rPr lang="en-US" sz="3300" b="1" dirty="0" err="1"/>
                  <a:t>các</a:t>
                </a:r>
                <a:r>
                  <a:rPr lang="en-US" sz="3300" b="1" dirty="0"/>
                  <a:t> </a:t>
                </a:r>
                <a:r>
                  <a:rPr lang="en-US" sz="3300" b="1" dirty="0" err="1"/>
                  <a:t>tổng</a:t>
                </a:r>
                <a:r>
                  <a:rPr lang="en-US" sz="3300" b="1" dirty="0"/>
                  <a:t> </a:t>
                </a:r>
                <a:r>
                  <a:rPr lang="en-US" sz="3300" b="1" dirty="0" err="1"/>
                  <a:t>sau</a:t>
                </a:r>
                <a:r>
                  <a:rPr lang="en-US" sz="3300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3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3300" i="1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300" dirty="0"/>
              </a:p>
              <a:p>
                <a:r>
                  <a:rPr lang="en-US" sz="3300" dirty="0" err="1"/>
                  <a:t>Tại</a:t>
                </a:r>
                <a:r>
                  <a:rPr lang="en-US" sz="3300" dirty="0"/>
                  <a:t>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300" dirty="0"/>
                  <a:t>, ta </a:t>
                </a:r>
                <a:r>
                  <a:rPr lang="en-US" sz="3300" dirty="0" err="1"/>
                  <a:t>có</a:t>
                </a:r>
                <a:r>
                  <a:rPr lang="en-US" sz="3300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3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3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3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33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3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3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3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33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3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i="1">
                          <a:latin typeface="Cambria Math" panose="02040503050406030204" pitchFamily="18" charset="0"/>
                        </a:rPr>
                        <m:t>↔0=</m:t>
                      </m:r>
                      <m:f>
                        <m:fPr>
                          <m:ctrlPr>
                            <a:rPr lang="en-US" sz="3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3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3300" i="1">
                          <a:latin typeface="Cambria Math" panose="02040503050406030204" pitchFamily="18" charset="0"/>
                        </a:rPr>
                        <m:t>↔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33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3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3300" dirty="0"/>
              </a:p>
              <a:p>
                <a:endParaRPr lang="en-US" sz="3300" dirty="0"/>
              </a:p>
              <a:p>
                <a:endParaRPr lang="en-US" sz="33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320787"/>
              </a:xfrm>
              <a:prstGeom prst="rect">
                <a:avLst/>
              </a:prstGeom>
              <a:blipFill>
                <a:blip r:embed="rId2"/>
                <a:stretch>
                  <a:fillRect l="-1350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5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12192000" cy="7356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ĐỀ THI TOÁN CHUYÊN NGÀNH 2018 – 2019</a:t>
                </a:r>
              </a:p>
              <a:p>
                <a:r>
                  <a:rPr lang="en-US" sz="2800" b="1" dirty="0" err="1"/>
                  <a:t>Câu</a:t>
                </a:r>
                <a:r>
                  <a:rPr lang="en-US" sz="2800" b="1" dirty="0"/>
                  <a:t> 4. </a:t>
                </a:r>
                <a:r>
                  <a:rPr lang="en-US" sz="2800" b="1" dirty="0" err="1"/>
                  <a:t>Sử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dụng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phép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biến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đổi</a:t>
                </a:r>
                <a:r>
                  <a:rPr lang="en-US" sz="2800" b="1" dirty="0"/>
                  <a:t> Laplace </a:t>
                </a:r>
                <a:r>
                  <a:rPr lang="en-US" sz="2800" b="1" dirty="0" err="1"/>
                  <a:t>giải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phương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trình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sau</a:t>
                </a:r>
                <a:r>
                  <a:rPr lang="en-US" sz="2800" b="1" dirty="0"/>
                  <a:t>:</a:t>
                </a:r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𝟏𝟐</m:t>
                    </m:r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𝟑𝟕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/>
                  <a:t>với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2800" dirty="0"/>
              </a:p>
              <a:p>
                <a:r>
                  <a:rPr lang="en-US" sz="2800" dirty="0" err="1"/>
                  <a:t>Lấy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biến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đổi</a:t>
                </a:r>
                <a:r>
                  <a:rPr lang="en-US" sz="2800" dirty="0"/>
                  <a:t> Laplace </a:t>
                </a:r>
                <a:r>
                  <a:rPr lang="en-US" sz="2800" dirty="0" err="1"/>
                  <a:t>hai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vế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phương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trình</a:t>
                </a:r>
                <a:r>
                  <a:rPr lang="en-US" sz="28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−12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+37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{3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+37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𝑝𝑦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 err="1"/>
                  <a:t>Thay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phương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trình</a:t>
                </a:r>
                <a:r>
                  <a:rPr lang="en-US" sz="2800" dirty="0"/>
                  <a:t> (2) ta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−21+37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050" dirty="0">
                    <a:sym typeface="Wingdings" panose="05000000000000000000" pitchFamily="2" charset="2"/>
                  </a:rPr>
                  <a:t></a:t>
                </a:r>
                <a:r>
                  <a:rPr lang="en-US" sz="3050" dirty="0"/>
                  <a:t> </a:t>
                </a:r>
                <a14:m>
                  <m:oMath xmlns:m="http://schemas.openxmlformats.org/officeDocument/2006/math">
                    <m:r>
                      <a:rPr lang="en-US" sz="305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05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5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305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0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+33</m:t>
                        </m:r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−123</m:t>
                        </m:r>
                      </m:num>
                      <m:den>
                        <m:d>
                          <m:dPr>
                            <m:ctrlPr>
                              <a:rPr lang="en-US" sz="305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050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d>
                        <m:d>
                          <m:dPr>
                            <m:ctrlPr>
                              <a:rPr lang="en-US" sz="305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05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05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050" i="1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r>
                              <a:rPr lang="en-US" sz="30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050" i="1">
                                <a:latin typeface="Cambria Math" panose="02040503050406030204" pitchFamily="18" charset="0"/>
                              </a:rPr>
                              <m:t>+37</m:t>
                            </m:r>
                          </m:e>
                        </m:d>
                      </m:den>
                    </m:f>
                    <m:r>
                      <a:rPr lang="en-US" sz="305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5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−6</m:t>
                        </m:r>
                      </m:den>
                    </m:f>
                    <m:r>
                      <a:rPr lang="en-US" sz="305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05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+39</m:t>
                        </m:r>
                      </m:num>
                      <m:den>
                        <m:sSup>
                          <m:sSupPr>
                            <m:ctrlPr>
                              <a:rPr lang="en-US" sz="305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0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−12</m:t>
                        </m:r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+37</m:t>
                        </m:r>
                      </m:den>
                    </m:f>
                    <m:r>
                      <a:rPr lang="en-US" sz="305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5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−6</m:t>
                        </m:r>
                      </m:den>
                    </m:f>
                    <m:r>
                      <a:rPr lang="en-US" sz="305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05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−5</m:t>
                        </m:r>
                        <m:d>
                          <m:dPr>
                            <m:ctrlPr>
                              <a:rPr lang="en-US" sz="305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050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05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5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05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5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3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05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d>
                          </m:e>
                          <m:sup>
                            <m:r>
                              <a:rPr lang="en-US" sz="3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305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05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sSup>
                          <m:sSupPr>
                            <m:ctrlPr>
                              <a:rPr lang="en-US" sz="305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5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05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5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3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05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d>
                          </m:e>
                          <m:sup>
                            <m:r>
                              <a:rPr lang="en-US" sz="3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5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3050" dirty="0"/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 err="1"/>
                  <a:t>Vậy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+9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𝑠𝑖𝑛𝑡</m:t>
                    </m:r>
                  </m:oMath>
                </a14:m>
                <a:endParaRPr lang="en-US" sz="2800" dirty="0"/>
              </a:p>
              <a:p>
                <a:r>
                  <a:rPr lang="en-US" sz="2800" b="1" dirty="0"/>
                  <a:t> </a:t>
                </a:r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356437"/>
              </a:xfrm>
              <a:prstGeom prst="rect">
                <a:avLst/>
              </a:prstGeom>
              <a:blipFill>
                <a:blip r:embed="rId2"/>
                <a:stretch>
                  <a:fillRect l="-1200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2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1778</Words>
  <Application>Microsoft Office PowerPoint</Application>
  <PresentationFormat>Custom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2020-08-07T03:29:03Z</dcterms:created>
  <dcterms:modified xsi:type="dcterms:W3CDTF">2020-10-09T06:34:03Z</dcterms:modified>
</cp:coreProperties>
</file>