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3"/>
  </p:notesMasterIdLst>
  <p:handoutMasterIdLst>
    <p:handoutMasterId r:id="rId34"/>
  </p:handoutMasterIdLst>
  <p:sldIdLst>
    <p:sldId id="558" r:id="rId3"/>
    <p:sldId id="633" r:id="rId4"/>
    <p:sldId id="646" r:id="rId5"/>
    <p:sldId id="647" r:id="rId6"/>
    <p:sldId id="648" r:id="rId7"/>
    <p:sldId id="649" r:id="rId8"/>
    <p:sldId id="634" r:id="rId9"/>
    <p:sldId id="652" r:id="rId10"/>
    <p:sldId id="653" r:id="rId11"/>
    <p:sldId id="650" r:id="rId12"/>
    <p:sldId id="651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4" r:id="rId23"/>
    <p:sldId id="663" r:id="rId24"/>
    <p:sldId id="666" r:id="rId25"/>
    <p:sldId id="665" r:id="rId26"/>
    <p:sldId id="667" r:id="rId27"/>
    <p:sldId id="668" r:id="rId28"/>
    <p:sldId id="670" r:id="rId29"/>
    <p:sldId id="669" r:id="rId30"/>
    <p:sldId id="595" r:id="rId31"/>
    <p:sldId id="672" r:id="rId32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F0B1"/>
    <a:srgbClr val="00642D"/>
    <a:srgbClr val="D1FFFF"/>
    <a:srgbClr val="001146"/>
    <a:srgbClr val="E1E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51617" autoAdjust="0"/>
  </p:normalViewPr>
  <p:slideViewPr>
    <p:cSldViewPr>
      <p:cViewPr varScale="1">
        <p:scale>
          <a:sx n="41" d="100"/>
          <a:sy n="41" d="100"/>
        </p:scale>
        <p:origin x="246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8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57699-6D6A-4EBE-9944-7EB71B873C6A}" type="datetimeFigureOut">
              <a:rPr lang="de-DE" smtClean="0"/>
              <a:t>01.03.2025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AB9D-DBE3-42C7-9B11-88C85A8A21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166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B463E-CED7-4D8C-9F98-B0475B844C9B}" type="datetimeFigureOut">
              <a:rPr lang="de-DE" smtClean="0"/>
              <a:t>01.03.2025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349CE-D659-4306-B853-C90B0FBCC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2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BA88A-9DA1-44EC-BDD6-5652333F247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49CE-D659-4306-B853-C90B0FBCC0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0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49CE-D659-4306-B853-C90B0FBCC0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5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49CE-D659-4306-B853-C90B0FBCC05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4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Key Takeaways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✔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True random-effects models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 effectively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separate inefficiency from firm heterogeneity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.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✔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Translog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 functional form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 provides greater flexibility in efficiency estimation.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✔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Maximum likelihood estimation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ＭＳ Ｐゴシック"/>
                <a:cs typeface="Calibri" pitchFamily="34" charset="0"/>
              </a:rPr>
              <a:t> improves estimation accuracy.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49CE-D659-4306-B853-C90B0FBCC05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23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8542-3156-4EBB-8990-A69F03D84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86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8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32460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8542-3156-4EBB-8990-A69F03D8406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87338" y="1268413"/>
            <a:ext cx="8628062" cy="5056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257300" indent="-342900"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86680" y="6381328"/>
            <a:ext cx="8305800" cy="381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SzTx/>
              <a:buFont typeface="Wingdings" pitchFamily="2" charset="2"/>
              <a:buNone/>
              <a:tabLst/>
              <a:defRPr lang="en-US" sz="1400" b="0" i="0" u="none" strike="noStrike" baseline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Char char="§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defRPr sz="2300">
                <a:solidFill>
                  <a:srgbClr val="7F7F7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b="1" i="0" u="none" strike="noStrike" kern="1200" baseline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TVSEP Data Users Workshop</a:t>
            </a:r>
            <a:endParaRPr lang="en-US" sz="2000" b="0" i="0" u="none" strike="noStrike" kern="1200" baseline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7602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268413"/>
            <a:ext cx="8628062" cy="5056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257300" indent="-342900"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fld id="{BA613D43-58FA-4769-A256-F99DF652963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268413"/>
            <a:ext cx="4237037" cy="5056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8413"/>
            <a:ext cx="4238625" cy="5056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8542-3156-4EBB-8990-A69F03D8406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8542-3156-4EBB-8990-A69F03D84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428542-3156-4EBB-8990-A69F03D840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54753" y="6356350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t>9th ENVECON</a:t>
            </a: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324600"/>
            <a:ext cx="9144000" cy="539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Sans Serif"/>
              <a:ea typeface="ＭＳ Ｐゴシック" pitchFamily="1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Sans Serif"/>
              <a:ea typeface="ＭＳ Ｐゴシック" pitchFamily="1" charset="-128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428542-3156-4EBB-8990-A69F03D840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87338" y="1268413"/>
            <a:ext cx="8628062" cy="5056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257300" indent="-342900"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347864" y="6415905"/>
            <a:ext cx="2312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TVSEP Conference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3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268413"/>
            <a:ext cx="8628062" cy="5056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257300" indent="-342900"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13D43-58FA-4769-A256-F99DF652963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268413"/>
            <a:ext cx="4237037" cy="5056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8413"/>
            <a:ext cx="4238625" cy="5056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428542-3156-4EBB-8990-A69F03D840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5" name="Rectangle 15"/>
          <p:cNvSpPr>
            <a:spLocks noChangeArrowheads="1"/>
          </p:cNvSpPr>
          <p:nvPr userDrawn="1"/>
        </p:nvSpPr>
        <p:spPr bwMode="auto">
          <a:xfrm>
            <a:off x="0" y="6345238"/>
            <a:ext cx="9144000" cy="512762"/>
          </a:xfrm>
          <a:prstGeom prst="rect">
            <a:avLst/>
          </a:prstGeom>
          <a:solidFill>
            <a:srgbClr val="37609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46090" name="Rectangle 10"/>
          <p:cNvSpPr>
            <a:spLocks noChangeArrowheads="1"/>
          </p:cNvSpPr>
          <p:nvPr userDrawn="1"/>
        </p:nvSpPr>
        <p:spPr bwMode="auto">
          <a:xfrm>
            <a:off x="6877050" y="6346825"/>
            <a:ext cx="2266950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pic>
        <p:nvPicPr>
          <p:cNvPr id="9223" name="Picture 12" descr="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66" y="56109"/>
            <a:ext cx="1862138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Rectangle 13"/>
          <p:cNvSpPr>
            <a:spLocks noChangeArrowheads="1"/>
          </p:cNvSpPr>
          <p:nvPr userDrawn="1"/>
        </p:nvSpPr>
        <p:spPr bwMode="auto">
          <a:xfrm>
            <a:off x="323850" y="801688"/>
            <a:ext cx="6553200" cy="71437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6689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fld id="{BA613D43-58FA-4769-A256-F99DF652963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90227" y="6397625"/>
            <a:ext cx="8305800" cy="381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SzTx/>
              <a:buFont typeface="Wingdings" pitchFamily="2" charset="2"/>
              <a:buNone/>
              <a:tabLst/>
              <a:defRPr lang="en-US" sz="1400" b="0" i="0" u="none" strike="noStrike" baseline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Char char="§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defRPr sz="2300">
                <a:solidFill>
                  <a:srgbClr val="7F7F7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600" kern="0" dirty="0">
                <a:solidFill>
                  <a:schemeClr val="bg1"/>
                </a:solidFill>
              </a:rPr>
              <a:t>Course</a:t>
            </a:r>
            <a:endParaRPr lang="en-US" kern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209"/>
            <a:ext cx="1683109" cy="5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76092"/>
        </a:buClr>
        <a:buFont typeface="Wingdings" pitchFamily="2" charset="2"/>
        <a:buChar char="§"/>
        <a:defRPr sz="28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376092"/>
        </a:buClr>
        <a:buFont typeface="Wingdings" pitchFamily="2" charset="2"/>
        <a:buChar char="§"/>
        <a:defRPr sz="2800">
          <a:solidFill>
            <a:schemeClr val="tx1">
              <a:lumMod val="50000"/>
              <a:lumOff val="50000"/>
            </a:schemeClr>
          </a:solidFill>
          <a:latin typeface="Calibri" pitchFamily="34" charset="0"/>
          <a:ea typeface="+mn-ea"/>
          <a:cs typeface="Calibri" pitchFamily="34" charset="0"/>
          <a:sym typeface="Wingdings" pitchFamily="2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defRPr sz="2300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7F7F7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5" name="Rectangle 15"/>
          <p:cNvSpPr>
            <a:spLocks noChangeArrowheads="1"/>
          </p:cNvSpPr>
          <p:nvPr userDrawn="1"/>
        </p:nvSpPr>
        <p:spPr bwMode="auto">
          <a:xfrm>
            <a:off x="0" y="6345238"/>
            <a:ext cx="9144000" cy="512762"/>
          </a:xfrm>
          <a:prstGeom prst="rect">
            <a:avLst/>
          </a:prstGeom>
          <a:solidFill>
            <a:srgbClr val="37609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Sans Serif"/>
              <a:ea typeface="ＭＳ Ｐゴシック" pitchFamily="1" charset="-128"/>
              <a:cs typeface="+mn-cs"/>
            </a:endParaRPr>
          </a:p>
        </p:txBody>
      </p:sp>
      <p:sp>
        <p:nvSpPr>
          <p:cNvPr id="46090" name="Rectangle 10"/>
          <p:cNvSpPr>
            <a:spLocks noChangeArrowheads="1"/>
          </p:cNvSpPr>
          <p:nvPr userDrawn="1"/>
        </p:nvSpPr>
        <p:spPr bwMode="auto">
          <a:xfrm>
            <a:off x="6877050" y="6346825"/>
            <a:ext cx="2266950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Sans Serif"/>
              <a:ea typeface="ＭＳ Ｐゴシック" pitchFamily="1" charset="-128"/>
              <a:cs typeface="+mn-cs"/>
            </a:endParaRPr>
          </a:p>
        </p:txBody>
      </p:sp>
      <p:pic>
        <p:nvPicPr>
          <p:cNvPr id="9223" name="Picture 12" descr="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66" y="56109"/>
            <a:ext cx="1862138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Rectangle 13"/>
          <p:cNvSpPr>
            <a:spLocks noChangeArrowheads="1"/>
          </p:cNvSpPr>
          <p:nvPr userDrawn="1"/>
        </p:nvSpPr>
        <p:spPr bwMode="auto">
          <a:xfrm>
            <a:off x="323850" y="801688"/>
            <a:ext cx="6553200" cy="71437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Sans Serif"/>
              <a:ea typeface="ＭＳ Ｐゴシック" pitchFamily="1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6689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13D43-58FA-4769-A256-F99DF6529633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Microsoft Sans Serif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Microsoft Sans Serif"/>
              <a:ea typeface="ＭＳ Ｐゴシック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209"/>
            <a:ext cx="1683109" cy="5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1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rgbClr val="376092"/>
          </a:solidFill>
          <a:latin typeface="Calibri" pitchFamily="34" charset="0"/>
          <a:ea typeface="ＭＳ Ｐゴシック" pitchFamily="1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700" b="1">
          <a:solidFill>
            <a:srgbClr val="00519E"/>
          </a:solidFill>
          <a:latin typeface="Microsoft Sans Serif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376092"/>
        </a:buClr>
        <a:buFont typeface="Wingdings" pitchFamily="2" charset="2"/>
        <a:buChar char="§"/>
        <a:defRPr sz="2800">
          <a:solidFill>
            <a:schemeClr val="tx1">
              <a:lumMod val="65000"/>
              <a:lumOff val="35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376092"/>
        </a:buClr>
        <a:buFont typeface="Wingdings" pitchFamily="2" charset="2"/>
        <a:buChar char="§"/>
        <a:defRPr sz="2800">
          <a:solidFill>
            <a:schemeClr val="tx1">
              <a:lumMod val="50000"/>
              <a:lumOff val="50000"/>
            </a:schemeClr>
          </a:solidFill>
          <a:latin typeface="Calibri" pitchFamily="34" charset="0"/>
          <a:ea typeface="+mn-ea"/>
          <a:cs typeface="Calibri" pitchFamily="34" charset="0"/>
          <a:sym typeface="Wingdings" pitchFamily="2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defRPr sz="2300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7F7F7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1C91F"/>
        </a:buClr>
        <a:buFont typeface="Wingdings" pitchFamily="2" charset="2"/>
        <a:buChar char="§"/>
        <a:defRPr sz="2300">
          <a:solidFill>
            <a:srgbClr val="00519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67544" y="3757634"/>
            <a:ext cx="831641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defRPr sz="2300">
                <a:solidFill>
                  <a:srgbClr val="7F7F7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7F7F7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de-DE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Institute </a:t>
            </a:r>
            <a:r>
              <a:rPr lang="de-DE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Environmental Economics </a:t>
            </a:r>
            <a:r>
              <a:rPr lang="de-DE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and</a:t>
            </a: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World Trade</a:t>
            </a:r>
          </a:p>
          <a:p>
            <a:pPr>
              <a:defRPr/>
            </a:pP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Leibniz University Hannover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3261" y="1052736"/>
            <a:ext cx="8531225" cy="26924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37609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376092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376092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376092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376092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519E"/>
                </a:solidFill>
                <a:latin typeface="Microsoft Sans Serif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519E"/>
                </a:solidFill>
                <a:latin typeface="Microsoft Sans Serif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519E"/>
                </a:solidFill>
                <a:latin typeface="Microsoft Sans Serif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519E"/>
                </a:solidFill>
                <a:latin typeface="Microsoft Sans Serif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r>
              <a:rPr lang="en-US" sz="4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Farming </a:t>
            </a:r>
            <a:r>
              <a:rPr lang="en-US" sz="4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efficiency </a:t>
            </a:r>
            <a:r>
              <a:rPr lang="en-US" sz="4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evaluation</a:t>
            </a:r>
          </a:p>
          <a:p>
            <a:pPr algn="ctr" eaLnBrk="1" hangingPunct="1">
              <a:defRPr/>
            </a:pPr>
            <a:r>
              <a:rPr lang="en-US" sz="3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  <a:p>
            <a:pPr algn="ctr" eaLnBrk="1" hangingPunct="1">
              <a:defRPr/>
            </a:pPr>
            <a:r>
              <a:rPr lang="de-DE" sz="4000" kern="0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Kasem </a:t>
            </a:r>
            <a:r>
              <a:rPr lang="de-DE" sz="4000" kern="0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Kunasri, MSc</a:t>
            </a:r>
            <a:endParaRPr lang="de-DE" sz="4000" kern="0" dirty="0">
              <a:solidFill>
                <a:schemeClr val="tx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algn="ctr" eaLnBrk="1" hangingPunct="1">
              <a:defRPr/>
            </a:pPr>
            <a:endParaRPr lang="de-DE" sz="28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Logo Thailand Vietnam Socio Economic Pan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09"/>
            <a:ext cx="1735700" cy="117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</a:rPr>
              <a:t>Introduction  farming efficiency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287338" y="1268413"/>
                <a:ext cx="8628062" cy="3600747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Frontier 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SFA model can be represented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Pitt and Lee, 1981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Schmidt and Sickles, 1984).</a:t>
                </a:r>
                <a:endParaRPr lang="en-US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h-TH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h-TH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h-TH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th-TH" sz="2000" dirty="0" smtClean="0">
                    <a:latin typeface="Times New Roman" panose="02020603050405020304" pitchFamily="18" charset="0"/>
                  </a:rPr>
                  <a:t>  	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farm output (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logarithm form) produced by firm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year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   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r>
                      <a:rPr lang="th-T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common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intercept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r>
                      <a:rPr lang="th-TH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h-TH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th-TH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production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technology  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 vector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input (i.e. in the logarithm form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r>
                      <a:rPr lang="th-T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vector of technology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 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two-sided noise term 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3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𝜔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non-negative inefficiency term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87338" y="1268413"/>
                <a:ext cx="8628062" cy="3600747"/>
              </a:xfrm>
              <a:blipFill>
                <a:blip r:embed="rId2"/>
                <a:stretch>
                  <a:fillRect l="-353" t="-50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413612" y="1772816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0"/>
                <a:ext cx="8628062" cy="5256584"/>
              </a:xfrm>
            </p:spPr>
            <p:txBody>
              <a:bodyPr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 of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fixed-and random-effects models</a:t>
                </a: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issues</a:t>
                </a:r>
                <a:endPara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inefficiency over time</a:t>
                </a: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models assume inefficiency does not change, which is unrealistic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Homoscedasticity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two-sided error term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)and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inefficiency term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assumed to have constant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 lead to biased and inconsistent parameter estimates.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Improvements 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Literature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h-TH" sz="1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Kumbhakar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Heshmati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(1995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th-TH" sz="1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a two-component inefficiency model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Persistent inefficiency (time-invariant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Time-varying inefficiency (changes over time).</a:t>
                </a:r>
              </a:p>
              <a:p>
                <a:pPr lvl="1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refined models to address time-varying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inefficiency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Ahn</a:t>
                </a:r>
                <a:r>
                  <a:rPr lang="en-US" sz="1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 </a:t>
                </a:r>
                <a:r>
                  <a:rPr lang="en-US" sz="1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al.,  2000</a:t>
                </a:r>
                <a:r>
                  <a:rPr lang="en-US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h-TH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h-TH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h-TH" sz="20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1257300" lvl="3" indent="0">
                  <a:buNone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pPr marL="1257300" lvl="3" indent="0">
                  <a:buNone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h-TH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  <a:p>
                <a:pPr marL="1257300" lvl="3" indent="0">
                  <a:buNone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th-TH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h-TH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th-TH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th-TH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persistent inefficiency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th-TH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h-TH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h-TH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time varying residual inefficiency.</a:t>
                </a:r>
                <a:endParaRPr lang="th-TH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0"/>
                <a:ext cx="8628062" cy="5256584"/>
              </a:xfrm>
              <a:blipFill>
                <a:blip r:embed="rId2"/>
                <a:stretch>
                  <a:fillRect l="-707" t="-23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4328" y="4293096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80728"/>
                <a:ext cx="8628062" cy="5056187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Extensions to Address Firm Heterogeneity in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inefficiency models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Debate on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 effects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nefficiency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Abdulai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Tietje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(2007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th-TH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Argued that interpreting firm effects as inefficiency requires assuming away time-invariant heterogeneity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Kumbhakar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(2014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th-TH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strong economic justification for treating firm effects as inefficiency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h-TH" dirty="0">
                  <a:latin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Refinements in Stochastic Frontier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Greene (2005)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two models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fixed-effects model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Separates firm heterogeneity from inefficiency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00050" lvl="1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h-TH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h-TH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h-TH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h-TH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h-TH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random-effects model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Treats firm effects separately from inefficiency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 more flexibility in estimation.</a:t>
                </a:r>
                <a:endParaRPr lang="th-TH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80728"/>
                <a:ext cx="8628062" cy="5056187"/>
              </a:xfrm>
              <a:blipFill>
                <a:blip r:embed="rId2"/>
                <a:stretch>
                  <a:fillRect l="-353" t="-48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</p:spPr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3612" y="3861048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95536" y="1268761"/>
                <a:ext cx="8568952" cy="5040560"/>
              </a:xfrm>
            </p:spPr>
            <p:txBody>
              <a:bodyPr/>
              <a:lstStyle/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Challenges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True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ffects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random-effects models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Issues with True Fixed-Effects Model (Greene, 2005)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firm-specific heterogeneity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 in Inefficiency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T&lt;10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inefficiency estimates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suffer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severe bias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>
                  <a:buClr>
                    <a:schemeClr val="tx1"/>
                  </a:buClr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Abdulai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Tietje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(2007) warn that this may lead to unreliable results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Random-Effects Model (Greene, 2005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h-TH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h-TH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endParaRPr lang="th-TH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5143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h-TH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firm- specific random effect distributed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</a:rPr>
                      <m:t>~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p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0, </m:t>
                            </m:r>
                            <m:r>
                              <a:rPr lang="th-TH" i="1">
                                <a:solidFill>
                                  <a:schemeClr val="tx1"/>
                                </a:solidFill>
                              </a:rPr>
                              <m:t>𝛿</m:t>
                            </m:r>
                          </m:e>
                          <m:sub>
                            <m:r>
                              <a:rPr lang="th-TH" i="1">
                                <a:solidFill>
                                  <a:schemeClr val="tx1"/>
                                </a:solidFill>
                              </a:rPr>
                              <m:t>𝜔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time</a:t>
                </a:r>
                <a:r>
                  <a:rPr lang="th-TH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ngsana New" panose="02020603050405020304" pitchFamily="18" charset="-34"/>
                  </a:rPr>
                  <a:t>-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varying inefficiency component, distributed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ngsana New" panose="02020603050405020304" pitchFamily="18" charset="-34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0, </m:t>
                                </m:r>
                                <m:r>
                                  <a:rPr lang="th-T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th-T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th-T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th-TH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ngsana New" panose="02020603050405020304" pitchFamily="18" charset="-34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th-T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ngsana New" panose="02020603050405020304" pitchFamily="18" charset="-34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Ζ</m:t>
                                        </m:r>
                                      </m:e>
                                      <m:sub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  <m:sup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h-T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th-TH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symmetrically distributed random term, following</a:t>
                </a:r>
                <a:r>
                  <a:rPr lang="th-TH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</a:rPr>
                      <m:t>~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p>
                        <m:r>
                          <a:rPr lang="th-TH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0, </m:t>
                            </m:r>
                            <m:r>
                              <a:rPr lang="th-TH" i="1">
                                <a:solidFill>
                                  <a:schemeClr val="tx1"/>
                                </a:solidFill>
                              </a:rPr>
                              <m:t>𝛿</m:t>
                            </m:r>
                          </m:e>
                          <m:sub>
                            <m:r>
                              <a:rPr lang="th-TH" i="1">
                                <a:solidFill>
                                  <a:schemeClr val="tx1"/>
                                </a:solidFill>
                              </a:rPr>
                              <m:t>𝜔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95536" y="1268761"/>
                <a:ext cx="8568952" cy="5040560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490066"/>
          </a:xfrm>
        </p:spPr>
        <p:txBody>
          <a:bodyPr/>
          <a:lstStyle/>
          <a:p>
            <a:r>
              <a:rPr lang="de-DE" sz="2800" dirty="0">
                <a:solidFill>
                  <a:srgbClr val="000000"/>
                </a:solidFill>
              </a:rPr>
              <a:t>Introduction  farming efficiency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75656" y="1105723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7609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h-TH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h-TH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h-TH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h-TH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th-TH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th-TH" sz="1600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376092"/>
                  </a:buClr>
                </a:pPr>
                <a:endParaRPr lang="en-US" sz="1600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05723"/>
                <a:ext cx="4572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05949" y="998705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5949" y="3429000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(7)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000000"/>
                </a:solidFill>
              </a:rPr>
              <a:t>Introduction  farming efficiency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2530288"/>
            <a:ext cx="8628062" cy="194421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Form for Efficiency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flexible than the Cobb-Douglas functional form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for elasticity of substitution between inputs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in stochastic frontier models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9552" y="1496739"/>
                <a:ext cx="7574160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h-TH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h-TH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𝑖𝑡𝑚</m:t>
                              </m:r>
                            </m:sub>
                          </m:sSub>
                          <m:r>
                            <a:rPr lang="th-TH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𝑖𝑡𝑚</m:t>
                                  </m:r>
                                </m:sub>
                              </m:sSub>
                              <m:r>
                                <a:rPr lang="th-TH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𝑖𝑡𝑛</m:t>
                                  </m:r>
                                </m:sub>
                              </m:s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th-TH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h-TH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96739"/>
                <a:ext cx="757416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919856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We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translog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specification from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Nguyen et al</a:t>
            </a:r>
            <a:r>
              <a:rPr lang="th-TH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h-TH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  <a:r>
              <a:rPr lang="th-TH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written as</a:t>
            </a:r>
            <a:r>
              <a:rPr lang="th-TH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283" y="267051"/>
            <a:ext cx="6696744" cy="49006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</a:pP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coding </a:t>
            </a:r>
            <a:r>
              <a:rPr lang="de-DE" sz="1800" dirty="0">
                <a:solidFill>
                  <a:srgbClr val="000000"/>
                </a:solidFill>
              </a:rPr>
              <a:t/>
            </a:r>
            <a:br>
              <a:rPr lang="de-DE" sz="1800" dirty="0">
                <a:solidFill>
                  <a:srgbClr val="000000"/>
                </a:solidFill>
              </a:rPr>
            </a:br>
            <a:endParaRPr lang="th-T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79382327"/>
              </p:ext>
            </p:extLst>
          </p:nvPr>
        </p:nvGraphicFramePr>
        <p:xfrm>
          <a:off x="395536" y="1264965"/>
          <a:ext cx="8628063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10">
                  <a:extLst>
                    <a:ext uri="{9D8B030D-6E8A-4147-A177-3AD203B41FA5}">
                      <a16:colId xmlns:a16="http://schemas.microsoft.com/office/drawing/2014/main" val="372403686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23808501"/>
                    </a:ext>
                  </a:extLst>
                </a:gridCol>
                <a:gridCol w="3983361">
                  <a:extLst>
                    <a:ext uri="{9D8B030D-6E8A-4147-A177-3AD203B41FA5}">
                      <a16:colId xmlns:a16="http://schemas.microsoft.com/office/drawing/2014/main" val="246537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 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Calibri-Bold"/>
                        </a:rPr>
                        <a:t>Variable at the household level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Output_crop_value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/>
                          <a:cs typeface="+mn-cs"/>
                        </a:rPr>
                        <a:t>crop_hh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_x42034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X1: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Land_cultivated</a:t>
                      </a:r>
                      <a:endParaRPr kumimoji="0" lang="th-TH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/>
                          <a:cs typeface="+mn-cs"/>
                        </a:rPr>
                        <a:t>crop_hh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_x42005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X2: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Labor_farm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mem_hh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_x21014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5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X3: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Cost_labor_hired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x42021 + _x42019 +_x42024 +_x42026 + _x42028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X4:Cost_seed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_x42020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4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X5: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Cost_weeding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_x42022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8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X6: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Cost_land_prep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_x42018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1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X7: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Cost_fertilizer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_x42023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X8: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Cost_pesticides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_x42025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X9: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Cost_harvest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_x42027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2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X10: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Cost_irrigation</a:t>
                      </a:r>
                      <a:endParaRPr kumimoji="0" lang="th-T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Sans Serif"/>
                        <a:ea typeface="ＭＳ Ｐゴシック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crop_hh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_x42029</a:t>
                      </a:r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4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4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Preparation and Loading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dataset into Stata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the Stata do-file: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gen_variables.do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directory and load crop data for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2007-2017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the do file named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</a:pPr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Preparation</a:t>
            </a:r>
            <a:r>
              <a:rPr lang="de-DE" sz="1800" dirty="0">
                <a:solidFill>
                  <a:srgbClr val="000000"/>
                </a:solidFill>
              </a:rPr>
              <a:t/>
            </a:r>
            <a:br>
              <a:rPr lang="de-DE" sz="1800" dirty="0">
                <a:solidFill>
                  <a:srgbClr val="000000"/>
                </a:solidFill>
              </a:rPr>
            </a:br>
            <a:endParaRPr lang="th-TH" dirty="0"/>
          </a:p>
        </p:txBody>
      </p:sp>
      <p:sp>
        <p:nvSpPr>
          <p:cNvPr id="7" name="Down Arrow 6"/>
          <p:cNvSpPr/>
          <p:nvPr/>
        </p:nvSpPr>
        <p:spPr bwMode="auto">
          <a:xfrm rot="18702852">
            <a:off x="899592" y="2636912"/>
            <a:ext cx="432048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94786"/>
            <a:ext cx="5540220" cy="3139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10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coding</a:t>
            </a:r>
            <a:endParaRPr lang="th-TH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l="1408"/>
          <a:stretch/>
        </p:blipFill>
        <p:spPr>
          <a:xfrm>
            <a:off x="3681264" y="1268760"/>
            <a:ext cx="5040560" cy="447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79512" y="980728"/>
            <a:ext cx="3024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Generating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key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708" y="1811725"/>
            <a:ext cx="2777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follow the do file </a:t>
            </a:r>
            <a:r>
              <a:rPr lang="en-US" sz="1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</a:p>
          <a:p>
            <a:r>
              <a:rPr lang="en-US" sz="16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gen_variables</a:t>
            </a:r>
            <a:endParaRPr lang="th-TH" dirty="0"/>
          </a:p>
        </p:txBody>
      </p:sp>
      <p:sp>
        <p:nvSpPr>
          <p:cNvPr id="8" name="Down Arrow 7"/>
          <p:cNvSpPr/>
          <p:nvPr/>
        </p:nvSpPr>
        <p:spPr bwMode="auto">
          <a:xfrm rot="18702852">
            <a:off x="2802995" y="2231067"/>
            <a:ext cx="432048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83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coding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044" y="1124744"/>
            <a:ext cx="4116924" cy="505618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Converting and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aggregating data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values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financial variables to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Purchasing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Parity (PPP) USD for better comparability.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PPP Conversion?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 accounts for differences in price levels across regions.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financial figures are internationally comparable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Aggregating Data at Household and Location Level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financial and land-use data at the household level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Collapse Data?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Aggregates data from individual crops to household-level values.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redundancy for analysis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56" y="1205641"/>
            <a:ext cx="4331869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191"/>
          <a:stretch/>
        </p:blipFill>
        <p:spPr>
          <a:xfrm>
            <a:off x="4502840" y="3313933"/>
            <a:ext cx="4218984" cy="27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0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coding</a:t>
            </a:r>
            <a:endParaRPr lang="th-TH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91239" y="878319"/>
            <a:ext cx="336084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76092"/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  <a:sym typeface="Wingdings" pitchFamily="2" charset="2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1400">
                <a:solidFill>
                  <a:srgbClr val="7F7F7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1400">
                <a:solidFill>
                  <a:srgbClr val="7F7F7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1400">
                <a:solidFill>
                  <a:srgbClr val="7F7F7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1C91F"/>
              </a:buClr>
              <a:buFont typeface="Wingdings" pitchFamily="2" charset="2"/>
              <a:buChar char="§"/>
              <a:defRPr sz="2300">
                <a:solidFill>
                  <a:srgbClr val="00519E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: make panel data set</a:t>
            </a:r>
            <a:endParaRPr lang="en-US" sz="1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Years of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sz="1800" i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US" sz="18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“…….”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Merging: one-to-one </a:t>
            </a:r>
          </a:p>
          <a:p>
            <a:pPr lvl="1"/>
            <a:r>
              <a:rPr lang="en-US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1:1 QID year using…..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04562"/>
            <a:ext cx="3771735" cy="234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58" y="843466"/>
            <a:ext cx="4479966" cy="2652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58" y="3604562"/>
            <a:ext cx="4479966" cy="234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own Arrow 7"/>
          <p:cNvSpPr/>
          <p:nvPr/>
        </p:nvSpPr>
        <p:spPr bwMode="auto">
          <a:xfrm rot="18702852">
            <a:off x="3298894" y="2685641"/>
            <a:ext cx="432048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035385"/>
            <a:ext cx="8628062" cy="505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efficiency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farming efficiency   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60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328592" cy="4900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035385"/>
            <a:ext cx="4104456" cy="505618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log-transforming variables</a:t>
            </a: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final_dataset2007-2017.dta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,clear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QID year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log transformation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5800"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skewed data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statistical analysis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impact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marL="685800"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interpretation in terms of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regression models.</a:t>
            </a:r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804108"/>
            <a:ext cx="4536504" cy="551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8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9106" y="908719"/>
            <a:ext cx="5220766" cy="561153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Final Dataset for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Transformations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Converted all cost and revenue variables to per hectare (Ha) basis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Transformations: Applied logarithmic transformation to key variables to improve statistical properties.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source </a:t>
            </a:r>
            <a:r>
              <a:rPr lang="en-US" sz="1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PValue_Crop_per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of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varlist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`source' {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replace `x' = `x' * 0.16 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lab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`x' "`: 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 `x''(PPP USD/Ha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 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Generating log-transformed variables for production function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Y1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PValue_Crop_per_crop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// Log of crop output value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x1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crop_land_ha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// Log of land cultivated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x2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labor_farm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// Log of farm labor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x3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Pcost_hiredlabor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// Log of hired labor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x4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Pcost_seed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      // Log of seed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x5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Pcost_hand_weed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   // Log of weeding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x6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Pcost_preparation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 // Log of land preparation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x7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Pcost_fertilizer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// Log of fertilizer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x8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Pcost_pesticides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// Log of pesticide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x9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Pcost_harvesting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    // Log of harvest cost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x10 = ln(</a:t>
            </a:r>
            <a:r>
              <a:rPr lang="en-U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Pcost_irrigation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+ 0.001)   // Log of irrigation cost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8768"/>
          <a:stretch/>
        </p:blipFill>
        <p:spPr>
          <a:xfrm>
            <a:off x="5220072" y="925022"/>
            <a:ext cx="3744416" cy="4617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52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15938" y="980728"/>
            <a:ext cx="8628062" cy="5056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 :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test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displays the correlation matrix or covariance matrix for a group of variables. It measure the direction and strength of linear relationship between two quantitative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range from -1 to 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Perfect positive correlation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→ No correlation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→ Perfect negative correlation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840760" cy="33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6677" y="1070350"/>
            <a:ext cx="4644702" cy="50561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VIF)</a:t>
            </a:r>
          </a:p>
          <a:p>
            <a:pPr marL="685800"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Running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Checking for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(VIF Analysis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th-TH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of Thumb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 &gt; 10 → High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 (needs attention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 5-10 → Moderate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 &lt; 5 → Low or no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concern.</a:t>
            </a:r>
          </a:p>
          <a:p>
            <a:pPr marL="40005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VIF = 1.21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No serious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lang="th-TH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VIF is for x1 (1.66), which is well below the threshold of 5.</a:t>
            </a:r>
            <a:endParaRPr lang="th-TH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73" y="840998"/>
            <a:ext cx="3969127" cy="2757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1716"/>
          <a:stretch/>
        </p:blipFill>
        <p:spPr>
          <a:xfrm>
            <a:off x="5724128" y="3598444"/>
            <a:ext cx="2592288" cy="23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</a:pPr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farming efficiency   </a:t>
            </a:r>
            <a:r>
              <a:rPr lang="de-DE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/>
            </a:r>
            <a:br>
              <a:rPr lang="de-DE" sz="160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87338" y="980728"/>
            <a:ext cx="5292774" cy="5056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Generate Quadratic Terms (Squared Inputs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Generate Interaction Terms (Cross-Products of Inputs)</a:t>
            </a:r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" y="1310719"/>
            <a:ext cx="4366638" cy="937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0" y="2578051"/>
            <a:ext cx="4572396" cy="301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47" y="1072754"/>
            <a:ext cx="3428453" cy="4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6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</a:rPr>
              <a:t>How to estimate farming efficiency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8" y="984286"/>
            <a:ext cx="8628062" cy="5056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Calculate CRE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household-level means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structure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55576" y="1367782"/>
            <a:ext cx="4968671" cy="83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17185"/>
            <a:ext cx="2453853" cy="662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324" y="2111654"/>
            <a:ext cx="4648603" cy="1467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>
            <a:off x="3281437" y="2191384"/>
            <a:ext cx="756025" cy="4369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32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farming efficiency</a:t>
            </a:r>
            <a:endParaRPr lang="th-TH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980728"/>
            <a:ext cx="4896544" cy="505296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66113" y="977505"/>
            <a:ext cx="3816424" cy="5056187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frontier production estimation from the true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random-effects model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sfpanel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→ Stochastic Frontier Panel Data Estimation.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//Y1 → Log-transformed output (dependent variable).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//x1, x2, ..., x10 → Main inputs.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//x1_sq, x2_sq, ..., x10_sq → Quadratic terms (capture non-linearity).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//x1_x2, ..., x9_x10 → Interaction terms (capture complementarities).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model(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 → Time-varying random effects (TRE) model.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//rescale base(7) → Rescales inefficiency estimates.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simtype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genhalton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nsim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(50) → Uses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Halton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 sequences with 50 simulations.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//difficult → Helps when convergence is challenging.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//cluster(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vill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) → Adjusts standard errors at the village level.  //</a:t>
            </a:r>
            <a:endParaRPr lang="th-TH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45063" y="3933056"/>
            <a:ext cx="4462385" cy="136815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948264" y="1844824"/>
            <a:ext cx="2088232" cy="129614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06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971647"/>
            <a:ext cx="3600400" cy="5056187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frontier production estimation from the true random-effects model with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Mundlak’s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adjustments (CRE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sfpanel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→ Stochastic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frontier panel data estimation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endParaRPr lang="en-US" sz="14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Option are the same (1)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Add mean_x1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, ..., mean_x10 → Household-level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908720"/>
            <a:ext cx="5038449" cy="51191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948264" y="1772816"/>
            <a:ext cx="2014112" cy="136815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99991" y="3933056"/>
            <a:ext cx="4462385" cy="136815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71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estimate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" y="2620683"/>
            <a:ext cx="4237645" cy="3080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087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score farming efficiency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4455"/>
            <a:ext cx="4282288" cy="3113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5" y="1433947"/>
            <a:ext cx="5700254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2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836712"/>
            <a:ext cx="8628062" cy="5112568"/>
          </a:xfrm>
        </p:spPr>
        <p:txBody>
          <a:bodyPr/>
          <a:lstStyle/>
          <a:p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Abdulai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and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Tietje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(2007). Estimating technical efficiency under unobserved het- erogeneity with stochastic frontier models: application to northern German dairy farms. European Review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ofAgricultural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Economics 34: 393–416.</a:t>
            </a:r>
          </a:p>
          <a:p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Good, D. and Sickles, R. (2000). Estimation of long-run inefficiency levels: a dynamic frontier approach. Econometric Reviews 19: 461–492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Coelli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J., Rao, D. S. P., O'Donnell, C. J., &amp;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Battese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E. (2005).An Introduction to Efficiency and Productivity Analysis (2nd ed.). Springer.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Greene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W. (2005). Reconsidering heterogeneity in panel data estimators of the stochastic frontier model. Journal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ofEconometrics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126: 269–303.</a:t>
            </a:r>
          </a:p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 Nguyen, 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(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Cropland rental market and farm technical efficiency in rural Vietnam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Use Policy, 81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408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–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423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Kumbhakar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C. and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Heshmati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(1995). Efficiency measurement in Swedish dairy farms: an application of rotating panel data, 1976–88. American Journal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ofAgricultural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Economics 77: 660–674</a:t>
            </a:r>
          </a:p>
          <a:p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Kumbhakar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C., Lien, G. and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Hardaker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B. (2014). Technical efficiency in competing panel data models: a study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ofNorwegian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grain farming. Journal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ofProductivity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41: 321–337.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Nguyen, 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Tran, V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Nguyen, 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 Grote, U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(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).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efficiency, cropland rental market and income effect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panel data for rural Central Vietnam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European Review of Agricultural Economics, 48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207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–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</a:t>
            </a:r>
            <a:r>
              <a:rPr lang="th-TH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M. and Lee, L. F. (1981). The measurement and sources of technical inefficiency in the Indonesian weaving industry. Journal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ofDevelopment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Economics 9: 43–64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Schmidt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and Sickles, R. (1984). Production frontiers and panel data. Journal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ofBusiness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Economic Statistics 2: 367–374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576064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</a:pPr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r>
              <a:rPr lang="de-DE" sz="2400" dirty="0">
                <a:solidFill>
                  <a:srgbClr val="000000"/>
                </a:solidFill>
              </a:rPr>
              <a:t/>
            </a:r>
            <a:br>
              <a:rPr lang="de-DE" sz="2400" dirty="0">
                <a:solidFill>
                  <a:srgbClr val="000000"/>
                </a:solidFill>
              </a:rPr>
            </a:br>
            <a:endParaRPr lang="th-T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1358" y="1052736"/>
            <a:ext cx="8628062" cy="5056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efficiency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assesses the economic performance of a farm under resource constraints.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understand how efficiently farms utilize available inputs to achieve optimal production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components in farm efficiency analysis (Hoang &amp; Nguyen,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Measuring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scores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9513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level of farms and identifies variations across different farms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2) Identifying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efficiency to provide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recommendations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farmers and policymakers.</a:t>
            </a:r>
          </a:p>
          <a:p>
            <a:pPr lvl="2">
              <a:spcBef>
                <a:spcPts val="1200"/>
              </a:spcBef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strategies to improve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optimize resource use.</a:t>
            </a:r>
          </a:p>
          <a:p>
            <a:pPr marL="914400" lvl="2" indent="0">
              <a:buNone/>
            </a:pPr>
            <a:endParaRPr lang="th-TH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7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5" name="Picture 2" descr="Agency thank you slide for presentation"/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8" r="19954" b="23925"/>
          <a:stretch/>
        </p:blipFill>
        <p:spPr bwMode="auto">
          <a:xfrm>
            <a:off x="467544" y="922350"/>
            <a:ext cx="6480720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 Thailand Vietnam Socio Economic Pan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25" y="1282390"/>
            <a:ext cx="276639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6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49183" y="6492875"/>
            <a:ext cx="2133600" cy="365125"/>
          </a:xfrm>
        </p:spPr>
        <p:txBody>
          <a:bodyPr/>
          <a:lstStyle/>
          <a:p>
            <a:fld id="{05428542-3156-4EBB-8990-A69F03D8406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8215" y="1268761"/>
            <a:ext cx="8628062" cy="381642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pproaches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Efficiency: How well farms convert inputs into outputs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5713" lvl="2" indent="-2714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farm using precision farming technology can maximize crop yield with minimal input waste.</a:t>
            </a:r>
          </a:p>
          <a:p>
            <a:pPr marL="457200" lvl="1" indent="0">
              <a:buNone/>
            </a:pPr>
            <a:endParaRPr lang="th-TH" sz="1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Allocative Efficiency: The ability to use inputs at the lowest cost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indent="-285750">
              <a:buClrTx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farmer selecting cost-effective fertilizers and irrigation methods to maximize profit margins.</a:t>
            </a:r>
          </a:p>
          <a:p>
            <a:pPr marL="457200" lvl="1" indent="0">
              <a:buNone/>
            </a:pPr>
            <a:endParaRPr lang="th-TH" sz="1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technical and allocative efficiency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indent="-285750">
              <a:buClrTx/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farm adopting mechanized plowing and strategic crop rotation to increase both yield and profitability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h-TH" sz="1800" dirty="0">
              <a:latin typeface="Times New Roman" panose="02020603050405020304" pitchFamily="18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</a:pPr>
            <a:r>
              <a:rPr lang="de-DE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r>
              <a:rPr lang="de-DE" sz="2400" dirty="0" smtClean="0">
                <a:solidFill>
                  <a:srgbClr val="000000"/>
                </a:solidFill>
              </a:rPr>
              <a:t/>
            </a:r>
            <a:br>
              <a:rPr lang="de-DE" sz="2400" dirty="0" smtClean="0">
                <a:solidFill>
                  <a:srgbClr val="000000"/>
                </a:solidFill>
              </a:rPr>
            </a:b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1813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527" y="980728"/>
            <a:ext cx="4387005" cy="5056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 for measuring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farming efficiency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Data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Envelopment Analysis (DEA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85800" lvl="1">
              <a:spcBef>
                <a:spcPts val="1200"/>
              </a:spcBef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non-parametric method that compares the efficiency scores of farms without assuming a specific functional form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spcBef>
                <a:spcPts val="1200"/>
              </a:spcBef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efficient frontier based on the best-performing farms and measures how far others deviate from this optimal efficiency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If a farm uses more inputs than another farm producing the same output, DEA identifies it as less efficient.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92"/>
          <a:stretch/>
        </p:blipFill>
        <p:spPr>
          <a:xfrm>
            <a:off x="4860031" y="1628800"/>
            <a:ext cx="41324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87338" y="1268413"/>
            <a:ext cx="4140646" cy="460885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Frontier Analysis (SFA):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parametric approach that assumes a specific production function and considers random errors that may affect farm output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SFA separates inefficiency effects from random shocks (e.g., weather, pests) that can impact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 farm may have lower output due to drought, not inefficiency—SFA helps distinguish these effects</a:t>
            </a:r>
          </a:p>
          <a:p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78" y="1196752"/>
            <a:ext cx="4375946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4638" y="4480531"/>
            <a:ext cx="4533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stochastic frontier model for efficiency analysis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(source: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coelli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2005)</a:t>
            </a:r>
            <a:endParaRPr lang="th-TH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625061972"/>
              </p:ext>
            </p:extLst>
          </p:nvPr>
        </p:nvGraphicFramePr>
        <p:xfrm>
          <a:off x="562050" y="1700808"/>
          <a:ext cx="815977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SFA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Consideration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error term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Separates inefficiency &amp; randomness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Benchmarking farms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farm efficiency under uncertainty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assumption on production function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specifying a functional form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06906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dirty="0"/>
              <a:t>: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440904" y="402230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DEA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is useful for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benchmarking farms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and identifying the best-performing ones.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SFA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is preferred when considering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external shocks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that affect efficiency.</a:t>
            </a:r>
          </a:p>
        </p:txBody>
      </p:sp>
    </p:spTree>
    <p:extLst>
      <p:ext uri="{BB962C8B-B14F-4D97-AF65-F5344CB8AC3E}">
        <p14:creationId xmlns:p14="http://schemas.microsoft.com/office/powerpoint/2010/main" val="35043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18410" y="1300129"/>
            <a:ext cx="7281982" cy="38570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Cobb-Douglas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Translog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Production Function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 (Constant Elasticity of Substitution) Production Function:</a:t>
            </a:r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74736"/>
            <a:ext cx="2255715" cy="36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92" y="2677552"/>
            <a:ext cx="5105842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25" y="3771816"/>
            <a:ext cx="3520745" cy="3657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20" y="84906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Production Functions in Efficiency Analysis: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8804" y="1804398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8804" y="2725066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13612" y="3645734"/>
            <a:ext cx="4828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07000"/>
              </a:lnSpc>
              <a:spcAft>
                <a:spcPts val="800"/>
              </a:spcAft>
              <a:buClr>
                <a:srgbClr val="376092"/>
              </a:buClr>
            </a:pPr>
            <a:r>
              <a:rPr 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428542-3156-4EBB-8990-A69F03D8406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54177328"/>
              </p:ext>
            </p:extLst>
          </p:nvPr>
        </p:nvGraphicFramePr>
        <p:xfrm>
          <a:off x="287338" y="1268413"/>
          <a:ext cx="8628063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021">
                  <a:extLst>
                    <a:ext uri="{9D8B030D-6E8A-4147-A177-3AD203B41FA5}">
                      <a16:colId xmlns:a16="http://schemas.microsoft.com/office/drawing/2014/main" val="2186401027"/>
                    </a:ext>
                  </a:extLst>
                </a:gridCol>
                <a:gridCol w="2876021">
                  <a:extLst>
                    <a:ext uri="{9D8B030D-6E8A-4147-A177-3AD203B41FA5}">
                      <a16:colId xmlns:a16="http://schemas.microsoft.com/office/drawing/2014/main" val="1930621749"/>
                    </a:ext>
                  </a:extLst>
                </a:gridCol>
                <a:gridCol w="2876021">
                  <a:extLst>
                    <a:ext uri="{9D8B030D-6E8A-4147-A177-3AD203B41FA5}">
                      <a16:colId xmlns:a16="http://schemas.microsoft.com/office/drawing/2014/main" val="31427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Characteristics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2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Cobb-Douglas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Assumes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elasticity of substitution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among inputs; commonly used in agricultural efficiency studies.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to scale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contributions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agriculture.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36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Translog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Cobb-Douglas; allows for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elasticities of substitution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when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interactions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need explicit modeling.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30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CES (Constant Elasticity of Substitution)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for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degrees of input substitutability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adoption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efficiency studies.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12847"/>
                  </a:ext>
                </a:extLst>
              </a:tr>
            </a:tbl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87338" y="228797"/>
            <a:ext cx="6696744" cy="490066"/>
          </a:xfrm>
        </p:spPr>
        <p:txBody>
          <a:bodyPr/>
          <a:lstStyle/>
          <a:p>
            <a:r>
              <a:rPr lang="de-D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farming efficiency</a:t>
            </a:r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UW_Presentation_1">
  <a:themeElements>
    <a:clrScheme name="Lu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A6DAF"/>
      </a:accent1>
      <a:accent2>
        <a:srgbClr val="415E83"/>
      </a:accent2>
      <a:accent3>
        <a:srgbClr val="133C72"/>
      </a:accent3>
      <a:accent4>
        <a:srgbClr val="FFB845"/>
      </a:accent4>
      <a:accent5>
        <a:srgbClr val="BF9757"/>
      </a:accent5>
      <a:accent6>
        <a:srgbClr val="A66F16"/>
      </a:accent6>
      <a:hlink>
        <a:srgbClr val="009999"/>
      </a:hlink>
      <a:folHlink>
        <a:srgbClr val="99CC00"/>
      </a:folHlink>
    </a:clrScheme>
    <a:fontScheme name="IUW_Presentation_1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IUW_Presentati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UW_Presentation_1">
  <a:themeElements>
    <a:clrScheme name="Lu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A6DAF"/>
      </a:accent1>
      <a:accent2>
        <a:srgbClr val="415E83"/>
      </a:accent2>
      <a:accent3>
        <a:srgbClr val="133C72"/>
      </a:accent3>
      <a:accent4>
        <a:srgbClr val="FFB845"/>
      </a:accent4>
      <a:accent5>
        <a:srgbClr val="BF9757"/>
      </a:accent5>
      <a:accent6>
        <a:srgbClr val="A66F16"/>
      </a:accent6>
      <a:hlink>
        <a:srgbClr val="009999"/>
      </a:hlink>
      <a:folHlink>
        <a:srgbClr val="99CC00"/>
      </a:folHlink>
    </a:clrScheme>
    <a:fontScheme name="IUW_Presentation_1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IUW_Presentati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UW_Presentati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UW_Presentation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2034</Words>
  <Application>Microsoft Office PowerPoint</Application>
  <PresentationFormat>On-screen Show (4:3)</PresentationFormat>
  <Paragraphs>378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Angsana New</vt:lpstr>
      <vt:lpstr>Arial</vt:lpstr>
      <vt:lpstr>Browallia New</vt:lpstr>
      <vt:lpstr>Calibri</vt:lpstr>
      <vt:lpstr>Calibri-Bold</vt:lpstr>
      <vt:lpstr>Cambria Math</vt:lpstr>
      <vt:lpstr>Cordia New</vt:lpstr>
      <vt:lpstr>Microsoft Sans Serif</vt:lpstr>
      <vt:lpstr>Times New Roman</vt:lpstr>
      <vt:lpstr>Wingdings</vt:lpstr>
      <vt:lpstr>1_IUW_Presentation_1</vt:lpstr>
      <vt:lpstr>2_IUW_Presentation_1</vt:lpstr>
      <vt:lpstr>PowerPoint Presentation</vt:lpstr>
      <vt:lpstr>Outlines</vt:lpstr>
      <vt:lpstr>Introduction  farming efficiency </vt:lpstr>
      <vt:lpstr>Introduction  farming efficiency 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Introduction  farming efficiency</vt:lpstr>
      <vt:lpstr>Data extraction and coding  </vt:lpstr>
      <vt:lpstr>Data Extraction and Preparation </vt:lpstr>
      <vt:lpstr>Data extraction and coding</vt:lpstr>
      <vt:lpstr>Data extraction and coding</vt:lpstr>
      <vt:lpstr>Data extraction and coding</vt:lpstr>
      <vt:lpstr>Final dataset  </vt:lpstr>
      <vt:lpstr>Final dataset</vt:lpstr>
      <vt:lpstr>Final dataset</vt:lpstr>
      <vt:lpstr>Final dataset</vt:lpstr>
      <vt:lpstr>How to estimate farming efficiency    </vt:lpstr>
      <vt:lpstr>How to estimate farming efficiency</vt:lpstr>
      <vt:lpstr>How to estimate farming efficiency</vt:lpstr>
      <vt:lpstr>How to estimate farming efficiency</vt:lpstr>
      <vt:lpstr>How to estimate farming efficiency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exercise</dc:title>
  <dc:creator>Anna Segerstedt</dc:creator>
  <cp:lastModifiedBy>LENOVO</cp:lastModifiedBy>
  <cp:revision>1609</cp:revision>
  <cp:lastPrinted>2017-10-13T12:46:44Z</cp:lastPrinted>
  <dcterms:created xsi:type="dcterms:W3CDTF">2011-05-31T14:36:25Z</dcterms:created>
  <dcterms:modified xsi:type="dcterms:W3CDTF">2025-03-01T17:19:32Z</dcterms:modified>
</cp:coreProperties>
</file>