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84" r:id="rId3"/>
    <p:sldId id="285" r:id="rId4"/>
    <p:sldId id="287" r:id="rId5"/>
    <p:sldId id="286" r:id="rId6"/>
    <p:sldId id="289" r:id="rId7"/>
    <p:sldId id="290" r:id="rId8"/>
    <p:sldId id="291" r:id="rId9"/>
    <p:sldId id="288" r:id="rId10"/>
    <p:sldId id="292" r:id="rId11"/>
    <p:sldId id="293" r:id="rId12"/>
  </p:sldIdLst>
  <p:sldSz cx="9144000" cy="5143500" type="screen16x9"/>
  <p:notesSz cx="6858000" cy="9144000"/>
  <p:embeddedFontLst>
    <p:embeddedFont>
      <p:font typeface="Lora" charset="0"/>
      <p:regular r:id="rId14"/>
      <p:bold r:id="rId15"/>
      <p:italic r:id="rId16"/>
      <p:boldItalic r:id="rId17"/>
    </p:embeddedFont>
    <p:embeddedFont>
      <p:font typeface="Cambria Math" pitchFamily="18" charset="0"/>
      <p:regular r:id="rId18"/>
    </p:embeddedFont>
    <p:embeddedFont>
      <p:font typeface="Segoe UI Semibold" pitchFamily="34" charset="0"/>
      <p:bold r:id="rId19"/>
    </p:embeddedFont>
    <p:embeddedFont>
      <p:font typeface="Quattrocento Sans" charset="0"/>
      <p:regular r:id="rId20"/>
      <p:bold r:id="rId21"/>
      <p:italic r:id="rId22"/>
      <p:boldItalic r:id="rId23"/>
    </p:embeddedFont>
    <p:embeddedFont>
      <p:font typeface="Maven Pro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DF8BDBBA-C7B4-48FB-A3F2-A901652E9E0D}">
  <a:tblStyle styleId="{DF8BDBBA-C7B4-48FB-A3F2-A901652E9E0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4" d="100"/>
          <a:sy n="104" d="100"/>
        </p:scale>
        <p:origin x="-396" y="2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27261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1270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8447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15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602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25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7" name="Shape 47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2112198" y="1519256"/>
            <a:ext cx="5204665" cy="7559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mtClean="0"/>
              <a:t>ĐỒ ÁN CƠ SỞ</a:t>
            </a:r>
            <a:endParaRPr lang="en" dirty="0"/>
          </a:p>
        </p:txBody>
      </p:sp>
      <p:grpSp>
        <p:nvGrpSpPr>
          <p:cNvPr id="62" name="Shape 62"/>
          <p:cNvGrpSpPr/>
          <p:nvPr/>
        </p:nvGrpSpPr>
        <p:grpSpPr>
          <a:xfrm>
            <a:off x="1299164" y="3511423"/>
            <a:ext cx="215966" cy="342398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75200" y="2594683"/>
            <a:ext cx="5158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000" b="1" smtClean="0">
                <a:solidFill>
                  <a:schemeClr val="tx1"/>
                </a:solidFill>
                <a:latin typeface="Times New Roman" pitchFamily="18" charset="0"/>
                <a:ea typeface="Walter Turncoat" panose="020B0604020202020204" charset="0"/>
                <a:cs typeface="Times New Roman" pitchFamily="18" charset="0"/>
              </a:rPr>
              <a:t>Đề tài: </a:t>
            </a:r>
            <a:r>
              <a:rPr lang="vi-VN" sz="2000" b="1">
                <a:latin typeface="Times New Roman" pitchFamily="18" charset="0"/>
                <a:cs typeface="Times New Roman" pitchFamily="18" charset="0"/>
              </a:rPr>
              <a:t>Liệt kê tất cả các số nguyên </a:t>
            </a:r>
          </a:p>
          <a:p>
            <a:pPr lvl="0" algn="ctr"/>
            <a:r>
              <a:rPr lang="vi-VN" sz="2000" b="1">
                <a:latin typeface="Times New Roman" pitchFamily="18" charset="0"/>
                <a:cs typeface="Times New Roman" pitchFamily="18" charset="0"/>
              </a:rPr>
              <a:t>tố không vượt quá 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vi-VN" sz="20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b="1">
                <a:latin typeface="Times New Roman" pitchFamily="18" charset="0"/>
                <a:cs typeface="Times New Roman" pitchFamily="18" charset="0"/>
              </a:rPr>
              <a:t>có chiều cao là 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H</a:t>
            </a:r>
            <a:endParaRPr lang="vi-VN" sz="2000" b="1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b="1" dirty="0">
              <a:solidFill>
                <a:schemeClr val="tx1"/>
              </a:solidFill>
              <a:latin typeface="Times New Roman" pitchFamily="18" charset="0"/>
              <a:ea typeface="Walter Turncoat" panose="020B0604020202020204" charset="0"/>
              <a:cs typeface="Times New Roman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" y="9144"/>
            <a:ext cx="914400" cy="90226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144" y="79056"/>
            <a:ext cx="913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Segoe UI Semibold" pitchFamily="34" charset="0"/>
              </a:rPr>
              <a:t>ĐẠI HỌC ĐÀ NẴNG</a:t>
            </a:r>
          </a:p>
          <a:p>
            <a:pPr algn="ctr"/>
            <a:r>
              <a:rPr lang="en-US" sz="1600" smtClean="0">
                <a:solidFill>
                  <a:schemeClr val="tx1"/>
                </a:solidFill>
                <a:latin typeface="Segoe UI Semibold" pitchFamily="34" charset="0"/>
              </a:rPr>
              <a:t>TRƯỜNG ĐẠI HỌC BÁCH KHOA</a:t>
            </a:r>
          </a:p>
          <a:p>
            <a:pPr algn="ctr"/>
            <a:r>
              <a:rPr lang="en-US" sz="1600" smtClean="0">
                <a:solidFill>
                  <a:schemeClr val="tx1"/>
                </a:solidFill>
                <a:latin typeface="Segoe UI Semibold" pitchFamily="34" charset="0"/>
              </a:rPr>
              <a:t>KHOA CÔNG NGHỆ THÔNG TIN</a:t>
            </a:r>
            <a:endParaRPr lang="en-US" sz="1600">
              <a:solidFill>
                <a:schemeClr val="tx1"/>
              </a:solidFill>
              <a:latin typeface="Segoe UI Semibold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387428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/>
                </a:solidFill>
                <a:latin typeface="Segoe UI Semibold" pitchFamily="34" charset="0"/>
              </a:rPr>
              <a:t> </a:t>
            </a:r>
            <a:r>
              <a:rPr lang="en-US" sz="1600" smtClean="0">
                <a:solidFill>
                  <a:schemeClr val="tx1"/>
                </a:solidFill>
                <a:latin typeface="Segoe UI Semibold" pitchFamily="34" charset="0"/>
              </a:rPr>
              <a:t>                                                     SV     : Hồ Văn Vy</a:t>
            </a:r>
          </a:p>
          <a:p>
            <a:pPr algn="ctr"/>
            <a:r>
              <a:rPr lang="en-US" sz="1600" smtClean="0">
                <a:solidFill>
                  <a:schemeClr val="tx1"/>
                </a:solidFill>
                <a:latin typeface="Segoe UI Semibold" pitchFamily="34" charset="0"/>
              </a:rPr>
              <a:t> GVHD: ThS. Nguyễn Văn Nguyên</a:t>
            </a:r>
            <a:endParaRPr lang="en-US" sz="1600">
              <a:solidFill>
                <a:schemeClr val="tx1"/>
              </a:solidFill>
              <a:latin typeface="Segoe UI Semibold" pitchFamily="3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4187446" cy="435599"/>
          </a:xfrm>
        </p:spPr>
        <p:txBody>
          <a:bodyPr/>
          <a:lstStyle/>
          <a:p>
            <a:r>
              <a:rPr lang="en-US" smtClean="0"/>
              <a:t>CHƯƠNG TRÌNH VÀ KẾT QUẢ</a:t>
            </a:r>
            <a:endParaRPr lang="en-US"/>
          </a:p>
        </p:txBody>
      </p:sp>
      <p:grpSp>
        <p:nvGrpSpPr>
          <p:cNvPr id="4" name="Shape 191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5" name="Shape 19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9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19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95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" name="Picture 9" descr="StructureProjec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904" y="1599438"/>
            <a:ext cx="5762625" cy="30943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159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7" name="Shape 377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8" name="Shape 378"/>
          <p:cNvSpPr txBox="1">
            <a:spLocks noGrp="1"/>
          </p:cNvSpPr>
          <p:nvPr>
            <p:ph type="ctrTitle" idx="4294967295"/>
          </p:nvPr>
        </p:nvSpPr>
        <p:spPr>
          <a:xfrm>
            <a:off x="2298473" y="1998275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smtClean="0"/>
              <a:t>Thank you!</a:t>
            </a:r>
            <a:endParaRPr lang="en" sz="6000"/>
          </a:p>
        </p:txBody>
      </p:sp>
      <p:cxnSp>
        <p:nvCxnSpPr>
          <p:cNvPr id="379" name="Shape 379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0" name="Shape 38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1" name="Shape 381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82" name="Shape 38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6203956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YÊU CẦU BÀI TOÁN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vi-VN" sz="2000">
                <a:latin typeface="Times New Roman (Headings)"/>
              </a:rPr>
              <a:t>Độ cao của một số tự nhiên là tổng các chữ số </a:t>
            </a:r>
            <a:r>
              <a:rPr lang="vi-VN" sz="2000" smtClean="0">
                <a:latin typeface="Times New Roman (Headings)"/>
              </a:rPr>
              <a:t>của </a:t>
            </a:r>
            <a:r>
              <a:rPr lang="vi-VN" sz="2000">
                <a:latin typeface="Times New Roman (Headings)"/>
              </a:rPr>
              <a:t>các số đó. </a:t>
            </a:r>
            <a:endParaRPr lang="en-US" sz="2000" smtClean="0">
              <a:latin typeface="Times New Roman (Headings)"/>
            </a:endParaRPr>
          </a:p>
          <a:p>
            <a:pPr lvl="0"/>
            <a:r>
              <a:rPr lang="vi-VN" sz="2000" smtClean="0">
                <a:latin typeface="Times New Roman (Headings)"/>
              </a:rPr>
              <a:t>Với </a:t>
            </a:r>
            <a:r>
              <a:rPr lang="vi-VN" sz="2000">
                <a:latin typeface="Times New Roman (Headings)"/>
              </a:rPr>
              <a:t>mỗi cặp số tự nhiên </a:t>
            </a:r>
            <a:r>
              <a:rPr lang="en-US" sz="2000" smtClean="0">
                <a:latin typeface="Times New Roman (Headings)"/>
              </a:rPr>
              <a:t>N </a:t>
            </a:r>
            <a:r>
              <a:rPr lang="vi-VN" sz="2000" smtClean="0">
                <a:latin typeface="Times New Roman (Headings)"/>
              </a:rPr>
              <a:t>và </a:t>
            </a:r>
            <a:r>
              <a:rPr lang="en-US" sz="2000" smtClean="0">
                <a:latin typeface="Times New Roman (Headings)"/>
              </a:rPr>
              <a:t>H</a:t>
            </a:r>
            <a:r>
              <a:rPr lang="vi-VN" sz="2000" smtClean="0">
                <a:latin typeface="Times New Roman (Headings)"/>
              </a:rPr>
              <a:t> </a:t>
            </a:r>
            <a:r>
              <a:rPr lang="vi-VN" sz="2000">
                <a:latin typeface="Times New Roman (Headings)"/>
              </a:rPr>
              <a:t>cho trước, hãy </a:t>
            </a:r>
            <a:r>
              <a:rPr lang="en-US" sz="2000" smtClean="0">
                <a:latin typeface="Times New Roman (Headings)"/>
              </a:rPr>
              <a:t>viết chương trình </a:t>
            </a:r>
            <a:r>
              <a:rPr lang="vi-VN" sz="2000" smtClean="0">
                <a:latin typeface="Times New Roman (Headings)"/>
              </a:rPr>
              <a:t>liệt </a:t>
            </a:r>
            <a:r>
              <a:rPr lang="vi-VN" sz="2000">
                <a:latin typeface="Times New Roman (Headings)"/>
              </a:rPr>
              <a:t>kê các số nguyên tố không vượt quá  </a:t>
            </a:r>
            <a:r>
              <a:rPr lang="en-US" sz="2000" smtClean="0">
                <a:latin typeface="Times New Roman (Headings)"/>
              </a:rPr>
              <a:t>N</a:t>
            </a:r>
            <a:r>
              <a:rPr lang="vi-VN" sz="2000" smtClean="0">
                <a:latin typeface="Times New Roman (Headings)"/>
              </a:rPr>
              <a:t> </a:t>
            </a:r>
            <a:r>
              <a:rPr lang="vi-VN" sz="2000">
                <a:latin typeface="Times New Roman (Headings)"/>
              </a:rPr>
              <a:t>và có độ cao </a:t>
            </a:r>
            <a:r>
              <a:rPr lang="en-US" sz="2000" smtClean="0">
                <a:latin typeface="Times New Roman (Headings)"/>
              </a:rPr>
              <a:t>H</a:t>
            </a:r>
            <a:r>
              <a:rPr lang="en-US" sz="2000">
                <a:latin typeface="Times New Roman (Headings)"/>
              </a:rPr>
              <a:t> </a:t>
            </a:r>
            <a:r>
              <a:rPr lang="en-US" sz="2000" smtClean="0">
                <a:latin typeface="Times New Roman (Headings)"/>
              </a:rPr>
              <a:t>(</a:t>
            </a:r>
            <a:r>
              <a:rPr lang="vi-VN" sz="2000" smtClean="0">
                <a:latin typeface="Times New Roman (Headings)"/>
              </a:rPr>
              <a:t>10≤</a:t>
            </a:r>
            <a:r>
              <a:rPr lang="en-US" sz="2000" smtClean="0">
                <a:latin typeface="Times New Roman (Headings)"/>
              </a:rPr>
              <a:t>N</a:t>
            </a:r>
            <a:r>
              <a:rPr lang="vi-VN" sz="2000" smtClean="0">
                <a:latin typeface="Times New Roman (Headings)"/>
              </a:rPr>
              <a:t>≤</a:t>
            </a:r>
            <a:r>
              <a:rPr lang="vi-VN" sz="2000">
                <a:latin typeface="Times New Roman (Headings)"/>
              </a:rPr>
              <a:t>1000000; 1 </a:t>
            </a:r>
            <a:r>
              <a:rPr lang="vi-VN" sz="2000" smtClean="0">
                <a:latin typeface="Times New Roman (Headings)"/>
              </a:rPr>
              <a:t>≤</a:t>
            </a:r>
            <a:r>
              <a:rPr lang="en-US" sz="2000" smtClean="0">
                <a:latin typeface="Times New Roman (Headings)"/>
              </a:rPr>
              <a:t>H</a:t>
            </a:r>
            <a:r>
              <a:rPr lang="vi-VN" sz="2000" smtClean="0">
                <a:latin typeface="Times New Roman (Headings)"/>
              </a:rPr>
              <a:t>≤54</a:t>
            </a:r>
            <a:r>
              <a:rPr lang="en-US" sz="2000" smtClean="0">
                <a:latin typeface="Times New Roman (Headings)"/>
              </a:rPr>
              <a:t>)</a:t>
            </a:r>
            <a:endParaRPr lang="vi-VN" sz="2000">
              <a:latin typeface="Times New Roman (Headings)"/>
            </a:endParaRPr>
          </a:p>
          <a:p>
            <a:endParaRPr lang="en-US" sz="2000">
              <a:latin typeface="+mj-lt"/>
            </a:endParaRPr>
          </a:p>
        </p:txBody>
      </p:sp>
      <p:grpSp>
        <p:nvGrpSpPr>
          <p:cNvPr id="4" name="Shape 191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5" name="Shape 19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9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19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95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7612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YÊU CẦU BÀI TOÁN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Đầu vào: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Hai số nguyên N và H ( 10 ≤ N ≤ 10</a:t>
            </a:r>
            <a:r>
              <a:rPr lang="en-US" sz="2000" baseline="3000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, 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≤ H ≤ 54) được tùy chọn nhập vào từ bàn phím hoặc từ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file</a:t>
            </a:r>
          </a:p>
          <a:p>
            <a:pPr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Đầu ra: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Danh sách các số nguyên tố trong đoạn 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2, N] có chiều cao là H được tùy chọn in trên giao diện đồ họa hoặc file</a:t>
            </a:r>
          </a:p>
          <a:p>
            <a:endParaRPr lang="en-US" sz="2000"/>
          </a:p>
        </p:txBody>
      </p:sp>
      <p:grpSp>
        <p:nvGrpSpPr>
          <p:cNvPr id="4" name="Shape 191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5" name="Shape 19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9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19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95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6256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mtClean="0"/>
              <a:t>Ý TƯỞNG</a:t>
            </a:r>
            <a:endParaRPr lang="en"/>
          </a:p>
        </p:txBody>
      </p:sp>
      <p:sp>
        <p:nvSpPr>
          <p:cNvPr id="188" name="Shape 188"/>
          <p:cNvSpPr/>
          <p:nvPr/>
        </p:nvSpPr>
        <p:spPr>
          <a:xfrm>
            <a:off x="3595323" y="1808525"/>
            <a:ext cx="2399100" cy="239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000" smtClean="0">
                <a:latin typeface="Times New Roman (Headings)"/>
                <a:ea typeface="Quattrocento Sans"/>
                <a:cs typeface="Quattrocento Sans"/>
                <a:sym typeface="Quattrocento Sans"/>
              </a:rPr>
              <a:t>Tính chiều cao các số nguyên tố vừa tìm được</a:t>
            </a:r>
            <a:endParaRPr lang="en" sz="2000">
              <a:latin typeface="Times New Roman (Headings)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1545800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smtClean="0">
                <a:latin typeface="Times New Roman (Headings)"/>
                <a:ea typeface="Quattrocento Sans"/>
                <a:cs typeface="Quattrocento Sans"/>
                <a:sym typeface="Quattrocento Sans"/>
              </a:rPr>
              <a:t>Sử dụng sàng Eratosthenes</a:t>
            </a:r>
            <a:r>
              <a:rPr lang="en" sz="2000">
                <a:latin typeface="Times New Roman (Headings)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" sz="2000" smtClean="0">
                <a:latin typeface="Times New Roman (Headings)"/>
                <a:ea typeface="Quattrocento Sans"/>
                <a:cs typeface="Quattrocento Sans"/>
                <a:sym typeface="Quattrocento Sans"/>
              </a:rPr>
              <a:t>để tìm các số nguyên tố</a:t>
            </a:r>
          </a:p>
        </p:txBody>
      </p:sp>
      <p:sp>
        <p:nvSpPr>
          <p:cNvPr id="190" name="Shape 190"/>
          <p:cNvSpPr/>
          <p:nvPr/>
        </p:nvSpPr>
        <p:spPr>
          <a:xfrm>
            <a:off x="5644847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latin typeface="Times New Roman (Headings)"/>
                <a:ea typeface="Quattrocento Sans"/>
                <a:cs typeface="Quattrocento Sans"/>
                <a:sym typeface="Quattrocento Sans"/>
              </a:rPr>
              <a:t>Xuất danh sách các số nguyên tố có chiều cao thỏa mãn</a:t>
            </a:r>
          </a:p>
        </p:txBody>
      </p:sp>
      <p:grpSp>
        <p:nvGrpSpPr>
          <p:cNvPr id="191" name="Shape 191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92" name="Shape 19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454660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CẤU TRÚC DỮ LIỆU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smtClean="0">
                <a:latin typeface="Times New Roman (Headings)"/>
              </a:rPr>
              <a:t>Sử dụng một danh sách đặc(mảng) kết hợp với cấp phát động để làm sàng nguyên tố</a:t>
            </a:r>
          </a:p>
        </p:txBody>
      </p:sp>
      <p:grpSp>
        <p:nvGrpSpPr>
          <p:cNvPr id="4" name="Shape 191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5" name="Shape 19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9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19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95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5154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THUẬT TOÁN – SÀNG ERATOSTHENES</a:t>
            </a:r>
            <a:endParaRPr lang="en-US"/>
          </a:p>
        </p:txBody>
      </p:sp>
      <p:grpSp>
        <p:nvGrpSpPr>
          <p:cNvPr id="5" name="Shape 191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6" name="Shape 19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19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9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195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935" y="1312544"/>
            <a:ext cx="4238625" cy="35147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10528" y="4857023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Ảnh: </a:t>
            </a:r>
            <a:r>
              <a:rPr lang="en-US"/>
              <a:t>W</a:t>
            </a:r>
            <a:r>
              <a:rPr lang="en-US" smtClean="0"/>
              <a:t>ikipedia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hape 14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376812"/>
                <a:ext cx="3884658" cy="3714835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342900" indent="-342900">
                  <a:spcBef>
                    <a:spcPts val="0"/>
                  </a:spcBef>
                </a:pPr>
                <a:r>
                  <a:rPr lang="en-US" sz="2000" smtClean="0">
                    <a:solidFill>
                      <a:schemeClr val="tx1"/>
                    </a:solidFill>
                    <a:latin typeface="Times New Roman" pitchFamily="18" charset="0"/>
                    <a:ea typeface="Maven Pro"/>
                    <a:cs typeface="Times New Roman" pitchFamily="18" charset="0"/>
                    <a:sym typeface="Maven Pro"/>
                  </a:rPr>
                  <a:t>Tạo một mảng có chỉ số thuộc đoạn [2, N] và giả sử ban đầu các số này đều là số nguyên tố.</a:t>
                </a:r>
              </a:p>
              <a:p>
                <a:pPr marL="342900" indent="-342900">
                  <a:spcBef>
                    <a:spcPts val="0"/>
                  </a:spcBef>
                </a:pPr>
                <a:r>
                  <a:rPr lang="en-US" sz="2000" smtClean="0">
                    <a:solidFill>
                      <a:schemeClr val="tx1"/>
                    </a:solidFill>
                    <a:latin typeface="Times New Roman" pitchFamily="18" charset="0"/>
                    <a:ea typeface="Maven Pro"/>
                    <a:cs typeface="Times New Roman" pitchFamily="18" charset="0"/>
                    <a:sym typeface="Maven Pro"/>
                  </a:rPr>
                  <a:t>Duyệt từ đầu mảng đến chỉ số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N</m:t>
                        </m:r>
                      </m:e>
                    </m:rad>
                  </m:oMath>
                </a14:m>
                <a:r>
                  <a:rPr lang="en-US" sz="2000" smtClean="0">
                    <a:solidFill>
                      <a:schemeClr val="tx1"/>
                    </a:solidFill>
                    <a:latin typeface="Times New Roman" pitchFamily="18" charset="0"/>
                    <a:ea typeface="Maven Pro"/>
                    <a:cs typeface="Times New Roman" pitchFamily="18" charset="0"/>
                    <a:sym typeface="Maven Pro"/>
                  </a:rPr>
                  <a:t>, nếu chỉ số phần tử đang duyệt là số nguyên tố thì tiến hành đánh dấu các bội số của phần tử đang duyệt không phải là số nguyên tố.</a:t>
                </a:r>
              </a:p>
              <a:p>
                <a:pPr marL="342900" indent="-342900">
                  <a:spcBef>
                    <a:spcPts val="0"/>
                  </a:spcBef>
                </a:pPr>
                <a:r>
                  <a:rPr lang="en-US" sz="2000" smtClean="0">
                    <a:solidFill>
                      <a:schemeClr val="tx1"/>
                    </a:solidFill>
                    <a:latin typeface="Times New Roman" pitchFamily="18" charset="0"/>
                    <a:ea typeface="Maven Pro"/>
                    <a:cs typeface="Times New Roman" pitchFamily="18" charset="0"/>
                    <a:sym typeface="Maven Pro"/>
                  </a:rPr>
                  <a:t>Sau </a:t>
                </a:r>
                <a:r>
                  <a:rPr lang="en-US" sz="2000">
                    <a:solidFill>
                      <a:schemeClr val="tx1"/>
                    </a:solidFill>
                    <a:latin typeface="Times New Roman" pitchFamily="18" charset="0"/>
                    <a:ea typeface="Maven Pro"/>
                    <a:cs typeface="Times New Roman" pitchFamily="18" charset="0"/>
                    <a:sym typeface="Maven Pro"/>
                  </a:rPr>
                  <a:t>khi duyệt xong, các số chưa bị đánh </a:t>
                </a:r>
                <a:r>
                  <a:rPr lang="en-US" sz="2000" smtClean="0">
                    <a:solidFill>
                      <a:schemeClr val="tx1"/>
                    </a:solidFill>
                    <a:latin typeface="Times New Roman" pitchFamily="18" charset="0"/>
                    <a:ea typeface="Maven Pro"/>
                    <a:cs typeface="Times New Roman" pitchFamily="18" charset="0"/>
                    <a:sym typeface="Maven Pro"/>
                  </a:rPr>
                  <a:t>dấu là </a:t>
                </a:r>
                <a:r>
                  <a:rPr lang="en-US" sz="2000">
                    <a:solidFill>
                      <a:schemeClr val="tx1"/>
                    </a:solidFill>
                    <a:latin typeface="Times New Roman" pitchFamily="18" charset="0"/>
                    <a:ea typeface="Maven Pro"/>
                    <a:cs typeface="Times New Roman" pitchFamily="18" charset="0"/>
                    <a:sym typeface="Maven Pro"/>
                  </a:rPr>
                  <a:t>các số nguyên tố cần tìm</a:t>
                </a:r>
              </a:p>
              <a:p>
                <a:pPr marL="342900" indent="-342900">
                  <a:spcBef>
                    <a:spcPts val="0"/>
                  </a:spcBef>
                </a:pPr>
                <a:endParaRPr lang="en-US" sz="2000">
                  <a:solidFill>
                    <a:schemeClr val="tx1"/>
                  </a:solidFill>
                  <a:latin typeface="Times New Roman" pitchFamily="18" charset="0"/>
                  <a:ea typeface="Maven Pro"/>
                  <a:cs typeface="Times New Roman" pitchFamily="18" charset="0"/>
                  <a:sym typeface="Maven Pro"/>
                </a:endParaRPr>
              </a:p>
              <a:p>
                <a:pPr marL="342900" indent="-342900">
                  <a:spcBef>
                    <a:spcPts val="0"/>
                  </a:spcBef>
                </a:pPr>
                <a:endParaRPr lang="en-US" sz="2000" smtClean="0">
                  <a:solidFill>
                    <a:schemeClr val="tx1"/>
                  </a:solidFill>
                  <a:latin typeface="Times New Roman" pitchFamily="18" charset="0"/>
                  <a:ea typeface="Maven Pro"/>
                  <a:cs typeface="Times New Roman" pitchFamily="18" charset="0"/>
                  <a:sym typeface="Maven Pro"/>
                </a:endParaRPr>
              </a:p>
              <a:p>
                <a:pPr lvl="0">
                  <a:spcBef>
                    <a:spcPts val="0"/>
                  </a:spcBef>
                  <a:buNone/>
                </a:pPr>
                <a:endParaRPr lang="en"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2" name="Shape 14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76812"/>
                <a:ext cx="3884658" cy="3714835"/>
              </a:xfrm>
              <a:prstGeom prst="rect">
                <a:avLst/>
              </a:prstGeom>
              <a:blipFill rotWithShape="1">
                <a:blip r:embed="rId3"/>
                <a:stretch>
                  <a:fillRect l="-1099" r="-1099" b="-5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73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THUẬT TOÁN – SÀNG ERATOSTHENES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1250" y="1442734"/>
            <a:ext cx="6809700" cy="3531602"/>
          </a:xfrm>
        </p:spPr>
        <p:txBody>
          <a:bodyPr/>
          <a:lstStyle/>
          <a:p>
            <a:pPr lvl="0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Nhập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N, H.</a:t>
            </a:r>
          </a:p>
          <a:p>
            <a:pPr lvl="0"/>
            <a:r>
              <a:rPr lang="en-US" sz="2000">
                <a:latin typeface="Times New Roman" pitchFamily="18" charset="0"/>
                <a:cs typeface="Times New Roman" pitchFamily="18" charset="0"/>
              </a:rPr>
              <a:t>Khởi tạo một mảng A[0] = 1, A[1] = 1, A[i] = 0 với i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 thuộc [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2, N]</a:t>
            </a:r>
          </a:p>
          <a:p>
            <a:pPr lvl="0"/>
            <a:r>
              <a:rPr lang="en-US" sz="2000">
                <a:latin typeface="Times New Roman" pitchFamily="18" charset="0"/>
                <a:cs typeface="Times New Roman" pitchFamily="18" charset="0"/>
              </a:rPr>
              <a:t>Lặp i = 2; i * i &lt;= N; i++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	Nếu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A[i] == 0</a:t>
            </a:r>
          </a:p>
          <a:p>
            <a:pPr lvl="2"/>
            <a:r>
              <a:rPr lang="en-US" smtClean="0">
                <a:latin typeface="Times New Roman" pitchFamily="18" charset="0"/>
                <a:cs typeface="Times New Roman" pitchFamily="18" charset="0"/>
              </a:rPr>
              <a:t>		Lặp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j = i * i;  j &lt;= N;  j = j + i</a:t>
            </a:r>
          </a:p>
          <a:p>
            <a:pPr lvl="3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		A[j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] =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1 </a:t>
            </a: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Trả về mảng A đã đánh dấu, A[i] == 0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  <a:sym typeface="Wingdings"/>
              </a:rPr>
              <a:t>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i là số nguyên tố, </a:t>
            </a:r>
          </a:p>
          <a:p>
            <a:pPr marL="165100" lvl="0" indent="0"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A[i] == 1 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Wingdings"/>
              </a:rPr>
              <a:t>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i không phải là số nguyên tố</a:t>
            </a:r>
          </a:p>
        </p:txBody>
      </p:sp>
      <p:grpSp>
        <p:nvGrpSpPr>
          <p:cNvPr id="4" name="Shape 191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5" name="Shape 19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9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19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95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6306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THUẬT TOÁN – SÀNG ERATOSTHENES</a:t>
            </a:r>
          </a:p>
        </p:txBody>
      </p:sp>
      <p:grpSp>
        <p:nvGrpSpPr>
          <p:cNvPr id="4" name="Shape 191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5" name="Shape 19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9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19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95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9" name="Picture 8" descr="C:\Users\KimAnh\Downloads\SangEratosthenes (2)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656" y="20574"/>
            <a:ext cx="4267200" cy="491631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42"/>
          <p:cNvSpPr txBox="1">
            <a:spLocks noGrp="1"/>
          </p:cNvSpPr>
          <p:nvPr>
            <p:ph type="body" idx="1"/>
          </p:nvPr>
        </p:nvSpPr>
        <p:spPr>
          <a:xfrm>
            <a:off x="356616" y="1618700"/>
            <a:ext cx="4450034" cy="323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65100" indent="0"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Độ phức tạp thuật toán: 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Khi i = 2, vòng lặp j lặp N/2 lần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Khi i = 3, vòng lặp j lặp N/3 lần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Khi i = 5, vòng lặp j lặp N/5 lần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…..</a:t>
            </a:r>
          </a:p>
          <a:p>
            <a:r>
              <a:rPr lang="fr-FR" sz="2000">
                <a:latin typeface="Times New Roman" pitchFamily="18" charset="0"/>
                <a:cs typeface="Times New Roman" pitchFamily="18" charset="0"/>
              </a:rPr>
              <a:t>Suy ra: T = N/2 + N/3 + N /5 </a:t>
            </a:r>
            <a:r>
              <a:rPr lang="fr-FR" sz="2000" smtClean="0">
                <a:latin typeface="Times New Roman" pitchFamily="18" charset="0"/>
                <a:cs typeface="Times New Roman" pitchFamily="18" charset="0"/>
              </a:rPr>
              <a:t>+ N/7</a:t>
            </a:r>
            <a:endParaRPr lang="fr-FR" sz="2000">
              <a:latin typeface="Times New Roman" pitchFamily="18" charset="0"/>
              <a:cs typeface="Times New Roman" pitchFamily="18" charset="0"/>
            </a:endParaRPr>
          </a:p>
          <a:p>
            <a:pPr marL="165100" indent="0">
              <a:buNone/>
            </a:pPr>
            <a:r>
              <a:rPr lang="fr-FR" sz="200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fr-FR" sz="2000" smtClean="0">
                <a:latin typeface="Times New Roman" pitchFamily="18" charset="0"/>
                <a:cs typeface="Times New Roman" pitchFamily="18" charset="0"/>
              </a:rPr>
              <a:t>+ …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N.(1/2 + 1/3 + 1/5 + …) </a:t>
            </a:r>
          </a:p>
          <a:p>
            <a:pPr marL="165100" indent="0"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	 = O(N logN)</a:t>
            </a:r>
          </a:p>
        </p:txBody>
      </p:sp>
    </p:spTree>
    <p:extLst>
      <p:ext uri="{BB962C8B-B14F-4D97-AF65-F5344CB8AC3E}">
        <p14:creationId xmlns:p14="http://schemas.microsoft.com/office/powerpoint/2010/main" val="355700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THUẬT TOÁN – CHIỀU CAO CỦA MỐT SỐ</a:t>
            </a:r>
            <a:endParaRPr lang="en-US"/>
          </a:p>
        </p:txBody>
      </p:sp>
      <p:grpSp>
        <p:nvGrpSpPr>
          <p:cNvPr id="4" name="Shape 191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5" name="Shape 19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9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19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95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" name="Shape 142"/>
          <p:cNvSpPr txBox="1">
            <a:spLocks noGrp="1"/>
          </p:cNvSpPr>
          <p:nvPr>
            <p:ph type="body" idx="1"/>
          </p:nvPr>
        </p:nvSpPr>
        <p:spPr>
          <a:xfrm>
            <a:off x="329184" y="1594835"/>
            <a:ext cx="4012674" cy="323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Giả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sử d là số chữ số của N thì độ phức tạp T tỉ lệ với d. 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Ta lại có: </a:t>
            </a:r>
          </a:p>
          <a:p>
            <a:pPr marL="165100" indent="0"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    10d – 1 ≤ N &lt; 10d  </a:t>
            </a:r>
          </a:p>
          <a:p>
            <a:pPr marL="165100" indent="0">
              <a:buNone/>
            </a:pPr>
            <a:r>
              <a:rPr lang="fr-FR" sz="2000">
                <a:latin typeface="Times New Roman" pitchFamily="18" charset="0"/>
                <a:cs typeface="Times New Roman" pitchFamily="18" charset="0"/>
                <a:sym typeface="Wingdings"/>
              </a:rPr>
              <a:t>    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d – 1 ≤ logN &lt; d </a:t>
            </a:r>
          </a:p>
          <a:p>
            <a:pPr marL="165100" indent="0"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  <a:sym typeface="Wingdings"/>
              </a:rPr>
              <a:t>    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logN &lt; d ≤ logN + 1</a:t>
            </a:r>
          </a:p>
          <a:p>
            <a:pPr lvl="0"/>
            <a:r>
              <a:rPr lang="en-US" sz="2000">
                <a:latin typeface="Times New Roman" pitchFamily="18" charset="0"/>
                <a:cs typeface="Times New Roman" pitchFamily="18" charset="0"/>
              </a:rPr>
              <a:t>Suy ra: T = O(logN)</a:t>
            </a:r>
          </a:p>
          <a:p>
            <a:pPr marL="165100" indent="0"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 descr="SumOfDigi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616" y="1374679"/>
            <a:ext cx="4052189" cy="36460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493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530</Words>
  <Application>Microsoft Office PowerPoint</Application>
  <PresentationFormat>On-screen Show (16:9)</PresentationFormat>
  <Paragraphs>57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Lora</vt:lpstr>
      <vt:lpstr>Wingdings</vt:lpstr>
      <vt:lpstr>Cambria Math</vt:lpstr>
      <vt:lpstr>Times New Roman</vt:lpstr>
      <vt:lpstr>Segoe UI Semibold</vt:lpstr>
      <vt:lpstr>Quattrocento Sans</vt:lpstr>
      <vt:lpstr>Walter Turncoat</vt:lpstr>
      <vt:lpstr>Times New Roman (Headings)</vt:lpstr>
      <vt:lpstr>Maven Pro</vt:lpstr>
      <vt:lpstr>Viola template</vt:lpstr>
      <vt:lpstr>ĐỒ ÁN CƠ SỞ</vt:lpstr>
      <vt:lpstr>YÊU CẦU BÀI TOÁN</vt:lpstr>
      <vt:lpstr>YÊU CẦU BÀI TOÁN</vt:lpstr>
      <vt:lpstr>Ý TƯỞNG</vt:lpstr>
      <vt:lpstr>CẤU TRÚC DỮ LIỆU</vt:lpstr>
      <vt:lpstr>THUẬT TOÁN – SÀNG ERATOSTHENES</vt:lpstr>
      <vt:lpstr>THUẬT TOÁN – SÀNG ERATOSTHENES</vt:lpstr>
      <vt:lpstr>THUẬT TOÁN – SÀNG ERATOSTHENES</vt:lpstr>
      <vt:lpstr>THUẬT TOÁN – CHIỀU CAO CỦA MỐT SỐ</vt:lpstr>
      <vt:lpstr>CHƯƠNG TRÌNH VÀ KẾT QUẢ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PowerPoint Đẹp</dc:title>
  <cp:lastModifiedBy>KimAnh</cp:lastModifiedBy>
  <cp:revision>15</cp:revision>
  <dcterms:modified xsi:type="dcterms:W3CDTF">2020-06-11T21:13:33Z</dcterms:modified>
</cp:coreProperties>
</file>