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sldIdLst>
    <p:sldId id="256" r:id="rId2"/>
    <p:sldId id="257" r:id="rId3"/>
    <p:sldId id="287" r:id="rId4"/>
    <p:sldId id="258" r:id="rId5"/>
    <p:sldId id="260" r:id="rId6"/>
    <p:sldId id="289" r:id="rId7"/>
    <p:sldId id="261" r:id="rId8"/>
    <p:sldId id="262" r:id="rId9"/>
    <p:sldId id="263" r:id="rId10"/>
    <p:sldId id="272" r:id="rId11"/>
    <p:sldId id="273" r:id="rId12"/>
    <p:sldId id="264" r:id="rId13"/>
    <p:sldId id="265" r:id="rId14"/>
    <p:sldId id="266" r:id="rId15"/>
    <p:sldId id="267" r:id="rId16"/>
    <p:sldId id="268" r:id="rId17"/>
    <p:sldId id="269" r:id="rId18"/>
    <p:sldId id="274" r:id="rId19"/>
    <p:sldId id="270" r:id="rId20"/>
    <p:sldId id="271" r:id="rId21"/>
    <p:sldId id="275" r:id="rId22"/>
    <p:sldId id="276" r:id="rId23"/>
    <p:sldId id="277" r:id="rId24"/>
    <p:sldId id="278" r:id="rId25"/>
    <p:sldId id="279" r:id="rId26"/>
    <p:sldId id="285" r:id="rId27"/>
    <p:sldId id="280" r:id="rId28"/>
    <p:sldId id="281" r:id="rId29"/>
    <p:sldId id="282" r:id="rId30"/>
    <p:sldId id="283" r:id="rId31"/>
    <p:sldId id="284" r:id="rId32"/>
    <p:sldId id="286"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3"/>
    <p:restoredTop sz="94674"/>
  </p:normalViewPr>
  <p:slideViewPr>
    <p:cSldViewPr snapToGrid="0" snapToObjects="1">
      <p:cViewPr varScale="1">
        <p:scale>
          <a:sx n="124" d="100"/>
          <a:sy n="124" d="100"/>
        </p:scale>
        <p:origin x="6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9AA9F-BB33-9B49-897B-E8CF4323E9AD}" type="datetimeFigureOut">
              <a:rPr lang="en-US" smtClean="0"/>
              <a:t>7/26/21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B0030-84E7-894C-AB23-21DD9EEF41A5}" type="slidenum">
              <a:rPr lang="en-US" smtClean="0"/>
              <a:t>‹#›</a:t>
            </a:fld>
            <a:endParaRPr lang="en-US"/>
          </a:p>
        </p:txBody>
      </p:sp>
    </p:spTree>
    <p:extLst>
      <p:ext uri="{BB962C8B-B14F-4D97-AF65-F5344CB8AC3E}">
        <p14:creationId xmlns:p14="http://schemas.microsoft.com/office/powerpoint/2010/main" val="247205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77D4-18CA-0A4E-B4C0-3761ECD3E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FE414F-FDB8-AD45-A4F2-4AFCDFD6F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863E7B-740B-8B44-B792-04BC6F254955}"/>
              </a:ext>
            </a:extLst>
          </p:cNvPr>
          <p:cNvSpPr>
            <a:spLocks noGrp="1"/>
          </p:cNvSpPr>
          <p:nvPr>
            <p:ph type="dt" sz="half" idx="10"/>
          </p:nvPr>
        </p:nvSpPr>
        <p:spPr/>
        <p:txBody>
          <a:bodyPr/>
          <a:lstStyle/>
          <a:p>
            <a:fld id="{7174F88C-1972-C746-A690-BA232B37F7EE}" type="datetime1">
              <a:rPr lang="en-US" smtClean="0"/>
              <a:t>7/26/21</a:t>
            </a:fld>
            <a:endParaRPr lang="en-US"/>
          </a:p>
        </p:txBody>
      </p:sp>
      <p:sp>
        <p:nvSpPr>
          <p:cNvPr id="5" name="Footer Placeholder 4">
            <a:extLst>
              <a:ext uri="{FF2B5EF4-FFF2-40B4-BE49-F238E27FC236}">
                <a16:creationId xmlns:a16="http://schemas.microsoft.com/office/drawing/2014/main" id="{6E0E0E9A-6F7A-4942-A8D5-5A782EE65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9442B-51A6-BE48-84D0-7C782D5DAE4D}"/>
              </a:ext>
            </a:extLst>
          </p:cNvPr>
          <p:cNvSpPr>
            <a:spLocks noGrp="1"/>
          </p:cNvSpPr>
          <p:nvPr>
            <p:ph type="sldNum" sz="quarter" idx="12"/>
          </p:nvPr>
        </p:nvSpPr>
        <p:spPr/>
        <p:txBody>
          <a:bodyPr/>
          <a:lstStyle/>
          <a:p>
            <a:fld id="{2C44B074-A2A5-D141-96DD-32A1F830C3D9}" type="slidenum">
              <a:rPr lang="en-US" smtClean="0"/>
              <a:t>‹#›</a:t>
            </a:fld>
            <a:endParaRPr lang="en-US"/>
          </a:p>
        </p:txBody>
      </p:sp>
    </p:spTree>
    <p:extLst>
      <p:ext uri="{BB962C8B-B14F-4D97-AF65-F5344CB8AC3E}">
        <p14:creationId xmlns:p14="http://schemas.microsoft.com/office/powerpoint/2010/main" val="159552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0FBB-2572-4545-AED4-9D8762FEC1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0F47F-6E70-B34D-9A98-D107FE28A8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3C020-6149-BB4E-AF09-7F79F85C54FD}"/>
              </a:ext>
            </a:extLst>
          </p:cNvPr>
          <p:cNvSpPr>
            <a:spLocks noGrp="1"/>
          </p:cNvSpPr>
          <p:nvPr>
            <p:ph type="dt" sz="half" idx="10"/>
          </p:nvPr>
        </p:nvSpPr>
        <p:spPr/>
        <p:txBody>
          <a:bodyPr/>
          <a:lstStyle/>
          <a:p>
            <a:fld id="{08F243BF-171C-8740-96E1-F645E081D2F1}" type="datetime1">
              <a:rPr lang="en-US" smtClean="0"/>
              <a:t>7/26/21</a:t>
            </a:fld>
            <a:endParaRPr lang="en-US"/>
          </a:p>
        </p:txBody>
      </p:sp>
      <p:sp>
        <p:nvSpPr>
          <p:cNvPr id="5" name="Footer Placeholder 4">
            <a:extLst>
              <a:ext uri="{FF2B5EF4-FFF2-40B4-BE49-F238E27FC236}">
                <a16:creationId xmlns:a16="http://schemas.microsoft.com/office/drawing/2014/main" id="{47190FBC-93CB-4247-BF23-7D3F42D6D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1733B-28E3-E845-BD5E-3C14547BC3E3}"/>
              </a:ext>
            </a:extLst>
          </p:cNvPr>
          <p:cNvSpPr>
            <a:spLocks noGrp="1"/>
          </p:cNvSpPr>
          <p:nvPr>
            <p:ph type="sldNum" sz="quarter" idx="12"/>
          </p:nvPr>
        </p:nvSpPr>
        <p:spPr/>
        <p:txBody>
          <a:bodyPr/>
          <a:lstStyle/>
          <a:p>
            <a:fld id="{2C44B074-A2A5-D141-96DD-32A1F830C3D9}" type="slidenum">
              <a:rPr lang="en-US" smtClean="0"/>
              <a:t>‹#›</a:t>
            </a:fld>
            <a:endParaRPr lang="en-US"/>
          </a:p>
        </p:txBody>
      </p:sp>
    </p:spTree>
    <p:extLst>
      <p:ext uri="{BB962C8B-B14F-4D97-AF65-F5344CB8AC3E}">
        <p14:creationId xmlns:p14="http://schemas.microsoft.com/office/powerpoint/2010/main" val="145355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AB5CB2-6FE4-D145-A043-4E188B95BD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CEF60-1DB5-E341-9E9C-4CF36F6008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EC819-F1F7-2D46-BC34-D48695E98D9A}"/>
              </a:ext>
            </a:extLst>
          </p:cNvPr>
          <p:cNvSpPr>
            <a:spLocks noGrp="1"/>
          </p:cNvSpPr>
          <p:nvPr>
            <p:ph type="dt" sz="half" idx="10"/>
          </p:nvPr>
        </p:nvSpPr>
        <p:spPr/>
        <p:txBody>
          <a:bodyPr/>
          <a:lstStyle/>
          <a:p>
            <a:fld id="{869E20BB-8EA0-D548-8654-30833E756EA3}" type="datetime1">
              <a:rPr lang="en-US" smtClean="0"/>
              <a:t>7/26/21</a:t>
            </a:fld>
            <a:endParaRPr lang="en-US"/>
          </a:p>
        </p:txBody>
      </p:sp>
      <p:sp>
        <p:nvSpPr>
          <p:cNvPr id="5" name="Footer Placeholder 4">
            <a:extLst>
              <a:ext uri="{FF2B5EF4-FFF2-40B4-BE49-F238E27FC236}">
                <a16:creationId xmlns:a16="http://schemas.microsoft.com/office/drawing/2014/main" id="{B0418B10-4946-184B-92E3-3685B1548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60B5F-BE39-8343-AC99-18B448DF55F7}"/>
              </a:ext>
            </a:extLst>
          </p:cNvPr>
          <p:cNvSpPr>
            <a:spLocks noGrp="1"/>
          </p:cNvSpPr>
          <p:nvPr>
            <p:ph type="sldNum" sz="quarter" idx="12"/>
          </p:nvPr>
        </p:nvSpPr>
        <p:spPr/>
        <p:txBody>
          <a:bodyPr/>
          <a:lstStyle/>
          <a:p>
            <a:fld id="{2C44B074-A2A5-D141-96DD-32A1F830C3D9}" type="slidenum">
              <a:rPr lang="en-US" smtClean="0"/>
              <a:t>‹#›</a:t>
            </a:fld>
            <a:endParaRPr lang="en-US"/>
          </a:p>
        </p:txBody>
      </p:sp>
    </p:spTree>
    <p:extLst>
      <p:ext uri="{BB962C8B-B14F-4D97-AF65-F5344CB8AC3E}">
        <p14:creationId xmlns:p14="http://schemas.microsoft.com/office/powerpoint/2010/main" val="183647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F566-F407-864D-A732-64F6E4408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01150-71C2-A742-A77A-E3A47A0AD9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71EEA-5158-0A42-A5EF-DC3903C65F64}"/>
              </a:ext>
            </a:extLst>
          </p:cNvPr>
          <p:cNvSpPr>
            <a:spLocks noGrp="1"/>
          </p:cNvSpPr>
          <p:nvPr>
            <p:ph type="dt" sz="half" idx="10"/>
          </p:nvPr>
        </p:nvSpPr>
        <p:spPr/>
        <p:txBody>
          <a:bodyPr/>
          <a:lstStyle/>
          <a:p>
            <a:fld id="{9618DAA0-787E-844C-A306-75159714490B}" type="datetime1">
              <a:rPr lang="en-US" smtClean="0"/>
              <a:t>7/26/21</a:t>
            </a:fld>
            <a:endParaRPr lang="en-US"/>
          </a:p>
        </p:txBody>
      </p:sp>
      <p:sp>
        <p:nvSpPr>
          <p:cNvPr id="5" name="Footer Placeholder 4">
            <a:extLst>
              <a:ext uri="{FF2B5EF4-FFF2-40B4-BE49-F238E27FC236}">
                <a16:creationId xmlns:a16="http://schemas.microsoft.com/office/drawing/2014/main" id="{02321E6C-8ACC-6148-8AEE-4D16D614C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DD1D3-983D-AE42-A5B3-2D2969FA1936}"/>
              </a:ext>
            </a:extLst>
          </p:cNvPr>
          <p:cNvSpPr>
            <a:spLocks noGrp="1"/>
          </p:cNvSpPr>
          <p:nvPr>
            <p:ph type="sldNum" sz="quarter" idx="12"/>
          </p:nvPr>
        </p:nvSpPr>
        <p:spPr/>
        <p:txBody>
          <a:bodyPr/>
          <a:lstStyle/>
          <a:p>
            <a:fld id="{2C44B074-A2A5-D141-96DD-32A1F830C3D9}" type="slidenum">
              <a:rPr lang="en-US" smtClean="0"/>
              <a:t>‹#›</a:t>
            </a:fld>
            <a:endParaRPr lang="en-US"/>
          </a:p>
        </p:txBody>
      </p:sp>
    </p:spTree>
    <p:extLst>
      <p:ext uri="{BB962C8B-B14F-4D97-AF65-F5344CB8AC3E}">
        <p14:creationId xmlns:p14="http://schemas.microsoft.com/office/powerpoint/2010/main" val="20989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D50C-BC1F-8549-A395-EB157C3D5E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357B5-7628-EF44-AB11-E37A2F73FF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7961B7-EA65-C546-BAC6-7DF880B59DEA}"/>
              </a:ext>
            </a:extLst>
          </p:cNvPr>
          <p:cNvSpPr>
            <a:spLocks noGrp="1"/>
          </p:cNvSpPr>
          <p:nvPr>
            <p:ph type="dt" sz="half" idx="10"/>
          </p:nvPr>
        </p:nvSpPr>
        <p:spPr/>
        <p:txBody>
          <a:bodyPr/>
          <a:lstStyle/>
          <a:p>
            <a:fld id="{2E66CE0D-ABA1-904C-8BC2-201EBE7E3C0A}" type="datetime1">
              <a:rPr lang="en-US" smtClean="0"/>
              <a:t>7/26/21</a:t>
            </a:fld>
            <a:endParaRPr lang="en-US"/>
          </a:p>
        </p:txBody>
      </p:sp>
      <p:sp>
        <p:nvSpPr>
          <p:cNvPr id="5" name="Footer Placeholder 4">
            <a:extLst>
              <a:ext uri="{FF2B5EF4-FFF2-40B4-BE49-F238E27FC236}">
                <a16:creationId xmlns:a16="http://schemas.microsoft.com/office/drawing/2014/main" id="{FE69D895-5288-6947-BB7E-A490C0111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67287-E190-2643-8339-51D8EE269B87}"/>
              </a:ext>
            </a:extLst>
          </p:cNvPr>
          <p:cNvSpPr>
            <a:spLocks noGrp="1"/>
          </p:cNvSpPr>
          <p:nvPr>
            <p:ph type="sldNum" sz="quarter" idx="12"/>
          </p:nvPr>
        </p:nvSpPr>
        <p:spPr/>
        <p:txBody>
          <a:bodyPr/>
          <a:lstStyle/>
          <a:p>
            <a:fld id="{2C44B074-A2A5-D141-96DD-32A1F830C3D9}" type="slidenum">
              <a:rPr lang="en-US" smtClean="0"/>
              <a:t>‹#›</a:t>
            </a:fld>
            <a:endParaRPr lang="en-US"/>
          </a:p>
        </p:txBody>
      </p:sp>
    </p:spTree>
    <p:extLst>
      <p:ext uri="{BB962C8B-B14F-4D97-AF65-F5344CB8AC3E}">
        <p14:creationId xmlns:p14="http://schemas.microsoft.com/office/powerpoint/2010/main" val="193725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905E-4B45-AF4A-A7E9-DF5583B3AC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FC90F-50F1-1445-95F3-48DE10B99E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99C0A1-4E84-7449-B91D-2ED4CE551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29BD14-A8EF-2741-B4F3-1AACA17917AD}"/>
              </a:ext>
            </a:extLst>
          </p:cNvPr>
          <p:cNvSpPr>
            <a:spLocks noGrp="1"/>
          </p:cNvSpPr>
          <p:nvPr>
            <p:ph type="dt" sz="half" idx="10"/>
          </p:nvPr>
        </p:nvSpPr>
        <p:spPr/>
        <p:txBody>
          <a:bodyPr/>
          <a:lstStyle/>
          <a:p>
            <a:fld id="{2CCCC39B-A95E-B24A-9C25-75C82EE3FC9C}" type="datetime1">
              <a:rPr lang="en-US" smtClean="0"/>
              <a:t>7/26/21</a:t>
            </a:fld>
            <a:endParaRPr lang="en-US"/>
          </a:p>
        </p:txBody>
      </p:sp>
      <p:sp>
        <p:nvSpPr>
          <p:cNvPr id="6" name="Footer Placeholder 5">
            <a:extLst>
              <a:ext uri="{FF2B5EF4-FFF2-40B4-BE49-F238E27FC236}">
                <a16:creationId xmlns:a16="http://schemas.microsoft.com/office/drawing/2014/main" id="{D83D7FFB-FBB1-AC47-8A6E-62384DDA58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E2156-31B9-4D48-87CA-9DE234C9D5A9}"/>
              </a:ext>
            </a:extLst>
          </p:cNvPr>
          <p:cNvSpPr>
            <a:spLocks noGrp="1"/>
          </p:cNvSpPr>
          <p:nvPr>
            <p:ph type="sldNum" sz="quarter" idx="12"/>
          </p:nvPr>
        </p:nvSpPr>
        <p:spPr/>
        <p:txBody>
          <a:bodyPr/>
          <a:lstStyle/>
          <a:p>
            <a:fld id="{2C44B074-A2A5-D141-96DD-32A1F830C3D9}" type="slidenum">
              <a:rPr lang="en-US" smtClean="0"/>
              <a:t>‹#›</a:t>
            </a:fld>
            <a:endParaRPr lang="en-US"/>
          </a:p>
        </p:txBody>
      </p:sp>
    </p:spTree>
    <p:extLst>
      <p:ext uri="{BB962C8B-B14F-4D97-AF65-F5344CB8AC3E}">
        <p14:creationId xmlns:p14="http://schemas.microsoft.com/office/powerpoint/2010/main" val="4016361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59BF-2F24-B04F-9ABD-22AF8D9F8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42600-1713-DA4F-888A-84F98BC7E2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4ECEDB-F07F-D643-87DE-F45FCF31A3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F1EA23-15BA-B547-8AE3-F1E0DA06E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A131CC-F425-7B40-99E8-74638B096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4F83B-89C1-4D47-AF10-3876BB7BBFA2}"/>
              </a:ext>
            </a:extLst>
          </p:cNvPr>
          <p:cNvSpPr>
            <a:spLocks noGrp="1"/>
          </p:cNvSpPr>
          <p:nvPr>
            <p:ph type="dt" sz="half" idx="10"/>
          </p:nvPr>
        </p:nvSpPr>
        <p:spPr/>
        <p:txBody>
          <a:bodyPr/>
          <a:lstStyle/>
          <a:p>
            <a:fld id="{DAD5E78D-5D75-BE4D-93D1-4128B3FE710B}" type="datetime1">
              <a:rPr lang="en-US" smtClean="0"/>
              <a:t>7/26/21</a:t>
            </a:fld>
            <a:endParaRPr lang="en-US"/>
          </a:p>
        </p:txBody>
      </p:sp>
      <p:sp>
        <p:nvSpPr>
          <p:cNvPr id="8" name="Footer Placeholder 7">
            <a:extLst>
              <a:ext uri="{FF2B5EF4-FFF2-40B4-BE49-F238E27FC236}">
                <a16:creationId xmlns:a16="http://schemas.microsoft.com/office/drawing/2014/main" id="{365831E3-8A49-A343-BAB8-36A2F168A2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CA5C97-514C-3944-8BD6-62822D641843}"/>
              </a:ext>
            </a:extLst>
          </p:cNvPr>
          <p:cNvSpPr>
            <a:spLocks noGrp="1"/>
          </p:cNvSpPr>
          <p:nvPr>
            <p:ph type="sldNum" sz="quarter" idx="12"/>
          </p:nvPr>
        </p:nvSpPr>
        <p:spPr/>
        <p:txBody>
          <a:bodyPr/>
          <a:lstStyle/>
          <a:p>
            <a:fld id="{2C44B074-A2A5-D141-96DD-32A1F830C3D9}" type="slidenum">
              <a:rPr lang="en-US" smtClean="0"/>
              <a:t>‹#›</a:t>
            </a:fld>
            <a:endParaRPr lang="en-US"/>
          </a:p>
        </p:txBody>
      </p:sp>
    </p:spTree>
    <p:extLst>
      <p:ext uri="{BB962C8B-B14F-4D97-AF65-F5344CB8AC3E}">
        <p14:creationId xmlns:p14="http://schemas.microsoft.com/office/powerpoint/2010/main" val="246122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29AF-FA08-1645-95C1-B4D9B88D67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0A73E-8CEE-9646-8D2F-F7BAC50C36E9}"/>
              </a:ext>
            </a:extLst>
          </p:cNvPr>
          <p:cNvSpPr>
            <a:spLocks noGrp="1"/>
          </p:cNvSpPr>
          <p:nvPr>
            <p:ph type="dt" sz="half" idx="10"/>
          </p:nvPr>
        </p:nvSpPr>
        <p:spPr/>
        <p:txBody>
          <a:bodyPr/>
          <a:lstStyle/>
          <a:p>
            <a:fld id="{448F0FC1-B60B-194C-B239-E038C44D682E}" type="datetime1">
              <a:rPr lang="en-US" smtClean="0"/>
              <a:t>7/26/21</a:t>
            </a:fld>
            <a:endParaRPr lang="en-US"/>
          </a:p>
        </p:txBody>
      </p:sp>
      <p:sp>
        <p:nvSpPr>
          <p:cNvPr id="4" name="Footer Placeholder 3">
            <a:extLst>
              <a:ext uri="{FF2B5EF4-FFF2-40B4-BE49-F238E27FC236}">
                <a16:creationId xmlns:a16="http://schemas.microsoft.com/office/drawing/2014/main" id="{E2CA6B62-6E18-9F49-8CC3-1407990DC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5B7C08-9DDE-9043-A52D-F0C31404BBAD}"/>
              </a:ext>
            </a:extLst>
          </p:cNvPr>
          <p:cNvSpPr>
            <a:spLocks noGrp="1"/>
          </p:cNvSpPr>
          <p:nvPr>
            <p:ph type="sldNum" sz="quarter" idx="12"/>
          </p:nvPr>
        </p:nvSpPr>
        <p:spPr/>
        <p:txBody>
          <a:bodyPr/>
          <a:lstStyle/>
          <a:p>
            <a:fld id="{2C44B074-A2A5-D141-96DD-32A1F830C3D9}" type="slidenum">
              <a:rPr lang="en-US" smtClean="0"/>
              <a:t>‹#›</a:t>
            </a:fld>
            <a:endParaRPr lang="en-US"/>
          </a:p>
        </p:txBody>
      </p:sp>
    </p:spTree>
    <p:extLst>
      <p:ext uri="{BB962C8B-B14F-4D97-AF65-F5344CB8AC3E}">
        <p14:creationId xmlns:p14="http://schemas.microsoft.com/office/powerpoint/2010/main" val="161896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5377D-2F94-6C42-B807-24FECC57F3CA}"/>
              </a:ext>
            </a:extLst>
          </p:cNvPr>
          <p:cNvSpPr>
            <a:spLocks noGrp="1"/>
          </p:cNvSpPr>
          <p:nvPr>
            <p:ph type="dt" sz="half" idx="10"/>
          </p:nvPr>
        </p:nvSpPr>
        <p:spPr/>
        <p:txBody>
          <a:bodyPr/>
          <a:lstStyle/>
          <a:p>
            <a:fld id="{C51185E1-7532-DB41-ADA5-CF958451F312}" type="datetime1">
              <a:rPr lang="en-US" smtClean="0"/>
              <a:t>7/26/21</a:t>
            </a:fld>
            <a:endParaRPr lang="en-US"/>
          </a:p>
        </p:txBody>
      </p:sp>
      <p:sp>
        <p:nvSpPr>
          <p:cNvPr id="3" name="Footer Placeholder 2">
            <a:extLst>
              <a:ext uri="{FF2B5EF4-FFF2-40B4-BE49-F238E27FC236}">
                <a16:creationId xmlns:a16="http://schemas.microsoft.com/office/drawing/2014/main" id="{1DCF43C7-3209-6B44-AF55-5EB8A6251F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CDF6DE-F4C3-1F46-939D-32A4835AA652}"/>
              </a:ext>
            </a:extLst>
          </p:cNvPr>
          <p:cNvSpPr>
            <a:spLocks noGrp="1"/>
          </p:cNvSpPr>
          <p:nvPr>
            <p:ph type="sldNum" sz="quarter" idx="12"/>
          </p:nvPr>
        </p:nvSpPr>
        <p:spPr/>
        <p:txBody>
          <a:bodyPr/>
          <a:lstStyle/>
          <a:p>
            <a:fld id="{2C44B074-A2A5-D141-96DD-32A1F830C3D9}" type="slidenum">
              <a:rPr lang="en-US" smtClean="0"/>
              <a:t>‹#›</a:t>
            </a:fld>
            <a:endParaRPr lang="en-US"/>
          </a:p>
        </p:txBody>
      </p:sp>
    </p:spTree>
    <p:extLst>
      <p:ext uri="{BB962C8B-B14F-4D97-AF65-F5344CB8AC3E}">
        <p14:creationId xmlns:p14="http://schemas.microsoft.com/office/powerpoint/2010/main" val="351861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DFF5-C67A-F944-8385-816D7DE27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9E902C-C18D-FA45-8F45-44A7A0293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44C316-C12E-BB45-8FBC-DB82E61B2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836AA-29ED-7347-A865-934E97414E65}"/>
              </a:ext>
            </a:extLst>
          </p:cNvPr>
          <p:cNvSpPr>
            <a:spLocks noGrp="1"/>
          </p:cNvSpPr>
          <p:nvPr>
            <p:ph type="dt" sz="half" idx="10"/>
          </p:nvPr>
        </p:nvSpPr>
        <p:spPr/>
        <p:txBody>
          <a:bodyPr/>
          <a:lstStyle/>
          <a:p>
            <a:fld id="{B48EC17B-7595-084B-8C1C-DC666110CC8F}" type="datetime1">
              <a:rPr lang="en-US" smtClean="0"/>
              <a:t>7/26/21</a:t>
            </a:fld>
            <a:endParaRPr lang="en-US"/>
          </a:p>
        </p:txBody>
      </p:sp>
      <p:sp>
        <p:nvSpPr>
          <p:cNvPr id="6" name="Footer Placeholder 5">
            <a:extLst>
              <a:ext uri="{FF2B5EF4-FFF2-40B4-BE49-F238E27FC236}">
                <a16:creationId xmlns:a16="http://schemas.microsoft.com/office/drawing/2014/main" id="{D487713D-399F-E34A-B4FF-2D3C49E32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AEEA8-E9B3-F245-B292-4212BAF81A66}"/>
              </a:ext>
            </a:extLst>
          </p:cNvPr>
          <p:cNvSpPr>
            <a:spLocks noGrp="1"/>
          </p:cNvSpPr>
          <p:nvPr>
            <p:ph type="sldNum" sz="quarter" idx="12"/>
          </p:nvPr>
        </p:nvSpPr>
        <p:spPr/>
        <p:txBody>
          <a:bodyPr/>
          <a:lstStyle/>
          <a:p>
            <a:fld id="{2C44B074-A2A5-D141-96DD-32A1F830C3D9}" type="slidenum">
              <a:rPr lang="en-US" smtClean="0"/>
              <a:t>‹#›</a:t>
            </a:fld>
            <a:endParaRPr lang="en-US"/>
          </a:p>
        </p:txBody>
      </p:sp>
    </p:spTree>
    <p:extLst>
      <p:ext uri="{BB962C8B-B14F-4D97-AF65-F5344CB8AC3E}">
        <p14:creationId xmlns:p14="http://schemas.microsoft.com/office/powerpoint/2010/main" val="43326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36F0-5F46-1C48-9436-9A476879A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E11A9-ECF3-E243-9A74-895DF1B5B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4D01B-6D2F-FF47-B5F7-25835E963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4A357-4FB8-E54A-AED8-B8D1CF34D9C0}"/>
              </a:ext>
            </a:extLst>
          </p:cNvPr>
          <p:cNvSpPr>
            <a:spLocks noGrp="1"/>
          </p:cNvSpPr>
          <p:nvPr>
            <p:ph type="dt" sz="half" idx="10"/>
          </p:nvPr>
        </p:nvSpPr>
        <p:spPr/>
        <p:txBody>
          <a:bodyPr/>
          <a:lstStyle/>
          <a:p>
            <a:fld id="{EA6EA767-1F92-3745-9726-BC3CC6124580}" type="datetime1">
              <a:rPr lang="en-US" smtClean="0"/>
              <a:t>7/26/21</a:t>
            </a:fld>
            <a:endParaRPr lang="en-US"/>
          </a:p>
        </p:txBody>
      </p:sp>
      <p:sp>
        <p:nvSpPr>
          <p:cNvPr id="6" name="Footer Placeholder 5">
            <a:extLst>
              <a:ext uri="{FF2B5EF4-FFF2-40B4-BE49-F238E27FC236}">
                <a16:creationId xmlns:a16="http://schemas.microsoft.com/office/drawing/2014/main" id="{7FF1C801-45C2-8D47-9206-1C7DBDF67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5EBD7-E9E2-D841-A757-9B9570002A0A}"/>
              </a:ext>
            </a:extLst>
          </p:cNvPr>
          <p:cNvSpPr>
            <a:spLocks noGrp="1"/>
          </p:cNvSpPr>
          <p:nvPr>
            <p:ph type="sldNum" sz="quarter" idx="12"/>
          </p:nvPr>
        </p:nvSpPr>
        <p:spPr/>
        <p:txBody>
          <a:bodyPr/>
          <a:lstStyle/>
          <a:p>
            <a:fld id="{2C44B074-A2A5-D141-96DD-32A1F830C3D9}" type="slidenum">
              <a:rPr lang="en-US" smtClean="0"/>
              <a:t>‹#›</a:t>
            </a:fld>
            <a:endParaRPr lang="en-US"/>
          </a:p>
        </p:txBody>
      </p:sp>
    </p:spTree>
    <p:extLst>
      <p:ext uri="{BB962C8B-B14F-4D97-AF65-F5344CB8AC3E}">
        <p14:creationId xmlns:p14="http://schemas.microsoft.com/office/powerpoint/2010/main" val="2811175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FE31DD-A711-464C-816E-076AE84148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19B89D-A98F-4341-90C3-5FCF77183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65C5E-6B77-014F-8243-C47D0E528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3F1E1-29FF-3643-A1FC-E3DD9370DB5B}" type="datetime1">
              <a:rPr lang="en-US" smtClean="0"/>
              <a:t>7/26/21</a:t>
            </a:fld>
            <a:endParaRPr lang="en-US"/>
          </a:p>
        </p:txBody>
      </p:sp>
      <p:sp>
        <p:nvSpPr>
          <p:cNvPr id="5" name="Footer Placeholder 4">
            <a:extLst>
              <a:ext uri="{FF2B5EF4-FFF2-40B4-BE49-F238E27FC236}">
                <a16:creationId xmlns:a16="http://schemas.microsoft.com/office/drawing/2014/main" id="{03DCC874-5073-7A43-A436-EDB7D5404F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13DC4E-E0EE-304C-B906-1FEAFF596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4B074-A2A5-D141-96DD-32A1F830C3D9}" type="slidenum">
              <a:rPr lang="en-US" smtClean="0"/>
              <a:t>‹#›</a:t>
            </a:fld>
            <a:endParaRPr lang="en-US"/>
          </a:p>
        </p:txBody>
      </p:sp>
    </p:spTree>
    <p:extLst>
      <p:ext uri="{BB962C8B-B14F-4D97-AF65-F5344CB8AC3E}">
        <p14:creationId xmlns:p14="http://schemas.microsoft.com/office/powerpoint/2010/main" val="3977564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tsci.box.com/s/ih166mw8ded6w0qeiw7znc7xuth7n531" TargetMode="External"/><Relationship Id="rId2" Type="http://schemas.openxmlformats.org/officeDocument/2006/relationships/hyperlink" Target="https://github.com/KevinVolkSTScI/wfss_overlap" TargetMode="External"/><Relationship Id="rId1" Type="http://schemas.openxmlformats.org/officeDocument/2006/relationships/slideLayout" Target="../slideLayouts/slideLayout2.xml"/><Relationship Id="rId4" Type="http://schemas.openxmlformats.org/officeDocument/2006/relationships/hyperlink" Target="https://stsci.app.box.com/folder/140705149002?s=ih166mw8ded6w0qeiw7znc7xuth7n531"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193F-53F7-B44A-8948-52E52F45A818}"/>
              </a:ext>
            </a:extLst>
          </p:cNvPr>
          <p:cNvSpPr>
            <a:spLocks noGrp="1"/>
          </p:cNvSpPr>
          <p:nvPr>
            <p:ph type="ctrTitle"/>
          </p:nvPr>
        </p:nvSpPr>
        <p:spPr/>
        <p:txBody>
          <a:bodyPr anchor="ctr"/>
          <a:lstStyle/>
          <a:p>
            <a:r>
              <a:rPr lang="en-US" dirty="0">
                <a:latin typeface="Times New Roman" panose="02020603050405020304" pitchFamily="18" charset="0"/>
                <a:cs typeface="Times New Roman" panose="02020603050405020304" pitchFamily="18" charset="0"/>
              </a:rPr>
              <a:t>WFSS Overlap Tool</a:t>
            </a:r>
          </a:p>
        </p:txBody>
      </p:sp>
      <p:sp>
        <p:nvSpPr>
          <p:cNvPr id="3" name="Subtitle 2">
            <a:extLst>
              <a:ext uri="{FF2B5EF4-FFF2-40B4-BE49-F238E27FC236}">
                <a16:creationId xmlns:a16="http://schemas.microsoft.com/office/drawing/2014/main" id="{2667CCAC-DC78-6447-AB88-32E23AB5E24F}"/>
              </a:ext>
            </a:extLst>
          </p:cNvPr>
          <p:cNvSpPr>
            <a:spLocks noGrp="1"/>
          </p:cNvSpPr>
          <p:nvPr>
            <p:ph type="subTitle" idx="1"/>
          </p:nvPr>
        </p:nvSpPr>
        <p:spPr/>
        <p:txBody>
          <a:bodyPr anchor="ctr">
            <a:normAutofit/>
          </a:bodyPr>
          <a:lstStyle/>
          <a:p>
            <a:r>
              <a:rPr lang="en-US" sz="3200" dirty="0">
                <a:latin typeface="Times New Roman" panose="02020603050405020304" pitchFamily="18" charset="0"/>
                <a:cs typeface="Times New Roman" panose="02020603050405020304" pitchFamily="18" charset="0"/>
              </a:rPr>
              <a:t>Kevin Volk, 12 July 2021</a:t>
            </a:r>
          </a:p>
        </p:txBody>
      </p:sp>
    </p:spTree>
    <p:extLst>
      <p:ext uri="{BB962C8B-B14F-4D97-AF65-F5344CB8AC3E}">
        <p14:creationId xmlns:p14="http://schemas.microsoft.com/office/powerpoint/2010/main" val="1152436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10</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39" y="252164"/>
            <a:ext cx="9729061" cy="6353672"/>
          </a:xfrm>
          <a:prstGeom prst="rect">
            <a:avLst/>
          </a:prstGeom>
        </p:spPr>
      </p:pic>
      <p:sp>
        <p:nvSpPr>
          <p:cNvPr id="6" name="TextBox 5">
            <a:extLst>
              <a:ext uri="{FF2B5EF4-FFF2-40B4-BE49-F238E27FC236}">
                <a16:creationId xmlns:a16="http://schemas.microsoft.com/office/drawing/2014/main" id="{BF4AAAB1-6249-A148-84DB-CB780EB8A896}"/>
              </a:ext>
            </a:extLst>
          </p:cNvPr>
          <p:cNvSpPr txBox="1"/>
          <p:nvPr/>
        </p:nvSpPr>
        <p:spPr>
          <a:xfrm>
            <a:off x="226033" y="236308"/>
            <a:ext cx="2134108"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source lists need to be in the Mirage format as shown here for a point source list.</a:t>
            </a:r>
          </a:p>
        </p:txBody>
      </p:sp>
    </p:spTree>
    <p:extLst>
      <p:ext uri="{BB962C8B-B14F-4D97-AF65-F5344CB8AC3E}">
        <p14:creationId xmlns:p14="http://schemas.microsoft.com/office/powerpoint/2010/main" val="411972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11</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39" y="252164"/>
            <a:ext cx="9729060" cy="6353672"/>
          </a:xfrm>
          <a:prstGeom prst="rect">
            <a:avLst/>
          </a:prstGeom>
        </p:spPr>
      </p:pic>
      <p:sp>
        <p:nvSpPr>
          <p:cNvPr id="6" name="TextBox 5">
            <a:extLst>
              <a:ext uri="{FF2B5EF4-FFF2-40B4-BE49-F238E27FC236}">
                <a16:creationId xmlns:a16="http://schemas.microsoft.com/office/drawing/2014/main" id="{BF4AAAB1-6249-A148-84DB-CB780EB8A896}"/>
              </a:ext>
            </a:extLst>
          </p:cNvPr>
          <p:cNvSpPr txBox="1"/>
          <p:nvPr/>
        </p:nvSpPr>
        <p:spPr>
          <a:xfrm>
            <a:off x="226033" y="236308"/>
            <a:ext cx="2236906" cy="483209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extended source list also needs to be in Mirage input form.</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both cases, do not try to use the Mirage output source lists.</a:t>
            </a:r>
          </a:p>
        </p:txBody>
      </p:sp>
    </p:spTree>
    <p:extLst>
      <p:ext uri="{BB962C8B-B14F-4D97-AF65-F5344CB8AC3E}">
        <p14:creationId xmlns:p14="http://schemas.microsoft.com/office/powerpoint/2010/main" val="14028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12</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39" y="0"/>
            <a:ext cx="9729061" cy="6857999"/>
          </a:xfrm>
          <a:prstGeom prst="rect">
            <a:avLst/>
          </a:prstGeom>
        </p:spPr>
      </p:pic>
      <p:sp>
        <p:nvSpPr>
          <p:cNvPr id="3" name="Frame 2">
            <a:extLst>
              <a:ext uri="{FF2B5EF4-FFF2-40B4-BE49-F238E27FC236}">
                <a16:creationId xmlns:a16="http://schemas.microsoft.com/office/drawing/2014/main" id="{57E4A70F-6956-BC4B-86F7-24BBED53477D}"/>
              </a:ext>
            </a:extLst>
          </p:cNvPr>
          <p:cNvSpPr/>
          <p:nvPr/>
        </p:nvSpPr>
        <p:spPr>
          <a:xfrm>
            <a:off x="9318661" y="2753474"/>
            <a:ext cx="1458930" cy="39041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F4AAAB1-6249-A148-84DB-CB780EB8A896}"/>
              </a:ext>
            </a:extLst>
          </p:cNvPr>
          <p:cNvSpPr txBox="1"/>
          <p:nvPr/>
        </p:nvSpPr>
        <p:spPr>
          <a:xfrm>
            <a:off x="226032" y="236308"/>
            <a:ext cx="2739589"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If needed, select the extended source file name with the button or by typing in the file name.</a:t>
            </a:r>
          </a:p>
        </p:txBody>
      </p:sp>
    </p:spTree>
    <p:extLst>
      <p:ext uri="{BB962C8B-B14F-4D97-AF65-F5344CB8AC3E}">
        <p14:creationId xmlns:p14="http://schemas.microsoft.com/office/powerpoint/2010/main" val="272317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13</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39" y="79651"/>
            <a:ext cx="9729061" cy="6698697"/>
          </a:xfrm>
          <a:prstGeom prst="rect">
            <a:avLst/>
          </a:prstGeom>
        </p:spPr>
      </p:pic>
      <p:sp>
        <p:nvSpPr>
          <p:cNvPr id="3" name="Frame 2">
            <a:extLst>
              <a:ext uri="{FF2B5EF4-FFF2-40B4-BE49-F238E27FC236}">
                <a16:creationId xmlns:a16="http://schemas.microsoft.com/office/drawing/2014/main" id="{57E4A70F-6956-BC4B-86F7-24BBED53477D}"/>
              </a:ext>
            </a:extLst>
          </p:cNvPr>
          <p:cNvSpPr/>
          <p:nvPr/>
        </p:nvSpPr>
        <p:spPr>
          <a:xfrm>
            <a:off x="9382526" y="3191096"/>
            <a:ext cx="1637618" cy="39041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F4AAAB1-6249-A148-84DB-CB780EB8A896}"/>
              </a:ext>
            </a:extLst>
          </p:cNvPr>
          <p:cNvSpPr txBox="1"/>
          <p:nvPr/>
        </p:nvSpPr>
        <p:spPr>
          <a:xfrm>
            <a:off x="226032" y="236308"/>
            <a:ext cx="2743199" cy="52629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Both source lists need to be in the same directory, set by the file path.</a:t>
            </a:r>
          </a:p>
          <a:p>
            <a:r>
              <a:rPr lang="en-US" sz="2800" dirty="0">
                <a:latin typeface="Times New Roman" panose="02020603050405020304" pitchFamily="18" charset="0"/>
                <a:cs typeface="Times New Roman" panose="02020603050405020304" pitchFamily="18" charset="0"/>
              </a:rPr>
              <a:t>This is populated when one selects a point source file name.  Or one can select it with the button, or type the path in.</a:t>
            </a:r>
          </a:p>
        </p:txBody>
      </p:sp>
    </p:spTree>
    <p:extLst>
      <p:ext uri="{BB962C8B-B14F-4D97-AF65-F5344CB8AC3E}">
        <p14:creationId xmlns:p14="http://schemas.microsoft.com/office/powerpoint/2010/main" val="104647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14</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39" y="79651"/>
            <a:ext cx="9729061" cy="6698697"/>
          </a:xfrm>
          <a:prstGeom prst="rect">
            <a:avLst/>
          </a:prstGeom>
        </p:spPr>
      </p:pic>
      <p:sp>
        <p:nvSpPr>
          <p:cNvPr id="3" name="Frame 2">
            <a:extLst>
              <a:ext uri="{FF2B5EF4-FFF2-40B4-BE49-F238E27FC236}">
                <a16:creationId xmlns:a16="http://schemas.microsoft.com/office/drawing/2014/main" id="{57E4A70F-6956-BC4B-86F7-24BBED53477D}"/>
              </a:ext>
            </a:extLst>
          </p:cNvPr>
          <p:cNvSpPr/>
          <p:nvPr/>
        </p:nvSpPr>
        <p:spPr>
          <a:xfrm>
            <a:off x="9361977" y="3549308"/>
            <a:ext cx="1637618" cy="39041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F4AAAB1-6249-A148-84DB-CB780EB8A896}"/>
              </a:ext>
            </a:extLst>
          </p:cNvPr>
          <p:cNvSpPr txBox="1"/>
          <p:nvPr/>
        </p:nvSpPr>
        <p:spPr>
          <a:xfrm>
            <a:off x="226033" y="236308"/>
            <a:ext cx="2826086"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One also needs to tell the code where to find the PSF files.  If this is not the same place as where the source files are, set the WFSS PSF path using the button.</a:t>
            </a:r>
          </a:p>
        </p:txBody>
      </p:sp>
    </p:spTree>
    <p:extLst>
      <p:ext uri="{BB962C8B-B14F-4D97-AF65-F5344CB8AC3E}">
        <p14:creationId xmlns:p14="http://schemas.microsoft.com/office/powerpoint/2010/main" val="1074670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15</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617049" y="79651"/>
            <a:ext cx="9729061" cy="6698697"/>
          </a:xfrm>
          <a:prstGeom prst="rect">
            <a:avLst/>
          </a:prstGeom>
        </p:spPr>
      </p:pic>
      <p:sp>
        <p:nvSpPr>
          <p:cNvPr id="3" name="Frame 2">
            <a:extLst>
              <a:ext uri="{FF2B5EF4-FFF2-40B4-BE49-F238E27FC236}">
                <a16:creationId xmlns:a16="http://schemas.microsoft.com/office/drawing/2014/main" id="{57E4A70F-6956-BC4B-86F7-24BBED53477D}"/>
              </a:ext>
            </a:extLst>
          </p:cNvPr>
          <p:cNvSpPr/>
          <p:nvPr/>
        </p:nvSpPr>
        <p:spPr>
          <a:xfrm>
            <a:off x="3752273" y="4237674"/>
            <a:ext cx="1637618" cy="39041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F4AAAB1-6249-A148-84DB-CB780EB8A896}"/>
              </a:ext>
            </a:extLst>
          </p:cNvPr>
          <p:cNvSpPr txBox="1"/>
          <p:nvPr/>
        </p:nvSpPr>
        <p:spPr>
          <a:xfrm>
            <a:off x="226032" y="236308"/>
            <a:ext cx="2917859" cy="612475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Next, compute the scene image for the filter of interest.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source catalogue sky area should be large enough to at least cover the POM area at any angle.  Hence a minimum radius of 1.8´ should be used.</a:t>
            </a:r>
          </a:p>
        </p:txBody>
      </p:sp>
    </p:spTree>
    <p:extLst>
      <p:ext uri="{BB962C8B-B14F-4D97-AF65-F5344CB8AC3E}">
        <p14:creationId xmlns:p14="http://schemas.microsoft.com/office/powerpoint/2010/main" val="340501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16</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40" y="79651"/>
            <a:ext cx="9729059" cy="6698696"/>
          </a:xfrm>
          <a:prstGeom prst="rect">
            <a:avLst/>
          </a:prstGeom>
        </p:spPr>
      </p:pic>
      <p:sp>
        <p:nvSpPr>
          <p:cNvPr id="3" name="Frame 2">
            <a:extLst>
              <a:ext uri="{FF2B5EF4-FFF2-40B4-BE49-F238E27FC236}">
                <a16:creationId xmlns:a16="http://schemas.microsoft.com/office/drawing/2014/main" id="{57E4A70F-6956-BC4B-86F7-24BBED53477D}"/>
              </a:ext>
            </a:extLst>
          </p:cNvPr>
          <p:cNvSpPr/>
          <p:nvPr/>
        </p:nvSpPr>
        <p:spPr>
          <a:xfrm>
            <a:off x="5868747" y="2152024"/>
            <a:ext cx="439586" cy="39041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77805"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star image and the galaxies image have no background.  A uniform background is added according to the value in the Entry field.</a:t>
            </a:r>
          </a:p>
        </p:txBody>
      </p:sp>
    </p:spTree>
    <p:extLst>
      <p:ext uri="{BB962C8B-B14F-4D97-AF65-F5344CB8AC3E}">
        <p14:creationId xmlns:p14="http://schemas.microsoft.com/office/powerpoint/2010/main" val="4176738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17</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40" y="79651"/>
            <a:ext cx="9729059" cy="6698696"/>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3" y="236308"/>
            <a:ext cx="2665448"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Some log messages are written to the text box as calculations are carried out.</a:t>
            </a:r>
          </a:p>
        </p:txBody>
      </p:sp>
      <p:sp>
        <p:nvSpPr>
          <p:cNvPr id="8" name="Frame 7">
            <a:extLst>
              <a:ext uri="{FF2B5EF4-FFF2-40B4-BE49-F238E27FC236}">
                <a16:creationId xmlns:a16="http://schemas.microsoft.com/office/drawing/2014/main" id="{F9979C99-9096-F449-975C-465477CAC919}"/>
              </a:ext>
            </a:extLst>
          </p:cNvPr>
          <p:cNvSpPr/>
          <p:nvPr/>
        </p:nvSpPr>
        <p:spPr>
          <a:xfrm>
            <a:off x="2804844" y="608539"/>
            <a:ext cx="6924216" cy="852755"/>
          </a:xfrm>
          <a:prstGeom prst="fram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7492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18</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40" y="79651"/>
            <a:ext cx="9729059" cy="6698696"/>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3" y="236308"/>
            <a:ext cx="2756898"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When a star list is read in, if there is no sky position specified the mean star position will be used.</a:t>
            </a:r>
          </a:p>
        </p:txBody>
      </p:sp>
      <p:sp>
        <p:nvSpPr>
          <p:cNvPr id="8" name="Frame 7">
            <a:extLst>
              <a:ext uri="{FF2B5EF4-FFF2-40B4-BE49-F238E27FC236}">
                <a16:creationId xmlns:a16="http://schemas.microsoft.com/office/drawing/2014/main" id="{F9979C99-9096-F449-975C-465477CAC919}"/>
              </a:ext>
            </a:extLst>
          </p:cNvPr>
          <p:cNvSpPr/>
          <p:nvPr/>
        </p:nvSpPr>
        <p:spPr>
          <a:xfrm>
            <a:off x="5815173" y="3862874"/>
            <a:ext cx="3482940" cy="365125"/>
          </a:xfrm>
          <a:prstGeom prst="fram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24421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19</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41" y="79651"/>
            <a:ext cx="9729059" cy="6698696"/>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776659"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One can save the scene image to a file and read it back in later to save calculation time if the field has many objects.</a:t>
            </a:r>
          </a:p>
        </p:txBody>
      </p:sp>
      <p:sp>
        <p:nvSpPr>
          <p:cNvPr id="6" name="Frame 5">
            <a:extLst>
              <a:ext uri="{FF2B5EF4-FFF2-40B4-BE49-F238E27FC236}">
                <a16:creationId xmlns:a16="http://schemas.microsoft.com/office/drawing/2014/main" id="{8140E54A-61F4-E940-B58C-D44CC40493CD}"/>
              </a:ext>
            </a:extLst>
          </p:cNvPr>
          <p:cNvSpPr/>
          <p:nvPr/>
        </p:nvSpPr>
        <p:spPr>
          <a:xfrm>
            <a:off x="5301049" y="4227400"/>
            <a:ext cx="3620524" cy="39041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7534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F0AF-32E2-0547-8AF8-F1A6AFF7D6D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Purpose of the Tool</a:t>
            </a:r>
          </a:p>
        </p:txBody>
      </p:sp>
      <p:sp>
        <p:nvSpPr>
          <p:cNvPr id="3" name="Content Placeholder 2">
            <a:extLst>
              <a:ext uri="{FF2B5EF4-FFF2-40B4-BE49-F238E27FC236}">
                <a16:creationId xmlns:a16="http://schemas.microsoft.com/office/drawing/2014/main" id="{1E4C5F09-098E-5C4C-BF1E-4E16FB3FEA2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aim is to allow a user to evaluate spectral overlap in the NIRISS WFSS mode as a function of the rotation angle.</a:t>
            </a:r>
          </a:p>
          <a:p>
            <a:r>
              <a:rPr lang="en-US" dirty="0">
                <a:latin typeface="Times New Roman" panose="02020603050405020304" pitchFamily="18" charset="0"/>
                <a:cs typeface="Times New Roman" panose="02020603050405020304" pitchFamily="18" charset="0"/>
              </a:rPr>
              <a:t>Required in cases such as observation of a photometric standard star where one wishes to avoid contamination.</a:t>
            </a:r>
          </a:p>
          <a:p>
            <a:r>
              <a:rPr lang="en-US" dirty="0">
                <a:latin typeface="Times New Roman" panose="02020603050405020304" pitchFamily="18" charset="0"/>
                <a:cs typeface="Times New Roman" panose="02020603050405020304" pitchFamily="18" charset="0"/>
              </a:rPr>
              <a:t>While one can in principle run Mirage many times for different rotations, this is both time consuming and in some sense limited by the simulation process.  So I have made a Python tool to do this in an interface.</a:t>
            </a:r>
          </a:p>
        </p:txBody>
      </p:sp>
      <p:sp>
        <p:nvSpPr>
          <p:cNvPr id="4" name="Slide Number Placeholder 3">
            <a:extLst>
              <a:ext uri="{FF2B5EF4-FFF2-40B4-BE49-F238E27FC236}">
                <a16:creationId xmlns:a16="http://schemas.microsoft.com/office/drawing/2014/main" id="{CBE649CF-C20E-7B4B-8706-A501B7B03388}"/>
              </a:ext>
            </a:extLst>
          </p:cNvPr>
          <p:cNvSpPr>
            <a:spLocks noGrp="1"/>
          </p:cNvSpPr>
          <p:nvPr>
            <p:ph type="sldNum" sz="quarter" idx="12"/>
          </p:nvPr>
        </p:nvSpPr>
        <p:spPr/>
        <p:txBody>
          <a:bodyPr/>
          <a:lstStyle/>
          <a:p>
            <a:fld id="{2C44B074-A2A5-D141-96DD-32A1F830C3D9}" type="slidenum">
              <a:rPr lang="en-US" smtClean="0"/>
              <a:t>2</a:t>
            </a:fld>
            <a:endParaRPr lang="en-US"/>
          </a:p>
        </p:txBody>
      </p:sp>
    </p:spTree>
    <p:extLst>
      <p:ext uri="{BB962C8B-B14F-4D97-AF65-F5344CB8AC3E}">
        <p14:creationId xmlns:p14="http://schemas.microsoft.com/office/powerpoint/2010/main" val="3472994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20</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41" y="0"/>
            <a:ext cx="9729058" cy="6857998"/>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52629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Now the image can be displayed.  A new window comes up to show the image.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 have corrected the sky position to the target position, and recomputed the scene image.</a:t>
            </a:r>
          </a:p>
        </p:txBody>
      </p:sp>
      <p:sp>
        <p:nvSpPr>
          <p:cNvPr id="6" name="Frame 5">
            <a:extLst>
              <a:ext uri="{FF2B5EF4-FFF2-40B4-BE49-F238E27FC236}">
                <a16:creationId xmlns:a16="http://schemas.microsoft.com/office/drawing/2014/main" id="{8140E54A-61F4-E940-B58C-D44CC40493CD}"/>
              </a:ext>
            </a:extLst>
          </p:cNvPr>
          <p:cNvSpPr/>
          <p:nvPr/>
        </p:nvSpPr>
        <p:spPr>
          <a:xfrm>
            <a:off x="8909221" y="4052742"/>
            <a:ext cx="2014148" cy="39041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68903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21</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895188" y="0"/>
            <a:ext cx="8864564" cy="6857998"/>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763748"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image display window has some controls at left to help look at the image.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One normally wants to have the “</a:t>
            </a:r>
            <a:r>
              <a:rPr lang="en-US" sz="2800" dirty="0" err="1">
                <a:latin typeface="Times New Roman" panose="02020603050405020304" pitchFamily="18" charset="0"/>
                <a:cs typeface="Times New Roman" panose="02020603050405020304" pitchFamily="18" charset="0"/>
              </a:rPr>
              <a:t>zscale</a:t>
            </a:r>
            <a:r>
              <a:rPr lang="en-US" sz="2800" dirty="0">
                <a:latin typeface="Times New Roman" panose="02020603050405020304" pitchFamily="18" charset="0"/>
                <a:cs typeface="Times New Roman" panose="02020603050405020304" pitchFamily="18" charset="0"/>
              </a:rPr>
              <a:t>” radio button activated.</a:t>
            </a:r>
          </a:p>
        </p:txBody>
      </p:sp>
    </p:spTree>
    <p:extLst>
      <p:ext uri="{BB962C8B-B14F-4D97-AF65-F5344CB8AC3E}">
        <p14:creationId xmlns:p14="http://schemas.microsoft.com/office/powerpoint/2010/main" val="327762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22</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959816" y="49998"/>
            <a:ext cx="8735309" cy="6758001"/>
          </a:xfrm>
          <a:prstGeom prst="rect">
            <a:avLst/>
          </a:prstGeom>
        </p:spPr>
      </p:pic>
      <p:sp>
        <p:nvSpPr>
          <p:cNvPr id="5" name="TextBox 4">
            <a:extLst>
              <a:ext uri="{FF2B5EF4-FFF2-40B4-BE49-F238E27FC236}">
                <a16:creationId xmlns:a16="http://schemas.microsoft.com/office/drawing/2014/main" id="{F4655268-477D-4C4D-9CCC-8E36E621A38A}"/>
              </a:ext>
            </a:extLst>
          </p:cNvPr>
          <p:cNvSpPr txBox="1"/>
          <p:nvPr/>
        </p:nvSpPr>
        <p:spPr>
          <a:xfrm>
            <a:off x="226032" y="236308"/>
            <a:ext cx="2763748"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image display window has some controls at left to help look at the image.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One normally wants to have the “</a:t>
            </a:r>
            <a:r>
              <a:rPr lang="en-US" sz="2800" dirty="0" err="1">
                <a:latin typeface="Times New Roman" panose="02020603050405020304" pitchFamily="18" charset="0"/>
                <a:cs typeface="Times New Roman" panose="02020603050405020304" pitchFamily="18" charset="0"/>
              </a:rPr>
              <a:t>zscale</a:t>
            </a:r>
            <a:r>
              <a:rPr lang="en-US" sz="2800" dirty="0">
                <a:latin typeface="Times New Roman" panose="02020603050405020304" pitchFamily="18" charset="0"/>
                <a:cs typeface="Times New Roman" panose="02020603050405020304" pitchFamily="18" charset="0"/>
              </a:rPr>
              <a:t>” radio button activated.</a:t>
            </a:r>
          </a:p>
        </p:txBody>
      </p:sp>
    </p:spTree>
    <p:extLst>
      <p:ext uri="{BB962C8B-B14F-4D97-AF65-F5344CB8AC3E}">
        <p14:creationId xmlns:p14="http://schemas.microsoft.com/office/powerpoint/2010/main" val="2396996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23</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959816" y="49998"/>
            <a:ext cx="8735309" cy="6758001"/>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569386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For stars it is often better to adjust the range in the “Display Minimum” and “Display Maximum” Entry fields and “Redisplay” as here.  One needs to select the “full” radio button for this.</a:t>
            </a:r>
          </a:p>
        </p:txBody>
      </p:sp>
    </p:spTree>
    <p:extLst>
      <p:ext uri="{BB962C8B-B14F-4D97-AF65-F5344CB8AC3E}">
        <p14:creationId xmlns:p14="http://schemas.microsoft.com/office/powerpoint/2010/main" val="3174659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24</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951869" y="50000"/>
            <a:ext cx="8735309" cy="6758001"/>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photometric standard WD1657+343 is the star close to the </a:t>
            </a:r>
            <a:r>
              <a:rPr lang="en-US" sz="2800" dirty="0" err="1">
                <a:latin typeface="Times New Roman" panose="02020603050405020304" pitchFamily="18" charset="0"/>
                <a:cs typeface="Times New Roman" panose="02020603050405020304" pitchFamily="18" charset="0"/>
              </a:rPr>
              <a:t>centre</a:t>
            </a:r>
            <a:r>
              <a:rPr lang="en-US" sz="2800" dirty="0">
                <a:latin typeface="Times New Roman" panose="02020603050405020304" pitchFamily="18" charset="0"/>
                <a:cs typeface="Times New Roman" panose="02020603050405020304" pitchFamily="18" charset="0"/>
              </a:rPr>
              <a:t> of the image here.</a:t>
            </a:r>
          </a:p>
        </p:txBody>
      </p:sp>
      <p:cxnSp>
        <p:nvCxnSpPr>
          <p:cNvPr id="5" name="Straight Arrow Connector 4">
            <a:extLst>
              <a:ext uri="{FF2B5EF4-FFF2-40B4-BE49-F238E27FC236}">
                <a16:creationId xmlns:a16="http://schemas.microsoft.com/office/drawing/2014/main" id="{9B8D62BE-395C-A746-88DF-E82C4EFDEE3D}"/>
              </a:ext>
            </a:extLst>
          </p:cNvPr>
          <p:cNvCxnSpPr/>
          <p:nvPr/>
        </p:nvCxnSpPr>
        <p:spPr>
          <a:xfrm flipH="1">
            <a:off x="8774131" y="3441844"/>
            <a:ext cx="3698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412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A77184-6869-D94C-9FC5-9ECA9F753A3A}"/>
              </a:ext>
            </a:extLst>
          </p:cNvPr>
          <p:cNvPicPr>
            <a:picLocks noChangeAspect="1"/>
          </p:cNvPicPr>
          <p:nvPr/>
        </p:nvPicPr>
        <p:blipFill>
          <a:blip r:embed="rId2"/>
          <a:srcRect/>
          <a:stretch/>
        </p:blipFill>
        <p:spPr>
          <a:xfrm>
            <a:off x="2462942" y="0"/>
            <a:ext cx="9729056" cy="6857997"/>
          </a:xfrm>
          <a:prstGeom prst="rect">
            <a:avLst/>
          </a:prstGeom>
        </p:spPr>
      </p:pic>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25</a:t>
            </a:fld>
            <a:endParaRPr lang="en-US"/>
          </a:p>
        </p:txBody>
      </p:sp>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One can use the slider to set the rotation angle in degrees E of N.  Each time it is changed, the “output” image is recalculated and displayed.</a:t>
            </a:r>
          </a:p>
        </p:txBody>
      </p:sp>
      <p:sp>
        <p:nvSpPr>
          <p:cNvPr id="6" name="Frame 5">
            <a:extLst>
              <a:ext uri="{FF2B5EF4-FFF2-40B4-BE49-F238E27FC236}">
                <a16:creationId xmlns:a16="http://schemas.microsoft.com/office/drawing/2014/main" id="{8140E54A-61F4-E940-B58C-D44CC40493CD}"/>
              </a:ext>
            </a:extLst>
          </p:cNvPr>
          <p:cNvSpPr/>
          <p:nvPr/>
        </p:nvSpPr>
        <p:spPr>
          <a:xfrm>
            <a:off x="2992539" y="4551452"/>
            <a:ext cx="8669862" cy="1222623"/>
          </a:xfrm>
          <a:prstGeom prst="frame">
            <a:avLst/>
          </a:prstGeom>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402193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26</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42" y="0"/>
            <a:ext cx="9729056" cy="6857997"/>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One can also use the Entry fields to set a range of angles and step through them one by one, forwards or backwards.</a:t>
            </a:r>
          </a:p>
        </p:txBody>
      </p:sp>
      <p:sp>
        <p:nvSpPr>
          <p:cNvPr id="6" name="Frame 5">
            <a:extLst>
              <a:ext uri="{FF2B5EF4-FFF2-40B4-BE49-F238E27FC236}">
                <a16:creationId xmlns:a16="http://schemas.microsoft.com/office/drawing/2014/main" id="{8140E54A-61F4-E940-B58C-D44CC40493CD}"/>
              </a:ext>
            </a:extLst>
          </p:cNvPr>
          <p:cNvSpPr/>
          <p:nvPr/>
        </p:nvSpPr>
        <p:spPr>
          <a:xfrm>
            <a:off x="4027470" y="5126804"/>
            <a:ext cx="6760396" cy="678095"/>
          </a:xfrm>
          <a:prstGeom prst="fram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92399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27</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834299" y="0"/>
            <a:ext cx="8986342" cy="6857998"/>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One can use the slider to set the rotation angle in degrees E of N.  Each time it is changed, the “output” image is recalculated </a:t>
            </a:r>
            <a:r>
              <a:rPr lang="en-US" sz="2800">
                <a:latin typeface="Times New Roman" panose="02020603050405020304" pitchFamily="18" charset="0"/>
                <a:cs typeface="Times New Roman" panose="02020603050405020304" pitchFamily="18" charset="0"/>
              </a:rPr>
              <a:t>and displayed.</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92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28</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895187" y="0"/>
            <a:ext cx="8864564" cy="6857998"/>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Going back to the dispersed image with the selection button, there is another spectrum near the standard star spectrum.</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332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29</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895187" y="0"/>
            <a:ext cx="8864564" cy="6857998"/>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52629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Going back to the dispersed image with the selection button, there is another spectrum near the standard star spectrum.</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To get a better look, use the “set zoom” button.  </a:t>
            </a:r>
          </a:p>
        </p:txBody>
      </p:sp>
      <p:sp>
        <p:nvSpPr>
          <p:cNvPr id="3" name="Frame 2">
            <a:extLst>
              <a:ext uri="{FF2B5EF4-FFF2-40B4-BE49-F238E27FC236}">
                <a16:creationId xmlns:a16="http://schemas.microsoft.com/office/drawing/2014/main" id="{9DB51817-60AB-9C4F-8DFC-6AA6C86AC92F}"/>
              </a:ext>
            </a:extLst>
          </p:cNvPr>
          <p:cNvSpPr/>
          <p:nvPr/>
        </p:nvSpPr>
        <p:spPr>
          <a:xfrm>
            <a:off x="4625453" y="3966658"/>
            <a:ext cx="1050324" cy="24713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6605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B322-E43D-054B-9B3F-0786BF8549E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Where To Get The Code</a:t>
            </a:r>
          </a:p>
        </p:txBody>
      </p:sp>
      <p:sp>
        <p:nvSpPr>
          <p:cNvPr id="3" name="Content Placeholder 2">
            <a:extLst>
              <a:ext uri="{FF2B5EF4-FFF2-40B4-BE49-F238E27FC236}">
                <a16:creationId xmlns:a16="http://schemas.microsoft.com/office/drawing/2014/main" id="{4BED43A2-0B1D-214C-82CA-13FACFF4326D}"/>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code is stored on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hlinkClick r:id="rId2"/>
              </a:rPr>
              <a:t>https://github.com/KevinVolkSTScI/wfss_overlap</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One needs various files to run the code, which are stored on Box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hlinkClick r:id="rId3"/>
              </a:rPr>
              <a:t>https://stsci.box.com/s/ih166mw8ded6w0qeiw7znc7xuth7n531</a:t>
            </a:r>
            <a:endParaRPr lang="en-US" dirty="0">
              <a:latin typeface="Times New Roman" panose="02020603050405020304" pitchFamily="18" charset="0"/>
              <a:cs typeface="Times New Roman" panose="02020603050405020304" pitchFamily="18" charset="0"/>
              <a:hlinkClick r:id="rId4"/>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50D9F96-2034-4E4F-838F-C151DFC40442}"/>
              </a:ext>
            </a:extLst>
          </p:cNvPr>
          <p:cNvSpPr>
            <a:spLocks noGrp="1"/>
          </p:cNvSpPr>
          <p:nvPr>
            <p:ph type="sldNum" sz="quarter" idx="12"/>
          </p:nvPr>
        </p:nvSpPr>
        <p:spPr/>
        <p:txBody>
          <a:bodyPr/>
          <a:lstStyle/>
          <a:p>
            <a:fld id="{2C44B074-A2A5-D141-96DD-32A1F830C3D9}" type="slidenum">
              <a:rPr lang="en-US" smtClean="0"/>
              <a:t>3</a:t>
            </a:fld>
            <a:endParaRPr lang="en-US"/>
          </a:p>
        </p:txBody>
      </p:sp>
    </p:spTree>
    <p:extLst>
      <p:ext uri="{BB962C8B-B14F-4D97-AF65-F5344CB8AC3E}">
        <p14:creationId xmlns:p14="http://schemas.microsoft.com/office/powerpoint/2010/main" val="3512688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30</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834299" y="0"/>
            <a:ext cx="8986340" cy="6857997"/>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zoom is around the </a:t>
            </a:r>
            <a:r>
              <a:rPr lang="en-US" sz="2800" dirty="0" err="1">
                <a:latin typeface="Times New Roman" panose="02020603050405020304" pitchFamily="18" charset="0"/>
                <a:cs typeface="Times New Roman" panose="02020603050405020304" pitchFamily="18" charset="0"/>
              </a:rPr>
              <a:t>centre</a:t>
            </a:r>
            <a:r>
              <a:rPr lang="en-US" sz="2800" dirty="0">
                <a:latin typeface="Times New Roman" panose="02020603050405020304" pitchFamily="18" charset="0"/>
                <a:cs typeface="Times New Roman" panose="02020603050405020304" pitchFamily="18" charset="0"/>
              </a:rPr>
              <a:t> of the image or any position selected by clicking on the displayed image.</a:t>
            </a:r>
          </a:p>
        </p:txBody>
      </p:sp>
    </p:spTree>
    <p:extLst>
      <p:ext uri="{BB962C8B-B14F-4D97-AF65-F5344CB8AC3E}">
        <p14:creationId xmlns:p14="http://schemas.microsoft.com/office/powerpoint/2010/main" val="3865818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31</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892092" y="-10269"/>
            <a:ext cx="8986340" cy="6857997"/>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zoom is around the </a:t>
            </a:r>
            <a:r>
              <a:rPr lang="en-US" sz="2800" dirty="0" err="1">
                <a:latin typeface="Times New Roman" panose="02020603050405020304" pitchFamily="18" charset="0"/>
                <a:cs typeface="Times New Roman" panose="02020603050405020304" pitchFamily="18" charset="0"/>
              </a:rPr>
              <a:t>centre</a:t>
            </a:r>
            <a:r>
              <a:rPr lang="en-US" sz="2800" dirty="0">
                <a:latin typeface="Times New Roman" panose="02020603050405020304" pitchFamily="18" charset="0"/>
                <a:cs typeface="Times New Roman" panose="02020603050405020304" pitchFamily="18" charset="0"/>
              </a:rPr>
              <a:t> of the image or any position selected by clicking on the displayed image.</a:t>
            </a:r>
          </a:p>
        </p:txBody>
      </p:sp>
      <p:sp>
        <p:nvSpPr>
          <p:cNvPr id="3" name="Frame 2">
            <a:extLst>
              <a:ext uri="{FF2B5EF4-FFF2-40B4-BE49-F238E27FC236}">
                <a16:creationId xmlns:a16="http://schemas.microsoft.com/office/drawing/2014/main" id="{2D87E3CD-6D57-A64C-891D-07076D7BF9DF}"/>
              </a:ext>
            </a:extLst>
          </p:cNvPr>
          <p:cNvSpPr/>
          <p:nvPr/>
        </p:nvSpPr>
        <p:spPr>
          <a:xfrm>
            <a:off x="8721671" y="3039493"/>
            <a:ext cx="105911" cy="2301411"/>
          </a:xfrm>
          <a:prstGeom prst="frame">
            <a:avLst/>
          </a:prstGeom>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a:extLst>
              <a:ext uri="{FF2B5EF4-FFF2-40B4-BE49-F238E27FC236}">
                <a16:creationId xmlns:a16="http://schemas.microsoft.com/office/drawing/2014/main" id="{1EBEB70F-1765-6149-AAA1-BD3BDB2EB290}"/>
              </a:ext>
            </a:extLst>
          </p:cNvPr>
          <p:cNvSpPr/>
          <p:nvPr/>
        </p:nvSpPr>
        <p:spPr>
          <a:xfrm>
            <a:off x="8730235" y="4210831"/>
            <a:ext cx="105911" cy="2301411"/>
          </a:xfrm>
          <a:prstGeom prst="frame">
            <a:avLst/>
          </a:prstGeom>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17C7A29-F85C-1C47-82A6-87A7997717D4}"/>
              </a:ext>
            </a:extLst>
          </p:cNvPr>
          <p:cNvSpPr txBox="1"/>
          <p:nvPr/>
        </p:nvSpPr>
        <p:spPr>
          <a:xfrm>
            <a:off x="8959919" y="3390469"/>
            <a:ext cx="1765035" cy="369332"/>
          </a:xfrm>
          <a:prstGeom prst="rect">
            <a:avLst/>
          </a:prstGeom>
          <a:noFill/>
        </p:spPr>
        <p:txBody>
          <a:bodyPr wrap="none" rtlCol="0">
            <a:spAutoFit/>
          </a:bodyPr>
          <a:lstStyle/>
          <a:p>
            <a:r>
              <a:rPr lang="en-US" dirty="0">
                <a:solidFill>
                  <a:srgbClr val="FFFF00"/>
                </a:solidFill>
                <a:latin typeface="Times New Roman" panose="02020603050405020304" pitchFamily="18" charset="0"/>
                <a:cs typeface="Times New Roman" panose="02020603050405020304" pitchFamily="18" charset="0"/>
              </a:rPr>
              <a:t>Source spectrum</a:t>
            </a:r>
          </a:p>
        </p:txBody>
      </p:sp>
      <p:sp>
        <p:nvSpPr>
          <p:cNvPr id="8" name="TextBox 7">
            <a:extLst>
              <a:ext uri="{FF2B5EF4-FFF2-40B4-BE49-F238E27FC236}">
                <a16:creationId xmlns:a16="http://schemas.microsoft.com/office/drawing/2014/main" id="{8BCEBFC3-3414-2B4E-B800-95FB1D9F6338}"/>
              </a:ext>
            </a:extLst>
          </p:cNvPr>
          <p:cNvSpPr txBox="1"/>
          <p:nvPr/>
        </p:nvSpPr>
        <p:spPr>
          <a:xfrm>
            <a:off x="8928243" y="4972692"/>
            <a:ext cx="1672253"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Other spectrum</a:t>
            </a:r>
          </a:p>
        </p:txBody>
      </p:sp>
    </p:spTree>
    <p:extLst>
      <p:ext uri="{BB962C8B-B14F-4D97-AF65-F5344CB8AC3E}">
        <p14:creationId xmlns:p14="http://schemas.microsoft.com/office/powerpoint/2010/main" val="2884663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32</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3360382" y="0"/>
            <a:ext cx="7934174" cy="6857996"/>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655564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“j” and “k” keys work as in IRAF to produce a plot of the mean of 4 lines or 4 columns, length 20 pixels, to help estimate separations between spectra.</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As in IRAF, a Gaussian fit is overplotted.</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416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33</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3360382" y="0"/>
            <a:ext cx="7934174" cy="6857996"/>
          </a:xfrm>
          <a:prstGeom prst="rect">
            <a:avLst/>
          </a:prstGeom>
        </p:spPr>
      </p:pic>
      <p:sp>
        <p:nvSpPr>
          <p:cNvPr id="7" name="TextBox 6">
            <a:extLst>
              <a:ext uri="{FF2B5EF4-FFF2-40B4-BE49-F238E27FC236}">
                <a16:creationId xmlns:a16="http://schemas.microsoft.com/office/drawing/2014/main" id="{791F8A6E-E4A2-0C4C-A9D1-C47792FE88F2}"/>
              </a:ext>
            </a:extLst>
          </p:cNvPr>
          <p:cNvSpPr txBox="1"/>
          <p:nvPr/>
        </p:nvSpPr>
        <p:spPr>
          <a:xfrm>
            <a:off x="226032" y="236308"/>
            <a:ext cx="2650732"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Note that when these profile display windows are created, no input can be sent to the main program until the window is closed (at least on my Mac system).</a:t>
            </a:r>
          </a:p>
        </p:txBody>
      </p:sp>
    </p:spTree>
    <p:extLst>
      <p:ext uri="{BB962C8B-B14F-4D97-AF65-F5344CB8AC3E}">
        <p14:creationId xmlns:p14="http://schemas.microsoft.com/office/powerpoint/2010/main" val="33162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F0AF-32E2-0547-8AF8-F1A6AFF7D6D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Tool Algorithm</a:t>
            </a:r>
          </a:p>
        </p:txBody>
      </p:sp>
      <p:sp>
        <p:nvSpPr>
          <p:cNvPr id="3" name="Content Placeholder 2">
            <a:extLst>
              <a:ext uri="{FF2B5EF4-FFF2-40B4-BE49-F238E27FC236}">
                <a16:creationId xmlns:a16="http://schemas.microsoft.com/office/drawing/2014/main" id="{1E4C5F09-098E-5C4C-BF1E-4E16FB3FEA2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The tool has four steps.  One step is to make a scene image, similar to the way Mirage does it but not convolved with the image PSF.  The second step is to rotate the scene image to an arbitrary rotation angle.  The third step is to convolve with a suitable imaging or WFSS mode PSF to make an output image.  Lastly, the resulting image is displayed in a GUI window with some functions available.  (The image display code is my own creation, since </a:t>
            </a:r>
            <a:r>
              <a:rPr lang="en-US" dirty="0" err="1">
                <a:latin typeface="Times New Roman" panose="02020603050405020304" pitchFamily="18" charset="0"/>
                <a:cs typeface="Times New Roman" panose="02020603050405020304" pitchFamily="18" charset="0"/>
              </a:rPr>
              <a:t>ginga</a:t>
            </a:r>
            <a:r>
              <a:rPr lang="en-US" dirty="0">
                <a:latin typeface="Times New Roman" panose="02020603050405020304" pitchFamily="18" charset="0"/>
                <a:cs typeface="Times New Roman" panose="02020603050405020304" pitchFamily="18" charset="0"/>
              </a:rPr>
              <a:t> is too complicated for me.)</a:t>
            </a:r>
          </a:p>
        </p:txBody>
      </p:sp>
      <p:sp>
        <p:nvSpPr>
          <p:cNvPr id="4" name="Slide Number Placeholder 3">
            <a:extLst>
              <a:ext uri="{FF2B5EF4-FFF2-40B4-BE49-F238E27FC236}">
                <a16:creationId xmlns:a16="http://schemas.microsoft.com/office/drawing/2014/main" id="{BA0AF6C1-4E63-9B47-BCFC-3D9592881946}"/>
              </a:ext>
            </a:extLst>
          </p:cNvPr>
          <p:cNvSpPr>
            <a:spLocks noGrp="1"/>
          </p:cNvSpPr>
          <p:nvPr>
            <p:ph type="sldNum" sz="quarter" idx="12"/>
          </p:nvPr>
        </p:nvSpPr>
        <p:spPr/>
        <p:txBody>
          <a:bodyPr/>
          <a:lstStyle/>
          <a:p>
            <a:fld id="{2C44B074-A2A5-D141-96DD-32A1F830C3D9}" type="slidenum">
              <a:rPr lang="en-US" smtClean="0"/>
              <a:t>4</a:t>
            </a:fld>
            <a:endParaRPr lang="en-US"/>
          </a:p>
        </p:txBody>
      </p:sp>
    </p:spTree>
    <p:extLst>
      <p:ext uri="{BB962C8B-B14F-4D97-AF65-F5344CB8AC3E}">
        <p14:creationId xmlns:p14="http://schemas.microsoft.com/office/powerpoint/2010/main" val="416410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6B75-E35D-8546-8448-951BCAC2FF8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Tool Inputs</a:t>
            </a:r>
          </a:p>
        </p:txBody>
      </p:sp>
      <p:sp>
        <p:nvSpPr>
          <p:cNvPr id="3" name="Content Placeholder 2">
            <a:extLst>
              <a:ext uri="{FF2B5EF4-FFF2-40B4-BE49-F238E27FC236}">
                <a16:creationId xmlns:a16="http://schemas.microsoft.com/office/drawing/2014/main" id="{77BE216F-8B32-6241-AEEA-CEFE7E779192}"/>
              </a:ext>
            </a:extLst>
          </p:cNvPr>
          <p:cNvSpPr>
            <a:spLocks noGrp="1"/>
          </p:cNvSpPr>
          <p:nvPr>
            <p:ph idx="1"/>
          </p:nvPr>
        </p:nvSpPr>
        <p:spPr>
          <a:xfrm>
            <a:off x="838200" y="1825625"/>
            <a:ext cx="10515600" cy="4739562"/>
          </a:xfrm>
        </p:spPr>
        <p:txBody>
          <a:bodyPr/>
          <a:lstStyle/>
          <a:p>
            <a:r>
              <a:rPr lang="en-US" dirty="0">
                <a:latin typeface="Times New Roman" panose="02020603050405020304" pitchFamily="18" charset="0"/>
                <a:cs typeface="Times New Roman" panose="02020603050405020304" pitchFamily="18" charset="0"/>
              </a:rPr>
              <a:t>The tool needs a star list and may also have a extended source list.  Both of these are assumed to be in the same format as Mirage uses currently for the point source and extended source lists.</a:t>
            </a:r>
          </a:p>
          <a:p>
            <a:r>
              <a:rPr lang="en-US" dirty="0">
                <a:latin typeface="Times New Roman" panose="02020603050405020304" pitchFamily="18" charset="0"/>
                <a:cs typeface="Times New Roman" panose="02020603050405020304" pitchFamily="18" charset="0"/>
              </a:rPr>
              <a:t>The code reads the RA, Dec, and magnitude values from these files.  It also reads the </a:t>
            </a:r>
            <a:r>
              <a:rPr lang="en-US" dirty="0" err="1">
                <a:latin typeface="Times New Roman" panose="02020603050405020304" pitchFamily="18" charset="0"/>
                <a:cs typeface="Times New Roman" panose="02020603050405020304" pitchFamily="18" charset="0"/>
              </a:rPr>
              <a:t>Sersic</a:t>
            </a:r>
            <a:r>
              <a:rPr lang="en-US" dirty="0">
                <a:latin typeface="Times New Roman" panose="02020603050405020304" pitchFamily="18" charset="0"/>
                <a:cs typeface="Times New Roman" panose="02020603050405020304" pitchFamily="18" charset="0"/>
              </a:rPr>
              <a:t> profile parameters from the extended source list and creates model </a:t>
            </a:r>
            <a:r>
              <a:rPr lang="en-US" dirty="0" err="1">
                <a:latin typeface="Times New Roman" panose="02020603050405020304" pitchFamily="18" charset="0"/>
                <a:cs typeface="Times New Roman" panose="02020603050405020304" pitchFamily="18" charset="0"/>
              </a:rPr>
              <a:t>Sersic</a:t>
            </a:r>
            <a:r>
              <a:rPr lang="en-US" dirty="0">
                <a:latin typeface="Times New Roman" panose="02020603050405020304" pitchFamily="18" charset="0"/>
                <a:cs typeface="Times New Roman" panose="02020603050405020304" pitchFamily="18" charset="0"/>
              </a:rPr>
              <a:t> images for each source using the </a:t>
            </a:r>
            <a:r>
              <a:rPr lang="en-US" dirty="0" err="1">
                <a:latin typeface="Times New Roman" panose="02020603050405020304" pitchFamily="18" charset="0"/>
                <a:cs typeface="Times New Roman" panose="02020603050405020304" pitchFamily="18" charset="0"/>
              </a:rPr>
              <a:t>astropy.modelling.models</a:t>
            </a:r>
            <a:r>
              <a:rPr lang="en-US" dirty="0">
                <a:latin typeface="Times New Roman" panose="02020603050405020304" pitchFamily="18" charset="0"/>
                <a:cs typeface="Times New Roman" panose="02020603050405020304" pitchFamily="18" charset="0"/>
              </a:rPr>
              <a:t> Sersic2D functionality.  The RA, Dec values are converted to pixels using </a:t>
            </a:r>
            <a:r>
              <a:rPr lang="en-US" dirty="0" err="1">
                <a:latin typeface="Times New Roman" panose="02020603050405020304" pitchFamily="18" charset="0"/>
                <a:cs typeface="Times New Roman" panose="02020603050405020304" pitchFamily="18" charset="0"/>
              </a:rPr>
              <a:t>pysiaf</a:t>
            </a:r>
            <a:r>
              <a:rPr lang="en-US" dirty="0">
                <a:latin typeface="Times New Roman" panose="02020603050405020304" pitchFamily="18" charset="0"/>
                <a:cs typeface="Times New Roman" panose="02020603050405020304" pitchFamily="18" charset="0"/>
              </a:rPr>
              <a:t> for the NIS_CEN aperture with a specified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position.  </a:t>
            </a:r>
            <a:r>
              <a:rPr lang="en-US" dirty="0" err="1">
                <a:latin typeface="Times New Roman" panose="02020603050405020304" pitchFamily="18" charset="0"/>
                <a:cs typeface="Times New Roman" panose="02020603050405020304" pitchFamily="18" charset="0"/>
              </a:rPr>
              <a:t>Pysiaf</a:t>
            </a:r>
            <a:r>
              <a:rPr lang="en-US" dirty="0">
                <a:latin typeface="Times New Roman" panose="02020603050405020304" pitchFamily="18" charset="0"/>
                <a:cs typeface="Times New Roman" panose="02020603050405020304" pitchFamily="18" charset="0"/>
              </a:rPr>
              <a:t> does include a distortion model, but in calculating the </a:t>
            </a:r>
            <a:r>
              <a:rPr lang="en-US" dirty="0" err="1">
                <a:latin typeface="Times New Roman" panose="02020603050405020304" pitchFamily="18" charset="0"/>
                <a:cs typeface="Times New Roman" panose="02020603050405020304" pitchFamily="18" charset="0"/>
              </a:rPr>
              <a:t>Sersic</a:t>
            </a:r>
            <a:r>
              <a:rPr lang="en-US" dirty="0">
                <a:latin typeface="Times New Roman" panose="02020603050405020304" pitchFamily="18" charset="0"/>
                <a:cs typeface="Times New Roman" panose="02020603050405020304" pitchFamily="18" charset="0"/>
              </a:rPr>
              <a:t> profile the pixels are assumed to be square and of uniform size 0.0656″. </a:t>
            </a:r>
          </a:p>
        </p:txBody>
      </p:sp>
      <p:sp>
        <p:nvSpPr>
          <p:cNvPr id="4" name="Slide Number Placeholder 3">
            <a:extLst>
              <a:ext uri="{FF2B5EF4-FFF2-40B4-BE49-F238E27FC236}">
                <a16:creationId xmlns:a16="http://schemas.microsoft.com/office/drawing/2014/main" id="{0581DBD1-08D5-664C-8911-15B4E5B05BE8}"/>
              </a:ext>
            </a:extLst>
          </p:cNvPr>
          <p:cNvSpPr>
            <a:spLocks noGrp="1"/>
          </p:cNvSpPr>
          <p:nvPr>
            <p:ph type="sldNum" sz="quarter" idx="12"/>
          </p:nvPr>
        </p:nvSpPr>
        <p:spPr/>
        <p:txBody>
          <a:bodyPr/>
          <a:lstStyle/>
          <a:p>
            <a:fld id="{2C44B074-A2A5-D141-96DD-32A1F830C3D9}" type="slidenum">
              <a:rPr lang="en-US" smtClean="0"/>
              <a:t>5</a:t>
            </a:fld>
            <a:endParaRPr lang="en-US"/>
          </a:p>
        </p:txBody>
      </p:sp>
    </p:spTree>
    <p:extLst>
      <p:ext uri="{BB962C8B-B14F-4D97-AF65-F5344CB8AC3E}">
        <p14:creationId xmlns:p14="http://schemas.microsoft.com/office/powerpoint/2010/main" val="102820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6B75-E35D-8546-8448-951BCAC2FF8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Tool Inputs</a:t>
            </a:r>
          </a:p>
        </p:txBody>
      </p:sp>
      <p:sp>
        <p:nvSpPr>
          <p:cNvPr id="3" name="Content Placeholder 2">
            <a:extLst>
              <a:ext uri="{FF2B5EF4-FFF2-40B4-BE49-F238E27FC236}">
                <a16:creationId xmlns:a16="http://schemas.microsoft.com/office/drawing/2014/main" id="{77BE216F-8B32-6241-AEEA-CEFE7E77919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basic scene image for the tool is 3631×3631 pixels with nominal sky area 3.96989´ square since each pixel is assumed to be 0.0656″ square.  The POM area is assumed to be the central 2322×2322 pixels (sub-array area [655:2977, 655:2977]) and the image area is assumed to be the central 2048×2048 pixels (sub-array area [792:2840, 792:2840]).</a:t>
            </a:r>
          </a:p>
          <a:p>
            <a:r>
              <a:rPr lang="en-US" dirty="0">
                <a:latin typeface="Times New Roman" panose="02020603050405020304" pitchFamily="18" charset="0"/>
                <a:cs typeface="Times New Roman" panose="02020603050405020304" pitchFamily="18" charset="0"/>
              </a:rPr>
              <a:t>One can use an existing image as the input if it </a:t>
            </a:r>
            <a:r>
              <a:rPr lang="en-US" dirty="0">
                <a:solidFill>
                  <a:srgbClr val="0070C0"/>
                </a:solidFill>
                <a:latin typeface="Times New Roman" panose="02020603050405020304" pitchFamily="18" charset="0"/>
                <a:cs typeface="Times New Roman" panose="02020603050405020304" pitchFamily="18" charset="0"/>
              </a:rPr>
              <a:t>conforms to the above dimensions, </a:t>
            </a:r>
            <a:r>
              <a:rPr lang="en-US" dirty="0">
                <a:solidFill>
                  <a:srgbClr val="00B050"/>
                </a:solidFill>
                <a:latin typeface="Times New Roman" panose="02020603050405020304" pitchFamily="18" charset="0"/>
                <a:cs typeface="Times New Roman" panose="02020603050405020304" pitchFamily="18" charset="0"/>
              </a:rPr>
              <a:t>covers at least the POM area</a:t>
            </a:r>
            <a:r>
              <a:rPr lang="en-US" dirty="0">
                <a:solidFill>
                  <a:srgbClr val="0070C0"/>
                </a:solidFill>
                <a:latin typeface="Times New Roman" panose="02020603050405020304" pitchFamily="18" charset="0"/>
                <a:cs typeface="Times New Roman" panose="02020603050405020304" pitchFamily="18" charset="0"/>
              </a:rPr>
              <a:t>,</a:t>
            </a:r>
            <a:r>
              <a:rPr lang="en-US" dirty="0">
                <a:solidFill>
                  <a:srgbClr val="92D050"/>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 and has been deconvolved by the imaging PSF</a:t>
            </a:r>
            <a:r>
              <a:rPr lang="en-US" dirty="0">
                <a:latin typeface="Times New Roman" panose="02020603050405020304" pitchFamily="18" charset="0"/>
                <a:cs typeface="Times New Roman" panose="02020603050405020304" pitchFamily="18" charset="0"/>
              </a:rPr>
              <a:t>.</a:t>
            </a:r>
            <a:endParaRPr lang="en-US" dirty="0">
              <a:solidFill>
                <a:srgbClr val="92D05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581DBD1-08D5-664C-8911-15B4E5B05BE8}"/>
              </a:ext>
            </a:extLst>
          </p:cNvPr>
          <p:cNvSpPr>
            <a:spLocks noGrp="1"/>
          </p:cNvSpPr>
          <p:nvPr>
            <p:ph type="sldNum" sz="quarter" idx="12"/>
          </p:nvPr>
        </p:nvSpPr>
        <p:spPr/>
        <p:txBody>
          <a:bodyPr/>
          <a:lstStyle/>
          <a:p>
            <a:fld id="{2C44B074-A2A5-D141-96DD-32A1F830C3D9}" type="slidenum">
              <a:rPr lang="en-US" smtClean="0"/>
              <a:t>6</a:t>
            </a:fld>
            <a:endParaRPr lang="en-US"/>
          </a:p>
        </p:txBody>
      </p:sp>
    </p:spTree>
    <p:extLst>
      <p:ext uri="{BB962C8B-B14F-4D97-AF65-F5344CB8AC3E}">
        <p14:creationId xmlns:p14="http://schemas.microsoft.com/office/powerpoint/2010/main" val="353978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63E559-166E-6F47-BACF-B16C7FD1458E}"/>
              </a:ext>
            </a:extLst>
          </p:cNvPr>
          <p:cNvSpPr>
            <a:spLocks noGrp="1"/>
          </p:cNvSpPr>
          <p:nvPr>
            <p:ph type="sldNum" sz="quarter" idx="12"/>
          </p:nvPr>
        </p:nvSpPr>
        <p:spPr/>
        <p:txBody>
          <a:bodyPr/>
          <a:lstStyle/>
          <a:p>
            <a:fld id="{2C44B074-A2A5-D141-96DD-32A1F830C3D9}" type="slidenum">
              <a:rPr lang="en-US" smtClean="0"/>
              <a:t>7</a:t>
            </a:fld>
            <a:endParaRPr lang="en-US"/>
          </a:p>
        </p:txBody>
      </p:sp>
      <p:pic>
        <p:nvPicPr>
          <p:cNvPr id="6" name="Picture 5">
            <a:extLst>
              <a:ext uri="{FF2B5EF4-FFF2-40B4-BE49-F238E27FC236}">
                <a16:creationId xmlns:a16="http://schemas.microsoft.com/office/drawing/2014/main" id="{CB0E302B-0A83-6F4F-AF17-E2EDC0B4E9B9}"/>
              </a:ext>
            </a:extLst>
          </p:cNvPr>
          <p:cNvPicPr>
            <a:picLocks noChangeAspect="1"/>
          </p:cNvPicPr>
          <p:nvPr/>
        </p:nvPicPr>
        <p:blipFill>
          <a:blip r:embed="rId2"/>
          <a:stretch>
            <a:fillRect/>
          </a:stretch>
        </p:blipFill>
        <p:spPr>
          <a:xfrm>
            <a:off x="911320" y="-1325363"/>
            <a:ext cx="10236684" cy="9144000"/>
          </a:xfrm>
          <a:prstGeom prst="rect">
            <a:avLst/>
          </a:prstGeom>
        </p:spPr>
      </p:pic>
      <p:cxnSp>
        <p:nvCxnSpPr>
          <p:cNvPr id="3" name="Straight Connector 2">
            <a:extLst>
              <a:ext uri="{FF2B5EF4-FFF2-40B4-BE49-F238E27FC236}">
                <a16:creationId xmlns:a16="http://schemas.microsoft.com/office/drawing/2014/main" id="{47A27ACE-9431-E349-9819-9D2B89FFE1CB}"/>
              </a:ext>
            </a:extLst>
          </p:cNvPr>
          <p:cNvCxnSpPr/>
          <p:nvPr/>
        </p:nvCxnSpPr>
        <p:spPr>
          <a:xfrm>
            <a:off x="1281095" y="4041648"/>
            <a:ext cx="9729627" cy="0"/>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83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8</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39" y="0"/>
            <a:ext cx="9729061" cy="6857999"/>
          </a:xfrm>
          <a:prstGeom prst="rect">
            <a:avLst/>
          </a:prstGeom>
        </p:spPr>
      </p:pic>
      <p:sp>
        <p:nvSpPr>
          <p:cNvPr id="5" name="TextBox 4">
            <a:extLst>
              <a:ext uri="{FF2B5EF4-FFF2-40B4-BE49-F238E27FC236}">
                <a16:creationId xmlns:a16="http://schemas.microsoft.com/office/drawing/2014/main" id="{FB7D1E0F-F24D-B94E-B9BF-87CDF984260F}"/>
              </a:ext>
            </a:extLst>
          </p:cNvPr>
          <p:cNvSpPr txBox="1"/>
          <p:nvPr/>
        </p:nvSpPr>
        <p:spPr>
          <a:xfrm>
            <a:off x="226033" y="236308"/>
            <a:ext cx="2732924"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Initial appearance</a:t>
            </a:r>
          </a:p>
          <a:p>
            <a:r>
              <a:rPr lang="en-US" sz="2800" dirty="0">
                <a:latin typeface="Times New Roman" panose="02020603050405020304" pitchFamily="18" charset="0"/>
                <a:cs typeface="Times New Roman" panose="02020603050405020304" pitchFamily="18" charset="0"/>
              </a:rPr>
              <a:t>of the window (on a Mac system).</a:t>
            </a:r>
          </a:p>
        </p:txBody>
      </p:sp>
      <p:pic>
        <p:nvPicPr>
          <p:cNvPr id="7" name="Picture 6">
            <a:extLst>
              <a:ext uri="{FF2B5EF4-FFF2-40B4-BE49-F238E27FC236}">
                <a16:creationId xmlns:a16="http://schemas.microsoft.com/office/drawing/2014/main" id="{8CA5CF7F-6C33-FA41-997F-32FD71DD9A26}"/>
              </a:ext>
            </a:extLst>
          </p:cNvPr>
          <p:cNvPicPr>
            <a:picLocks noChangeAspect="1"/>
          </p:cNvPicPr>
          <p:nvPr/>
        </p:nvPicPr>
        <p:blipFill>
          <a:blip r:embed="rId2"/>
          <a:srcRect/>
          <a:stretch/>
        </p:blipFill>
        <p:spPr>
          <a:xfrm>
            <a:off x="2462939" y="1"/>
            <a:ext cx="9729061" cy="6857999"/>
          </a:xfrm>
          <a:prstGeom prst="rect">
            <a:avLst/>
          </a:prstGeom>
        </p:spPr>
      </p:pic>
    </p:spTree>
    <p:extLst>
      <p:ext uri="{BB962C8B-B14F-4D97-AF65-F5344CB8AC3E}">
        <p14:creationId xmlns:p14="http://schemas.microsoft.com/office/powerpoint/2010/main" val="126982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546BFE-536D-FA43-A9FF-427157AC61C2}"/>
              </a:ext>
            </a:extLst>
          </p:cNvPr>
          <p:cNvSpPr>
            <a:spLocks noGrp="1"/>
          </p:cNvSpPr>
          <p:nvPr>
            <p:ph type="sldNum" sz="quarter" idx="12"/>
          </p:nvPr>
        </p:nvSpPr>
        <p:spPr/>
        <p:txBody>
          <a:bodyPr/>
          <a:lstStyle/>
          <a:p>
            <a:fld id="{2C44B074-A2A5-D141-96DD-32A1F830C3D9}" type="slidenum">
              <a:rPr lang="en-US" smtClean="0"/>
              <a:t>9</a:t>
            </a:fld>
            <a:endParaRPr lang="en-US"/>
          </a:p>
        </p:txBody>
      </p:sp>
      <p:pic>
        <p:nvPicPr>
          <p:cNvPr id="4" name="Picture 3">
            <a:extLst>
              <a:ext uri="{FF2B5EF4-FFF2-40B4-BE49-F238E27FC236}">
                <a16:creationId xmlns:a16="http://schemas.microsoft.com/office/drawing/2014/main" id="{81A6765A-9A68-C147-B330-0E408D61645D}"/>
              </a:ext>
            </a:extLst>
          </p:cNvPr>
          <p:cNvPicPr>
            <a:picLocks noChangeAspect="1"/>
          </p:cNvPicPr>
          <p:nvPr/>
        </p:nvPicPr>
        <p:blipFill>
          <a:blip r:embed="rId2"/>
          <a:srcRect/>
          <a:stretch/>
        </p:blipFill>
        <p:spPr>
          <a:xfrm>
            <a:off x="2462939" y="0"/>
            <a:ext cx="9729061" cy="6857999"/>
          </a:xfrm>
          <a:prstGeom prst="rect">
            <a:avLst/>
          </a:prstGeom>
        </p:spPr>
      </p:pic>
      <p:sp>
        <p:nvSpPr>
          <p:cNvPr id="3" name="Frame 2">
            <a:extLst>
              <a:ext uri="{FF2B5EF4-FFF2-40B4-BE49-F238E27FC236}">
                <a16:creationId xmlns:a16="http://schemas.microsoft.com/office/drawing/2014/main" id="{57E4A70F-6956-BC4B-86F7-24BBED53477D}"/>
              </a:ext>
            </a:extLst>
          </p:cNvPr>
          <p:cNvSpPr/>
          <p:nvPr/>
        </p:nvSpPr>
        <p:spPr>
          <a:xfrm>
            <a:off x="9318661" y="2424701"/>
            <a:ext cx="1458930" cy="39041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F4AAAB1-6249-A148-84DB-CB780EB8A896}"/>
              </a:ext>
            </a:extLst>
          </p:cNvPr>
          <p:cNvSpPr txBox="1"/>
          <p:nvPr/>
        </p:nvSpPr>
        <p:spPr>
          <a:xfrm>
            <a:off x="226033" y="236308"/>
            <a:ext cx="2764302"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Select the point source file name with the button or by typing in the file name.</a:t>
            </a:r>
          </a:p>
        </p:txBody>
      </p:sp>
    </p:spTree>
    <p:extLst>
      <p:ext uri="{BB962C8B-B14F-4D97-AF65-F5344CB8AC3E}">
        <p14:creationId xmlns:p14="http://schemas.microsoft.com/office/powerpoint/2010/main" val="3752416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17036</TotalTime>
  <Words>1245</Words>
  <Application>Microsoft Macintosh PowerPoint</Application>
  <PresentationFormat>Widescreen</PresentationFormat>
  <Paragraphs>99</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WFSS Overlap Tool</vt:lpstr>
      <vt:lpstr>Purpose of the Tool</vt:lpstr>
      <vt:lpstr>Where To Get The Code</vt:lpstr>
      <vt:lpstr>Tool Algorithm</vt:lpstr>
      <vt:lpstr>Tool Inputs</vt:lpstr>
      <vt:lpstr>Tool Inputs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WFSS Overlap Tool</dc:title>
  <dc:creator>Microsoft Office User</dc:creator>
  <cp:lastModifiedBy>Microsoft Office User</cp:lastModifiedBy>
  <cp:revision>38</cp:revision>
  <dcterms:created xsi:type="dcterms:W3CDTF">2021-07-06T17:22:55Z</dcterms:created>
  <dcterms:modified xsi:type="dcterms:W3CDTF">2021-07-26T21:22:19Z</dcterms:modified>
</cp:coreProperties>
</file>