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60" r:id="rId4"/>
    <p:sldId id="271" r:id="rId5"/>
    <p:sldId id="267" r:id="rId6"/>
    <p:sldId id="272" r:id="rId7"/>
    <p:sldId id="273" r:id="rId8"/>
    <p:sldId id="274" r:id="rId9"/>
    <p:sldId id="275" r:id="rId10"/>
    <p:sldId id="261" r:id="rId11"/>
    <p:sldId id="278" r:id="rId12"/>
    <p:sldId id="270" r:id="rId13"/>
    <p:sldId id="276" r:id="rId14"/>
    <p:sldId id="280" r:id="rId15"/>
    <p:sldId id="268" r:id="rId16"/>
    <p:sldId id="265" r:id="rId17"/>
    <p:sldId id="257" r:id="rId18"/>
    <p:sldId id="259" r:id="rId19"/>
    <p:sldId id="281"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233" autoAdjust="0"/>
  </p:normalViewPr>
  <p:slideViewPr>
    <p:cSldViewPr snapToGrid="0">
      <p:cViewPr varScale="1">
        <p:scale>
          <a:sx n="86" d="100"/>
          <a:sy n="86" d="100"/>
        </p:scale>
        <p:origin x="23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mtClean="0"/>
              <a:t>Residential</a:t>
            </a:r>
            <a:r>
              <a:rPr lang="en-US" baseline="0" smtClean="0"/>
              <a:t> Properties</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1FE-463D-9FA3-E116B5DDA63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1FE-463D-9FA3-E116B5DDA638}"/>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Sheet1!$A$2:$A$3</c:f>
              <c:strCache>
                <c:ptCount val="2"/>
                <c:pt idx="0">
                  <c:v>HDB</c:v>
                </c:pt>
                <c:pt idx="1">
                  <c:v>Others</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0-1B54-4C1F-AFED-7B64695D7116}"/>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61981-2197-4974-AD73-16E977370486}" type="datetimeFigureOut">
              <a:rPr lang="en-US" smtClean="0"/>
              <a:t>8/17/2017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329B-E15D-4F24-BDD2-3A56D5D0FA90}" type="slidenum">
              <a:rPr lang="en-US" smtClean="0"/>
              <a:t>‹#›</a:t>
            </a:fld>
            <a:endParaRPr lang="en-US"/>
          </a:p>
        </p:txBody>
      </p:sp>
    </p:spTree>
    <p:extLst>
      <p:ext uri="{BB962C8B-B14F-4D97-AF65-F5344CB8AC3E}">
        <p14:creationId xmlns:p14="http://schemas.microsoft.com/office/powerpoint/2010/main" val="280971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onvexset.blogspot.sg/2012/06/operationalizing-hdb-balloting-with.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99.co/blog/singapore/sales-balance-fla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Hi</a:t>
            </a:r>
            <a:r>
              <a:rPr lang="en-US" baseline="0" smtClean="0"/>
              <a:t> everyone, here is my survey about the HDB mechanism.</a:t>
            </a:r>
          </a:p>
          <a:p>
            <a:r>
              <a:rPr lang="en-US" baseline="0" smtClean="0"/>
              <a:t>Housing and Department Board if you wonder what it is. I have thought about which kind of logical order that I can present, yet I still do not think this is the best way. So at some point, you might have some questions, but please note it and ask me later, because it might somewhere in the back of this presentation.</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1</a:t>
            </a:fld>
            <a:endParaRPr lang="en-US"/>
          </a:p>
        </p:txBody>
      </p:sp>
    </p:spTree>
    <p:extLst>
      <p:ext uri="{BB962C8B-B14F-4D97-AF65-F5344CB8AC3E}">
        <p14:creationId xmlns:p14="http://schemas.microsoft.com/office/powerpoint/2010/main" val="4044273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Ratio can vary between</a:t>
            </a:r>
            <a:r>
              <a:rPr lang="en-US" sz="1200" b="0" i="0" kern="1200" baseline="0" smtClean="0">
                <a:solidFill>
                  <a:schemeClr val="tx1"/>
                </a:solidFill>
                <a:effectLst/>
                <a:latin typeface="+mn-lt"/>
                <a:ea typeface="+mn-ea"/>
                <a:cs typeface="+mn-cs"/>
              </a:rPr>
              <a:t> non-mature and mature estate.</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Link: http://www.hdb.gov.sg/cs/infoweb/residential/buying-a-flat/new/eligibility/priority-schemes</a:t>
            </a:r>
          </a:p>
          <a:p>
            <a:endParaRPr lang="en-US" sz="12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31329B-E15D-4F24-BDD2-3A56D5D0FA90}" type="slidenum">
              <a:rPr lang="en-US" smtClean="0"/>
              <a:t>10</a:t>
            </a:fld>
            <a:endParaRPr lang="en-US"/>
          </a:p>
        </p:txBody>
      </p:sp>
    </p:spTree>
    <p:extLst>
      <p:ext uri="{BB962C8B-B14F-4D97-AF65-F5344CB8AC3E}">
        <p14:creationId xmlns:p14="http://schemas.microsoft.com/office/powerpoint/2010/main" val="178496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11</a:t>
            </a:fld>
            <a:endParaRPr lang="en-US"/>
          </a:p>
        </p:txBody>
      </p:sp>
    </p:spTree>
    <p:extLst>
      <p:ext uri="{BB962C8B-B14F-4D97-AF65-F5344CB8AC3E}">
        <p14:creationId xmlns:p14="http://schemas.microsoft.com/office/powerpoint/2010/main" val="3601209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 that considered as exploited</a:t>
            </a:r>
            <a:r>
              <a:rPr lang="en-US" baseline="0" smtClean="0"/>
              <a:t> the system when choosing priority pool gaining advantage for you?</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12</a:t>
            </a:fld>
            <a:endParaRPr lang="en-US"/>
          </a:p>
        </p:txBody>
      </p:sp>
    </p:spTree>
    <p:extLst>
      <p:ext uri="{BB962C8B-B14F-4D97-AF65-F5344CB8AC3E}">
        <p14:creationId xmlns:p14="http://schemas.microsoft.com/office/powerpoint/2010/main" val="10615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Clue</a:t>
            </a:r>
            <a:r>
              <a:rPr lang="en-US" sz="1200" b="1" i="0" kern="1200" smtClean="0">
                <a:solidFill>
                  <a:schemeClr val="tx1"/>
                </a:solidFill>
                <a:effectLst/>
                <a:latin typeface="+mn-lt"/>
                <a:ea typeface="+mn-ea"/>
                <a:cs typeface="+mn-cs"/>
              </a:rPr>
              <a:t>:</a:t>
            </a:r>
          </a:p>
          <a:p>
            <a:pPr marL="171450" indent="-171450">
              <a:buFontTx/>
              <a:buChar char="-"/>
            </a:pPr>
            <a:r>
              <a:rPr lang="en-US" sz="1200" b="1" i="0" kern="1200" smtClean="0">
                <a:solidFill>
                  <a:schemeClr val="tx1"/>
                </a:solidFill>
                <a:effectLst/>
                <a:latin typeface="+mn-lt"/>
                <a:ea typeface="+mn-ea"/>
                <a:cs typeface="+mn-cs"/>
              </a:rPr>
              <a:t>First-timer applicants will be given more chances</a:t>
            </a:r>
            <a:r>
              <a:rPr lang="en-US" sz="1200" b="0" i="0" kern="1200" smtClean="0">
                <a:solidFill>
                  <a:schemeClr val="tx1"/>
                </a:solidFill>
                <a:effectLst/>
                <a:latin typeface="+mn-lt"/>
                <a:ea typeface="+mn-ea"/>
                <a:cs typeface="+mn-cs"/>
              </a:rPr>
              <a:t> over the Second-timer applicants in the balloting, subject to the prevailing policy on ethnic ratios and quota of flats available for booking.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smtClean="0">
                <a:solidFill>
                  <a:schemeClr val="tx1"/>
                </a:solidFill>
                <a:effectLst/>
                <a:latin typeface="+mn-lt"/>
                <a:ea typeface="+mn-ea"/>
                <a:cs typeface="+mn-cs"/>
              </a:rPr>
              <a:t>Depend on mature that ratio of priority scheme</a:t>
            </a:r>
          </a:p>
          <a:p>
            <a:pPr marL="171450" indent="-171450">
              <a:buFontTx/>
              <a:buChar char="-"/>
            </a:pPr>
            <a:r>
              <a:rPr lang="en-US" sz="1200" b="0" i="0" kern="1200" smtClean="0">
                <a:solidFill>
                  <a:schemeClr val="tx1"/>
                </a:solidFill>
                <a:effectLst/>
                <a:latin typeface="+mn-lt"/>
                <a:ea typeface="+mn-ea"/>
                <a:cs typeface="+mn-cs"/>
              </a:rPr>
              <a:t>Additional chances are not given for SBF and</a:t>
            </a:r>
          </a:p>
          <a:p>
            <a:pPr marL="171450" indent="-171450">
              <a:buFontTx/>
              <a:buChar char="-"/>
            </a:pPr>
            <a:r>
              <a:rPr lang="en-US" sz="1200" b="0" i="0" kern="1200" smtClean="0">
                <a:solidFill>
                  <a:schemeClr val="tx1"/>
                </a:solidFill>
                <a:effectLst/>
                <a:latin typeface="+mn-lt"/>
                <a:ea typeface="+mn-ea"/>
                <a:cs typeface="+mn-cs"/>
              </a:rPr>
              <a:t> BTO sales launches in mature estates as the supply of those flats is limited.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You can get priority for up to 2 schemes. So long as you meet all of the applicable eligibility conditions, you can apply for 1 priority scheme with the exception of PPS, where PPS applicants can also apply for TCPS and/ or MGPS, and vice versa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To manage repeated non-selection of flats by first-timers, please note that: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Those who were invited to select a flat but did not do so, will have their previous unsuccessful applications set to 0</a:t>
            </a:r>
          </a:p>
          <a:p>
            <a:r>
              <a:rPr lang="en-US" sz="1200" b="0" i="0" kern="1200" smtClean="0">
                <a:solidFill>
                  <a:schemeClr val="tx1"/>
                </a:solidFill>
                <a:effectLst/>
                <a:latin typeface="+mn-lt"/>
                <a:ea typeface="+mn-ea"/>
                <a:cs typeface="+mn-cs"/>
              </a:rPr>
              <a:t>Should an applicant reject 2 chances to select a flat, any and all first-timer privileges will be removed for a period of 1 year. Any flat applications made during this period will be placed together with second-timer applicants, and no additional ballot chances are given.</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The balloting is conducted for each priority scheme. For example, a married couple with 3 children is eligible for the TCPS and PPS. Their application will first be balloted with other TCPS applicants. If that ballot is unsuccessful, their application is then balloted again under the PPS. First priority in MCPS</a:t>
            </a:r>
            <a:endParaRPr lang="en-US" smtClean="0"/>
          </a:p>
          <a:p>
            <a:pPr marL="0" indent="0">
              <a:buFontTx/>
              <a:buNone/>
            </a:pPr>
            <a:endParaRPr lang="en-US" smtClean="0"/>
          </a:p>
          <a:p>
            <a:pPr marL="0" indent="0">
              <a:buFontTx/>
              <a:buNone/>
            </a:pPr>
            <a:r>
              <a:rPr lang="en-US" smtClean="0"/>
              <a:t>The</a:t>
            </a:r>
            <a:r>
              <a:rPr lang="en-US" baseline="0" smtClean="0"/>
              <a:t> last one raise suspicious in me that maybe each pool has its own priority in comparison to others.</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13</a:t>
            </a:fld>
            <a:endParaRPr lang="en-US"/>
          </a:p>
        </p:txBody>
      </p:sp>
    </p:spTree>
    <p:extLst>
      <p:ext uri="{BB962C8B-B14F-4D97-AF65-F5344CB8AC3E}">
        <p14:creationId xmlns:p14="http://schemas.microsoft.com/office/powerpoint/2010/main" val="337925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Pool</a:t>
            </a:r>
            <a:r>
              <a:rPr lang="en-US" baseline="0" smtClean="0"/>
              <a:t> = priority pool</a:t>
            </a:r>
          </a:p>
          <a:p>
            <a:pPr marL="0" indent="0">
              <a:buFontTx/>
              <a:buNone/>
            </a:pPr>
            <a:r>
              <a:rPr lang="en-US" baseline="0" smtClean="0"/>
              <a:t>All flat types do not do it at the same time, but in a particular order. This could affect the racial ratio for later buyer.</a:t>
            </a:r>
          </a:p>
          <a:p>
            <a:pPr marL="0" indent="0">
              <a:buFontTx/>
              <a:buNone/>
            </a:pPr>
            <a:r>
              <a:rPr lang="en-US" baseline="0" smtClean="0"/>
              <a:t>Proof? One blog post.</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14</a:t>
            </a:fld>
            <a:endParaRPr lang="en-US"/>
          </a:p>
        </p:txBody>
      </p:sp>
    </p:spTree>
    <p:extLst>
      <p:ext uri="{BB962C8B-B14F-4D97-AF65-F5344CB8AC3E}">
        <p14:creationId xmlns:p14="http://schemas.microsoft.com/office/powerpoint/2010/main" val="1179008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 good post about evolution</a:t>
            </a:r>
            <a:r>
              <a:rPr lang="en-US" baseline="0" smtClean="0"/>
              <a:t> of mechanism:https://www.reddit.com/r/singapore/comments/4kxgss/why_do_bto_flats_have_an_income_ceiling/</a:t>
            </a:r>
          </a:p>
          <a:p>
            <a:r>
              <a:rPr lang="en-US" baseline="0" smtClean="0"/>
              <a:t>Supported Document: http://www.hdb.gov.sg/cs/infoweb/residential/buying-a-flat/new/hdb-flat</a:t>
            </a:r>
            <a:endParaRPr lang="en-US" smtClean="0"/>
          </a:p>
          <a:p>
            <a:endParaRPr lang="en-US" smtClean="0"/>
          </a:p>
          <a:p>
            <a:r>
              <a:rPr lang="en-US" smtClean="0"/>
              <a:t>is 2 priority scheme promise more chance?</a:t>
            </a:r>
          </a:p>
          <a:p>
            <a:r>
              <a:rPr lang="en-US" smtClean="0"/>
              <a:t>Flats were allocated under the Waiting List System, Booking System, Registration for Flats System, and currently the Build-To-Order System.:http://www.hdb.gov.sg/cs/infoweb/about-us/our-role/public-housing--a-singapore-icon</a:t>
            </a:r>
          </a:p>
          <a:p>
            <a:endParaRPr lang="en-US" smtClean="0"/>
          </a:p>
          <a:p>
            <a:r>
              <a:rPr lang="en-US" smtClean="0"/>
              <a:t>Scandal: http://www.straitstimes.com/singapore/housing/hdb-clarifies-stand-on-priority-scheme-withdrawals</a:t>
            </a:r>
          </a:p>
          <a:p>
            <a:endParaRPr lang="en-US" smtClean="0"/>
          </a:p>
          <a:p>
            <a:r>
              <a:rPr lang="en-US" smtClean="0"/>
              <a:t>Q12: Can I change the ethnic group classification of my flat application if my spouse is of a different ethnic group?</a:t>
            </a:r>
          </a:p>
          <a:p>
            <a:r>
              <a:rPr lang="en-US" smtClean="0"/>
              <a:t>A12: The application and booking of a flat will be subject to the Ethnic Integration Policy. Each application is classified based on the head of household regardless of whether the person is listed as the main applicant, co-applicant or proposed occupier. In an application made by a couple of the same ethnic group, the application will be based on their ethnic group. For couples of different ethnic groups, they can request to classify their household under either ethnic group.</a:t>
            </a:r>
          </a:p>
          <a:p>
            <a:endParaRPr lang="en-US" smtClean="0"/>
          </a:p>
        </p:txBody>
      </p:sp>
      <p:sp>
        <p:nvSpPr>
          <p:cNvPr id="4" name="Slide Number Placeholder 3"/>
          <p:cNvSpPr>
            <a:spLocks noGrp="1"/>
          </p:cNvSpPr>
          <p:nvPr>
            <p:ph type="sldNum" sz="quarter" idx="10"/>
          </p:nvPr>
        </p:nvSpPr>
        <p:spPr/>
        <p:txBody>
          <a:bodyPr/>
          <a:lstStyle/>
          <a:p>
            <a:fld id="{2031329B-E15D-4F24-BDD2-3A56D5D0FA90}" type="slidenum">
              <a:rPr lang="en-US" smtClean="0"/>
              <a:t>15</a:t>
            </a:fld>
            <a:endParaRPr lang="en-US"/>
          </a:p>
        </p:txBody>
      </p:sp>
    </p:spTree>
    <p:extLst>
      <p:ext uri="{BB962C8B-B14F-4D97-AF65-F5344CB8AC3E}">
        <p14:creationId xmlns:p14="http://schemas.microsoft.com/office/powerpoint/2010/main" val="2760776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Unsure about number of chances: https://blog.moneysmart.sg/property/your-step-by-step-guide-to-buying-a-bto-flat/</a:t>
            </a:r>
          </a:p>
          <a:p>
            <a:endParaRPr lang="en-US" smtClean="0"/>
          </a:p>
          <a:p>
            <a:r>
              <a:rPr lang="en-US" smtClean="0"/>
              <a:t>Other link: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hlinkClick r:id="rId3"/>
              </a:rPr>
              <a:t>http://convexset.blogspot.sg/2012/06/operationalizing-hdb-balloting-with.html</a:t>
            </a:r>
            <a:endParaRPr lang="en-US" smtClean="0"/>
          </a:p>
          <a:p>
            <a:r>
              <a:rPr lang="en-US" smtClean="0"/>
              <a:t>https://www.99.co/blog/singapore/ethnic-integration-policy/</a:t>
            </a:r>
          </a:p>
          <a:p>
            <a:r>
              <a:rPr lang="en-US" smtClean="0"/>
              <a:t>http://www.kattytan.com/2012/06/the-process-of-we-got-our-flat.html</a:t>
            </a:r>
          </a:p>
          <a:p>
            <a:endParaRPr lang="en-US" smtClean="0"/>
          </a:p>
          <a:p>
            <a:r>
              <a:rPr lang="en-US" smtClean="0"/>
              <a:t>Optimized strategy: https://www.homerenoguru.sg/articles/renovation-essentials/maximise-chance-of-winning-bto-ballot/</a:t>
            </a:r>
          </a:p>
        </p:txBody>
      </p:sp>
      <p:sp>
        <p:nvSpPr>
          <p:cNvPr id="4" name="Slide Number Placeholder 3"/>
          <p:cNvSpPr>
            <a:spLocks noGrp="1"/>
          </p:cNvSpPr>
          <p:nvPr>
            <p:ph type="sldNum" sz="quarter" idx="10"/>
          </p:nvPr>
        </p:nvSpPr>
        <p:spPr/>
        <p:txBody>
          <a:bodyPr/>
          <a:lstStyle/>
          <a:p>
            <a:fld id="{2031329B-E15D-4F24-BDD2-3A56D5D0FA90}" type="slidenum">
              <a:rPr lang="en-US" smtClean="0"/>
              <a:t>16</a:t>
            </a:fld>
            <a:endParaRPr lang="en-US"/>
          </a:p>
        </p:txBody>
      </p:sp>
    </p:spTree>
    <p:extLst>
      <p:ext uri="{BB962C8B-B14F-4D97-AF65-F5344CB8AC3E}">
        <p14:creationId xmlns:p14="http://schemas.microsoft.com/office/powerpoint/2010/main" val="4139807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 few abbreviation you might take note when reading</a:t>
            </a:r>
            <a:r>
              <a:rPr lang="en-US" baseline="0" smtClean="0"/>
              <a:t> following slides</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18</a:t>
            </a:fld>
            <a:endParaRPr lang="en-US"/>
          </a:p>
        </p:txBody>
      </p:sp>
    </p:spTree>
    <p:extLst>
      <p:ext uri="{BB962C8B-B14F-4D97-AF65-F5344CB8AC3E}">
        <p14:creationId xmlns:p14="http://schemas.microsoft.com/office/powerpoint/2010/main" val="3206264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Negativ</a:t>
            </a:r>
            <a:r>
              <a:rPr lang="en-US" baseline="0" smtClean="0"/>
              <a:t>e effect of raising ceiling, seems like existing problem to low-incomer: https://blog.moneysmart.sg/opinion/hdb-income-ceiling-increase/</a:t>
            </a:r>
          </a:p>
          <a:p>
            <a:endParaRPr lang="en-US"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EIP: </a:t>
            </a:r>
            <a:r>
              <a:rPr lang="en-US" smtClean="0"/>
              <a:t>https://www.99.co/blog/singapore/ethnic-integration-policy/</a:t>
            </a:r>
          </a:p>
          <a:p>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19</a:t>
            </a:fld>
            <a:endParaRPr lang="en-US"/>
          </a:p>
        </p:txBody>
      </p:sp>
    </p:spTree>
    <p:extLst>
      <p:ext uri="{BB962C8B-B14F-4D97-AF65-F5344CB8AC3E}">
        <p14:creationId xmlns:p14="http://schemas.microsoft.com/office/powerpoint/2010/main" val="233772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20</a:t>
            </a:fld>
            <a:endParaRPr lang="en-US"/>
          </a:p>
        </p:txBody>
      </p:sp>
    </p:spTree>
    <p:extLst>
      <p:ext uri="{BB962C8B-B14F-4D97-AF65-F5344CB8AC3E}">
        <p14:creationId xmlns:p14="http://schemas.microsoft.com/office/powerpoint/2010/main" val="83026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Singapore, the residential property market consists of two main types: public housing and private housing. Public housing, or HDB flats, generally is subsidized by the Singapore government for Singapore citizens and permanent residents. In 2009, HDB homes accounted for about 78% of the 1.13 million residential properties in Singapore. </a:t>
            </a:r>
          </a:p>
          <a:p>
            <a:endParaRPr lang="en-US" smtClean="0"/>
          </a:p>
          <a:p>
            <a:pPr lvl="1"/>
            <a:r>
              <a:rPr lang="en-US" smtClean="0">
                <a:solidFill>
                  <a:srgbClr val="7030A0"/>
                </a:solidFill>
              </a:rPr>
              <a:t>More than 80% of Singaporeans live in HDB flats, which are developed and closely governed by the Housing and Development Board (HDB), including the resale market. These flats are located in housing estates, which are self-contained satellite towns with schools, groceries, clinics, food courts, and sports and recreational facilities. There are a large variety of flat types and layouts to cater to various housing budgets.</a:t>
            </a:r>
          </a:p>
          <a:p>
            <a:pPr lvl="1"/>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Before</a:t>
            </a:r>
            <a:r>
              <a:rPr lang="en-US" baseline="0" smtClean="0"/>
              <a:t> going into detail, I will first speaking of general ways people buy house.</a:t>
            </a:r>
            <a:endParaRPr lang="en-US" smtClean="0"/>
          </a:p>
          <a:p>
            <a:pPr lvl="0"/>
            <a:endParaRPr lang="en-US" smtClean="0"/>
          </a:p>
        </p:txBody>
      </p:sp>
      <p:sp>
        <p:nvSpPr>
          <p:cNvPr id="4" name="Slide Number Placeholder 3"/>
          <p:cNvSpPr>
            <a:spLocks noGrp="1"/>
          </p:cNvSpPr>
          <p:nvPr>
            <p:ph type="sldNum" sz="quarter" idx="10"/>
          </p:nvPr>
        </p:nvSpPr>
        <p:spPr/>
        <p:txBody>
          <a:bodyPr/>
          <a:lstStyle/>
          <a:p>
            <a:fld id="{2031329B-E15D-4F24-BDD2-3A56D5D0FA90}" type="slidenum">
              <a:rPr lang="en-US" smtClean="0"/>
              <a:t>2</a:t>
            </a:fld>
            <a:endParaRPr lang="en-US"/>
          </a:p>
        </p:txBody>
      </p:sp>
    </p:spTree>
    <p:extLst>
      <p:ext uri="{BB962C8B-B14F-4D97-AF65-F5344CB8AC3E}">
        <p14:creationId xmlns:p14="http://schemas.microsoft.com/office/powerpoint/2010/main" val="277833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 will focus on mere</a:t>
            </a:r>
            <a:r>
              <a:rPr lang="en-US" baseline="0" smtClean="0"/>
              <a:t> </a:t>
            </a:r>
            <a:r>
              <a:rPr lang="en-US" smtClean="0"/>
              <a:t>public housing, Other ways could be considered as private housing,</a:t>
            </a:r>
            <a:r>
              <a:rPr lang="en-US" baseline="0" smtClean="0"/>
              <a:t> and thus there is no intervention from the government.</a:t>
            </a:r>
            <a:endParaRPr lang="en-US" smtClean="0"/>
          </a:p>
          <a:p>
            <a:endParaRPr lang="en-US" smtClean="0"/>
          </a:p>
          <a:p>
            <a:r>
              <a:rPr lang="en-US" smtClean="0"/>
              <a:t>The primary avenue for owning a HDB flat is through the purchase of a new flat directly from the HDB. The current mode of sale is known as the Build-To-Order program (BTO program, hereafter), launched in 2001. Qualified Singaporeans apply and, if successful, must wait more than four years before the building is completed. In addition, the eligibility criteria are strict for owning a new HDB flat: only citizens with a family that have an income below the stipulated cap can buy a new HDB flat.</a:t>
            </a:r>
          </a:p>
          <a:p>
            <a:endParaRPr lang="en-US" smtClean="0"/>
          </a:p>
          <a:p>
            <a:pPr lvl="1"/>
            <a:r>
              <a:rPr lang="en-US" sz="1200" b="0" i="0" kern="1200" smtClean="0">
                <a:solidFill>
                  <a:schemeClr val="tx1"/>
                </a:solidFill>
                <a:effectLst/>
                <a:latin typeface="+mn-lt"/>
                <a:ea typeface="+mn-ea"/>
                <a:cs typeface="+mn-cs"/>
              </a:rPr>
              <a:t>You might also be given priority for Design, Build and Sell Scheme (DBSS) flats and Executive Condominiums (EC).</a:t>
            </a:r>
            <a:endParaRPr lang="en-US" smtClean="0"/>
          </a:p>
          <a:p>
            <a:endParaRPr lang="en-US" smtClean="0"/>
          </a:p>
          <a:p>
            <a:r>
              <a:rPr lang="en-US" smtClean="0"/>
              <a:t>For these reasons, there is an active resale market for buyers who wish to move in immediately, or for those who do not qualify for new HDB flats. The government does not intervene on house prices in the resale market: existing flat owners are allowed to sell their flats on the open market to any eligible buyer at a mutually agreed upon price. Permanent residents, single citizens who are older than 35, and citizens with high income can own a resale HDB flat. While the government does not regulate the prices in the resale market, most flat owners can only sell their flats if they have met the Minimum Occupation Period (MOP) requirement, which requires HDB owners to live in their flats for a minimum period of time before they are allowed to resell them.</a:t>
            </a:r>
          </a:p>
          <a:p>
            <a:endParaRPr lang="en-US" smtClean="0"/>
          </a:p>
          <a:p>
            <a:r>
              <a:rPr lang="en-US" sz="1200" b="0" i="0" u="none" strike="noStrike" kern="1200" smtClean="0">
                <a:solidFill>
                  <a:schemeClr val="tx1"/>
                </a:solidFill>
                <a:effectLst/>
                <a:latin typeface="+mn-lt"/>
                <a:ea typeface="+mn-ea"/>
                <a:cs typeface="+mn-cs"/>
                <a:hlinkClick r:id="rId3"/>
              </a:rPr>
              <a:t>SBF launches</a:t>
            </a:r>
            <a:r>
              <a:rPr lang="en-US" sz="1200" b="0" i="0" kern="1200" smtClean="0">
                <a:solidFill>
                  <a:schemeClr val="tx1"/>
                </a:solidFill>
                <a:effectLst/>
                <a:latin typeface="+mn-lt"/>
                <a:ea typeface="+mn-ea"/>
                <a:cs typeface="+mn-cs"/>
              </a:rPr>
              <a:t> allow prospective homebuyers to apply for (i) balance flats from previous BTO flat sales launches, (ii) surplus Selective En bloc Redevelopment Scheme (SERS) replacement flats, and (iii) re-purchased flats.</a:t>
            </a:r>
          </a:p>
          <a:p>
            <a:r>
              <a:rPr lang="en-US" sz="1200" b="0" i="0" kern="1200" smtClean="0">
                <a:solidFill>
                  <a:schemeClr val="tx1"/>
                </a:solidFill>
                <a:effectLst/>
                <a:latin typeface="+mn-lt"/>
                <a:ea typeface="+mn-ea"/>
                <a:cs typeface="+mn-cs"/>
              </a:rPr>
              <a:t>SBFs are also conducted through a balloting system, similar to the one used for applying for a BTO flat.</a:t>
            </a:r>
          </a:p>
          <a:p>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3</a:t>
            </a:fld>
            <a:endParaRPr lang="en-US"/>
          </a:p>
        </p:txBody>
      </p:sp>
    </p:spTree>
    <p:extLst>
      <p:ext uri="{BB962C8B-B14F-4D97-AF65-F5344CB8AC3E}">
        <p14:creationId xmlns:p14="http://schemas.microsoft.com/office/powerpoint/2010/main" val="270785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Once the government have</a:t>
            </a:r>
            <a:r>
              <a:rPr lang="en-US" baseline="0" smtClean="0"/>
              <a:t> plan for new building, for example a new block in Sangkang, they would announce the news. When the deadline is reached and number of balloter is over a miniumum amount, they would start a procedure to select candidate to choose home. More detail would be mentioned in following slides. One sale launch could be comprised of several block of building in the same area.</a:t>
            </a:r>
          </a:p>
          <a:p>
            <a:endParaRPr lang="en-US" baseline="0" smtClean="0"/>
          </a:p>
          <a:p>
            <a:r>
              <a:rPr lang="en-US" baseline="0" smtClean="0"/>
              <a:t>One side note is that if they feel like to build in 2 different area at the same time, it could be considered at one sale launch. So people still do the exactly similar procedure, but when it comes to their turn, they can choose a flat in either area A or B, as long as there are empty slots available.</a:t>
            </a:r>
          </a:p>
          <a:p>
            <a:r>
              <a:rPr lang="en-US" baseline="0" smtClean="0"/>
              <a:t>Another thing is that there is a big different between non-mature estate and mature estate: ratio of second timer, racial harmony, price… mature state is where the neighborhood is well-developed, crowded area.</a:t>
            </a:r>
          </a:p>
        </p:txBody>
      </p:sp>
      <p:sp>
        <p:nvSpPr>
          <p:cNvPr id="4" name="Slide Number Placeholder 3"/>
          <p:cNvSpPr>
            <a:spLocks noGrp="1"/>
          </p:cNvSpPr>
          <p:nvPr>
            <p:ph type="sldNum" sz="quarter" idx="10"/>
          </p:nvPr>
        </p:nvSpPr>
        <p:spPr/>
        <p:txBody>
          <a:bodyPr/>
          <a:lstStyle/>
          <a:p>
            <a:fld id="{2031329B-E15D-4F24-BDD2-3A56D5D0FA90}" type="slidenum">
              <a:rPr lang="en-US" smtClean="0"/>
              <a:t>4</a:t>
            </a:fld>
            <a:endParaRPr lang="en-US"/>
          </a:p>
        </p:txBody>
      </p:sp>
    </p:spTree>
    <p:extLst>
      <p:ext uri="{BB962C8B-B14F-4D97-AF65-F5344CB8AC3E}">
        <p14:creationId xmlns:p14="http://schemas.microsoft.com/office/powerpoint/2010/main" val="518815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typical process of a balloter</a:t>
            </a:r>
            <a:r>
              <a:rPr lang="en-US" baseline="0" smtClean="0"/>
              <a:t> (citizen) when they want to buy a new house. </a:t>
            </a:r>
          </a:p>
          <a:p>
            <a:pPr marL="228600" indent="-228600">
              <a:buAutoNum type="arabicParenR"/>
            </a:pPr>
            <a:r>
              <a:rPr lang="en-US" baseline="0" smtClean="0"/>
              <a:t>Login to HDB website, look for the date of new launch project</a:t>
            </a:r>
          </a:p>
          <a:p>
            <a:pPr marL="228600" indent="-228600">
              <a:buAutoNum type="arabicParenR"/>
            </a:pPr>
            <a:r>
              <a:rPr lang="en-US" baseline="0" smtClean="0"/>
              <a:t>Prepare document, if you are belong to at least one and maximum 2 out of 6 Priority Scheme, prepare for them as well. Choose the type of flat you want, it depends on your income. More detail in the next slide.</a:t>
            </a:r>
          </a:p>
          <a:p>
            <a:pPr marL="228600" indent="-228600">
              <a:buAutoNum type="arabicParenR"/>
            </a:pPr>
            <a:r>
              <a:rPr lang="en-US" baseline="0" smtClean="0"/>
              <a:t>Submit the document and corresponding number of tickets would be generated. Now it’s the role of the system to pick up order for candidate to select the house. One side note is that if there are 300 flats. The number of queue would be 300%, which means 900 queue number. This is for the case if some of buyers decline the offer. </a:t>
            </a:r>
          </a:p>
          <a:p>
            <a:pPr marL="228600" indent="-228600">
              <a:buAutoNum type="arabicParenR"/>
            </a:pPr>
            <a:r>
              <a:rPr lang="en-US" baseline="0" smtClean="0"/>
              <a:t>It takes 2-3 weeks for the result to come out.</a:t>
            </a:r>
          </a:p>
          <a:p>
            <a:pPr marL="228600" indent="-228600">
              <a:buAutoNum type="arabicParenR"/>
            </a:pPr>
            <a:r>
              <a:rPr lang="en-US" baseline="0" smtClean="0"/>
              <a:t>The smaller the number on queue ticket, the more advantage you have.: highly probability that you get your dream flat.</a:t>
            </a:r>
          </a:p>
          <a:p>
            <a:pPr marL="228600" indent="-228600">
              <a:buAutoNum type="arabicParenR"/>
            </a:pPr>
            <a:r>
              <a:rPr lang="en-US" baseline="0" smtClean="0"/>
              <a:t>You can either sign agreement and get the flat, or decline the offer, which may lead to a less advantage for you in the future. Explain later. </a:t>
            </a:r>
          </a:p>
          <a:p>
            <a:pPr marL="228600" indent="-228600">
              <a:buAutoNum type="arabicParenR"/>
            </a:pPr>
            <a:endParaRPr lang="en-US" baseline="0" smtClean="0"/>
          </a:p>
          <a:p>
            <a:pPr marL="0" indent="0">
              <a:buNone/>
            </a:pPr>
            <a:r>
              <a:rPr lang="en-US" baseline="0" smtClean="0"/>
              <a:t>One possible scenarios is that applying to different sale launches at the same time is possible, but once you chosen a flat in first sale launch, you could not choose flat in other sale launches. I’m not sure about this fact.</a:t>
            </a:r>
          </a:p>
          <a:p>
            <a:pPr marL="457200" lvl="1" indent="0">
              <a:buNone/>
            </a:pPr>
            <a:r>
              <a:rPr lang="en-US" baseline="0" smtClean="0"/>
              <a:t>Is there penalty if you accept first offer and refuse second offer? Is this considered as down-grade 1 year? Does not matter, you are no longer a first-timer</a:t>
            </a:r>
            <a:endParaRPr lang="en-US" baseline="0"/>
          </a:p>
          <a:p>
            <a:pPr marL="0" lvl="0" indent="0">
              <a:buNone/>
            </a:pPr>
            <a:r>
              <a:rPr lang="en-US" baseline="0" smtClean="0"/>
              <a:t>Note: one do not need to specify the flat type they want at this moment, only when it comes to their turn to select that counted.</a:t>
            </a:r>
          </a:p>
        </p:txBody>
      </p:sp>
      <p:sp>
        <p:nvSpPr>
          <p:cNvPr id="4" name="Slide Number Placeholder 3"/>
          <p:cNvSpPr>
            <a:spLocks noGrp="1"/>
          </p:cNvSpPr>
          <p:nvPr>
            <p:ph type="sldNum" sz="quarter" idx="10"/>
          </p:nvPr>
        </p:nvSpPr>
        <p:spPr/>
        <p:txBody>
          <a:bodyPr/>
          <a:lstStyle/>
          <a:p>
            <a:fld id="{2031329B-E15D-4F24-BDD2-3A56D5D0FA90}" type="slidenum">
              <a:rPr lang="en-US" smtClean="0"/>
              <a:t>5</a:t>
            </a:fld>
            <a:endParaRPr lang="en-US"/>
          </a:p>
        </p:txBody>
      </p:sp>
    </p:spTree>
    <p:extLst>
      <p:ext uri="{BB962C8B-B14F-4D97-AF65-F5344CB8AC3E}">
        <p14:creationId xmlns:p14="http://schemas.microsoft.com/office/powerpoint/2010/main" val="1966589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Expectation</a:t>
            </a:r>
            <a:r>
              <a:rPr lang="en-US" baseline="0" smtClean="0"/>
              <a:t> to pay: ¼ of your income.</a:t>
            </a:r>
            <a:endParaRPr lang="en-US" smtClean="0"/>
          </a:p>
          <a:p>
            <a:r>
              <a:rPr lang="en-US" smtClean="0"/>
              <a:t>Public</a:t>
            </a:r>
            <a:r>
              <a:rPr lang="en-US" baseline="0" smtClean="0"/>
              <a:t> Rental Scheme:</a:t>
            </a:r>
          </a:p>
          <a:p>
            <a:r>
              <a:rPr lang="en-US" smtClean="0"/>
              <a:t>http://www.hdb.gov.sg/cs/infoweb/residential/renting-a-flat/renting-from-hdb/public-rental-scheme/flat-types</a:t>
            </a:r>
          </a:p>
          <a:p>
            <a:endParaRPr lang="en-US" smtClean="0"/>
          </a:p>
          <a:p>
            <a:r>
              <a:rPr lang="en-US" smtClean="0"/>
              <a:t>Income</a:t>
            </a:r>
            <a:r>
              <a:rPr lang="en-US" baseline="0" smtClean="0"/>
              <a:t> ceiling: http://www.hdb.gov.sg/cs/infoweb/residential/buying-a-flat/new/hdb-flat</a:t>
            </a:r>
          </a:p>
          <a:p>
            <a:r>
              <a:rPr lang="en-US" smtClean="0"/>
              <a:t>http://www.channelnewsasia.com/news/singapore/ndr-2015-income-ceiling-for-hdb-flat-buyers-raised-special-cpf-h-8225062</a:t>
            </a:r>
          </a:p>
          <a:p>
            <a:endParaRPr lang="en-US" smtClean="0"/>
          </a:p>
          <a:p>
            <a:r>
              <a:rPr lang="en-US" smtClean="0"/>
              <a:t>Income ceiling: if you are rich,</a:t>
            </a:r>
            <a:r>
              <a:rPr lang="en-US" baseline="0" smtClean="0"/>
              <a:t> you can choose whatever flat type you want, and thus limit the choice of lower income.</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6</a:t>
            </a:fld>
            <a:endParaRPr lang="en-US"/>
          </a:p>
        </p:txBody>
      </p:sp>
    </p:spTree>
    <p:extLst>
      <p:ext uri="{BB962C8B-B14F-4D97-AF65-F5344CB8AC3E}">
        <p14:creationId xmlns:p14="http://schemas.microsoft.com/office/powerpoint/2010/main" val="106535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should read</a:t>
            </a:r>
            <a:r>
              <a:rPr lang="en-US" baseline="0" smtClean="0"/>
              <a:t> this entire paper</a:t>
            </a:r>
            <a:endParaRPr lang="en-US" smtClean="0"/>
          </a:p>
          <a:p>
            <a:r>
              <a:rPr lang="en-US" smtClean="0"/>
              <a:t>http://eresources.nlb.gov.sg/newspapers/Digitised/Article/straitstimes19890217-1.2.2</a:t>
            </a:r>
          </a:p>
          <a:p>
            <a:r>
              <a:rPr lang="en-US" smtClean="0"/>
              <a:t>How can you define neighborhood and block?</a:t>
            </a:r>
          </a:p>
          <a:p>
            <a:endParaRPr lang="en-US" smtClean="0"/>
          </a:p>
          <a:p>
            <a:r>
              <a:rPr lang="en-US" smtClean="0"/>
              <a:t>This page</a:t>
            </a:r>
            <a:r>
              <a:rPr lang="en-US" baseline="0" smtClean="0"/>
              <a:t> explain everything:</a:t>
            </a:r>
          </a:p>
          <a:p>
            <a:r>
              <a:rPr lang="en-US" smtClean="0"/>
              <a:t>http://www.hdb.gov.sg/cs/infoweb/residential/selling-a-flat/eligibility</a:t>
            </a:r>
          </a:p>
          <a:p>
            <a:endParaRPr lang="en-US" smtClean="0"/>
          </a:p>
          <a:p>
            <a:r>
              <a:rPr lang="en-US" smtClean="0"/>
              <a:t>How can you define what is neighborhood? </a:t>
            </a:r>
          </a:p>
          <a:p>
            <a:r>
              <a:rPr lang="en-US" smtClean="0"/>
              <a:t>These</a:t>
            </a:r>
            <a:r>
              <a:rPr lang="en-US" baseline="0" smtClean="0"/>
              <a:t> number should be checked later on.</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7</a:t>
            </a:fld>
            <a:endParaRPr lang="en-US"/>
          </a:p>
        </p:txBody>
      </p:sp>
    </p:spTree>
    <p:extLst>
      <p:ext uri="{BB962C8B-B14F-4D97-AF65-F5344CB8AC3E}">
        <p14:creationId xmlns:p14="http://schemas.microsoft.com/office/powerpoint/2010/main" val="75009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8</a:t>
            </a:fld>
            <a:endParaRPr lang="en-US"/>
          </a:p>
        </p:txBody>
      </p:sp>
    </p:spTree>
    <p:extLst>
      <p:ext uri="{BB962C8B-B14F-4D97-AF65-F5344CB8AC3E}">
        <p14:creationId xmlns:p14="http://schemas.microsoft.com/office/powerpoint/2010/main" val="3758947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First Timer and Second Timer have their</a:t>
            </a:r>
            <a:r>
              <a:rPr lang="en-US" baseline="0" smtClean="0"/>
              <a:t> own slot, so there is no conflict between these 2 groups. Each group could have additional point by applying at most 2 Priority Scheme to get additional tickets.</a:t>
            </a:r>
            <a:endParaRPr lang="en-US"/>
          </a:p>
        </p:txBody>
      </p:sp>
      <p:sp>
        <p:nvSpPr>
          <p:cNvPr id="4" name="Slide Number Placeholder 3"/>
          <p:cNvSpPr>
            <a:spLocks noGrp="1"/>
          </p:cNvSpPr>
          <p:nvPr>
            <p:ph type="sldNum" sz="quarter" idx="10"/>
          </p:nvPr>
        </p:nvSpPr>
        <p:spPr/>
        <p:txBody>
          <a:bodyPr/>
          <a:lstStyle/>
          <a:p>
            <a:fld id="{2031329B-E15D-4F24-BDD2-3A56D5D0FA90}" type="slidenum">
              <a:rPr lang="en-US" smtClean="0"/>
              <a:t>9</a:t>
            </a:fld>
            <a:endParaRPr lang="en-US"/>
          </a:p>
        </p:txBody>
      </p:sp>
    </p:spTree>
    <p:extLst>
      <p:ext uri="{BB962C8B-B14F-4D97-AF65-F5344CB8AC3E}">
        <p14:creationId xmlns:p14="http://schemas.microsoft.com/office/powerpoint/2010/main" val="39450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3613A7-C73A-45D8-97D6-B3AF28298D8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237348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3613A7-C73A-45D8-97D6-B3AF28298D8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335036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3613A7-C73A-45D8-97D6-B3AF28298D8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40943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3613A7-C73A-45D8-97D6-B3AF28298D8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387433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3613A7-C73A-45D8-97D6-B3AF28298D8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256304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13A7-C73A-45D8-97D6-B3AF28298D88}"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257604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3613A7-C73A-45D8-97D6-B3AF28298D88}" type="datetimeFigureOut">
              <a:rPr lang="en-US" smtClean="0"/>
              <a:t>8/17/2017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39854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3613A7-C73A-45D8-97D6-B3AF28298D88}" type="datetimeFigureOut">
              <a:rPr lang="en-US" smtClean="0"/>
              <a:t>8/17/2017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21494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613A7-C73A-45D8-97D6-B3AF28298D88}" type="datetimeFigureOut">
              <a:rPr lang="en-US" smtClean="0"/>
              <a:t>8/17/2017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270413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3613A7-C73A-45D8-97D6-B3AF28298D88}"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33032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3613A7-C73A-45D8-97D6-B3AF28298D88}"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B7383-0657-4FAE-80A3-34758B3A3DC9}" type="slidenum">
              <a:rPr lang="en-US" smtClean="0"/>
              <a:t>‹#›</a:t>
            </a:fld>
            <a:endParaRPr lang="en-US"/>
          </a:p>
        </p:txBody>
      </p:sp>
    </p:spTree>
    <p:extLst>
      <p:ext uri="{BB962C8B-B14F-4D97-AF65-F5344CB8AC3E}">
        <p14:creationId xmlns:p14="http://schemas.microsoft.com/office/powerpoint/2010/main" val="161119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613A7-C73A-45D8-97D6-B3AF28298D88}" type="datetimeFigureOut">
              <a:rPr lang="en-US" smtClean="0"/>
              <a:t>8/17/2017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B7383-0657-4FAE-80A3-34758B3A3DC9}" type="slidenum">
              <a:rPr lang="en-US" smtClean="0"/>
              <a:t>‹#›</a:t>
            </a:fld>
            <a:endParaRPr lang="en-US"/>
          </a:p>
        </p:txBody>
      </p:sp>
    </p:spTree>
    <p:extLst>
      <p:ext uri="{BB962C8B-B14F-4D97-AF65-F5344CB8AC3E}">
        <p14:creationId xmlns:p14="http://schemas.microsoft.com/office/powerpoint/2010/main" val="4227966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res.nus.edu.sg/research/papers.aspx" TargetMode="External"/><Relationship Id="rId2" Type="http://schemas.openxmlformats.org/officeDocument/2006/relationships/hyperlink" Target="http://www.hdb.gov.sg/cs/infoweb/homepag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PROJECT HDB</a:t>
            </a:r>
            <a:endParaRPr lang="en-US"/>
          </a:p>
        </p:txBody>
      </p:sp>
      <p:sp>
        <p:nvSpPr>
          <p:cNvPr id="3" name="Subtitle 2"/>
          <p:cNvSpPr>
            <a:spLocks noGrp="1"/>
          </p:cNvSpPr>
          <p:nvPr>
            <p:ph type="subTitle" idx="1"/>
          </p:nvPr>
        </p:nvSpPr>
        <p:spPr/>
        <p:txBody>
          <a:bodyPr/>
          <a:lstStyle/>
          <a:p>
            <a:r>
              <a:rPr lang="en-US" smtClean="0"/>
              <a:t>Presenter: Ho Xuan Vinh</a:t>
            </a:r>
            <a:endParaRPr lang="en-US"/>
          </a:p>
        </p:txBody>
      </p:sp>
    </p:spTree>
    <p:extLst>
      <p:ext uri="{BB962C8B-B14F-4D97-AF65-F5344CB8AC3E}">
        <p14:creationId xmlns:p14="http://schemas.microsoft.com/office/powerpoint/2010/main" val="503384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Priority Scheme</a:t>
            </a:r>
            <a:endParaRPr lang="en-US"/>
          </a:p>
        </p:txBody>
      </p:sp>
      <p:sp>
        <p:nvSpPr>
          <p:cNvPr id="3" name="Content Placeholder 2"/>
          <p:cNvSpPr>
            <a:spLocks noGrp="1"/>
          </p:cNvSpPr>
          <p:nvPr>
            <p:ph idx="1"/>
          </p:nvPr>
        </p:nvSpPr>
        <p:spPr>
          <a:xfrm>
            <a:off x="628650" y="2037498"/>
            <a:ext cx="7886700" cy="4351338"/>
          </a:xfrm>
        </p:spPr>
        <p:txBody>
          <a:bodyPr>
            <a:normAutofit/>
          </a:bodyPr>
          <a:lstStyle/>
          <a:p>
            <a:pPr lvl="1"/>
            <a:r>
              <a:rPr lang="en-US" sz="2800" smtClean="0"/>
              <a:t>Parenthood Priority Scheme (PPS)</a:t>
            </a:r>
          </a:p>
          <a:p>
            <a:pPr lvl="1"/>
            <a:r>
              <a:rPr lang="en-US" sz="2800" smtClean="0"/>
              <a:t>Married Child Priority Scheme (MCPS)</a:t>
            </a:r>
          </a:p>
          <a:p>
            <a:pPr lvl="1"/>
            <a:r>
              <a:rPr lang="en-US" sz="2800" smtClean="0"/>
              <a:t>Third Child Priority Scheme (TCPS)</a:t>
            </a:r>
          </a:p>
          <a:p>
            <a:pPr lvl="1"/>
            <a:r>
              <a:rPr lang="en-US" sz="2800" smtClean="0"/>
              <a:t>Multi-Generation Priority Scheme (MGPS)</a:t>
            </a:r>
          </a:p>
          <a:p>
            <a:pPr lvl="1"/>
            <a:r>
              <a:rPr lang="en-US" sz="2800" smtClean="0"/>
              <a:t>Assistance Scheme for Second-Timers (ASSIST)?</a:t>
            </a:r>
          </a:p>
          <a:p>
            <a:pPr lvl="1"/>
            <a:r>
              <a:rPr lang="en-US" sz="2800" smtClean="0"/>
              <a:t>Tenants’ Priority Scheme (TPS)</a:t>
            </a:r>
          </a:p>
          <a:p>
            <a:pPr lvl="1"/>
            <a:r>
              <a:rPr lang="en-US" sz="2800" smtClean="0"/>
              <a:t>Senior Priority Scheme (SPS)</a:t>
            </a:r>
          </a:p>
        </p:txBody>
      </p:sp>
    </p:spTree>
    <p:extLst>
      <p:ext uri="{BB962C8B-B14F-4D97-AF65-F5344CB8AC3E}">
        <p14:creationId xmlns:p14="http://schemas.microsoft.com/office/powerpoint/2010/main" val="3014404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MECHANISM</a:t>
            </a:r>
            <a:endParaRPr lang="en-US"/>
          </a:p>
        </p:txBody>
      </p:sp>
    </p:spTree>
    <p:extLst>
      <p:ext uri="{BB962C8B-B14F-4D97-AF65-F5344CB8AC3E}">
        <p14:creationId xmlns:p14="http://schemas.microsoft.com/office/powerpoint/2010/main" val="1766875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87" y="1643224"/>
            <a:ext cx="1685015" cy="168501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323" y="-15728"/>
            <a:ext cx="1844534" cy="184453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754" y="3328239"/>
            <a:ext cx="1812480" cy="181248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1784" y="5001323"/>
            <a:ext cx="1812073" cy="1812073"/>
          </a:xfrm>
          <a:prstGeom prst="rect">
            <a:avLst/>
          </a:prstGeom>
        </p:spPr>
      </p:pic>
      <p:sp>
        <p:nvSpPr>
          <p:cNvPr id="10" name="Rounded Rectangle 9"/>
          <p:cNvSpPr/>
          <p:nvPr/>
        </p:nvSpPr>
        <p:spPr>
          <a:xfrm>
            <a:off x="2273857" y="802888"/>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1</a:t>
            </a:r>
            <a:r>
              <a:rPr lang="en-US" baseline="30000" smtClean="0"/>
              <a:t>st </a:t>
            </a:r>
            <a:r>
              <a:rPr lang="en-US" smtClean="0"/>
              <a:t>Timer</a:t>
            </a:r>
            <a:endParaRPr lang="en-US"/>
          </a:p>
        </p:txBody>
      </p:sp>
      <p:sp>
        <p:nvSpPr>
          <p:cNvPr id="12" name="Rounded Rectangle 11"/>
          <p:cNvSpPr/>
          <p:nvPr/>
        </p:nvSpPr>
        <p:spPr>
          <a:xfrm>
            <a:off x="2273857" y="2316469"/>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1</a:t>
            </a:r>
            <a:r>
              <a:rPr lang="en-US" baseline="30000" smtClean="0"/>
              <a:t>st </a:t>
            </a:r>
            <a:r>
              <a:rPr lang="en-US" smtClean="0"/>
              <a:t>Timer</a:t>
            </a:r>
            <a:endParaRPr lang="en-US"/>
          </a:p>
        </p:txBody>
      </p:sp>
      <p:sp>
        <p:nvSpPr>
          <p:cNvPr id="13" name="Rounded Rectangle 12"/>
          <p:cNvSpPr/>
          <p:nvPr/>
        </p:nvSpPr>
        <p:spPr>
          <a:xfrm>
            <a:off x="2273857" y="3989553"/>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1</a:t>
            </a:r>
            <a:r>
              <a:rPr lang="en-US" baseline="30000" smtClean="0"/>
              <a:t>st </a:t>
            </a:r>
            <a:r>
              <a:rPr lang="en-US" smtClean="0"/>
              <a:t>Timer</a:t>
            </a:r>
            <a:endParaRPr lang="en-US"/>
          </a:p>
        </p:txBody>
      </p:sp>
      <p:sp>
        <p:nvSpPr>
          <p:cNvPr id="14" name="Rounded Rectangle 13"/>
          <p:cNvSpPr/>
          <p:nvPr/>
        </p:nvSpPr>
        <p:spPr>
          <a:xfrm>
            <a:off x="2251554" y="5628382"/>
            <a:ext cx="1127265"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2</a:t>
            </a:r>
            <a:r>
              <a:rPr lang="en-US" baseline="30000" smtClean="0"/>
              <a:t>nd </a:t>
            </a:r>
            <a:r>
              <a:rPr lang="en-US" smtClean="0"/>
              <a:t>Timer</a:t>
            </a:r>
            <a:endParaRPr lang="en-US"/>
          </a:p>
        </p:txBody>
      </p:sp>
      <p:sp>
        <p:nvSpPr>
          <p:cNvPr id="15" name="Rounded Rectangle 14"/>
          <p:cNvSpPr/>
          <p:nvPr/>
        </p:nvSpPr>
        <p:spPr>
          <a:xfrm>
            <a:off x="3478189" y="802888"/>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3</a:t>
            </a:r>
            <a:r>
              <a:rPr lang="en-US" baseline="30000" smtClean="0"/>
              <a:t>rd</a:t>
            </a:r>
            <a:r>
              <a:rPr lang="en-US" smtClean="0"/>
              <a:t> Failure</a:t>
            </a:r>
            <a:endParaRPr lang="en-US"/>
          </a:p>
        </p:txBody>
      </p:sp>
      <p:sp>
        <p:nvSpPr>
          <p:cNvPr id="16" name="Rounded Rectangle 15"/>
          <p:cNvSpPr/>
          <p:nvPr/>
        </p:nvSpPr>
        <p:spPr>
          <a:xfrm>
            <a:off x="3478189" y="2316468"/>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2</a:t>
            </a:r>
            <a:r>
              <a:rPr lang="en-US" baseline="30000" smtClean="0"/>
              <a:t>nd</a:t>
            </a:r>
            <a:r>
              <a:rPr lang="en-US" smtClean="0"/>
              <a:t> refusal</a:t>
            </a:r>
            <a:endParaRPr lang="en-US"/>
          </a:p>
        </p:txBody>
      </p:sp>
      <p:sp>
        <p:nvSpPr>
          <p:cNvPr id="17" name="Rounded Rectangle 16"/>
          <p:cNvSpPr/>
          <p:nvPr/>
        </p:nvSpPr>
        <p:spPr>
          <a:xfrm>
            <a:off x="3478189" y="3989552"/>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Priority</a:t>
            </a:r>
          </a:p>
          <a:p>
            <a:pPr algn="ctr"/>
            <a:r>
              <a:rPr lang="en-US"/>
              <a:t>1</a:t>
            </a:r>
          </a:p>
        </p:txBody>
      </p:sp>
      <p:sp>
        <p:nvSpPr>
          <p:cNvPr id="18" name="Rounded Rectangle 17"/>
          <p:cNvSpPr/>
          <p:nvPr/>
        </p:nvSpPr>
        <p:spPr>
          <a:xfrm>
            <a:off x="4682521" y="3989552"/>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Priority</a:t>
            </a:r>
          </a:p>
          <a:p>
            <a:pPr algn="ctr"/>
            <a:r>
              <a:rPr lang="en-US" smtClean="0"/>
              <a:t>2</a:t>
            </a:r>
            <a:endParaRPr lang="en-US"/>
          </a:p>
        </p:txBody>
      </p:sp>
      <p:sp>
        <p:nvSpPr>
          <p:cNvPr id="19" name="Rounded Rectangle 18"/>
          <p:cNvSpPr/>
          <p:nvPr/>
        </p:nvSpPr>
        <p:spPr>
          <a:xfrm>
            <a:off x="3478189" y="4616612"/>
            <a:ext cx="1048216" cy="5241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Priority</a:t>
            </a:r>
          </a:p>
          <a:p>
            <a:pPr algn="ctr"/>
            <a:r>
              <a:rPr lang="en-US" smtClean="0"/>
              <a:t>3</a:t>
            </a:r>
            <a:endParaRPr lang="en-US"/>
          </a:p>
        </p:txBody>
      </p:sp>
      <p:sp>
        <p:nvSpPr>
          <p:cNvPr id="20" name="Right Arrow 19"/>
          <p:cNvSpPr/>
          <p:nvPr/>
        </p:nvSpPr>
        <p:spPr>
          <a:xfrm>
            <a:off x="4682522" y="842363"/>
            <a:ext cx="2130874"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ight Arrow 20"/>
          <p:cNvSpPr/>
          <p:nvPr/>
        </p:nvSpPr>
        <p:spPr>
          <a:xfrm>
            <a:off x="4682522" y="2355943"/>
            <a:ext cx="2130874"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ight Arrow 21"/>
          <p:cNvSpPr/>
          <p:nvPr/>
        </p:nvSpPr>
        <p:spPr>
          <a:xfrm>
            <a:off x="5865542" y="4029027"/>
            <a:ext cx="947854"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ight Arrow 22"/>
          <p:cNvSpPr/>
          <p:nvPr/>
        </p:nvSpPr>
        <p:spPr>
          <a:xfrm>
            <a:off x="3555258" y="5676221"/>
            <a:ext cx="3258138"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ound Diagonal Corner Rectangle 23"/>
          <p:cNvSpPr/>
          <p:nvPr/>
        </p:nvSpPr>
        <p:spPr>
          <a:xfrm>
            <a:off x="7382107" y="684248"/>
            <a:ext cx="245327" cy="316229"/>
          </a:xfrm>
          <a:prstGeom prst="round2Diag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Diagonal Corner Rectangle 24"/>
          <p:cNvSpPr/>
          <p:nvPr/>
        </p:nvSpPr>
        <p:spPr>
          <a:xfrm>
            <a:off x="7136780" y="1087244"/>
            <a:ext cx="245327" cy="316229"/>
          </a:xfrm>
          <a:prstGeom prst="round2Diag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Diagonal Corner Rectangle 25"/>
          <p:cNvSpPr/>
          <p:nvPr/>
        </p:nvSpPr>
        <p:spPr>
          <a:xfrm>
            <a:off x="7225986" y="1490240"/>
            <a:ext cx="245327" cy="316229"/>
          </a:xfrm>
          <a:prstGeom prst="round2Diag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Diagonal Corner Rectangle 26"/>
          <p:cNvSpPr/>
          <p:nvPr/>
        </p:nvSpPr>
        <p:spPr>
          <a:xfrm>
            <a:off x="7627434" y="1052655"/>
            <a:ext cx="245327" cy="316229"/>
          </a:xfrm>
          <a:prstGeom prst="round2Diag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Diagonal Corner Rectangle 27"/>
          <p:cNvSpPr/>
          <p:nvPr/>
        </p:nvSpPr>
        <p:spPr>
          <a:xfrm>
            <a:off x="7649735" y="1512577"/>
            <a:ext cx="245327" cy="316229"/>
          </a:xfrm>
          <a:prstGeom prst="round2Diag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 Diagonal Corner Rectangle 28"/>
          <p:cNvSpPr/>
          <p:nvPr/>
        </p:nvSpPr>
        <p:spPr>
          <a:xfrm>
            <a:off x="7159077" y="5781006"/>
            <a:ext cx="245327" cy="316229"/>
          </a:xfrm>
          <a:prstGeom prst="round2Diag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Diagonal Corner Rectangle 29"/>
          <p:cNvSpPr/>
          <p:nvPr/>
        </p:nvSpPr>
        <p:spPr>
          <a:xfrm>
            <a:off x="7147928" y="3955114"/>
            <a:ext cx="245327" cy="316229"/>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31" name="Round Diagonal Corner Rectangle 30"/>
          <p:cNvSpPr/>
          <p:nvPr/>
        </p:nvSpPr>
        <p:spPr>
          <a:xfrm>
            <a:off x="6991807" y="4355544"/>
            <a:ext cx="245327" cy="316229"/>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Diagonal Corner Rectangle 31"/>
          <p:cNvSpPr/>
          <p:nvPr/>
        </p:nvSpPr>
        <p:spPr>
          <a:xfrm>
            <a:off x="7281741" y="4569422"/>
            <a:ext cx="245327" cy="316229"/>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 Diagonal Corner Rectangle 32"/>
          <p:cNvSpPr/>
          <p:nvPr/>
        </p:nvSpPr>
        <p:spPr>
          <a:xfrm>
            <a:off x="7493611" y="4197429"/>
            <a:ext cx="245327" cy="316229"/>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34" name="Round Diagonal Corner Rectangle 33"/>
          <p:cNvSpPr/>
          <p:nvPr/>
        </p:nvSpPr>
        <p:spPr>
          <a:xfrm>
            <a:off x="7181375" y="2543709"/>
            <a:ext cx="245327" cy="316229"/>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9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956" y="256475"/>
            <a:ext cx="5709423" cy="219679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a:p>
            <a:pPr algn="ctr"/>
            <a:endParaRPr lang="en-US" smtClean="0"/>
          </a:p>
          <a:p>
            <a:pPr algn="ctr"/>
            <a:endParaRPr lang="en-US"/>
          </a:p>
          <a:p>
            <a:pPr algn="ctr"/>
            <a:endParaRPr lang="en-US" smtClean="0"/>
          </a:p>
          <a:p>
            <a:pPr algn="ctr"/>
            <a:r>
              <a:rPr lang="en-US" smtClean="0"/>
              <a:t>Priority Pool</a:t>
            </a:r>
            <a:endParaRPr lang="en-US"/>
          </a:p>
        </p:txBody>
      </p:sp>
      <p:sp>
        <p:nvSpPr>
          <p:cNvPr id="5" name="Title 1"/>
          <p:cNvSpPr txBox="1">
            <a:spLocks/>
          </p:cNvSpPr>
          <p:nvPr/>
        </p:nvSpPr>
        <p:spPr>
          <a:xfrm>
            <a:off x="2837985" y="5214861"/>
            <a:ext cx="368547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first-timer pool</a:t>
            </a:r>
            <a:endParaRPr lang="en-US"/>
          </a:p>
        </p:txBody>
      </p:sp>
      <p:sp>
        <p:nvSpPr>
          <p:cNvPr id="6" name="Oval 5"/>
          <p:cNvSpPr/>
          <p:nvPr/>
        </p:nvSpPr>
        <p:spPr>
          <a:xfrm>
            <a:off x="613317" y="535257"/>
            <a:ext cx="1711712" cy="101476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Priority 1</a:t>
            </a:r>
            <a:endParaRPr lang="en-US"/>
          </a:p>
        </p:txBody>
      </p:sp>
      <p:sp>
        <p:nvSpPr>
          <p:cNvPr id="7" name="Oval 6"/>
          <p:cNvSpPr/>
          <p:nvPr/>
        </p:nvSpPr>
        <p:spPr>
          <a:xfrm>
            <a:off x="2520176" y="535257"/>
            <a:ext cx="1711712" cy="101476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Priority 2</a:t>
            </a:r>
            <a:endParaRPr lang="en-US"/>
          </a:p>
        </p:txBody>
      </p:sp>
      <p:sp>
        <p:nvSpPr>
          <p:cNvPr id="8" name="Oval 7"/>
          <p:cNvSpPr/>
          <p:nvPr/>
        </p:nvSpPr>
        <p:spPr>
          <a:xfrm>
            <a:off x="4427035" y="535256"/>
            <a:ext cx="1711712" cy="101476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Priority 5</a:t>
            </a:r>
            <a:endParaRPr lang="en-US"/>
          </a:p>
        </p:txBody>
      </p:sp>
      <p:sp>
        <p:nvSpPr>
          <p:cNvPr id="9" name="Oval 8"/>
          <p:cNvSpPr/>
          <p:nvPr/>
        </p:nvSpPr>
        <p:spPr>
          <a:xfrm>
            <a:off x="6333894" y="535256"/>
            <a:ext cx="1711712" cy="101476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Ordinary</a:t>
            </a:r>
            <a:endParaRPr lang="en-US"/>
          </a:p>
        </p:txBody>
      </p:sp>
      <p:sp>
        <p:nvSpPr>
          <p:cNvPr id="10" name="Title 1"/>
          <p:cNvSpPr txBox="1">
            <a:spLocks/>
          </p:cNvSpPr>
          <p:nvPr/>
        </p:nvSpPr>
        <p:spPr>
          <a:xfrm>
            <a:off x="4070196" y="163359"/>
            <a:ext cx="368547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a:t>
            </a:r>
            <a:endParaRPr lang="en-US"/>
          </a:p>
        </p:txBody>
      </p:sp>
      <p:sp>
        <p:nvSpPr>
          <p:cNvPr id="11" name="Round Diagonal Corner Rectangle 10"/>
          <p:cNvSpPr/>
          <p:nvPr/>
        </p:nvSpPr>
        <p:spPr>
          <a:xfrm>
            <a:off x="4544115" y="3824417"/>
            <a:ext cx="607746" cy="783391"/>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12" name="Round Diagonal Corner Rectangle 11"/>
          <p:cNvSpPr/>
          <p:nvPr/>
        </p:nvSpPr>
        <p:spPr>
          <a:xfrm>
            <a:off x="2637257" y="3824418"/>
            <a:ext cx="607746" cy="783391"/>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Diagonal Corner Rectangle 12"/>
          <p:cNvSpPr/>
          <p:nvPr/>
        </p:nvSpPr>
        <p:spPr>
          <a:xfrm>
            <a:off x="3590686" y="3824418"/>
            <a:ext cx="607746" cy="783391"/>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5497544" y="3824417"/>
            <a:ext cx="607746" cy="783391"/>
          </a:xfrm>
          <a:prstGeom prst="round2Diag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Tree>
    <p:extLst>
      <p:ext uri="{BB962C8B-B14F-4D97-AF65-F5344CB8AC3E}">
        <p14:creationId xmlns:p14="http://schemas.microsoft.com/office/powerpoint/2010/main" val="14524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4.81481E-6 L -0.36423 -0.45879 " pathEditMode="relative" rAng="0" ptsTypes="AA">
                                      <p:cBhvr>
                                        <p:cTn id="6" dur="1000" fill="hold"/>
                                        <p:tgtEl>
                                          <p:spTgt spid="11"/>
                                        </p:tgtEl>
                                        <p:attrNameLst>
                                          <p:attrName>ppt_x</p:attrName>
                                          <p:attrName>ppt_y</p:attrName>
                                        </p:attrNameLst>
                                      </p:cBhvr>
                                      <p:rCtr x="-18212" y="-22940"/>
                                    </p:animMotion>
                                  </p:childTnLst>
                                </p:cTn>
                              </p:par>
                              <p:par>
                                <p:cTn id="7" presetID="42" presetClass="path" presetSubtype="0" accel="50000" decel="50000" fill="hold" grpId="0" nodeType="withEffect">
                                  <p:stCondLst>
                                    <p:cond delay="0"/>
                                  </p:stCondLst>
                                  <p:childTnLst>
                                    <p:animMotion origin="layout" path="M 5E-6 -4.81481E-6 L -0.26737 -0.46365 " pathEditMode="relative" rAng="0" ptsTypes="AA">
                                      <p:cBhvr>
                                        <p:cTn id="8" dur="1000" fill="hold"/>
                                        <p:tgtEl>
                                          <p:spTgt spid="14"/>
                                        </p:tgtEl>
                                        <p:attrNameLst>
                                          <p:attrName>ppt_x</p:attrName>
                                          <p:attrName>ppt_y</p:attrName>
                                        </p:attrNameLst>
                                      </p:cBhvr>
                                      <p:rCtr x="-13368" y="-23194"/>
                                    </p:animMotion>
                                  </p:childTnLst>
                                </p:cTn>
                              </p:par>
                              <p:par>
                                <p:cTn id="9" presetID="42" presetClass="path" presetSubtype="0" accel="50000" decel="50000" fill="hold" grpId="0" nodeType="withEffect">
                                  <p:stCondLst>
                                    <p:cond delay="0"/>
                                  </p:stCondLst>
                                  <p:childTnLst>
                                    <p:animMotion origin="layout" path="M 2.22222E-6 -4.81481E-6 L 0.44184 -0.46041 " pathEditMode="relative" rAng="0" ptsTypes="AA">
                                      <p:cBhvr>
                                        <p:cTn id="10" dur="1000" fill="hold"/>
                                        <p:tgtEl>
                                          <p:spTgt spid="12"/>
                                        </p:tgtEl>
                                        <p:attrNameLst>
                                          <p:attrName>ppt_x</p:attrName>
                                          <p:attrName>ppt_y</p:attrName>
                                        </p:attrNameLst>
                                      </p:cBhvr>
                                      <p:rCtr x="22083" y="-23032"/>
                                    </p:animMotion>
                                  </p:childTnLst>
                                </p:cTn>
                              </p:par>
                              <p:par>
                                <p:cTn id="11" presetID="42" presetClass="path" presetSubtype="0" accel="50000" decel="50000" fill="hold" grpId="0" nodeType="withEffect">
                                  <p:stCondLst>
                                    <p:cond delay="0"/>
                                  </p:stCondLst>
                                  <p:childTnLst>
                                    <p:animMotion origin="layout" path="M 1.94444E-6 -4.81481E-6 L 0.36198 -0.45879 " pathEditMode="relative" rAng="0" ptsTypes="AA">
                                      <p:cBhvr>
                                        <p:cTn id="12" dur="1000" fill="hold"/>
                                        <p:tgtEl>
                                          <p:spTgt spid="13"/>
                                        </p:tgtEl>
                                        <p:attrNameLst>
                                          <p:attrName>ppt_x</p:attrName>
                                          <p:attrName>ppt_y</p:attrName>
                                        </p:attrNameLst>
                                      </p:cBhvr>
                                      <p:rCtr x="18090" y="-22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37985" y="5214861"/>
            <a:ext cx="368547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first-timer pool</a:t>
            </a:r>
            <a:endParaRPr lang="en-US"/>
          </a:p>
        </p:txBody>
      </p:sp>
      <p:sp>
        <p:nvSpPr>
          <p:cNvPr id="3" name="Round Single Corner Rectangle 2"/>
          <p:cNvSpPr/>
          <p:nvPr/>
        </p:nvSpPr>
        <p:spPr>
          <a:xfrm>
            <a:off x="1260087" y="892087"/>
            <a:ext cx="2141035" cy="791737"/>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n</a:t>
            </a:r>
            <a:r>
              <a:rPr lang="en-US" baseline="-25000" smtClean="0"/>
              <a:t>pool</a:t>
            </a:r>
            <a:r>
              <a:rPr lang="en-US" smtClean="0"/>
              <a:t>, n</a:t>
            </a:r>
            <a:r>
              <a:rPr lang="en-US" baseline="-25000" smtClean="0"/>
              <a:t>ordinary</a:t>
            </a:r>
          </a:p>
          <a:p>
            <a:pPr algn="ctr"/>
            <a:r>
              <a:rPr lang="en-US" smtClean="0"/>
              <a:t>s.t.</a:t>
            </a:r>
            <a:r>
              <a:rPr lang="en-US" baseline="-25000" smtClean="0"/>
              <a:t> </a:t>
            </a:r>
            <a:r>
              <a:rPr lang="en-US" smtClean="0"/>
              <a:t>n</a:t>
            </a:r>
            <a:r>
              <a:rPr lang="en-US" baseline="-25000" smtClean="0"/>
              <a:t>pool </a:t>
            </a:r>
            <a:r>
              <a:rPr lang="en-US" smtClean="0"/>
              <a:t>+ n</a:t>
            </a:r>
            <a:r>
              <a:rPr lang="en-US" baseline="-25000" smtClean="0"/>
              <a:t>ordinary </a:t>
            </a:r>
            <a:r>
              <a:rPr lang="en-US" smtClean="0"/>
              <a:t>= n</a:t>
            </a:r>
            <a:endParaRPr lang="en-US" baseline="-25000"/>
          </a:p>
          <a:p>
            <a:pPr algn="ctr"/>
            <a:endParaRPr lang="en-US" baseline="-25000"/>
          </a:p>
        </p:txBody>
      </p:sp>
      <p:sp>
        <p:nvSpPr>
          <p:cNvPr id="19" name="Round Single Corner Rectangle 18"/>
          <p:cNvSpPr/>
          <p:nvPr/>
        </p:nvSpPr>
        <p:spPr>
          <a:xfrm>
            <a:off x="1260088" y="1962604"/>
            <a:ext cx="2141034" cy="791737"/>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Sampling n</a:t>
            </a:r>
            <a:r>
              <a:rPr lang="en-US" baseline="-25000" smtClean="0"/>
              <a:t>pool</a:t>
            </a:r>
            <a:r>
              <a:rPr lang="en-US" smtClean="0"/>
              <a:t> tickets from  6 pool</a:t>
            </a:r>
            <a:endParaRPr lang="en-US" baseline="-25000"/>
          </a:p>
          <a:p>
            <a:pPr algn="ctr"/>
            <a:endParaRPr lang="en-US" baseline="-25000"/>
          </a:p>
        </p:txBody>
      </p:sp>
      <p:sp>
        <p:nvSpPr>
          <p:cNvPr id="20" name="Round Single Corner Rectangle 19"/>
          <p:cNvSpPr/>
          <p:nvPr/>
        </p:nvSpPr>
        <p:spPr>
          <a:xfrm>
            <a:off x="3646449" y="2252537"/>
            <a:ext cx="4861932" cy="1724529"/>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mtClean="0"/>
              <a:t>Choose randomly pool</a:t>
            </a:r>
            <a:r>
              <a:rPr lang="en-US" baseline="-25000" smtClean="0"/>
              <a:t>i </a:t>
            </a:r>
            <a:r>
              <a:rPr lang="en-US" smtClean="0"/>
              <a:t> among 6 pools such that pool</a:t>
            </a:r>
            <a:r>
              <a:rPr lang="en-US" baseline="-25000" smtClean="0"/>
              <a:t>i</a:t>
            </a:r>
            <a:r>
              <a:rPr lang="en-US" smtClean="0"/>
              <a:t> does not reach its quota.</a:t>
            </a:r>
          </a:p>
          <a:p>
            <a:pPr marL="285750" indent="-285750">
              <a:buFont typeface="Arial" panose="020B0604020202020204" pitchFamily="34" charset="0"/>
              <a:buChar char="•"/>
            </a:pPr>
            <a:r>
              <a:rPr lang="en-US" smtClean="0"/>
              <a:t>Choose randomly 1 ticket in pool</a:t>
            </a:r>
            <a:r>
              <a:rPr lang="en-US" baseline="-25000" smtClean="0"/>
              <a:t>i</a:t>
            </a:r>
            <a:r>
              <a:rPr lang="en-US" smtClean="0"/>
              <a:t>.</a:t>
            </a:r>
          </a:p>
          <a:p>
            <a:pPr marL="285750" indent="-285750">
              <a:buFont typeface="Arial" panose="020B0604020202020204" pitchFamily="34" charset="0"/>
              <a:buChar char="•"/>
            </a:pPr>
            <a:r>
              <a:rPr lang="en-US" smtClean="0"/>
              <a:t>Delete other tickets of this owner in other pools (except ordinary pool). </a:t>
            </a:r>
            <a:endParaRPr lang="en-US" baseline="-25000"/>
          </a:p>
          <a:p>
            <a:pPr marL="285750" indent="-285750">
              <a:buFont typeface="Arial" panose="020B0604020202020204" pitchFamily="34" charset="0"/>
              <a:buChar char="•"/>
            </a:pPr>
            <a:endParaRPr lang="en-US" baseline="-25000"/>
          </a:p>
        </p:txBody>
      </p:sp>
      <p:sp>
        <p:nvSpPr>
          <p:cNvPr id="21" name="Round Single Corner Rectangle 20"/>
          <p:cNvSpPr/>
          <p:nvPr/>
        </p:nvSpPr>
        <p:spPr>
          <a:xfrm>
            <a:off x="1260088" y="4075760"/>
            <a:ext cx="2141034" cy="1098396"/>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Sampling n</a:t>
            </a:r>
            <a:r>
              <a:rPr lang="en-US" baseline="-25000" smtClean="0"/>
              <a:t>ordinary</a:t>
            </a:r>
            <a:r>
              <a:rPr lang="en-US" smtClean="0"/>
              <a:t> tickets from  ordinary pool</a:t>
            </a:r>
            <a:endParaRPr lang="en-US" baseline="-25000"/>
          </a:p>
          <a:p>
            <a:pPr algn="ctr"/>
            <a:endParaRPr lang="en-US" baseline="-25000"/>
          </a:p>
        </p:txBody>
      </p:sp>
      <p:cxnSp>
        <p:nvCxnSpPr>
          <p:cNvPr id="8" name="Straight Arrow Connector 7"/>
          <p:cNvCxnSpPr>
            <a:stCxn id="3" idx="2"/>
            <a:endCxn id="19" idx="0"/>
          </p:cNvCxnSpPr>
          <p:nvPr/>
        </p:nvCxnSpPr>
        <p:spPr>
          <a:xfrm>
            <a:off x="2330605" y="1683824"/>
            <a:ext cx="0" cy="2787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9" idx="2"/>
            <a:endCxn id="21" idx="0"/>
          </p:cNvCxnSpPr>
          <p:nvPr/>
        </p:nvCxnSpPr>
        <p:spPr>
          <a:xfrm>
            <a:off x="2330605" y="2754341"/>
            <a:ext cx="0" cy="13214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19" idx="2"/>
            <a:endCxn id="20" idx="1"/>
          </p:cNvCxnSpPr>
          <p:nvPr/>
        </p:nvCxnSpPr>
        <p:spPr>
          <a:xfrm rot="16200000" flipH="1">
            <a:off x="2808297" y="2276649"/>
            <a:ext cx="360461" cy="131584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a:stCxn id="20" idx="0"/>
          </p:cNvCxnSpPr>
          <p:nvPr/>
        </p:nvCxnSpPr>
        <p:spPr>
          <a:xfrm rot="16200000" flipV="1">
            <a:off x="4680724" y="855846"/>
            <a:ext cx="89210" cy="270417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6087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Fairness</a:t>
            </a:r>
            <a:endParaRPr lang="en-US"/>
          </a:p>
        </p:txBody>
      </p:sp>
      <p:sp>
        <p:nvSpPr>
          <p:cNvPr id="3" name="Content Placeholder 2"/>
          <p:cNvSpPr>
            <a:spLocks noGrp="1"/>
          </p:cNvSpPr>
          <p:nvPr>
            <p:ph idx="1"/>
          </p:nvPr>
        </p:nvSpPr>
        <p:spPr/>
        <p:txBody>
          <a:bodyPr/>
          <a:lstStyle/>
          <a:p>
            <a:r>
              <a:rPr lang="en-US" smtClean="0"/>
              <a:t>Evolution: Highest bet, queue -&gt; balloting</a:t>
            </a:r>
          </a:p>
          <a:p>
            <a:r>
              <a:rPr lang="en-US" smtClean="0"/>
              <a:t>Racial Harmony</a:t>
            </a:r>
          </a:p>
          <a:p>
            <a:r>
              <a:rPr lang="en-US" smtClean="0"/>
              <a:t>What happen if you back out of Priority Scheme</a:t>
            </a:r>
          </a:p>
          <a:p>
            <a:endParaRPr lang="en-US"/>
          </a:p>
          <a:p>
            <a:r>
              <a:rPr lang="en-US" smtClean="0"/>
              <a:t>Irrelevant: control the price of open market, when HPB flats are way more lower</a:t>
            </a:r>
            <a:endParaRPr lang="en-US"/>
          </a:p>
        </p:txBody>
      </p:sp>
    </p:spTree>
    <p:extLst>
      <p:ext uri="{BB962C8B-B14F-4D97-AF65-F5344CB8AC3E}">
        <p14:creationId xmlns:p14="http://schemas.microsoft.com/office/powerpoint/2010/main" val="3181111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Arisen question</a:t>
            </a:r>
            <a:endParaRPr lang="en-US"/>
          </a:p>
        </p:txBody>
      </p:sp>
      <p:sp>
        <p:nvSpPr>
          <p:cNvPr id="3" name="Content Placeholder 2"/>
          <p:cNvSpPr>
            <a:spLocks noGrp="1"/>
          </p:cNvSpPr>
          <p:nvPr>
            <p:ph idx="1"/>
          </p:nvPr>
        </p:nvSpPr>
        <p:spPr/>
        <p:txBody>
          <a:bodyPr>
            <a:normAutofit/>
          </a:bodyPr>
          <a:lstStyle/>
          <a:p>
            <a:r>
              <a:rPr lang="en-US" smtClean="0"/>
              <a:t>What happen when you are in the queue, but when it comes to your turn, the racial quota reached?</a:t>
            </a:r>
            <a:endParaRPr lang="en-US"/>
          </a:p>
          <a:p>
            <a:r>
              <a:rPr lang="en-US" smtClean="0"/>
              <a:t>Check the so-called “scandal” in previous slide’s note. It’s a valid result, but rare. What happen when someone lost her priority? To her and other buyers.</a:t>
            </a:r>
          </a:p>
          <a:p>
            <a:r>
              <a:rPr lang="en-US" smtClean="0"/>
              <a:t>Actual relationship between priority pool.</a:t>
            </a:r>
          </a:p>
          <a:p>
            <a:r>
              <a:rPr lang="en-US" smtClean="0"/>
              <a:t>First-timer and Second-timer have separate queue? Then how to handle racial harmony here. </a:t>
            </a:r>
            <a:endParaRPr lang="en-US"/>
          </a:p>
        </p:txBody>
      </p:sp>
    </p:spTree>
    <p:extLst>
      <p:ext uri="{BB962C8B-B14F-4D97-AF65-F5344CB8AC3E}">
        <p14:creationId xmlns:p14="http://schemas.microsoft.com/office/powerpoint/2010/main" val="40606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Source	</a:t>
            </a:r>
            <a:endParaRPr lang="en-US"/>
          </a:p>
        </p:txBody>
      </p:sp>
      <p:sp>
        <p:nvSpPr>
          <p:cNvPr id="3" name="Content Placeholder 2"/>
          <p:cNvSpPr>
            <a:spLocks noGrp="1"/>
          </p:cNvSpPr>
          <p:nvPr>
            <p:ph idx="1"/>
          </p:nvPr>
        </p:nvSpPr>
        <p:spPr/>
        <p:txBody>
          <a:bodyPr>
            <a:normAutofit fontScale="62500" lnSpcReduction="20000"/>
          </a:bodyPr>
          <a:lstStyle/>
          <a:p>
            <a:r>
              <a:rPr lang="en-US" smtClean="0"/>
              <a:t>HDB website:</a:t>
            </a:r>
          </a:p>
          <a:p>
            <a:pPr marL="0" indent="0">
              <a:buNone/>
            </a:pPr>
            <a:r>
              <a:rPr lang="en-US" smtClean="0"/>
              <a:t>Application process, definition of relating terms</a:t>
            </a:r>
          </a:p>
          <a:p>
            <a:pPr marL="0" indent="0">
              <a:buNone/>
            </a:pPr>
            <a:r>
              <a:rPr lang="en-US">
                <a:hlinkClick r:id="rId2"/>
              </a:rPr>
              <a:t>http://</a:t>
            </a:r>
            <a:r>
              <a:rPr lang="en-US" smtClean="0">
                <a:hlinkClick r:id="rId2"/>
              </a:rPr>
              <a:t>www.hdb.gov.sg/cs/infoweb/homepage</a:t>
            </a:r>
            <a:endParaRPr lang="en-US" smtClean="0"/>
          </a:p>
          <a:p>
            <a:pPr marL="0" indent="0">
              <a:buNone/>
            </a:pPr>
            <a:endParaRPr lang="en-US"/>
          </a:p>
          <a:p>
            <a:r>
              <a:rPr lang="en-US" smtClean="0"/>
              <a:t>NUS Real Estate Department:</a:t>
            </a:r>
          </a:p>
          <a:p>
            <a:pPr marL="0" indent="0">
              <a:buNone/>
            </a:pPr>
            <a:r>
              <a:rPr lang="en-US"/>
              <a:t>Factors influence the housing’s </a:t>
            </a:r>
            <a:r>
              <a:rPr lang="en-US" smtClean="0"/>
              <a:t>price: </a:t>
            </a:r>
            <a:r>
              <a:rPr lang="en-US"/>
              <a:t>preference in neighborhood have common religions or country, </a:t>
            </a:r>
            <a:r>
              <a:rPr lang="en-US" smtClean="0"/>
              <a:t>foreign liquidity, price </a:t>
            </a:r>
            <a:r>
              <a:rPr lang="en-US"/>
              <a:t>of new </a:t>
            </a:r>
            <a:r>
              <a:rPr lang="en-US" smtClean="0"/>
              <a:t>house, </a:t>
            </a:r>
            <a:r>
              <a:rPr lang="en-US"/>
              <a:t>land prices</a:t>
            </a:r>
          </a:p>
          <a:p>
            <a:pPr marL="0" indent="0">
              <a:buNone/>
            </a:pPr>
            <a:r>
              <a:rPr lang="en-US">
                <a:hlinkClick r:id="rId3"/>
              </a:rPr>
              <a:t>http://</a:t>
            </a:r>
            <a:r>
              <a:rPr lang="en-US" smtClean="0">
                <a:hlinkClick r:id="rId3"/>
              </a:rPr>
              <a:t>www.ires.nus.edu.sg/research/papers.aspx</a:t>
            </a:r>
            <a:endParaRPr lang="en-US" smtClean="0"/>
          </a:p>
          <a:p>
            <a:pPr marL="0" indent="0">
              <a:buNone/>
            </a:pPr>
            <a:endParaRPr lang="en-US"/>
          </a:p>
          <a:p>
            <a:r>
              <a:rPr lang="en-US" smtClean="0"/>
              <a:t>Google</a:t>
            </a:r>
          </a:p>
          <a:p>
            <a:pPr marL="0" indent="0">
              <a:buNone/>
            </a:pPr>
            <a:r>
              <a:rPr lang="en-US" smtClean="0"/>
              <a:t>A typical application, how to cheat the system, scandal</a:t>
            </a:r>
          </a:p>
          <a:p>
            <a:pPr marL="0" indent="0">
              <a:buNone/>
            </a:pPr>
            <a:endParaRPr lang="en-US" smtClean="0"/>
          </a:p>
          <a:p>
            <a:r>
              <a:rPr lang="en-US" smtClean="0"/>
              <a:t>FAQ</a:t>
            </a:r>
            <a:endParaRPr lang="en-US"/>
          </a:p>
          <a:p>
            <a:pPr marL="0" indent="0">
              <a:buNone/>
            </a:pPr>
            <a:r>
              <a:rPr lang="en-US"/>
              <a:t>http://askhdb.hdb.gov.sg/ifaq.aspx?category=60640&amp;topfaqs=0</a:t>
            </a:r>
          </a:p>
          <a:p>
            <a:pPr marL="0" indent="0">
              <a:buNone/>
            </a:pPr>
            <a:endParaRPr lang="en-US"/>
          </a:p>
        </p:txBody>
      </p:sp>
    </p:spTree>
    <p:extLst>
      <p:ext uri="{BB962C8B-B14F-4D97-AF65-F5344CB8AC3E}">
        <p14:creationId xmlns:p14="http://schemas.microsoft.com/office/powerpoint/2010/main" val="3287002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Abbreviation</a:t>
            </a:r>
            <a:endParaRPr lang="en-US"/>
          </a:p>
        </p:txBody>
      </p:sp>
      <p:sp>
        <p:nvSpPr>
          <p:cNvPr id="3" name="Content Placeholder 2"/>
          <p:cNvSpPr>
            <a:spLocks noGrp="1"/>
          </p:cNvSpPr>
          <p:nvPr>
            <p:ph idx="1"/>
          </p:nvPr>
        </p:nvSpPr>
        <p:spPr/>
        <p:txBody>
          <a:bodyPr/>
          <a:lstStyle/>
          <a:p>
            <a:r>
              <a:rPr lang="en-US" smtClean="0"/>
              <a:t>HDB: Housing and Development Board</a:t>
            </a:r>
          </a:p>
          <a:p>
            <a:r>
              <a:rPr lang="en-US" smtClean="0"/>
              <a:t>BTO: Build-To-Order</a:t>
            </a:r>
          </a:p>
          <a:p>
            <a:r>
              <a:rPr lang="en-US" smtClean="0"/>
              <a:t>SBF: Sale of Balance Flats</a:t>
            </a:r>
          </a:p>
          <a:p>
            <a:r>
              <a:rPr lang="en-US" smtClean="0"/>
              <a:t>MOP: Minimum Occupation Period</a:t>
            </a:r>
          </a:p>
          <a:p>
            <a:r>
              <a:rPr lang="en-US" smtClean="0"/>
              <a:t>CPT: Central Provident Fund</a:t>
            </a:r>
            <a:endParaRPr lang="en-US"/>
          </a:p>
        </p:txBody>
      </p:sp>
    </p:spTree>
    <p:extLst>
      <p:ext uri="{BB962C8B-B14F-4D97-AF65-F5344CB8AC3E}">
        <p14:creationId xmlns:p14="http://schemas.microsoft.com/office/powerpoint/2010/main" val="564667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Take-away</a:t>
            </a:r>
            <a:endParaRPr lang="en-US"/>
          </a:p>
        </p:txBody>
      </p:sp>
      <p:sp>
        <p:nvSpPr>
          <p:cNvPr id="3" name="Content Placeholder 2"/>
          <p:cNvSpPr>
            <a:spLocks noGrp="1"/>
          </p:cNvSpPr>
          <p:nvPr>
            <p:ph idx="1"/>
          </p:nvPr>
        </p:nvSpPr>
        <p:spPr/>
        <p:txBody>
          <a:bodyPr/>
          <a:lstStyle/>
          <a:p>
            <a:r>
              <a:rPr lang="en-US" smtClean="0"/>
              <a:t>Ballotting mechanism</a:t>
            </a:r>
          </a:p>
          <a:p>
            <a:pPr lvl="1"/>
            <a:r>
              <a:rPr lang="en-US" smtClean="0"/>
              <a:t>First-timer, second-timer</a:t>
            </a:r>
          </a:p>
          <a:p>
            <a:pPr lvl="1"/>
            <a:r>
              <a:rPr lang="en-US" smtClean="0"/>
              <a:t>Priority Scheme</a:t>
            </a:r>
          </a:p>
          <a:p>
            <a:pPr lvl="1"/>
            <a:r>
              <a:rPr lang="en-US" smtClean="0"/>
              <a:t>Racial harmony</a:t>
            </a:r>
          </a:p>
          <a:p>
            <a:pPr lvl="1"/>
            <a:endParaRPr lang="en-US"/>
          </a:p>
          <a:p>
            <a:r>
              <a:rPr lang="en-US" smtClean="0"/>
              <a:t>How to set an appropriate ceiling income to maximize social welfare</a:t>
            </a:r>
            <a:endParaRPr lang="en-US"/>
          </a:p>
          <a:p>
            <a:r>
              <a:rPr lang="en-US" smtClean="0"/>
              <a:t>Ethnic Integration Policy</a:t>
            </a:r>
            <a:endParaRPr lang="en-US"/>
          </a:p>
        </p:txBody>
      </p:sp>
    </p:spTree>
    <p:extLst>
      <p:ext uri="{BB962C8B-B14F-4D97-AF65-F5344CB8AC3E}">
        <p14:creationId xmlns:p14="http://schemas.microsoft.com/office/powerpoint/2010/main" val="2803074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a:p>
        </p:txBody>
      </p:sp>
      <p:sp>
        <p:nvSpPr>
          <p:cNvPr id="20" name="Content Placeholder 2"/>
          <p:cNvSpPr>
            <a:spLocks noGrp="1"/>
          </p:cNvSpPr>
          <p:nvPr>
            <p:ph idx="1"/>
          </p:nvPr>
        </p:nvSpPr>
        <p:spPr>
          <a:xfrm>
            <a:off x="6976426" y="1188530"/>
            <a:ext cx="1790700" cy="812760"/>
          </a:xfrm>
          <a:ln>
            <a:solidFill>
              <a:schemeClr val="tx1"/>
            </a:solidFill>
          </a:ln>
        </p:spPr>
        <p:txBody>
          <a:bodyPr>
            <a:normAutofit/>
          </a:bodyPr>
          <a:lstStyle/>
          <a:p>
            <a:r>
              <a:rPr lang="en-US" sz="2000" smtClean="0"/>
              <a:t>2-Room Flexi</a:t>
            </a:r>
          </a:p>
          <a:p>
            <a:r>
              <a:rPr lang="en-US" sz="2000" smtClean="0"/>
              <a:t>3-Room</a:t>
            </a:r>
            <a:endParaRPr lang="en-US" sz="2000"/>
          </a:p>
        </p:txBody>
      </p:sp>
      <p:graphicFrame>
        <p:nvGraphicFramePr>
          <p:cNvPr id="7" name="Chart 6"/>
          <p:cNvGraphicFramePr/>
          <p:nvPr>
            <p:extLst>
              <p:ext uri="{D42A27DB-BD31-4B8C-83A1-F6EECF244321}">
                <p14:modId xmlns:p14="http://schemas.microsoft.com/office/powerpoint/2010/main" val="4005289799"/>
              </p:ext>
            </p:extLst>
          </p:nvPr>
        </p:nvGraphicFramePr>
        <p:xfrm>
          <a:off x="-780822" y="1594910"/>
          <a:ext cx="6096000" cy="4064000"/>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7162" y="613317"/>
            <a:ext cx="1029676" cy="2429572"/>
          </a:xfrm>
          <a:prstGeom prst="rect">
            <a:avLst/>
          </a:prstGeom>
        </p:spPr>
      </p:pic>
      <p:sp>
        <p:nvSpPr>
          <p:cNvPr id="9" name="Oval 8"/>
          <p:cNvSpPr/>
          <p:nvPr/>
        </p:nvSpPr>
        <p:spPr>
          <a:xfrm>
            <a:off x="5638825" y="2778720"/>
            <a:ext cx="2122424" cy="1696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mtClean="0"/>
              <a:t>Income</a:t>
            </a:r>
          </a:p>
          <a:p>
            <a:pPr marL="285750" indent="-285750">
              <a:buFont typeface="Arial" panose="020B0604020202020204" pitchFamily="34" charset="0"/>
              <a:buChar char="•"/>
            </a:pPr>
            <a:r>
              <a:rPr lang="en-US" smtClean="0"/>
              <a:t>Race</a:t>
            </a:r>
          </a:p>
          <a:p>
            <a:pPr marL="285750" indent="-285750">
              <a:buFont typeface="Arial" panose="020B0604020202020204" pitchFamily="34" charset="0"/>
              <a:buChar char="•"/>
            </a:pPr>
            <a:r>
              <a:rPr lang="en-US" smtClean="0"/>
              <a:t>Age</a:t>
            </a:r>
          </a:p>
          <a:p>
            <a:pPr marL="285750" indent="-285750">
              <a:buFont typeface="Arial" panose="020B0604020202020204" pitchFamily="34" charset="0"/>
              <a:buChar char="•"/>
            </a:pPr>
            <a:r>
              <a:rPr lang="en-US" smtClean="0"/>
              <a:t>Citizenship</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3604" y="3713356"/>
            <a:ext cx="776792" cy="2435960"/>
          </a:xfrm>
          <a:prstGeom prst="rect">
            <a:avLst/>
          </a:prstGeom>
        </p:spPr>
      </p:pic>
      <p:sp>
        <p:nvSpPr>
          <p:cNvPr id="14" name="Content Placeholder 2"/>
          <p:cNvSpPr txBox="1">
            <a:spLocks/>
          </p:cNvSpPr>
          <p:nvPr/>
        </p:nvSpPr>
        <p:spPr>
          <a:xfrm>
            <a:off x="6976426" y="4912495"/>
            <a:ext cx="1946634" cy="123682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3-Room</a:t>
            </a:r>
          </a:p>
          <a:p>
            <a:r>
              <a:rPr lang="en-US" sz="2000" smtClean="0"/>
              <a:t>4-Room</a:t>
            </a:r>
          </a:p>
          <a:p>
            <a:r>
              <a:rPr lang="en-US" sz="2000" smtClean="0"/>
              <a:t>3Gen</a:t>
            </a:r>
          </a:p>
        </p:txBody>
      </p:sp>
      <p:sp>
        <p:nvSpPr>
          <p:cNvPr id="27" name="Right Arrow 26"/>
          <p:cNvSpPr/>
          <p:nvPr/>
        </p:nvSpPr>
        <p:spPr>
          <a:xfrm rot="1975238">
            <a:off x="5143668" y="2429965"/>
            <a:ext cx="822290" cy="484632"/>
          </a:xfrm>
          <a:prstGeom prst="rightArrow">
            <a:avLst>
              <a:gd name="adj1" fmla="val 45398"/>
              <a:gd name="adj2" fmla="val 5000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8" name="Right Arrow 27"/>
          <p:cNvSpPr/>
          <p:nvPr/>
        </p:nvSpPr>
        <p:spPr>
          <a:xfrm rot="18922582">
            <a:off x="7350103" y="2265745"/>
            <a:ext cx="822290" cy="484632"/>
          </a:xfrm>
          <a:prstGeom prst="rightArrow">
            <a:avLst>
              <a:gd name="adj1" fmla="val 45398"/>
              <a:gd name="adj2" fmla="val 5000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9" name="Right Arrow 28"/>
          <p:cNvSpPr/>
          <p:nvPr/>
        </p:nvSpPr>
        <p:spPr>
          <a:xfrm rot="19374285">
            <a:off x="5094081" y="4382414"/>
            <a:ext cx="822290" cy="484632"/>
          </a:xfrm>
          <a:prstGeom prst="rightArrow">
            <a:avLst>
              <a:gd name="adj1" fmla="val 45398"/>
              <a:gd name="adj2" fmla="val 50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0" name="Right Arrow 29"/>
          <p:cNvSpPr/>
          <p:nvPr/>
        </p:nvSpPr>
        <p:spPr>
          <a:xfrm rot="3279043">
            <a:off x="7460630" y="4265799"/>
            <a:ext cx="822290" cy="484632"/>
          </a:xfrm>
          <a:prstGeom prst="rightArrow">
            <a:avLst>
              <a:gd name="adj1" fmla="val 45398"/>
              <a:gd name="adj2" fmla="val 5000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14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250"/>
                                        <p:tgtEl>
                                          <p:spTgt spid="28"/>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fade">
                                      <p:cBhvr>
                                        <p:cTn id="15" dur="250"/>
                                        <p:tgtEl>
                                          <p:spTgt spid="20">
                                            <p:bg/>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250"/>
                                        <p:tgtEl>
                                          <p:spTgt spid="20">
                                            <p:txEl>
                                              <p:pRg st="0" end="0"/>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animEffect transition="in" filter="fade">
                                      <p:cBhvr>
                                        <p:cTn id="23" dur="250"/>
                                        <p:tgtEl>
                                          <p:spTgt spid="2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50"/>
                                        <p:tgtEl>
                                          <p:spTgt spid="29"/>
                                        </p:tgtEl>
                                      </p:cBhvr>
                                    </p:animEffect>
                                  </p:childTnLst>
                                </p:cTn>
                              </p:par>
                            </p:childTnLst>
                          </p:cTn>
                        </p:par>
                        <p:par>
                          <p:cTn id="29" fill="hold">
                            <p:stCondLst>
                              <p:cond delay="25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250"/>
                                        <p:tgtEl>
                                          <p:spTgt spid="30"/>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nimBg="1"/>
      <p:bldP spid="14" grpId="0" animBg="1"/>
      <p:bldP spid="27" grpId="0" animBg="1"/>
      <p:bldP spid="28" grpId="0" animBg="1"/>
      <p:bldP spid="2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0" y="2929906"/>
            <a:ext cx="7886700" cy="1325563"/>
          </a:xfrm>
        </p:spPr>
        <p:txBody>
          <a:bodyPr>
            <a:noAutofit/>
          </a:bodyPr>
          <a:lstStyle/>
          <a:p>
            <a:r>
              <a:rPr lang="en-US" sz="19900" smtClean="0"/>
              <a:t>Q&amp;A</a:t>
            </a:r>
            <a:endParaRPr lang="en-US" sz="1990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172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(cont)</a:t>
            </a:r>
            <a:endParaRPr lang="en-US"/>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3845" y="1492269"/>
            <a:ext cx="1685015" cy="1685015"/>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3029" y="1827749"/>
            <a:ext cx="1802761" cy="1014053"/>
          </a:xfrm>
          <a:prstGeom prst="rect">
            <a:avLst/>
          </a:prstGeom>
        </p:spPr>
      </p:pic>
      <p:cxnSp>
        <p:nvCxnSpPr>
          <p:cNvPr id="9" name="Straight Arrow Connector 8"/>
          <p:cNvCxnSpPr>
            <a:stCxn id="6" idx="3"/>
            <a:endCxn id="7" idx="1"/>
          </p:cNvCxnSpPr>
          <p:nvPr/>
        </p:nvCxnSpPr>
        <p:spPr>
          <a:xfrm flipV="1">
            <a:off x="1561170" y="2334776"/>
            <a:ext cx="1261859"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280619" y="1631827"/>
            <a:ext cx="1834669" cy="646331"/>
          </a:xfrm>
          <a:prstGeom prst="rect">
            <a:avLst/>
          </a:prstGeom>
          <a:noFill/>
        </p:spPr>
        <p:txBody>
          <a:bodyPr wrap="none" rtlCol="0">
            <a:spAutoFit/>
          </a:bodyPr>
          <a:lstStyle/>
          <a:p>
            <a:r>
              <a:rPr lang="en-US" smtClean="0"/>
              <a:t>Buy house </a:t>
            </a:r>
          </a:p>
          <a:p>
            <a:r>
              <a:rPr lang="en-US" smtClean="0"/>
              <a:t>from government</a:t>
            </a:r>
            <a:endParaRPr lang="en-US"/>
          </a:p>
        </p:txBody>
      </p:sp>
      <p:sp>
        <p:nvSpPr>
          <p:cNvPr id="11" name="TextBox 10"/>
          <p:cNvSpPr txBox="1"/>
          <p:nvPr/>
        </p:nvSpPr>
        <p:spPr>
          <a:xfrm>
            <a:off x="3426090" y="3000351"/>
            <a:ext cx="596638" cy="369332"/>
          </a:xfrm>
          <a:prstGeom prst="rect">
            <a:avLst/>
          </a:prstGeom>
          <a:solidFill>
            <a:schemeClr val="bg1"/>
          </a:solidFill>
          <a:ln>
            <a:solidFill>
              <a:schemeClr val="tx1"/>
            </a:solidFill>
          </a:ln>
        </p:spPr>
        <p:txBody>
          <a:bodyPr wrap="none" rtlCol="0">
            <a:spAutoFit/>
          </a:bodyPr>
          <a:lstStyle/>
          <a:p>
            <a:r>
              <a:rPr lang="en-US" smtClean="0"/>
              <a:t>HDB</a:t>
            </a: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3146" y="2659566"/>
            <a:ext cx="3610854" cy="2034284"/>
          </a:xfrm>
          <a:prstGeom prst="rect">
            <a:avLst/>
          </a:prstGeom>
        </p:spPr>
      </p:pic>
      <p:cxnSp>
        <p:nvCxnSpPr>
          <p:cNvPr id="16" name="Curved Connector 15"/>
          <p:cNvCxnSpPr>
            <a:stCxn id="7" idx="3"/>
            <a:endCxn id="14" idx="0"/>
          </p:cNvCxnSpPr>
          <p:nvPr/>
        </p:nvCxnSpPr>
        <p:spPr>
          <a:xfrm>
            <a:off x="4625790" y="2334776"/>
            <a:ext cx="2712783" cy="324790"/>
          </a:xfrm>
          <a:prstGeom prst="curvedConnector2">
            <a:avLst/>
          </a:prstGeom>
          <a:ln w="76200">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161243" y="1943173"/>
            <a:ext cx="2400016" cy="369332"/>
          </a:xfrm>
          <a:prstGeom prst="rect">
            <a:avLst/>
          </a:prstGeom>
          <a:noFill/>
        </p:spPr>
        <p:txBody>
          <a:bodyPr wrap="none" rtlCol="0">
            <a:spAutoFit/>
          </a:bodyPr>
          <a:lstStyle/>
          <a:p>
            <a:r>
              <a:rPr lang="en-US" smtClean="0"/>
              <a:t>Built-To-Order ~ 4 years</a:t>
            </a:r>
            <a:endParaRPr lang="en-US"/>
          </a:p>
        </p:txBody>
      </p:sp>
      <p:cxnSp>
        <p:nvCxnSpPr>
          <p:cNvPr id="18" name="Curved Connector 17"/>
          <p:cNvCxnSpPr>
            <a:stCxn id="7" idx="3"/>
            <a:endCxn id="14" idx="1"/>
          </p:cNvCxnSpPr>
          <p:nvPr/>
        </p:nvCxnSpPr>
        <p:spPr>
          <a:xfrm>
            <a:off x="4625790" y="2334776"/>
            <a:ext cx="907356" cy="1341932"/>
          </a:xfrm>
          <a:prstGeom prst="curvedConnector3">
            <a:avLst>
              <a:gd name="adj1" fmla="val 50000"/>
            </a:avLst>
          </a:prstGeom>
          <a:ln w="76200">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262940" y="4326004"/>
            <a:ext cx="528799" cy="369332"/>
          </a:xfrm>
          <a:prstGeom prst="rect">
            <a:avLst/>
          </a:prstGeom>
          <a:solidFill>
            <a:schemeClr val="bg1"/>
          </a:solidFill>
          <a:ln>
            <a:solidFill>
              <a:schemeClr val="tx1"/>
            </a:solidFill>
          </a:ln>
        </p:spPr>
        <p:txBody>
          <a:bodyPr wrap="none" rtlCol="0">
            <a:spAutoFit/>
          </a:bodyPr>
          <a:lstStyle/>
          <a:p>
            <a:r>
              <a:rPr lang="en-US" smtClean="0"/>
              <a:t>Flat</a:t>
            </a:r>
            <a:endParaRPr lang="en-US"/>
          </a:p>
        </p:txBody>
      </p:sp>
      <p:sp>
        <p:nvSpPr>
          <p:cNvPr id="22" name="TextBox 21"/>
          <p:cNvSpPr txBox="1"/>
          <p:nvPr/>
        </p:nvSpPr>
        <p:spPr>
          <a:xfrm>
            <a:off x="3879460" y="4173959"/>
            <a:ext cx="3391954" cy="369332"/>
          </a:xfrm>
          <a:prstGeom prst="rect">
            <a:avLst/>
          </a:prstGeom>
          <a:noFill/>
        </p:spPr>
        <p:txBody>
          <a:bodyPr wrap="none" rtlCol="0">
            <a:spAutoFit/>
          </a:bodyPr>
          <a:lstStyle/>
          <a:p>
            <a:r>
              <a:rPr lang="en-US" smtClean="0"/>
              <a:t>Sale of Balance Flat ~ Immediately</a:t>
            </a:r>
            <a:endParaRPr lang="en-US"/>
          </a:p>
        </p:txBody>
      </p:sp>
      <p:cxnSp>
        <p:nvCxnSpPr>
          <p:cNvPr id="23" name="Straight Arrow Connector 22"/>
          <p:cNvCxnSpPr>
            <a:stCxn id="6" idx="2"/>
          </p:cNvCxnSpPr>
          <p:nvPr/>
        </p:nvCxnSpPr>
        <p:spPr>
          <a:xfrm>
            <a:off x="718663" y="3177284"/>
            <a:ext cx="1397903" cy="189652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0626" y="4397674"/>
            <a:ext cx="1972912" cy="646331"/>
          </a:xfrm>
          <a:prstGeom prst="rect">
            <a:avLst/>
          </a:prstGeom>
          <a:noFill/>
        </p:spPr>
        <p:txBody>
          <a:bodyPr wrap="none" rtlCol="0">
            <a:spAutoFit/>
          </a:bodyPr>
          <a:lstStyle/>
          <a:p>
            <a:r>
              <a:rPr lang="en-US" smtClean="0"/>
              <a:t>Buy house</a:t>
            </a:r>
          </a:p>
          <a:p>
            <a:r>
              <a:rPr lang="en-US" smtClean="0"/>
              <a:t>from other sources</a:t>
            </a:r>
            <a:endParaRPr lang="en-US"/>
          </a:p>
        </p:txBody>
      </p:sp>
      <p:sp>
        <p:nvSpPr>
          <p:cNvPr id="27" name="Oval 26"/>
          <p:cNvSpPr/>
          <p:nvPr/>
        </p:nvSpPr>
        <p:spPr>
          <a:xfrm>
            <a:off x="4843113" y="1886116"/>
            <a:ext cx="390293" cy="39029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1</a:t>
            </a:r>
            <a:endParaRPr lang="en-US"/>
          </a:p>
        </p:txBody>
      </p:sp>
      <p:sp>
        <p:nvSpPr>
          <p:cNvPr id="28" name="Oval 27"/>
          <p:cNvSpPr/>
          <p:nvPr/>
        </p:nvSpPr>
        <p:spPr>
          <a:xfrm>
            <a:off x="3529262" y="4152998"/>
            <a:ext cx="390293" cy="39029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2</a:t>
            </a:r>
          </a:p>
        </p:txBody>
      </p:sp>
      <p:sp>
        <p:nvSpPr>
          <p:cNvPr id="29" name="Oval 28"/>
          <p:cNvSpPr/>
          <p:nvPr/>
        </p:nvSpPr>
        <p:spPr>
          <a:xfrm>
            <a:off x="2016039" y="4878516"/>
            <a:ext cx="1042540" cy="1103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Resell</a:t>
            </a:r>
            <a:endParaRPr lang="en-US"/>
          </a:p>
        </p:txBody>
      </p:sp>
      <p:cxnSp>
        <p:nvCxnSpPr>
          <p:cNvPr id="30" name="Straight Arrow Connector 29"/>
          <p:cNvCxnSpPr>
            <a:endCxn id="29" idx="6"/>
          </p:cNvCxnSpPr>
          <p:nvPr/>
        </p:nvCxnSpPr>
        <p:spPr>
          <a:xfrm flipH="1">
            <a:off x="3058579" y="4693850"/>
            <a:ext cx="4158539" cy="73665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a:xfrm>
            <a:off x="4170850" y="5385914"/>
            <a:ext cx="390293" cy="39029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3</a:t>
            </a:r>
            <a:endParaRPr lang="en-US"/>
          </a:p>
        </p:txBody>
      </p:sp>
      <p:sp>
        <p:nvSpPr>
          <p:cNvPr id="34" name="TextBox 33"/>
          <p:cNvSpPr txBox="1"/>
          <p:nvPr/>
        </p:nvSpPr>
        <p:spPr>
          <a:xfrm>
            <a:off x="4556861" y="5418689"/>
            <a:ext cx="3832396" cy="369332"/>
          </a:xfrm>
          <a:prstGeom prst="rect">
            <a:avLst/>
          </a:prstGeom>
          <a:noFill/>
        </p:spPr>
        <p:txBody>
          <a:bodyPr wrap="none" rtlCol="0">
            <a:spAutoFit/>
          </a:bodyPr>
          <a:lstStyle/>
          <a:p>
            <a:r>
              <a:rPr lang="en-US" smtClean="0"/>
              <a:t>Mimimum Occupation Period = 5 years</a:t>
            </a:r>
            <a:endParaRPr lang="en-US"/>
          </a:p>
        </p:txBody>
      </p:sp>
      <p:cxnSp>
        <p:nvCxnSpPr>
          <p:cNvPr id="35" name="Straight Arrow Connector 34"/>
          <p:cNvCxnSpPr/>
          <p:nvPr/>
        </p:nvCxnSpPr>
        <p:spPr>
          <a:xfrm>
            <a:off x="5054466" y="1112477"/>
            <a:ext cx="0" cy="715272"/>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42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Sale Launch</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2614"/>
            <a:ext cx="7341064" cy="426255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3499" y="2709400"/>
            <a:ext cx="499946" cy="707424"/>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7722" y="3662120"/>
            <a:ext cx="499946" cy="7074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5543" y="977815"/>
            <a:ext cx="3971694" cy="2237574"/>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570" y="2001976"/>
            <a:ext cx="499946" cy="707424"/>
          </a:xfrm>
          <a:prstGeom prst="rect">
            <a:avLst/>
          </a:prstGeom>
        </p:spPr>
      </p:pic>
      <p:sp>
        <p:nvSpPr>
          <p:cNvPr id="12" name="Equal 11"/>
          <p:cNvSpPr/>
          <p:nvPr/>
        </p:nvSpPr>
        <p:spPr>
          <a:xfrm>
            <a:off x="6115516" y="2157937"/>
            <a:ext cx="536305" cy="53630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023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25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(balloter perspective)</a:t>
            </a:r>
            <a:endParaRPr lang="en-US"/>
          </a:p>
        </p:txBody>
      </p:sp>
      <p:pic>
        <p:nvPicPr>
          <p:cNvPr id="5"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3845" y="1492269"/>
            <a:ext cx="1685015" cy="1685015"/>
          </a:xfrm>
        </p:spPr>
      </p:pic>
      <p:sp>
        <p:nvSpPr>
          <p:cNvPr id="6" name="Rectangle 5"/>
          <p:cNvSpPr/>
          <p:nvPr/>
        </p:nvSpPr>
        <p:spPr>
          <a:xfrm>
            <a:off x="2241396" y="1976786"/>
            <a:ext cx="137159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Sale Launch</a:t>
            </a:r>
            <a:endParaRPr lang="en-US"/>
          </a:p>
        </p:txBody>
      </p:sp>
      <p:sp>
        <p:nvSpPr>
          <p:cNvPr id="7" name="Rectangle 6"/>
          <p:cNvSpPr/>
          <p:nvPr/>
        </p:nvSpPr>
        <p:spPr>
          <a:xfrm>
            <a:off x="4036743" y="1976786"/>
            <a:ext cx="137159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Prepare Document</a:t>
            </a:r>
            <a:endParaRPr lang="en-US"/>
          </a:p>
        </p:txBody>
      </p:sp>
      <p:cxnSp>
        <p:nvCxnSpPr>
          <p:cNvPr id="9" name="Curved Connector 8"/>
          <p:cNvCxnSpPr>
            <a:stCxn id="7" idx="2"/>
            <a:endCxn id="7" idx="3"/>
          </p:cNvCxnSpPr>
          <p:nvPr/>
        </p:nvCxnSpPr>
        <p:spPr>
          <a:xfrm rot="5400000" flipH="1" flipV="1">
            <a:off x="4836841" y="2319687"/>
            <a:ext cx="457200" cy="685798"/>
          </a:xfrm>
          <a:prstGeom prst="curvedConnector4">
            <a:avLst>
              <a:gd name="adj1" fmla="val -89024"/>
              <a:gd name="adj2" fmla="val 143089"/>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572000" y="3259900"/>
            <a:ext cx="1665841" cy="369332"/>
          </a:xfrm>
          <a:prstGeom prst="rect">
            <a:avLst/>
          </a:prstGeom>
          <a:noFill/>
        </p:spPr>
        <p:txBody>
          <a:bodyPr wrap="none" rtlCol="0">
            <a:spAutoFit/>
          </a:bodyPr>
          <a:lstStyle/>
          <a:p>
            <a:r>
              <a:rPr lang="en-US" smtClean="0"/>
              <a:t>Priority Scheme</a:t>
            </a:r>
            <a:endParaRPr lang="en-US"/>
          </a:p>
        </p:txBody>
      </p:sp>
      <p:sp>
        <p:nvSpPr>
          <p:cNvPr id="18" name="Rectangle 17"/>
          <p:cNvSpPr/>
          <p:nvPr/>
        </p:nvSpPr>
        <p:spPr>
          <a:xfrm>
            <a:off x="6423104" y="1976786"/>
            <a:ext cx="137159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Submit</a:t>
            </a:r>
          </a:p>
          <a:p>
            <a:pPr algn="ctr"/>
            <a:r>
              <a:rPr lang="en-US" smtClean="0"/>
              <a:t>Ballot</a:t>
            </a:r>
            <a:endParaRPr lang="en-US"/>
          </a:p>
        </p:txBody>
      </p:sp>
      <p:sp>
        <p:nvSpPr>
          <p:cNvPr id="19" name="Rectangle 18"/>
          <p:cNvSpPr/>
          <p:nvPr/>
        </p:nvSpPr>
        <p:spPr>
          <a:xfrm>
            <a:off x="6423104" y="4273937"/>
            <a:ext cx="137159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Ballot Result</a:t>
            </a:r>
          </a:p>
          <a:p>
            <a:pPr algn="ctr"/>
            <a:r>
              <a:rPr lang="en-US" smtClean="0"/>
              <a:t>aka Queue number</a:t>
            </a:r>
            <a:endParaRPr lang="en-US"/>
          </a:p>
        </p:txBody>
      </p:sp>
      <p:sp>
        <p:nvSpPr>
          <p:cNvPr id="20" name="Rectangle 19"/>
          <p:cNvSpPr/>
          <p:nvPr/>
        </p:nvSpPr>
        <p:spPr>
          <a:xfrm>
            <a:off x="4036743" y="4273937"/>
            <a:ext cx="137159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Selection</a:t>
            </a:r>
          </a:p>
        </p:txBody>
      </p:sp>
      <p:sp>
        <p:nvSpPr>
          <p:cNvPr id="21" name="Rectangle 20"/>
          <p:cNvSpPr/>
          <p:nvPr/>
        </p:nvSpPr>
        <p:spPr>
          <a:xfrm>
            <a:off x="2241396" y="4264760"/>
            <a:ext cx="137159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Signing</a:t>
            </a:r>
          </a:p>
          <a:p>
            <a:pPr algn="ctr"/>
            <a:r>
              <a:rPr lang="en-US" smtClean="0"/>
              <a:t>Agreement</a:t>
            </a:r>
          </a:p>
        </p:txBody>
      </p:sp>
      <p:cxnSp>
        <p:nvCxnSpPr>
          <p:cNvPr id="22" name="Straight Arrow Connector 21"/>
          <p:cNvCxnSpPr>
            <a:endCxn id="6" idx="1"/>
          </p:cNvCxnSpPr>
          <p:nvPr/>
        </p:nvCxnSpPr>
        <p:spPr>
          <a:xfrm>
            <a:off x="1438507" y="2433986"/>
            <a:ext cx="802889"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6" idx="3"/>
            <a:endCxn id="7" idx="1"/>
          </p:cNvCxnSpPr>
          <p:nvPr/>
        </p:nvCxnSpPr>
        <p:spPr>
          <a:xfrm>
            <a:off x="3612993" y="2433986"/>
            <a:ext cx="42375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endCxn id="18" idx="1"/>
          </p:cNvCxnSpPr>
          <p:nvPr/>
        </p:nvCxnSpPr>
        <p:spPr>
          <a:xfrm>
            <a:off x="5408340" y="2433986"/>
            <a:ext cx="101476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8" idx="2"/>
            <a:endCxn id="19" idx="0"/>
          </p:cNvCxnSpPr>
          <p:nvPr/>
        </p:nvCxnSpPr>
        <p:spPr>
          <a:xfrm>
            <a:off x="7108903" y="2891186"/>
            <a:ext cx="0" cy="138275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9" idx="1"/>
            <a:endCxn id="20" idx="3"/>
          </p:cNvCxnSpPr>
          <p:nvPr/>
        </p:nvCxnSpPr>
        <p:spPr>
          <a:xfrm flipH="1">
            <a:off x="5408340" y="4731137"/>
            <a:ext cx="101476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20" idx="1"/>
            <a:endCxn id="21" idx="3"/>
          </p:cNvCxnSpPr>
          <p:nvPr/>
        </p:nvCxnSpPr>
        <p:spPr>
          <a:xfrm flipH="1" flipV="1">
            <a:off x="3612993" y="4721960"/>
            <a:ext cx="423750" cy="917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7267057" y="3397895"/>
            <a:ext cx="1127873" cy="369332"/>
          </a:xfrm>
          <a:prstGeom prst="rect">
            <a:avLst/>
          </a:prstGeom>
          <a:noFill/>
        </p:spPr>
        <p:txBody>
          <a:bodyPr wrap="none" rtlCol="0">
            <a:spAutoFit/>
          </a:bodyPr>
          <a:lstStyle/>
          <a:p>
            <a:r>
              <a:rPr lang="en-US" smtClean="0"/>
              <a:t>2-3 weeks</a:t>
            </a:r>
            <a:endParaRPr lang="en-US"/>
          </a:p>
        </p:txBody>
      </p:sp>
      <p:sp>
        <p:nvSpPr>
          <p:cNvPr id="40" name="TextBox 39"/>
          <p:cNvSpPr txBox="1"/>
          <p:nvPr/>
        </p:nvSpPr>
        <p:spPr>
          <a:xfrm>
            <a:off x="4479105" y="5275055"/>
            <a:ext cx="3152017" cy="646331"/>
          </a:xfrm>
          <a:prstGeom prst="rect">
            <a:avLst/>
          </a:prstGeom>
          <a:noFill/>
        </p:spPr>
        <p:txBody>
          <a:bodyPr wrap="none" rtlCol="0">
            <a:spAutoFit/>
          </a:bodyPr>
          <a:lstStyle/>
          <a:p>
            <a:pPr algn="ctr"/>
            <a:r>
              <a:rPr lang="en-US" smtClean="0"/>
              <a:t>Tentatively, depends on people </a:t>
            </a:r>
          </a:p>
          <a:p>
            <a:pPr algn="ctr"/>
            <a:r>
              <a:rPr lang="en-US" smtClean="0"/>
              <a:t>has low queue number</a:t>
            </a:r>
            <a:endParaRPr lang="en-US"/>
          </a:p>
        </p:txBody>
      </p:sp>
    </p:spTree>
    <p:extLst>
      <p:ext uri="{BB962C8B-B14F-4D97-AF65-F5344CB8AC3E}">
        <p14:creationId xmlns:p14="http://schemas.microsoft.com/office/powerpoint/2010/main" val="232210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flat type</a:t>
            </a:r>
            <a:endParaRPr lang="en-US"/>
          </a:p>
        </p:txBody>
      </p:sp>
      <p:sp>
        <p:nvSpPr>
          <p:cNvPr id="3" name="Content Placeholder 2"/>
          <p:cNvSpPr>
            <a:spLocks noGrp="1"/>
          </p:cNvSpPr>
          <p:nvPr>
            <p:ph idx="1"/>
          </p:nvPr>
        </p:nvSpPr>
        <p:spPr/>
        <p:txBody>
          <a:bodyPr/>
          <a:lstStyle/>
          <a:p>
            <a:r>
              <a:rPr lang="en-US" smtClean="0"/>
              <a:t>Most of </a:t>
            </a:r>
            <a:r>
              <a:rPr lang="en-US" smtClean="0"/>
              <a:t>HDB </a:t>
            </a:r>
            <a:r>
              <a:rPr lang="en-US" smtClean="0"/>
              <a:t>flats are affordable for first-timer to buy (loan etc…). </a:t>
            </a:r>
          </a:p>
          <a:p>
            <a:r>
              <a:rPr lang="en-US" smtClean="0"/>
              <a:t>Income ceiling: depends on the type of flat you intend to get. If your average gross monthly household income exceeds the income ceiling, you will not be eligible for that flat type.</a:t>
            </a:r>
          </a:p>
          <a:p>
            <a:r>
              <a:rPr lang="en-US" smtClean="0"/>
              <a:t>If you cannot afford any, there is Public Rental Scheme for low income family: 1 or 2-Room flat with approximately 1.500$/month.</a:t>
            </a:r>
            <a:endParaRPr lang="en-US"/>
          </a:p>
        </p:txBody>
      </p:sp>
    </p:spTree>
    <p:extLst>
      <p:ext uri="{BB962C8B-B14F-4D97-AF65-F5344CB8AC3E}">
        <p14:creationId xmlns:p14="http://schemas.microsoft.com/office/powerpoint/2010/main" val="94032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Racial Harmony </a:t>
            </a:r>
            <a:br>
              <a:rPr lang="en-US" smtClean="0"/>
            </a:br>
            <a:r>
              <a:rPr lang="en-US" sz="3200" smtClean="0"/>
              <a:t>1 - Ethnic </a:t>
            </a:r>
            <a:r>
              <a:rPr lang="en-US" sz="3200"/>
              <a:t>Integration </a:t>
            </a:r>
            <a:r>
              <a:rPr lang="en-US" sz="3200" smtClean="0"/>
              <a:t>Policy (EIP)</a:t>
            </a:r>
            <a:endParaRPr lang="en-US" sz="320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576" y="2677134"/>
            <a:ext cx="4286848" cy="2648320"/>
          </a:xfrm>
        </p:spPr>
      </p:pic>
      <p:sp>
        <p:nvSpPr>
          <p:cNvPr id="5" name="Title 1"/>
          <p:cNvSpPr txBox="1">
            <a:spLocks/>
          </p:cNvSpPr>
          <p:nvPr/>
        </p:nvSpPr>
        <p:spPr>
          <a:xfrm>
            <a:off x="628650" y="152113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mtClean="0">
                <a:sym typeface="Wingdings" panose="05000000000000000000" pitchFamily="2" charset="2"/>
              </a:rPr>
              <a:t> </a:t>
            </a:r>
            <a:r>
              <a:rPr lang="en-US" sz="2800" smtClean="0"/>
              <a:t>Apply to any buyers</a:t>
            </a:r>
            <a:endParaRPr lang="en-US" sz="2000"/>
          </a:p>
        </p:txBody>
      </p:sp>
    </p:spTree>
    <p:extLst>
      <p:ext uri="{BB962C8B-B14F-4D97-AF65-F5344CB8AC3E}">
        <p14:creationId xmlns:p14="http://schemas.microsoft.com/office/powerpoint/2010/main" val="3182340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Racial Harmony </a:t>
            </a:r>
            <a:br>
              <a:rPr lang="en-US" smtClean="0"/>
            </a:br>
            <a:r>
              <a:rPr lang="en-US" sz="3200" smtClean="0"/>
              <a:t>2 – Singapore Permanent Resident (SPR)</a:t>
            </a:r>
            <a:endParaRPr lang="en-US" sz="3200"/>
          </a:p>
        </p:txBody>
      </p:sp>
      <p:sp>
        <p:nvSpPr>
          <p:cNvPr id="5" name="Title 1"/>
          <p:cNvSpPr txBox="1">
            <a:spLocks/>
          </p:cNvSpPr>
          <p:nvPr/>
        </p:nvSpPr>
        <p:spPr>
          <a:xfrm>
            <a:off x="628650" y="152113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mtClean="0">
                <a:sym typeface="Wingdings" panose="05000000000000000000" pitchFamily="2" charset="2"/>
              </a:rPr>
              <a:t> </a:t>
            </a:r>
            <a:r>
              <a:rPr lang="en-US" sz="2800" smtClean="0"/>
              <a:t>Apply to any Non-Malaysian SPRs</a:t>
            </a:r>
            <a:endParaRPr lang="en-US" sz="200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205" y="2470406"/>
            <a:ext cx="7087589" cy="3820058"/>
          </a:xfrm>
        </p:spPr>
      </p:pic>
    </p:spTree>
    <p:extLst>
      <p:ext uri="{BB962C8B-B14F-4D97-AF65-F5344CB8AC3E}">
        <p14:creationId xmlns:p14="http://schemas.microsoft.com/office/powerpoint/2010/main" val="418999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Buyer Type</a:t>
            </a:r>
            <a:endParaRPr lang="en-US" sz="3200"/>
          </a:p>
        </p:txBody>
      </p:sp>
      <p:sp>
        <p:nvSpPr>
          <p:cNvPr id="4" name="Round Diagonal Corner Rectangle 3"/>
          <p:cNvSpPr/>
          <p:nvPr/>
        </p:nvSpPr>
        <p:spPr>
          <a:xfrm>
            <a:off x="2952285" y="1385463"/>
            <a:ext cx="1326995"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First-Timer</a:t>
            </a:r>
            <a:endParaRPr lang="en-US"/>
          </a:p>
        </p:txBody>
      </p:sp>
      <p:sp>
        <p:nvSpPr>
          <p:cNvPr id="7" name="Diamond 6"/>
          <p:cNvSpPr/>
          <p:nvPr/>
        </p:nvSpPr>
        <p:spPr>
          <a:xfrm>
            <a:off x="2581507" y="2534192"/>
            <a:ext cx="2068552" cy="9144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Offered?</a:t>
            </a:r>
            <a:endParaRPr lang="en-US"/>
          </a:p>
        </p:txBody>
      </p:sp>
      <p:sp>
        <p:nvSpPr>
          <p:cNvPr id="13" name="Diamond 12"/>
          <p:cNvSpPr/>
          <p:nvPr/>
        </p:nvSpPr>
        <p:spPr>
          <a:xfrm>
            <a:off x="819613" y="3574120"/>
            <a:ext cx="2325029" cy="9144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Accepted?</a:t>
            </a:r>
            <a:endParaRPr lang="en-US"/>
          </a:p>
        </p:txBody>
      </p:sp>
      <p:cxnSp>
        <p:nvCxnSpPr>
          <p:cNvPr id="15" name="Elbow Connector 14"/>
          <p:cNvCxnSpPr>
            <a:stCxn id="7" idx="2"/>
            <a:endCxn id="16" idx="2"/>
          </p:cNvCxnSpPr>
          <p:nvPr/>
        </p:nvCxnSpPr>
        <p:spPr>
          <a:xfrm rot="16200000" flipH="1">
            <a:off x="3945345" y="3119030"/>
            <a:ext cx="297093" cy="95621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6" name="Round Diagonal Corner Rectangle 15"/>
          <p:cNvSpPr/>
          <p:nvPr/>
        </p:nvSpPr>
        <p:spPr>
          <a:xfrm>
            <a:off x="4571999" y="3288485"/>
            <a:ext cx="1449659"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First-Timer</a:t>
            </a:r>
            <a:r>
              <a:rPr lang="en-US" baseline="30000" smtClean="0"/>
              <a:t>++</a:t>
            </a:r>
            <a:endParaRPr lang="en-US" baseline="30000"/>
          </a:p>
        </p:txBody>
      </p:sp>
      <p:cxnSp>
        <p:nvCxnSpPr>
          <p:cNvPr id="23" name="Elbow Connector 22"/>
          <p:cNvCxnSpPr>
            <a:stCxn id="16" idx="3"/>
            <a:endCxn id="7" idx="3"/>
          </p:cNvCxnSpPr>
          <p:nvPr/>
        </p:nvCxnSpPr>
        <p:spPr>
          <a:xfrm rot="16200000" flipV="1">
            <a:off x="4824898" y="2816554"/>
            <a:ext cx="297093" cy="64677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7" idx="1"/>
            <a:endCxn id="13" idx="0"/>
          </p:cNvCxnSpPr>
          <p:nvPr/>
        </p:nvCxnSpPr>
        <p:spPr>
          <a:xfrm rot="10800000" flipV="1">
            <a:off x="1982129" y="2991392"/>
            <a:ext cx="599379" cy="58272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30" name="Round Diagonal Corner Rectangle 29"/>
          <p:cNvSpPr/>
          <p:nvPr/>
        </p:nvSpPr>
        <p:spPr>
          <a:xfrm>
            <a:off x="156115" y="5009609"/>
            <a:ext cx="1326995"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Second-Timer</a:t>
            </a:r>
            <a:endParaRPr lang="en-US"/>
          </a:p>
        </p:txBody>
      </p:sp>
      <p:cxnSp>
        <p:nvCxnSpPr>
          <p:cNvPr id="33" name="Straight Arrow Connector 32"/>
          <p:cNvCxnSpPr>
            <a:stCxn id="4" idx="1"/>
            <a:endCxn id="7" idx="0"/>
          </p:cNvCxnSpPr>
          <p:nvPr/>
        </p:nvCxnSpPr>
        <p:spPr>
          <a:xfrm>
            <a:off x="3615783" y="2299863"/>
            <a:ext cx="0" cy="2343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3" idx="1"/>
            <a:endCxn id="30" idx="3"/>
          </p:cNvCxnSpPr>
          <p:nvPr/>
        </p:nvCxnSpPr>
        <p:spPr>
          <a:xfrm>
            <a:off x="819613" y="4031320"/>
            <a:ext cx="0" cy="978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Round Diagonal Corner Rectangle 38"/>
          <p:cNvSpPr/>
          <p:nvPr/>
        </p:nvSpPr>
        <p:spPr>
          <a:xfrm>
            <a:off x="3646449" y="5834224"/>
            <a:ext cx="1326995"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Second-Timer</a:t>
            </a:r>
            <a:endParaRPr lang="en-US"/>
          </a:p>
        </p:txBody>
      </p:sp>
      <p:sp>
        <p:nvSpPr>
          <p:cNvPr id="41" name="Round Diagonal Corner Rectangle 40"/>
          <p:cNvSpPr/>
          <p:nvPr/>
        </p:nvSpPr>
        <p:spPr>
          <a:xfrm>
            <a:off x="6169412" y="5834224"/>
            <a:ext cx="1326995"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First-Timer</a:t>
            </a:r>
            <a:endParaRPr lang="en-US"/>
          </a:p>
        </p:txBody>
      </p:sp>
      <p:cxnSp>
        <p:nvCxnSpPr>
          <p:cNvPr id="42" name="Straight Arrow Connector 41"/>
          <p:cNvCxnSpPr>
            <a:stCxn id="13" idx="3"/>
            <a:endCxn id="66" idx="0"/>
          </p:cNvCxnSpPr>
          <p:nvPr/>
        </p:nvCxnSpPr>
        <p:spPr>
          <a:xfrm>
            <a:off x="3144642" y="4031320"/>
            <a:ext cx="19168" cy="6833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9" idx="0"/>
            <a:endCxn id="41" idx="2"/>
          </p:cNvCxnSpPr>
          <p:nvPr/>
        </p:nvCxnSpPr>
        <p:spPr>
          <a:xfrm>
            <a:off x="4973444" y="6291424"/>
            <a:ext cx="11959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9" name="Title 1"/>
          <p:cNvSpPr txBox="1">
            <a:spLocks/>
          </p:cNvSpPr>
          <p:nvPr/>
        </p:nvSpPr>
        <p:spPr>
          <a:xfrm>
            <a:off x="5104470" y="5644245"/>
            <a:ext cx="1880375" cy="5718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mtClean="0">
                <a:sym typeface="Wingdings" panose="05000000000000000000" pitchFamily="2" charset="2"/>
              </a:rPr>
              <a:t>within </a:t>
            </a:r>
          </a:p>
          <a:p>
            <a:r>
              <a:rPr lang="en-US" sz="2000" smtClean="0">
                <a:sym typeface="Wingdings" panose="05000000000000000000" pitchFamily="2" charset="2"/>
              </a:rPr>
              <a:t>1 year</a:t>
            </a:r>
            <a:endParaRPr lang="en-US" sz="1600"/>
          </a:p>
        </p:txBody>
      </p:sp>
      <p:sp>
        <p:nvSpPr>
          <p:cNvPr id="50" name="Title 1"/>
          <p:cNvSpPr txBox="1">
            <a:spLocks/>
          </p:cNvSpPr>
          <p:nvPr/>
        </p:nvSpPr>
        <p:spPr>
          <a:xfrm>
            <a:off x="2202712" y="2442298"/>
            <a:ext cx="556864" cy="57183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Yes</a:t>
            </a:r>
            <a:endParaRPr lang="en-US" sz="1800"/>
          </a:p>
        </p:txBody>
      </p:sp>
      <p:sp>
        <p:nvSpPr>
          <p:cNvPr id="51" name="Title 1"/>
          <p:cNvSpPr txBox="1">
            <a:spLocks/>
          </p:cNvSpPr>
          <p:nvPr/>
        </p:nvSpPr>
        <p:spPr>
          <a:xfrm>
            <a:off x="216403" y="4177233"/>
            <a:ext cx="556864" cy="57183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Yes</a:t>
            </a:r>
            <a:endParaRPr lang="en-US" sz="1800"/>
          </a:p>
        </p:txBody>
      </p:sp>
      <p:sp>
        <p:nvSpPr>
          <p:cNvPr id="52" name="Title 1"/>
          <p:cNvSpPr txBox="1">
            <a:spLocks/>
          </p:cNvSpPr>
          <p:nvPr/>
        </p:nvSpPr>
        <p:spPr>
          <a:xfrm>
            <a:off x="3197958" y="3991282"/>
            <a:ext cx="556864" cy="571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No</a:t>
            </a:r>
            <a:endParaRPr lang="en-US" sz="1800"/>
          </a:p>
        </p:txBody>
      </p:sp>
      <p:sp>
        <p:nvSpPr>
          <p:cNvPr id="53" name="Title 1"/>
          <p:cNvSpPr txBox="1">
            <a:spLocks/>
          </p:cNvSpPr>
          <p:nvPr/>
        </p:nvSpPr>
        <p:spPr>
          <a:xfrm>
            <a:off x="3808139" y="3253625"/>
            <a:ext cx="556864" cy="571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No</a:t>
            </a:r>
            <a:endParaRPr lang="en-US" sz="1800"/>
          </a:p>
        </p:txBody>
      </p:sp>
      <p:sp>
        <p:nvSpPr>
          <p:cNvPr id="55" name="Round Diagonal Corner Rectangle 54"/>
          <p:cNvSpPr/>
          <p:nvPr/>
        </p:nvSpPr>
        <p:spPr>
          <a:xfrm>
            <a:off x="6264197" y="1260804"/>
            <a:ext cx="1441296"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First-Timer</a:t>
            </a:r>
            <a:endParaRPr lang="en-US"/>
          </a:p>
        </p:txBody>
      </p:sp>
      <p:sp>
        <p:nvSpPr>
          <p:cNvPr id="56" name="Round Diagonal Corner Rectangle 55"/>
          <p:cNvSpPr/>
          <p:nvPr/>
        </p:nvSpPr>
        <p:spPr>
          <a:xfrm>
            <a:off x="6264197" y="2306488"/>
            <a:ext cx="1441296"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First-Timer</a:t>
            </a:r>
            <a:r>
              <a:rPr lang="en-US" baseline="30000" smtClean="0"/>
              <a:t>++</a:t>
            </a:r>
            <a:endParaRPr lang="en-US" baseline="30000"/>
          </a:p>
        </p:txBody>
      </p:sp>
      <p:sp>
        <p:nvSpPr>
          <p:cNvPr id="57" name="Round Diagonal Corner Rectangle 56"/>
          <p:cNvSpPr/>
          <p:nvPr/>
        </p:nvSpPr>
        <p:spPr>
          <a:xfrm>
            <a:off x="6264197" y="3368257"/>
            <a:ext cx="1441296" cy="914400"/>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Second-Timer</a:t>
            </a:r>
            <a:endParaRPr lang="en-US"/>
          </a:p>
        </p:txBody>
      </p:sp>
      <p:sp>
        <p:nvSpPr>
          <p:cNvPr id="58" name="Title 1"/>
          <p:cNvSpPr txBox="1">
            <a:spLocks/>
          </p:cNvSpPr>
          <p:nvPr/>
        </p:nvSpPr>
        <p:spPr>
          <a:xfrm>
            <a:off x="7705493" y="1470415"/>
            <a:ext cx="1880375" cy="571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 2 tickets</a:t>
            </a:r>
            <a:endParaRPr lang="en-US" sz="1800"/>
          </a:p>
        </p:txBody>
      </p:sp>
      <p:sp>
        <p:nvSpPr>
          <p:cNvPr id="59" name="Title 1"/>
          <p:cNvSpPr txBox="1">
            <a:spLocks/>
          </p:cNvSpPr>
          <p:nvPr/>
        </p:nvSpPr>
        <p:spPr>
          <a:xfrm>
            <a:off x="7705493" y="2384815"/>
            <a:ext cx="1768167" cy="812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 2 tickets</a:t>
            </a:r>
          </a:p>
          <a:p>
            <a:r>
              <a:rPr lang="en-US" sz="2400" smtClean="0">
                <a:sym typeface="Wingdings" panose="05000000000000000000" pitchFamily="2" charset="2"/>
              </a:rPr>
              <a:t>+ # failure</a:t>
            </a:r>
            <a:endParaRPr lang="en-US" sz="1800"/>
          </a:p>
        </p:txBody>
      </p:sp>
      <p:sp>
        <p:nvSpPr>
          <p:cNvPr id="60" name="Title 1"/>
          <p:cNvSpPr txBox="1">
            <a:spLocks/>
          </p:cNvSpPr>
          <p:nvPr/>
        </p:nvSpPr>
        <p:spPr>
          <a:xfrm>
            <a:off x="7705492" y="3430499"/>
            <a:ext cx="1768167" cy="812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 1 tickets</a:t>
            </a:r>
          </a:p>
        </p:txBody>
      </p:sp>
      <p:sp>
        <p:nvSpPr>
          <p:cNvPr id="61" name="Title 1"/>
          <p:cNvSpPr txBox="1">
            <a:spLocks/>
          </p:cNvSpPr>
          <p:nvPr/>
        </p:nvSpPr>
        <p:spPr>
          <a:xfrm>
            <a:off x="7646949" y="2725291"/>
            <a:ext cx="1768167" cy="812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smtClean="0">
                <a:sym typeface="Wingdings" panose="05000000000000000000" pitchFamily="2" charset="2"/>
              </a:rPr>
              <a:t>Non-mature only</a:t>
            </a:r>
            <a:endParaRPr lang="en-US" sz="1200"/>
          </a:p>
        </p:txBody>
      </p:sp>
      <p:sp>
        <p:nvSpPr>
          <p:cNvPr id="66" name="Diamond 65"/>
          <p:cNvSpPr/>
          <p:nvPr/>
        </p:nvSpPr>
        <p:spPr>
          <a:xfrm>
            <a:off x="1915396" y="4714716"/>
            <a:ext cx="2496827" cy="9144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2</a:t>
            </a:r>
            <a:r>
              <a:rPr lang="en-US" baseline="30000" smtClean="0"/>
              <a:t>nd</a:t>
            </a:r>
            <a:r>
              <a:rPr lang="en-US" smtClean="0"/>
              <a:t> Refusal?</a:t>
            </a:r>
            <a:endParaRPr lang="en-US"/>
          </a:p>
        </p:txBody>
      </p:sp>
      <p:cxnSp>
        <p:nvCxnSpPr>
          <p:cNvPr id="70" name="Elbow Connector 69"/>
          <p:cNvCxnSpPr>
            <a:stCxn id="66" idx="2"/>
            <a:endCxn id="39" idx="2"/>
          </p:cNvCxnSpPr>
          <p:nvPr/>
        </p:nvCxnSpPr>
        <p:spPr>
          <a:xfrm rot="16200000" flipH="1">
            <a:off x="3073975" y="5718950"/>
            <a:ext cx="662308" cy="48263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80" name="Elbow Connector 79"/>
          <p:cNvCxnSpPr>
            <a:stCxn id="66" idx="3"/>
            <a:endCxn id="41" idx="3"/>
          </p:cNvCxnSpPr>
          <p:nvPr/>
        </p:nvCxnSpPr>
        <p:spPr>
          <a:xfrm>
            <a:off x="4412223" y="5171916"/>
            <a:ext cx="2420687" cy="66230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83" name="Title 1"/>
          <p:cNvSpPr txBox="1">
            <a:spLocks/>
          </p:cNvSpPr>
          <p:nvPr/>
        </p:nvSpPr>
        <p:spPr>
          <a:xfrm>
            <a:off x="4547606" y="4690560"/>
            <a:ext cx="556864" cy="571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No</a:t>
            </a:r>
            <a:endParaRPr lang="en-US" sz="1800"/>
          </a:p>
        </p:txBody>
      </p:sp>
      <p:sp>
        <p:nvSpPr>
          <p:cNvPr id="84" name="Title 1"/>
          <p:cNvSpPr txBox="1">
            <a:spLocks/>
          </p:cNvSpPr>
          <p:nvPr/>
        </p:nvSpPr>
        <p:spPr>
          <a:xfrm>
            <a:off x="2641094" y="5740680"/>
            <a:ext cx="556864" cy="57183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mtClean="0">
                <a:sym typeface="Wingdings" panose="05000000000000000000" pitchFamily="2" charset="2"/>
              </a:rPr>
              <a:t>Yes</a:t>
            </a:r>
            <a:endParaRPr lang="en-US" sz="1800"/>
          </a:p>
        </p:txBody>
      </p:sp>
    </p:spTree>
    <p:extLst>
      <p:ext uri="{BB962C8B-B14F-4D97-AF65-F5344CB8AC3E}">
        <p14:creationId xmlns:p14="http://schemas.microsoft.com/office/powerpoint/2010/main" val="126026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TotalTime>
  <Words>2081</Words>
  <Application>Microsoft Office PowerPoint</Application>
  <PresentationFormat>On-screen Show (4:3)</PresentationFormat>
  <Paragraphs>266</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PROJECT HDB</vt:lpstr>
      <vt:lpstr>Overview</vt:lpstr>
      <vt:lpstr>Overview (cont)</vt:lpstr>
      <vt:lpstr>A Sale Launch</vt:lpstr>
      <vt:lpstr>Process (balloter perspective)</vt:lpstr>
      <vt:lpstr>Choosing flat type</vt:lpstr>
      <vt:lpstr>Racial Harmony  1 - Ethnic Integration Policy (EIP)</vt:lpstr>
      <vt:lpstr>Racial Harmony  2 – Singapore Permanent Resident (SPR)</vt:lpstr>
      <vt:lpstr>Buyer Type</vt:lpstr>
      <vt:lpstr>Priority Scheme</vt:lpstr>
      <vt:lpstr>MECHANISM</vt:lpstr>
      <vt:lpstr>PowerPoint Presentation</vt:lpstr>
      <vt:lpstr>PowerPoint Presentation</vt:lpstr>
      <vt:lpstr>PowerPoint Presentation</vt:lpstr>
      <vt:lpstr>Fairness</vt:lpstr>
      <vt:lpstr>Arisen question</vt:lpstr>
      <vt:lpstr>Source </vt:lpstr>
      <vt:lpstr>Abbreviation</vt:lpstr>
      <vt:lpstr>Take-away</vt:lpstr>
      <vt:lpstr>Q&amp;A</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HDB</dc:title>
  <dc:creator>workshop</dc:creator>
  <cp:lastModifiedBy>workshop</cp:lastModifiedBy>
  <cp:revision>106</cp:revision>
  <dcterms:created xsi:type="dcterms:W3CDTF">2017-08-08T00:48:59Z</dcterms:created>
  <dcterms:modified xsi:type="dcterms:W3CDTF">2017-08-17T09:57:55Z</dcterms:modified>
</cp:coreProperties>
</file>