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49331D64-4CBD-422F-A578-345335931FD9}">
  <a:tblStyle styleId="{49331D64-4CBD-422F-A578-345335931FD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15898ba86a_0_1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15898ba86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1341f8736e_0_20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1341f8736e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158b216673_0_79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158b216673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135703b70a_0_12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135703b70a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1475096e16_0_78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1475096e16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158b216673_1_12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158b216673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1475096e16_0_97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1475096e16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1341f8736e_0_25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1341f8736e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158b216673_1_68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158b216673_1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1341f8736e_0_45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" name="Google Shape;515;g1341f8736e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134afabbd_0_0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134afabb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1341f8736e_0_50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1341f8736e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1341f8736e_0_55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Google Shape;535;g1341f8736e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1475096e16_0_89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1475096e16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5866d7596_0_0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5866d759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134afabbd_0_5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134afabb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134afabbd_0_15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1134afabb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1341f8736e_0_5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1341f8736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13466c1732_0_22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13466c1732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1341f8736e_0_10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1341f8736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15898ba86a_0_14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15898ba86a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000"/>
              <a:buNone/>
              <a:defRPr sz="4000">
                <a:solidFill>
                  <a:srgbClr val="07376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0" y="6750275"/>
            <a:ext cx="9144000" cy="119100"/>
          </a:xfrm>
          <a:prstGeom prst="rect">
            <a:avLst/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0" y="-7950"/>
            <a:ext cx="9144000" cy="119100"/>
          </a:xfrm>
          <a:prstGeom prst="rect">
            <a:avLst/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hasCustomPrompt="1"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9" name="Google Shape;49;p11"/>
          <p:cNvSpPr txBox="1"/>
          <p:nvPr>
            <p:ph idx="1" type="body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0" name="Google Shape;50;p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109342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800"/>
              <a:buNone/>
              <a:defRPr>
                <a:solidFill>
                  <a:srgbClr val="07376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927023"/>
            <a:ext cx="8520600" cy="5603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  <a:defRPr>
                <a:solidFill>
                  <a:srgbClr val="000000"/>
                </a:solidFill>
              </a:defRPr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  <a:defRPr sz="1600">
                <a:solidFill>
                  <a:srgbClr val="000000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073763"/>
                </a:solidFill>
              </a:defRPr>
            </a:lvl1pPr>
            <a:lvl2pPr lvl="1" rtl="0">
              <a:buNone/>
              <a:defRPr>
                <a:solidFill>
                  <a:srgbClr val="073763"/>
                </a:solidFill>
              </a:defRPr>
            </a:lvl2pPr>
            <a:lvl3pPr lvl="2" rtl="0">
              <a:buNone/>
              <a:defRPr>
                <a:solidFill>
                  <a:srgbClr val="073763"/>
                </a:solidFill>
              </a:defRPr>
            </a:lvl3pPr>
            <a:lvl4pPr lvl="3" rtl="0">
              <a:buNone/>
              <a:defRPr>
                <a:solidFill>
                  <a:srgbClr val="073763"/>
                </a:solidFill>
              </a:defRPr>
            </a:lvl4pPr>
            <a:lvl5pPr lvl="4" rtl="0">
              <a:buNone/>
              <a:defRPr>
                <a:solidFill>
                  <a:srgbClr val="073763"/>
                </a:solidFill>
              </a:defRPr>
            </a:lvl5pPr>
            <a:lvl6pPr lvl="5" rtl="0">
              <a:buNone/>
              <a:defRPr>
                <a:solidFill>
                  <a:srgbClr val="073763"/>
                </a:solidFill>
              </a:defRPr>
            </a:lvl6pPr>
            <a:lvl7pPr lvl="6" rtl="0">
              <a:buNone/>
              <a:defRPr>
                <a:solidFill>
                  <a:srgbClr val="073763"/>
                </a:solidFill>
              </a:defRPr>
            </a:lvl7pPr>
            <a:lvl8pPr lvl="7" rtl="0">
              <a:buNone/>
              <a:defRPr>
                <a:solidFill>
                  <a:srgbClr val="073763"/>
                </a:solidFill>
              </a:defRPr>
            </a:lvl8pPr>
            <a:lvl9pPr lvl="8" rtl="0">
              <a:buNone/>
              <a:defRPr>
                <a:solidFill>
                  <a:srgbClr val="07376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" name="Google Shape;22;p4"/>
          <p:cNvSpPr/>
          <p:nvPr/>
        </p:nvSpPr>
        <p:spPr>
          <a:xfrm>
            <a:off x="0" y="6750275"/>
            <a:ext cx="9144000" cy="119100"/>
          </a:xfrm>
          <a:prstGeom prst="rect">
            <a:avLst/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9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1" name="Google Shape;41;p9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9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/>
          <p:nvPr>
            <p:ph type="ctrTitle"/>
          </p:nvPr>
        </p:nvSpPr>
        <p:spPr>
          <a:xfrm>
            <a:off x="311700" y="1673875"/>
            <a:ext cx="8520600" cy="205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/>
              <a:t>Exception-enriched Rule Learning from Knowledge Graphs</a:t>
            </a:r>
            <a:endParaRPr b="1" sz="4000"/>
          </a:p>
        </p:txBody>
      </p:sp>
      <p:sp>
        <p:nvSpPr>
          <p:cNvPr id="58" name="Google Shape;58;p13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/>
              <a:t>Mohamed GadElrab, Daria Stepanova, Jacopo Urbani &amp; Gerhard Weikum</a:t>
            </a:r>
            <a:endParaRPr i="1"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ISWC 2016 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17-21Oct Kobe, Japan</a:t>
            </a:r>
            <a:endParaRPr sz="1800"/>
          </a:p>
        </p:txBody>
      </p:sp>
      <p:sp>
        <p:nvSpPr>
          <p:cNvPr id="59" name="Google Shape;59;p13"/>
          <p:cNvSpPr txBox="1"/>
          <p:nvPr/>
        </p:nvSpPr>
        <p:spPr>
          <a:xfrm>
            <a:off x="3718800" y="6216075"/>
            <a:ext cx="1706400" cy="2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73763"/>
                </a:solidFill>
              </a:rPr>
              <a:t>5th August 2016</a:t>
            </a:r>
            <a:endParaRPr sz="1600">
              <a:solidFill>
                <a:srgbClr val="073763"/>
              </a:solidFill>
            </a:endParaRPr>
          </a:p>
        </p:txBody>
      </p:sp>
      <p:pic>
        <p:nvPicPr>
          <p:cNvPr id="60" name="Google Shape;60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17262" y="198115"/>
            <a:ext cx="3057600" cy="74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2"/>
          <p:cNvSpPr txBox="1"/>
          <p:nvPr>
            <p:ph type="title"/>
          </p:nvPr>
        </p:nvSpPr>
        <p:spPr>
          <a:xfrm>
            <a:off x="311700" y="109342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Step 4: Selecting The Best Revision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22"/>
          <p:cNvSpPr txBox="1"/>
          <p:nvPr>
            <p:ph idx="1" type="body"/>
          </p:nvPr>
        </p:nvSpPr>
        <p:spPr>
          <a:xfrm>
            <a:off x="311700" y="927023"/>
            <a:ext cx="8520600" cy="56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Ruleset predictions Consistency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Negations introduce conflicts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1" marL="914400" rtl="0" algn="l">
              <a:spcBef>
                <a:spcPts val="160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Measuring conflicts (auxiliary rules)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i="1" sz="17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22"/>
          <p:cNvSpPr txBox="1"/>
          <p:nvPr/>
        </p:nvSpPr>
        <p:spPr>
          <a:xfrm>
            <a:off x="1914450" y="3364425"/>
            <a:ext cx="6149400" cy="12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r</a:t>
            </a:r>
            <a:r>
              <a:rPr i="1" lang="en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  : livesInUSA(X) ← bornInUSA(X), not immigrant(X)</a:t>
            </a:r>
            <a:endParaRPr i="1" sz="16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r</a:t>
            </a:r>
            <a:r>
              <a:rPr baseline="-25000" i="1" lang="en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aux</a:t>
            </a:r>
            <a:r>
              <a:rPr i="1" lang="en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: not_livesInUSA(X) ← bornInUSA(X), immigrant(X)</a:t>
            </a:r>
            <a:endParaRPr sz="1600"/>
          </a:p>
        </p:txBody>
      </p:sp>
      <p:sp>
        <p:nvSpPr>
          <p:cNvPr id="383" name="Google Shape;383;p22"/>
          <p:cNvSpPr txBox="1"/>
          <p:nvPr/>
        </p:nvSpPr>
        <p:spPr>
          <a:xfrm>
            <a:off x="508200" y="4965475"/>
            <a:ext cx="8127600" cy="494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>
                <a:latin typeface="Georgia"/>
                <a:ea typeface="Georgia"/>
                <a:cs typeface="Georgia"/>
                <a:sym typeface="Georgia"/>
              </a:rPr>
              <a:t>q</a:t>
            </a:r>
            <a:r>
              <a:rPr baseline="-25000" i="1" lang="en" sz="1600">
                <a:latin typeface="Georgia"/>
                <a:ea typeface="Georgia"/>
                <a:cs typeface="Georgia"/>
                <a:sym typeface="Georgia"/>
              </a:rPr>
              <a:t>conflict</a:t>
            </a:r>
            <a:r>
              <a:rPr i="1" lang="en" sz="1600">
                <a:latin typeface="Georgia"/>
                <a:ea typeface="Georgia"/>
                <a:cs typeface="Georgia"/>
                <a:sym typeface="Georgia"/>
              </a:rPr>
              <a:t>(R</a:t>
            </a:r>
            <a:r>
              <a:rPr baseline="-25000" i="1" lang="en" sz="1600">
                <a:latin typeface="Georgia"/>
                <a:ea typeface="Georgia"/>
                <a:cs typeface="Georgia"/>
                <a:sym typeface="Georgia"/>
              </a:rPr>
              <a:t>NM</a:t>
            </a:r>
            <a:r>
              <a:rPr i="1" lang="en" sz="1600">
                <a:latin typeface="Georgia"/>
                <a:ea typeface="Georgia"/>
                <a:cs typeface="Georgia"/>
                <a:sym typeface="Georgia"/>
              </a:rPr>
              <a:t> , A) = ∑</a:t>
            </a:r>
            <a:r>
              <a:rPr baseline="-25000" i="1" lang="en" sz="1600">
                <a:latin typeface="Georgia"/>
                <a:ea typeface="Georgia"/>
                <a:cs typeface="Georgia"/>
                <a:sym typeface="Georgia"/>
              </a:rPr>
              <a:t>p∈pred(Raux)</a:t>
            </a:r>
            <a:r>
              <a:rPr i="1" lang="en" sz="1600">
                <a:latin typeface="Georgia"/>
                <a:ea typeface="Georgia"/>
                <a:cs typeface="Georgia"/>
                <a:sym typeface="Georgia"/>
              </a:rPr>
              <a:t> ( </a:t>
            </a:r>
            <a:r>
              <a:rPr lang="en" sz="1600">
                <a:latin typeface="Georgia"/>
                <a:ea typeface="Georgia"/>
                <a:cs typeface="Georgia"/>
                <a:sym typeface="Georgia"/>
              </a:rPr>
              <a:t>|{</a:t>
            </a:r>
            <a:r>
              <a:rPr i="1" lang="en" sz="1600">
                <a:latin typeface="Georgia"/>
                <a:ea typeface="Georgia"/>
                <a:cs typeface="Georgia"/>
                <a:sym typeface="Georgia"/>
              </a:rPr>
              <a:t>c</a:t>
            </a:r>
            <a:r>
              <a:rPr lang="en" sz="1600">
                <a:latin typeface="Georgia"/>
                <a:ea typeface="Georgia"/>
                <a:cs typeface="Georgia"/>
                <a:sym typeface="Georgia"/>
              </a:rPr>
              <a:t>|</a:t>
            </a:r>
            <a:r>
              <a:rPr i="1" lang="en" sz="1600">
                <a:latin typeface="Georgia"/>
                <a:ea typeface="Georgia"/>
                <a:cs typeface="Georgia"/>
                <a:sym typeface="Georgia"/>
              </a:rPr>
              <a:t> p(c), not_p(c) ∈ A</a:t>
            </a:r>
            <a:r>
              <a:rPr baseline="-25000" i="1" lang="en" sz="1600">
                <a:latin typeface="Georgia"/>
                <a:ea typeface="Georgia"/>
                <a:cs typeface="Georgia"/>
                <a:sym typeface="Georgia"/>
              </a:rPr>
              <a:t>Raux</a:t>
            </a:r>
            <a:r>
              <a:rPr lang="en" sz="1600">
                <a:latin typeface="Georgia"/>
                <a:ea typeface="Georgia"/>
                <a:cs typeface="Georgia"/>
                <a:sym typeface="Georgia"/>
              </a:rPr>
              <a:t>}|</a:t>
            </a:r>
            <a:r>
              <a:rPr i="1" lang="en" sz="1600">
                <a:latin typeface="Georgia"/>
                <a:ea typeface="Georgia"/>
                <a:cs typeface="Georgia"/>
                <a:sym typeface="Georgia"/>
              </a:rPr>
              <a:t>  / </a:t>
            </a:r>
            <a:r>
              <a:rPr lang="en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|{</a:t>
            </a:r>
            <a:r>
              <a:rPr i="1" lang="en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</a:t>
            </a:r>
            <a:r>
              <a:rPr lang="en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|</a:t>
            </a:r>
            <a:r>
              <a:rPr i="1" lang="en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not_p(c) ∈ A</a:t>
            </a:r>
            <a:r>
              <a:rPr baseline="-25000" i="1" lang="en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Raux</a:t>
            </a:r>
            <a:r>
              <a:rPr lang="en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}|</a:t>
            </a:r>
            <a:r>
              <a:rPr i="1" lang="en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)</a:t>
            </a:r>
            <a:endParaRPr i="1" sz="16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84" name="Google Shape;384;p22"/>
          <p:cNvSpPr txBox="1"/>
          <p:nvPr/>
        </p:nvSpPr>
        <p:spPr>
          <a:xfrm>
            <a:off x="1983150" y="1626125"/>
            <a:ext cx="6149400" cy="10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r</a:t>
            </a:r>
            <a:r>
              <a:rPr baseline="-25000" i="1" lang="en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1</a:t>
            </a:r>
            <a:r>
              <a:rPr i="1" lang="en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: </a:t>
            </a:r>
            <a:r>
              <a:rPr i="1" lang="en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livesInPakistan</a:t>
            </a:r>
            <a:r>
              <a:rPr i="1" lang="en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(</a:t>
            </a:r>
            <a:r>
              <a:rPr i="1" lang="en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</a:t>
            </a:r>
            <a:r>
              <a:rPr i="1" lang="en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) ← playsCricket(</a:t>
            </a:r>
            <a:r>
              <a:rPr i="1" lang="en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</a:t>
            </a:r>
            <a:r>
              <a:rPr i="1" lang="en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)</a:t>
            </a:r>
            <a:endParaRPr i="1" sz="16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r</a:t>
            </a:r>
            <a:r>
              <a:rPr baseline="-25000" i="1" lang="en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2</a:t>
            </a:r>
            <a:r>
              <a:rPr i="1" lang="en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: </a:t>
            </a:r>
            <a:r>
              <a:rPr i="1" lang="en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livesInPakistan</a:t>
            </a:r>
            <a:r>
              <a:rPr i="1" lang="en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(</a:t>
            </a:r>
            <a:r>
              <a:rPr i="1" lang="en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</a:t>
            </a:r>
            <a:r>
              <a:rPr i="1" lang="en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) ← bornIn</a:t>
            </a:r>
            <a:r>
              <a:rPr i="1" lang="en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Pakistan</a:t>
            </a:r>
            <a:r>
              <a:rPr i="1" lang="en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(</a:t>
            </a:r>
            <a:r>
              <a:rPr i="1" lang="en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</a:t>
            </a:r>
            <a:r>
              <a:rPr i="1" lang="en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), not immigrant(a)</a:t>
            </a:r>
            <a:endParaRPr i="1" sz="16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a=</a:t>
            </a:r>
            <a:r>
              <a:rPr i="1" lang="en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Fawad_Ahmed</a:t>
            </a:r>
            <a:r>
              <a:rPr baseline="30000" i="1" lang="en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1</a:t>
            </a:r>
            <a:endParaRPr baseline="30000" i="1" sz="16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85" name="Google Shape;385;p22"/>
          <p:cNvSpPr txBox="1"/>
          <p:nvPr/>
        </p:nvSpPr>
        <p:spPr>
          <a:xfrm>
            <a:off x="508225" y="6370475"/>
            <a:ext cx="81276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 sz="1000"/>
              <a:t>http://www.workpermit.com/news/2014-03-03/australian-immigration-criticised-over-cricketers-citizenship</a:t>
            </a:r>
            <a:endParaRPr sz="1000"/>
          </a:p>
        </p:txBody>
      </p:sp>
      <p:sp>
        <p:nvSpPr>
          <p:cNvPr id="386" name="Google Shape;386;p2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23"/>
          <p:cNvSpPr txBox="1"/>
          <p:nvPr>
            <p:ph type="title"/>
          </p:nvPr>
        </p:nvSpPr>
        <p:spPr>
          <a:xfrm>
            <a:off x="311700" y="109342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Step 4: Selecting The Best Revision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92" name="Google Shape;392;p23"/>
          <p:cNvSpPr txBox="1"/>
          <p:nvPr>
            <p:ph idx="1" type="body"/>
          </p:nvPr>
        </p:nvSpPr>
        <p:spPr>
          <a:xfrm>
            <a:off x="311700" y="927023"/>
            <a:ext cx="8520600" cy="56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Search Space</a:t>
            </a:r>
            <a:endParaRPr/>
          </a:p>
          <a:p>
            <a:pPr indent="45720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i="1" lang="en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Size = |EWS</a:t>
            </a:r>
            <a:r>
              <a:rPr baseline="-25000" i="1" lang="en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1</a:t>
            </a:r>
            <a:r>
              <a:rPr i="1" lang="en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| X |EWS</a:t>
            </a:r>
            <a:r>
              <a:rPr baseline="-25000" i="1" lang="en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2</a:t>
            </a:r>
            <a:r>
              <a:rPr i="1" lang="en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| X |EWS</a:t>
            </a:r>
            <a:r>
              <a:rPr baseline="-25000" i="1" lang="en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3</a:t>
            </a:r>
            <a:r>
              <a:rPr i="1" lang="en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| X … |EWS</a:t>
            </a:r>
            <a:r>
              <a:rPr baseline="-25000" i="1" lang="en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|R|</a:t>
            </a:r>
            <a:r>
              <a:rPr i="1" lang="en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|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Incremental Solution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23"/>
          <p:cNvSpPr txBox="1"/>
          <p:nvPr/>
        </p:nvSpPr>
        <p:spPr>
          <a:xfrm>
            <a:off x="1732150" y="2333600"/>
            <a:ext cx="6370500" cy="20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buildRevision(R, A, k): </a:t>
            </a:r>
            <a:endParaRPr i="1" sz="16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SortRules(R)</a:t>
            </a:r>
            <a:endParaRPr i="1" sz="16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foreach r</a:t>
            </a:r>
            <a:r>
              <a:rPr baseline="-25000" i="1" lang="en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</a:t>
            </a:r>
            <a:r>
              <a:rPr i="1" lang="en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in R:</a:t>
            </a:r>
            <a:r>
              <a:rPr baseline="-25000" i="1" lang="en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	</a:t>
            </a:r>
            <a:endParaRPr baseline="-25000" i="1" sz="16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rank(ESW</a:t>
            </a:r>
            <a:r>
              <a:rPr baseline="-25000" i="1" lang="en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</a:t>
            </a:r>
            <a:r>
              <a:rPr i="1" lang="en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)</a:t>
            </a:r>
            <a:endParaRPr i="1" sz="16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</a:t>
            </a:r>
            <a:r>
              <a:rPr baseline="-25000" i="1" lang="en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</a:t>
            </a:r>
            <a:r>
              <a:rPr i="1" lang="en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=pickTopK(ESW</a:t>
            </a:r>
            <a:r>
              <a:rPr baseline="-25000" i="1" lang="en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</a:t>
            </a:r>
            <a:r>
              <a:rPr i="1" lang="en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, A ,k )	</a:t>
            </a:r>
            <a:r>
              <a:rPr i="1" lang="en" sz="1600">
                <a:solidFill>
                  <a:srgbClr val="666666"/>
                </a:solidFill>
                <a:latin typeface="Georgia"/>
                <a:ea typeface="Georgia"/>
                <a:cs typeface="Georgia"/>
                <a:sym typeface="Georgia"/>
              </a:rPr>
              <a:t>// k=1</a:t>
            </a:r>
            <a:endParaRPr i="1" sz="1600">
              <a:solidFill>
                <a:srgbClr val="666666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>
                <a:latin typeface="Georgia"/>
                <a:ea typeface="Georgia"/>
                <a:cs typeface="Georgia"/>
                <a:sym typeface="Georgia"/>
              </a:rPr>
              <a:t>foreach e in </a:t>
            </a:r>
            <a:r>
              <a:rPr i="1" lang="en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</a:t>
            </a:r>
            <a:r>
              <a:rPr baseline="-25000" i="1" lang="en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</a:t>
            </a:r>
            <a:r>
              <a:rPr i="1" lang="en" sz="1600">
                <a:latin typeface="Georgia"/>
                <a:ea typeface="Georgia"/>
                <a:cs typeface="Georgia"/>
                <a:sym typeface="Georgia"/>
              </a:rPr>
              <a:t>:</a:t>
            </a:r>
            <a:endParaRPr i="1" sz="1600">
              <a:latin typeface="Georgia"/>
              <a:ea typeface="Georgia"/>
              <a:cs typeface="Georgia"/>
              <a:sym typeface="Georgia"/>
            </a:endParaRPr>
          </a:p>
          <a:p>
            <a:pPr indent="457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>
                <a:latin typeface="Georgia"/>
                <a:ea typeface="Georgia"/>
                <a:cs typeface="Georgia"/>
                <a:sym typeface="Georgia"/>
              </a:rPr>
              <a:t>add(R</a:t>
            </a:r>
            <a:r>
              <a:rPr baseline="-25000" i="1" lang="en" sz="1600">
                <a:latin typeface="Georgia"/>
                <a:ea typeface="Georgia"/>
                <a:cs typeface="Georgia"/>
                <a:sym typeface="Georgia"/>
              </a:rPr>
              <a:t>NM</a:t>
            </a:r>
            <a:r>
              <a:rPr i="1" lang="en" sz="1600">
                <a:latin typeface="Georgia"/>
                <a:ea typeface="Georgia"/>
                <a:cs typeface="Georgia"/>
                <a:sym typeface="Georgia"/>
              </a:rPr>
              <a:t> , h</a:t>
            </a:r>
            <a:r>
              <a:rPr baseline="-25000" i="1" lang="en" sz="1600">
                <a:latin typeface="Georgia"/>
                <a:ea typeface="Georgia"/>
                <a:cs typeface="Georgia"/>
                <a:sym typeface="Georgia"/>
              </a:rPr>
              <a:t>1</a:t>
            </a:r>
            <a:r>
              <a:rPr i="1" lang="en" sz="1600">
                <a:latin typeface="Georgia"/>
                <a:ea typeface="Georgia"/>
                <a:cs typeface="Georgia"/>
                <a:sym typeface="Georgia"/>
              </a:rPr>
              <a:t>(a) ← B</a:t>
            </a:r>
            <a:r>
              <a:rPr baseline="-25000" i="1" lang="en" sz="1600">
                <a:latin typeface="Georgia"/>
                <a:ea typeface="Georgia"/>
                <a:cs typeface="Georgia"/>
                <a:sym typeface="Georgia"/>
              </a:rPr>
              <a:t>1</a:t>
            </a:r>
            <a:r>
              <a:rPr i="1" lang="en" sz="1600">
                <a:latin typeface="Georgia"/>
                <a:ea typeface="Georgia"/>
                <a:cs typeface="Georgia"/>
                <a:sym typeface="Georgia"/>
              </a:rPr>
              <a:t>(a),  not e(a))</a:t>
            </a:r>
            <a:endParaRPr i="1" sz="1600">
              <a:latin typeface="Georgia"/>
              <a:ea typeface="Georgia"/>
              <a:cs typeface="Georgia"/>
              <a:sym typeface="Georgia"/>
            </a:endParaRPr>
          </a:p>
        </p:txBody>
      </p:sp>
      <p:grpSp>
        <p:nvGrpSpPr>
          <p:cNvPr id="394" name="Google Shape;394;p23"/>
          <p:cNvGrpSpPr/>
          <p:nvPr/>
        </p:nvGrpSpPr>
        <p:grpSpPr>
          <a:xfrm>
            <a:off x="386975" y="4540999"/>
            <a:ext cx="8450375" cy="1959626"/>
            <a:chOff x="386975" y="3931399"/>
            <a:chExt cx="8450375" cy="1959626"/>
          </a:xfrm>
        </p:grpSpPr>
        <p:sp>
          <p:nvSpPr>
            <p:cNvPr id="395" name="Google Shape;395;p23"/>
            <p:cNvSpPr/>
            <p:nvPr/>
          </p:nvSpPr>
          <p:spPr>
            <a:xfrm>
              <a:off x="386975" y="3973425"/>
              <a:ext cx="8409000" cy="19176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96" name="Google Shape;396;p23"/>
            <p:cNvGrpSpPr/>
            <p:nvPr/>
          </p:nvGrpSpPr>
          <p:grpSpPr>
            <a:xfrm>
              <a:off x="428475" y="3931399"/>
              <a:ext cx="8408875" cy="1857385"/>
              <a:chOff x="1490225" y="1447643"/>
              <a:chExt cx="8408875" cy="1979100"/>
            </a:xfrm>
          </p:grpSpPr>
          <p:grpSp>
            <p:nvGrpSpPr>
              <p:cNvPr id="397" name="Google Shape;397;p23"/>
              <p:cNvGrpSpPr/>
              <p:nvPr/>
            </p:nvGrpSpPr>
            <p:grpSpPr>
              <a:xfrm>
                <a:off x="1490225" y="1447643"/>
                <a:ext cx="8408875" cy="1979100"/>
                <a:chOff x="1490225" y="1600043"/>
                <a:chExt cx="8408875" cy="1979100"/>
              </a:xfrm>
            </p:grpSpPr>
            <p:sp>
              <p:nvSpPr>
                <p:cNvPr id="398" name="Google Shape;398;p23"/>
                <p:cNvSpPr txBox="1"/>
                <p:nvPr/>
              </p:nvSpPr>
              <p:spPr>
                <a:xfrm>
                  <a:off x="1490225" y="2384675"/>
                  <a:ext cx="623400" cy="479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i="1" lang="en" sz="1600">
                      <a:latin typeface="Georgia"/>
                      <a:ea typeface="Georgia"/>
                      <a:cs typeface="Georgia"/>
                      <a:sym typeface="Georgia"/>
                    </a:rPr>
                    <a:t>R</a:t>
                  </a:r>
                  <a:r>
                    <a:rPr baseline="-25000" i="1" lang="en" sz="1600">
                      <a:latin typeface="Georgia"/>
                      <a:ea typeface="Georgia"/>
                      <a:cs typeface="Georgia"/>
                      <a:sym typeface="Georgia"/>
                    </a:rPr>
                    <a:t>h</a:t>
                  </a:r>
                  <a:r>
                    <a:rPr i="1" lang="en">
                      <a:latin typeface="Georgia"/>
                      <a:ea typeface="Georgia"/>
                      <a:cs typeface="Georgia"/>
                      <a:sym typeface="Georgia"/>
                    </a:rPr>
                    <a:t> </a:t>
                  </a:r>
                  <a:endParaRPr i="1">
                    <a:latin typeface="Georgia"/>
                    <a:ea typeface="Georgia"/>
                    <a:cs typeface="Georgia"/>
                    <a:sym typeface="Georgia"/>
                  </a:endParaRPr>
                </a:p>
              </p:txBody>
            </p:sp>
            <p:sp>
              <p:nvSpPr>
                <p:cNvPr id="399" name="Google Shape;399;p23"/>
                <p:cNvSpPr txBox="1"/>
                <p:nvPr/>
              </p:nvSpPr>
              <p:spPr>
                <a:xfrm>
                  <a:off x="2283300" y="1600043"/>
                  <a:ext cx="7615800" cy="1979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Arial"/>
                    <a:buNone/>
                  </a:pPr>
                  <a:r>
                    <a:rPr i="1" lang="en" sz="1600">
                      <a:solidFill>
                        <a:schemeClr val="dk1"/>
                      </a:solidFill>
                      <a:latin typeface="Georgia"/>
                      <a:ea typeface="Georgia"/>
                      <a:cs typeface="Georgia"/>
                      <a:sym typeface="Georgia"/>
                    </a:rPr>
                    <a:t>r</a:t>
                  </a:r>
                  <a:r>
                    <a:rPr baseline="-25000" i="1" lang="en" sz="1600">
                      <a:solidFill>
                        <a:schemeClr val="dk1"/>
                      </a:solidFill>
                      <a:latin typeface="Georgia"/>
                      <a:ea typeface="Georgia"/>
                      <a:cs typeface="Georgia"/>
                      <a:sym typeface="Georgia"/>
                    </a:rPr>
                    <a:t>i-2  </a:t>
                  </a:r>
                  <a:r>
                    <a:rPr lang="en" sz="1600">
                      <a:solidFill>
                        <a:schemeClr val="dk1"/>
                      </a:solidFill>
                      <a:latin typeface="Georgia"/>
                      <a:ea typeface="Georgia"/>
                      <a:cs typeface="Georgia"/>
                      <a:sym typeface="Georgia"/>
                    </a:rPr>
                    <a:t>: …							</a:t>
                  </a:r>
                  <a:r>
                    <a:rPr i="1" lang="en" sz="1600">
                      <a:solidFill>
                        <a:schemeClr val="dk1"/>
                      </a:solidFill>
                      <a:latin typeface="Georgia"/>
                      <a:ea typeface="Georgia"/>
                      <a:cs typeface="Georgia"/>
                      <a:sym typeface="Georgia"/>
                    </a:rPr>
                    <a:t>EWS={</a:t>
                  </a:r>
                  <a:r>
                    <a:rPr lang="en" sz="1600">
                      <a:solidFill>
                        <a:schemeClr val="dk1"/>
                      </a:solidFill>
                      <a:latin typeface="Georgia"/>
                      <a:ea typeface="Georgia"/>
                      <a:cs typeface="Georgia"/>
                      <a:sym typeface="Georgia"/>
                    </a:rPr>
                    <a:t>.......</a:t>
                  </a:r>
                  <a:r>
                    <a:rPr i="1" lang="en" sz="1600">
                      <a:solidFill>
                        <a:schemeClr val="dk1"/>
                      </a:solidFill>
                      <a:latin typeface="Georgia"/>
                      <a:ea typeface="Georgia"/>
                      <a:cs typeface="Georgia"/>
                      <a:sym typeface="Georgia"/>
                    </a:rPr>
                    <a:t>}</a:t>
                  </a:r>
                  <a:endParaRPr i="1" sz="1600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endParaRPr>
                </a:p>
                <a:p>
                  <a:pPr indent="0" lvl="0" marL="0" rtl="0" algn="l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Arial"/>
                    <a:buNone/>
                  </a:pPr>
                  <a:r>
                    <a:rPr i="1" lang="en" sz="1600">
                      <a:solidFill>
                        <a:schemeClr val="dk1"/>
                      </a:solidFill>
                      <a:latin typeface="Georgia"/>
                      <a:ea typeface="Georgia"/>
                      <a:cs typeface="Georgia"/>
                      <a:sym typeface="Georgia"/>
                    </a:rPr>
                    <a:t>r</a:t>
                  </a:r>
                  <a:r>
                    <a:rPr baseline="-25000" i="1" lang="en" sz="1600">
                      <a:solidFill>
                        <a:schemeClr val="dk1"/>
                      </a:solidFill>
                      <a:latin typeface="Georgia"/>
                      <a:ea typeface="Georgia"/>
                      <a:cs typeface="Georgia"/>
                      <a:sym typeface="Georgia"/>
                    </a:rPr>
                    <a:t>i-1  </a:t>
                  </a:r>
                  <a:r>
                    <a:rPr lang="en" sz="1600">
                      <a:solidFill>
                        <a:schemeClr val="dk1"/>
                      </a:solidFill>
                      <a:latin typeface="Georgia"/>
                      <a:ea typeface="Georgia"/>
                      <a:cs typeface="Georgia"/>
                      <a:sym typeface="Georgia"/>
                    </a:rPr>
                    <a:t>:</a:t>
                  </a:r>
                  <a:r>
                    <a:rPr i="1" lang="en" sz="1600">
                      <a:solidFill>
                        <a:schemeClr val="dk1"/>
                      </a:solidFill>
                      <a:latin typeface="Georgia"/>
                      <a:ea typeface="Georgia"/>
                      <a:cs typeface="Georgia"/>
                      <a:sym typeface="Georgia"/>
                    </a:rPr>
                    <a:t> poet(X) ← singer(X)		  		EWS={</a:t>
                  </a:r>
                  <a:r>
                    <a:rPr i="1" lang="en" sz="1600" u="sng">
                      <a:solidFill>
                        <a:schemeClr val="dk1"/>
                      </a:solidFill>
                      <a:latin typeface="Georgia"/>
                      <a:ea typeface="Georgia"/>
                      <a:cs typeface="Georgia"/>
                      <a:sym typeface="Georgia"/>
                    </a:rPr>
                    <a:t>guitarist(X)</a:t>
                  </a:r>
                  <a:r>
                    <a:rPr i="1" lang="en" sz="1600">
                      <a:solidFill>
                        <a:schemeClr val="dk1"/>
                      </a:solidFill>
                      <a:latin typeface="Georgia"/>
                      <a:ea typeface="Georgia"/>
                      <a:cs typeface="Georgia"/>
                      <a:sym typeface="Georgia"/>
                    </a:rPr>
                    <a:t>, bornInUSA(X)}</a:t>
                  </a:r>
                  <a:endParaRPr i="1" sz="1600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endParaRPr>
                </a:p>
                <a:p>
                  <a:pPr indent="0" lvl="0" marL="0" rtl="0" algn="l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Arial"/>
                    <a:buNone/>
                  </a:pPr>
                  <a:r>
                    <a:rPr i="1" lang="en" sz="1600">
                      <a:solidFill>
                        <a:schemeClr val="dk1"/>
                      </a:solidFill>
                      <a:latin typeface="Georgia"/>
                      <a:ea typeface="Georgia"/>
                      <a:cs typeface="Georgia"/>
                      <a:sym typeface="Georgia"/>
                    </a:rPr>
                    <a:t>r</a:t>
                  </a:r>
                  <a:r>
                    <a:rPr baseline="-25000" i="1" lang="en" sz="1600">
                      <a:solidFill>
                        <a:schemeClr val="dk1"/>
                      </a:solidFill>
                      <a:latin typeface="Georgia"/>
                      <a:ea typeface="Georgia"/>
                      <a:cs typeface="Georgia"/>
                      <a:sym typeface="Georgia"/>
                    </a:rPr>
                    <a:t>i      </a:t>
                  </a:r>
                  <a:r>
                    <a:rPr lang="en" sz="1600">
                      <a:solidFill>
                        <a:schemeClr val="dk1"/>
                      </a:solidFill>
                      <a:latin typeface="Georgia"/>
                      <a:ea typeface="Georgia"/>
                      <a:cs typeface="Georgia"/>
                      <a:sym typeface="Georgia"/>
                    </a:rPr>
                    <a:t>:</a:t>
                  </a:r>
                  <a:r>
                    <a:rPr i="1" lang="en" sz="1600">
                      <a:solidFill>
                        <a:schemeClr val="dk1"/>
                      </a:solidFill>
                      <a:latin typeface="Georgia"/>
                      <a:ea typeface="Georgia"/>
                      <a:cs typeface="Georgia"/>
                      <a:sym typeface="Georgia"/>
                    </a:rPr>
                    <a:t> livesInUSA(a) ← bornInUSA(a)       	EWS={poet(X),</a:t>
                  </a:r>
                  <a:r>
                    <a:rPr i="1" lang="en" sz="1600" u="sng">
                      <a:solidFill>
                        <a:schemeClr val="dk1"/>
                      </a:solidFill>
                      <a:latin typeface="Georgia"/>
                      <a:ea typeface="Georgia"/>
                      <a:cs typeface="Georgia"/>
                      <a:sym typeface="Georgia"/>
                    </a:rPr>
                    <a:t> immigrant(X)</a:t>
                  </a:r>
                  <a:r>
                    <a:rPr i="1" lang="en" sz="1600">
                      <a:solidFill>
                        <a:schemeClr val="dk1"/>
                      </a:solidFill>
                      <a:latin typeface="Georgia"/>
                      <a:ea typeface="Georgia"/>
                      <a:cs typeface="Georgia"/>
                      <a:sym typeface="Georgia"/>
                    </a:rPr>
                    <a:t>}</a:t>
                  </a:r>
                  <a:endParaRPr i="1" sz="1600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endParaRPr>
                </a:p>
                <a:p>
                  <a:pPr indent="0" lvl="0" marL="0" rtl="0" algn="l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Arial"/>
                    <a:buNone/>
                  </a:pPr>
                  <a:r>
                    <a:rPr i="1" lang="en" sz="1600">
                      <a:solidFill>
                        <a:schemeClr val="dk1"/>
                      </a:solidFill>
                      <a:latin typeface="Georgia"/>
                      <a:ea typeface="Georgia"/>
                      <a:cs typeface="Georgia"/>
                      <a:sym typeface="Georgia"/>
                    </a:rPr>
                    <a:t>r</a:t>
                  </a:r>
                  <a:r>
                    <a:rPr baseline="-25000" i="1" lang="en" sz="1600">
                      <a:solidFill>
                        <a:schemeClr val="dk1"/>
                      </a:solidFill>
                      <a:latin typeface="Georgia"/>
                      <a:ea typeface="Georgia"/>
                      <a:cs typeface="Georgia"/>
                      <a:sym typeface="Georgia"/>
                    </a:rPr>
                    <a:t>i+1</a:t>
                  </a:r>
                  <a:r>
                    <a:rPr lang="en" sz="1600">
                      <a:solidFill>
                        <a:schemeClr val="dk1"/>
                      </a:solidFill>
                      <a:latin typeface="Georgia"/>
                      <a:ea typeface="Georgia"/>
                      <a:cs typeface="Georgia"/>
                      <a:sym typeface="Georgia"/>
                    </a:rPr>
                    <a:t>:</a:t>
                  </a:r>
                  <a:r>
                    <a:rPr i="1" lang="en" sz="1600">
                      <a:solidFill>
                        <a:schemeClr val="dk1"/>
                      </a:solidFill>
                      <a:latin typeface="Georgia"/>
                      <a:ea typeface="Georgia"/>
                      <a:cs typeface="Georgia"/>
                      <a:sym typeface="Georgia"/>
                    </a:rPr>
                    <a:t> immigrant(a) ← stateless(a)		EWS={hasUSApassport(X), ….}</a:t>
                  </a:r>
                  <a:endParaRPr i="1" sz="1600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endParaRPr>
                </a:p>
                <a:p>
                  <a:pPr indent="0" lvl="0" marL="0" rtl="0" algn="l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Arial"/>
                    <a:buNone/>
                  </a:pPr>
                  <a:r>
                    <a:rPr i="1" lang="en" sz="1600">
                      <a:solidFill>
                        <a:schemeClr val="dk1"/>
                      </a:solidFill>
                      <a:latin typeface="Georgia"/>
                      <a:ea typeface="Georgia"/>
                      <a:cs typeface="Georgia"/>
                      <a:sym typeface="Georgia"/>
                    </a:rPr>
                    <a:t>r</a:t>
                  </a:r>
                  <a:r>
                    <a:rPr baseline="-25000" i="1" lang="en" sz="1600">
                      <a:solidFill>
                        <a:schemeClr val="dk1"/>
                      </a:solidFill>
                      <a:latin typeface="Georgia"/>
                      <a:ea typeface="Georgia"/>
                      <a:cs typeface="Georgia"/>
                      <a:sym typeface="Georgia"/>
                    </a:rPr>
                    <a:t>i+2</a:t>
                  </a:r>
                  <a:r>
                    <a:rPr lang="en" sz="1600">
                      <a:solidFill>
                        <a:schemeClr val="dk1"/>
                      </a:solidFill>
                      <a:latin typeface="Georgia"/>
                      <a:ea typeface="Georgia"/>
                      <a:cs typeface="Georgia"/>
                      <a:sym typeface="Georgia"/>
                    </a:rPr>
                    <a:t>:  …							</a:t>
                  </a:r>
                  <a:r>
                    <a:rPr i="1" lang="en" sz="1600">
                      <a:solidFill>
                        <a:schemeClr val="dk1"/>
                      </a:solidFill>
                      <a:latin typeface="Georgia"/>
                      <a:ea typeface="Georgia"/>
                      <a:cs typeface="Georgia"/>
                      <a:sym typeface="Georgia"/>
                    </a:rPr>
                    <a:t>EWS={</a:t>
                  </a:r>
                  <a:r>
                    <a:rPr lang="en" sz="1600">
                      <a:solidFill>
                        <a:schemeClr val="dk1"/>
                      </a:solidFill>
                      <a:latin typeface="Georgia"/>
                      <a:ea typeface="Georgia"/>
                      <a:cs typeface="Georgia"/>
                      <a:sym typeface="Georgia"/>
                    </a:rPr>
                    <a:t>.......</a:t>
                  </a:r>
                  <a:r>
                    <a:rPr i="1" lang="en" sz="1600">
                      <a:solidFill>
                        <a:schemeClr val="dk1"/>
                      </a:solidFill>
                      <a:latin typeface="Georgia"/>
                      <a:ea typeface="Georgia"/>
                      <a:cs typeface="Georgia"/>
                      <a:sym typeface="Georgia"/>
                    </a:rPr>
                    <a:t>}</a:t>
                  </a:r>
                  <a:endParaRPr i="1" sz="1600">
                    <a:latin typeface="Georgia"/>
                    <a:ea typeface="Georgia"/>
                    <a:cs typeface="Georgia"/>
                    <a:sym typeface="Georgia"/>
                  </a:endParaRPr>
                </a:p>
              </p:txBody>
            </p:sp>
          </p:grpSp>
          <p:sp>
            <p:nvSpPr>
              <p:cNvPr id="400" name="Google Shape;400;p23"/>
              <p:cNvSpPr txBox="1"/>
              <p:nvPr/>
            </p:nvSpPr>
            <p:spPr>
              <a:xfrm>
                <a:off x="1964100" y="2049525"/>
                <a:ext cx="319200" cy="76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3600">
                    <a:latin typeface="Georgia"/>
                    <a:ea typeface="Georgia"/>
                    <a:cs typeface="Georgia"/>
                    <a:sym typeface="Georgia"/>
                  </a:rPr>
                  <a:t>⎨</a:t>
                </a:r>
                <a:endParaRPr sz="3600">
                  <a:latin typeface="Georgia"/>
                  <a:ea typeface="Georgia"/>
                  <a:cs typeface="Georgia"/>
                  <a:sym typeface="Georgia"/>
                </a:endParaRPr>
              </a:p>
            </p:txBody>
          </p:sp>
        </p:grpSp>
      </p:grpSp>
      <p:sp>
        <p:nvSpPr>
          <p:cNvPr id="401" name="Google Shape;401;p2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24"/>
          <p:cNvSpPr txBox="1"/>
          <p:nvPr>
            <p:ph type="title"/>
          </p:nvPr>
        </p:nvSpPr>
        <p:spPr>
          <a:xfrm>
            <a:off x="311700" y="109342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Step 4: Selecting The Best Revision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407" name="Google Shape;407;p24"/>
          <p:cNvSpPr txBox="1"/>
          <p:nvPr>
            <p:ph idx="1" type="body"/>
          </p:nvPr>
        </p:nvSpPr>
        <p:spPr>
          <a:xfrm>
            <a:off x="311700" y="927023"/>
            <a:ext cx="8520600" cy="56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Naive-Ranker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Only based on </a:t>
            </a:r>
            <a:r>
              <a:rPr i="1" lang="en">
                <a:latin typeface="Georgia"/>
                <a:ea typeface="Georgia"/>
                <a:cs typeface="Georgia"/>
                <a:sym typeface="Georgia"/>
              </a:rPr>
              <a:t>supp(e)</a:t>
            </a:r>
            <a:r>
              <a:rPr lang="en"/>
              <a:t>  in </a:t>
            </a:r>
            <a:r>
              <a:rPr i="1" lang="en">
                <a:latin typeface="Georgia"/>
                <a:ea typeface="Georgia"/>
                <a:cs typeface="Georgia"/>
                <a:sym typeface="Georgia"/>
              </a:rPr>
              <a:t>E</a:t>
            </a:r>
            <a:r>
              <a:rPr baseline="30000" i="1" lang="en">
                <a:latin typeface="Georgia"/>
                <a:ea typeface="Georgia"/>
                <a:cs typeface="Georgia"/>
                <a:sym typeface="Georgia"/>
              </a:rPr>
              <a:t>-</a:t>
            </a:r>
            <a:r>
              <a:rPr i="1" lang="en">
                <a:latin typeface="Georgia"/>
                <a:ea typeface="Georgia"/>
                <a:cs typeface="Georgia"/>
                <a:sym typeface="Georgia"/>
              </a:rPr>
              <a:t>(r)</a:t>
            </a:r>
            <a:endParaRPr i="1">
              <a:latin typeface="Georgia"/>
              <a:ea typeface="Georgia"/>
              <a:cs typeface="Georgia"/>
              <a:sym typeface="Georgia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Errors due to incompleteness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408" name="Google Shape;408;p24"/>
          <p:cNvSpPr txBox="1"/>
          <p:nvPr/>
        </p:nvSpPr>
        <p:spPr>
          <a:xfrm>
            <a:off x="2464500" y="2108200"/>
            <a:ext cx="4215000" cy="3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latin typeface="Georgia"/>
                <a:ea typeface="Georgia"/>
                <a:cs typeface="Georgia"/>
                <a:sym typeface="Georgia"/>
              </a:rPr>
              <a:t>LivesInUSA(X) ← BornInUSA(X)</a:t>
            </a:r>
            <a:endParaRPr i="1" sz="1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09" name="Google Shape;409;p24"/>
          <p:cNvSpPr txBox="1"/>
          <p:nvPr/>
        </p:nvSpPr>
        <p:spPr>
          <a:xfrm>
            <a:off x="2940700" y="5950700"/>
            <a:ext cx="3573600" cy="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 u="sng">
                <a:latin typeface="Georgia"/>
                <a:ea typeface="Georgia"/>
                <a:cs typeface="Georgia"/>
                <a:sym typeface="Georgia"/>
              </a:rPr>
              <a:t>supp</a:t>
            </a:r>
            <a:r>
              <a:rPr i="1" lang="en" sz="1600" u="sng">
                <a:latin typeface="Georgia"/>
                <a:ea typeface="Georgia"/>
                <a:cs typeface="Georgia"/>
                <a:sym typeface="Georgia"/>
              </a:rPr>
              <a:t>(poet(X)) </a:t>
            </a:r>
            <a:r>
              <a:rPr i="1" lang="en" sz="1600">
                <a:latin typeface="Georgia"/>
                <a:ea typeface="Georgia"/>
                <a:cs typeface="Georgia"/>
                <a:sym typeface="Georgia"/>
              </a:rPr>
              <a:t>&gt; </a:t>
            </a:r>
            <a:r>
              <a:rPr i="1" lang="en" sz="1600">
                <a:latin typeface="Georgia"/>
                <a:ea typeface="Georgia"/>
                <a:cs typeface="Georgia"/>
                <a:sym typeface="Georgia"/>
              </a:rPr>
              <a:t>supp</a:t>
            </a:r>
            <a:r>
              <a:rPr i="1" lang="en" sz="1600">
                <a:latin typeface="Georgia"/>
                <a:ea typeface="Georgia"/>
                <a:cs typeface="Georgia"/>
                <a:sym typeface="Georgia"/>
              </a:rPr>
              <a:t>(immigrant(X))</a:t>
            </a:r>
            <a:endParaRPr i="1" sz="16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10" name="Google Shape;410;p24"/>
          <p:cNvSpPr/>
          <p:nvPr/>
        </p:nvSpPr>
        <p:spPr>
          <a:xfrm>
            <a:off x="981800" y="3339751"/>
            <a:ext cx="7850400" cy="2363100"/>
          </a:xfrm>
          <a:prstGeom prst="roundRect">
            <a:avLst>
              <a:gd fmla="val 16667" name="adj"/>
            </a:avLst>
          </a:prstGeom>
          <a:solidFill>
            <a:srgbClr val="F4CCCC">
              <a:alpha val="50000"/>
            </a:srgbClr>
          </a:solidFill>
          <a:ln cap="flat" cmpd="sng" w="952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11" name="Google Shape;411;p24"/>
          <p:cNvGrpSpPr/>
          <p:nvPr/>
        </p:nvGrpSpPr>
        <p:grpSpPr>
          <a:xfrm>
            <a:off x="4762500" y="2576576"/>
            <a:ext cx="2813625" cy="3151056"/>
            <a:chOff x="4762500" y="840795"/>
            <a:chExt cx="2813625" cy="5379064"/>
          </a:xfrm>
        </p:grpSpPr>
        <p:sp>
          <p:nvSpPr>
            <p:cNvPr id="412" name="Google Shape;412;p24"/>
            <p:cNvSpPr/>
            <p:nvPr/>
          </p:nvSpPr>
          <p:spPr>
            <a:xfrm>
              <a:off x="6784725" y="840795"/>
              <a:ext cx="791400" cy="5379000"/>
            </a:xfrm>
            <a:prstGeom prst="roundRect">
              <a:avLst>
                <a:gd fmla="val 16667" name="adj"/>
              </a:avLst>
            </a:prstGeom>
            <a:solidFill>
              <a:srgbClr val="CFE2F3">
                <a:alpha val="55380"/>
              </a:srgbClr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24"/>
            <p:cNvSpPr/>
            <p:nvPr/>
          </p:nvSpPr>
          <p:spPr>
            <a:xfrm>
              <a:off x="4762500" y="840859"/>
              <a:ext cx="1025700" cy="5379000"/>
            </a:xfrm>
            <a:prstGeom prst="roundRect">
              <a:avLst>
                <a:gd fmla="val 16667" name="adj"/>
              </a:avLst>
            </a:prstGeom>
            <a:solidFill>
              <a:srgbClr val="C9DAF8">
                <a:alpha val="50000"/>
              </a:srgbClr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4" name="Google Shape;414;p2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415" name="Google Shape;415;p24"/>
          <p:cNvGraphicFramePr/>
          <p:nvPr/>
        </p:nvGraphicFramePr>
        <p:xfrm>
          <a:off x="457550" y="2565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{49331D64-4CBD-422F-A578-345335931FD9}</a:tableStyleId>
              </a:tblPr>
              <a:tblGrid>
                <a:gridCol w="534725"/>
                <a:gridCol w="1105875"/>
                <a:gridCol w="1375450"/>
                <a:gridCol w="1172225"/>
                <a:gridCol w="1232050"/>
                <a:gridCol w="879300"/>
                <a:gridCol w="851800"/>
                <a:gridCol w="1223325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BornInUS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LivesInUSA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Stateless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Immigrant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singer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poet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hasUSPass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..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...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...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...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...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...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...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....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P6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✓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✓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P7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✓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✓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P8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✓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✓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✓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✓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P9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✓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✓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✓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P10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✓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✓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✓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✓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P11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✓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✓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✓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✓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25"/>
          <p:cNvSpPr txBox="1"/>
          <p:nvPr>
            <p:ph idx="1" type="body"/>
          </p:nvPr>
        </p:nvSpPr>
        <p:spPr>
          <a:xfrm>
            <a:off x="311700" y="927023"/>
            <a:ext cx="8520600" cy="56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Partial Materialization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25"/>
          <p:cNvSpPr/>
          <p:nvPr/>
        </p:nvSpPr>
        <p:spPr>
          <a:xfrm>
            <a:off x="1267600" y="1579550"/>
            <a:ext cx="7085400" cy="668400"/>
          </a:xfrm>
          <a:prstGeom prst="roundRect">
            <a:avLst>
              <a:gd fmla="val 16667" name="adj"/>
            </a:avLst>
          </a:prstGeom>
          <a:solidFill>
            <a:srgbClr val="B4A7D6"/>
          </a:solidFill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25"/>
          <p:cNvSpPr/>
          <p:nvPr/>
        </p:nvSpPr>
        <p:spPr>
          <a:xfrm>
            <a:off x="1259475" y="2666400"/>
            <a:ext cx="7128000" cy="668400"/>
          </a:xfrm>
          <a:prstGeom prst="roundRect">
            <a:avLst>
              <a:gd fmla="val 16667" name="adj"/>
            </a:avLst>
          </a:prstGeom>
          <a:solidFill>
            <a:srgbClr val="B4A7D6"/>
          </a:solidFill>
          <a:ln cap="flat" cmpd="sng" w="9525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25"/>
          <p:cNvSpPr txBox="1"/>
          <p:nvPr>
            <p:ph type="title"/>
          </p:nvPr>
        </p:nvSpPr>
        <p:spPr>
          <a:xfrm>
            <a:off x="311700" y="109342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Step 4: Selecting The Best Revision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424" name="Google Shape;424;p25"/>
          <p:cNvSpPr/>
          <p:nvPr/>
        </p:nvSpPr>
        <p:spPr>
          <a:xfrm>
            <a:off x="1259475" y="2272200"/>
            <a:ext cx="7085400" cy="366900"/>
          </a:xfrm>
          <a:prstGeom prst="roundRect">
            <a:avLst>
              <a:gd fmla="val 16667" name="adj"/>
            </a:avLst>
          </a:prstGeom>
          <a:solidFill>
            <a:srgbClr val="D9EAD3">
              <a:alpha val="56919"/>
            </a:srgbClr>
          </a:solidFill>
          <a:ln cap="flat" cmpd="sng" w="952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5" name="Google Shape;425;p25"/>
          <p:cNvGrpSpPr/>
          <p:nvPr/>
        </p:nvGrpSpPr>
        <p:grpSpPr>
          <a:xfrm>
            <a:off x="504675" y="1492999"/>
            <a:ext cx="8408875" cy="1857385"/>
            <a:chOff x="1490225" y="1447643"/>
            <a:chExt cx="8408875" cy="1979100"/>
          </a:xfrm>
        </p:grpSpPr>
        <p:grpSp>
          <p:nvGrpSpPr>
            <p:cNvPr id="426" name="Google Shape;426;p25"/>
            <p:cNvGrpSpPr/>
            <p:nvPr/>
          </p:nvGrpSpPr>
          <p:grpSpPr>
            <a:xfrm>
              <a:off x="1490225" y="1447643"/>
              <a:ext cx="8408875" cy="1979100"/>
              <a:chOff x="1490225" y="1600043"/>
              <a:chExt cx="8408875" cy="1979100"/>
            </a:xfrm>
          </p:grpSpPr>
          <p:sp>
            <p:nvSpPr>
              <p:cNvPr id="427" name="Google Shape;427;p25"/>
              <p:cNvSpPr txBox="1"/>
              <p:nvPr/>
            </p:nvSpPr>
            <p:spPr>
              <a:xfrm>
                <a:off x="1490225" y="2384675"/>
                <a:ext cx="623400" cy="479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600">
                    <a:latin typeface="Georgia"/>
                    <a:ea typeface="Georgia"/>
                    <a:cs typeface="Georgia"/>
                    <a:sym typeface="Georgia"/>
                  </a:rPr>
                  <a:t>R</a:t>
                </a:r>
                <a:r>
                  <a:rPr baseline="-25000" i="1" lang="en" sz="1600">
                    <a:latin typeface="Georgia"/>
                    <a:ea typeface="Georgia"/>
                    <a:cs typeface="Georgia"/>
                    <a:sym typeface="Georgia"/>
                  </a:rPr>
                  <a:t>h</a:t>
                </a:r>
                <a:r>
                  <a:rPr i="1" lang="en">
                    <a:latin typeface="Georgia"/>
                    <a:ea typeface="Georgia"/>
                    <a:cs typeface="Georgia"/>
                    <a:sym typeface="Georgia"/>
                  </a:rPr>
                  <a:t> </a:t>
                </a:r>
                <a:endParaRPr i="1">
                  <a:latin typeface="Georgia"/>
                  <a:ea typeface="Georgia"/>
                  <a:cs typeface="Georgia"/>
                  <a:sym typeface="Georgia"/>
                </a:endParaRPr>
              </a:p>
            </p:txBody>
          </p:sp>
          <p:sp>
            <p:nvSpPr>
              <p:cNvPr id="428" name="Google Shape;428;p25"/>
              <p:cNvSpPr txBox="1"/>
              <p:nvPr/>
            </p:nvSpPr>
            <p:spPr>
              <a:xfrm>
                <a:off x="2283300" y="1600043"/>
                <a:ext cx="7615800" cy="1979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i="1" lang="en" sz="1600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r</a:t>
                </a:r>
                <a:r>
                  <a:rPr baseline="-25000" i="1" lang="en" sz="1600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i-2  </a:t>
                </a:r>
                <a:r>
                  <a:rPr lang="en" sz="1600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: …							</a:t>
                </a:r>
                <a:r>
                  <a:rPr i="1" lang="en" sz="1600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EWS={</a:t>
                </a:r>
                <a:r>
                  <a:rPr lang="en" sz="1600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.......</a:t>
                </a:r>
                <a:r>
                  <a:rPr i="1" lang="en" sz="1600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}</a:t>
                </a:r>
                <a:endParaRPr i="1" sz="1600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endParaRPr>
              </a:p>
              <a:p>
                <a:pPr indent="0" lvl="0" marL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i="1" lang="en" sz="1600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r</a:t>
                </a:r>
                <a:r>
                  <a:rPr baseline="-25000" i="1" lang="en" sz="1600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i-1  </a:t>
                </a:r>
                <a:r>
                  <a:rPr lang="en" sz="1600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:</a:t>
                </a:r>
                <a:r>
                  <a:rPr i="1" lang="en" sz="1600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 poet(X) ← singer(X)		  		EWS={</a:t>
                </a:r>
                <a:r>
                  <a:rPr i="1" lang="en" sz="1600" u="sng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guitarist(X)</a:t>
                </a:r>
                <a:r>
                  <a:rPr i="1" lang="en" sz="1600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, bornInUSA(X)}</a:t>
                </a:r>
                <a:endParaRPr i="1" sz="1600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endParaRPr>
              </a:p>
              <a:p>
                <a:pPr indent="0" lvl="0" marL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i="1" lang="en" sz="1600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r</a:t>
                </a:r>
                <a:r>
                  <a:rPr baseline="-25000" i="1" lang="en" sz="1600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i      </a:t>
                </a:r>
                <a:r>
                  <a:rPr lang="en" sz="1600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:</a:t>
                </a:r>
                <a:r>
                  <a:rPr i="1" lang="en" sz="1600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 livesInUSA(a) ← bornInUSA(a)       	EWS={poet(X),</a:t>
                </a:r>
                <a:r>
                  <a:rPr i="1" lang="en" sz="1600" u="sng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 immigrant(X)</a:t>
                </a:r>
                <a:r>
                  <a:rPr i="1" lang="en" sz="1600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}</a:t>
                </a:r>
                <a:endParaRPr i="1" sz="1600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endParaRPr>
              </a:p>
              <a:p>
                <a:pPr indent="0" lvl="0" marL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i="1" lang="en" sz="1600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r</a:t>
                </a:r>
                <a:r>
                  <a:rPr baseline="-25000" i="1" lang="en" sz="1600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i+1</a:t>
                </a:r>
                <a:r>
                  <a:rPr lang="en" sz="1600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:</a:t>
                </a:r>
                <a:r>
                  <a:rPr i="1" lang="en" sz="1600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 immigrant(a) ← stateless(a)		EWS={hasUSApassport(X), ….}</a:t>
                </a:r>
                <a:endParaRPr i="1" sz="1600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endParaRPr>
              </a:p>
              <a:p>
                <a:pPr indent="0" lvl="0" marL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i="1" lang="en" sz="1600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r</a:t>
                </a:r>
                <a:r>
                  <a:rPr baseline="-25000" i="1" lang="en" sz="1600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i+2</a:t>
                </a:r>
                <a:r>
                  <a:rPr lang="en" sz="1600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:  …							</a:t>
                </a:r>
                <a:r>
                  <a:rPr i="1" lang="en" sz="1600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EWS={</a:t>
                </a:r>
                <a:r>
                  <a:rPr lang="en" sz="1600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.......</a:t>
                </a:r>
                <a:r>
                  <a:rPr i="1" lang="en" sz="1600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}</a:t>
                </a:r>
                <a:endParaRPr i="1" sz="1600">
                  <a:latin typeface="Georgia"/>
                  <a:ea typeface="Georgia"/>
                  <a:cs typeface="Georgia"/>
                  <a:sym typeface="Georgia"/>
                </a:endParaRPr>
              </a:p>
            </p:txBody>
          </p:sp>
        </p:grpSp>
        <p:sp>
          <p:nvSpPr>
            <p:cNvPr id="429" name="Google Shape;429;p25"/>
            <p:cNvSpPr txBox="1"/>
            <p:nvPr/>
          </p:nvSpPr>
          <p:spPr>
            <a:xfrm>
              <a:off x="1964100" y="2049525"/>
              <a:ext cx="319200" cy="76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600">
                  <a:latin typeface="Georgia"/>
                  <a:ea typeface="Georgia"/>
                  <a:cs typeface="Georgia"/>
                  <a:sym typeface="Georgia"/>
                </a:rPr>
                <a:t>⎨</a:t>
              </a:r>
              <a:endParaRPr sz="3600">
                <a:latin typeface="Georgia"/>
                <a:ea typeface="Georgia"/>
                <a:cs typeface="Georgia"/>
                <a:sym typeface="Georgia"/>
              </a:endParaRPr>
            </a:p>
          </p:txBody>
        </p:sp>
      </p:grpSp>
      <p:sp>
        <p:nvSpPr>
          <p:cNvPr id="430" name="Google Shape;430;p2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26"/>
          <p:cNvSpPr txBox="1"/>
          <p:nvPr>
            <p:ph idx="1" type="body"/>
          </p:nvPr>
        </p:nvSpPr>
        <p:spPr>
          <a:xfrm>
            <a:off x="311700" y="927023"/>
            <a:ext cx="8520600" cy="56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Partial Materialization</a:t>
            </a:r>
            <a:endParaRPr/>
          </a:p>
        </p:txBody>
      </p:sp>
      <p:sp>
        <p:nvSpPr>
          <p:cNvPr id="436" name="Google Shape;436;p26"/>
          <p:cNvSpPr txBox="1"/>
          <p:nvPr>
            <p:ph type="title"/>
          </p:nvPr>
        </p:nvSpPr>
        <p:spPr>
          <a:xfrm>
            <a:off x="311700" y="109342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Step 4: Selecting The Best Revision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437" name="Google Shape;437;p26"/>
          <p:cNvSpPr txBox="1"/>
          <p:nvPr/>
        </p:nvSpPr>
        <p:spPr>
          <a:xfrm>
            <a:off x="2554650" y="3178775"/>
            <a:ext cx="4379400" cy="5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26"/>
          <p:cNvSpPr/>
          <p:nvPr/>
        </p:nvSpPr>
        <p:spPr>
          <a:xfrm>
            <a:off x="981800" y="2180500"/>
            <a:ext cx="7850400" cy="1934400"/>
          </a:xfrm>
          <a:prstGeom prst="roundRect">
            <a:avLst>
              <a:gd fmla="val 16667" name="adj"/>
            </a:avLst>
          </a:prstGeom>
          <a:solidFill>
            <a:srgbClr val="D9EAD3">
              <a:alpha val="56919"/>
            </a:srgbClr>
          </a:solidFill>
          <a:ln cap="flat" cmpd="sng" w="952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26"/>
          <p:cNvSpPr/>
          <p:nvPr/>
        </p:nvSpPr>
        <p:spPr>
          <a:xfrm>
            <a:off x="981800" y="4161700"/>
            <a:ext cx="7850400" cy="2363100"/>
          </a:xfrm>
          <a:prstGeom prst="roundRect">
            <a:avLst>
              <a:gd fmla="val 16667" name="adj"/>
            </a:avLst>
          </a:prstGeom>
          <a:solidFill>
            <a:srgbClr val="F4CCCC">
              <a:alpha val="50000"/>
            </a:srgbClr>
          </a:solidFill>
          <a:ln cap="flat" cmpd="sng" w="952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440" name="Google Shape;440;p26"/>
          <p:cNvGraphicFramePr/>
          <p:nvPr/>
        </p:nvGraphicFramePr>
        <p:xfrm>
          <a:off x="457550" y="1770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{49331D64-4CBD-422F-A578-345335931FD9}</a:tableStyleId>
              </a:tblPr>
              <a:tblGrid>
                <a:gridCol w="534725"/>
                <a:gridCol w="1105875"/>
                <a:gridCol w="1375450"/>
                <a:gridCol w="1172225"/>
                <a:gridCol w="1232050"/>
                <a:gridCol w="879300"/>
                <a:gridCol w="851800"/>
                <a:gridCol w="122332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BornInUS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LivesInUSA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Stateless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Immigrant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singer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poet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hasUSPass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P1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✓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✓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✓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P2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✓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✓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✓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P3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✓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✓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✓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P4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✓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✓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✓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rgbClr val="8E7CC3"/>
                          </a:solidFill>
                        </a:rPr>
                        <a:t>✓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✓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P5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✓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✓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✓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rgbClr val="8E7CC3"/>
                          </a:solidFill>
                        </a:rPr>
                        <a:t>✓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✓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P6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✓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rgbClr val="8E7CC3"/>
                          </a:solidFill>
                        </a:rPr>
                        <a:t>✓</a:t>
                      </a:r>
                      <a:endParaRPr>
                        <a:solidFill>
                          <a:srgbClr val="8E7CC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✓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P7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✓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✓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8E7CC3"/>
                          </a:solidFill>
                        </a:rPr>
                        <a:t>✓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P8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✓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✓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✓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✓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P9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✓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✓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✓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P10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✓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✓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✓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✓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P11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✓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8E7CC3"/>
                          </a:solidFill>
                        </a:rPr>
                        <a:t>✓</a:t>
                      </a:r>
                      <a:endParaRPr>
                        <a:solidFill>
                          <a:srgbClr val="8E7CC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✓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✓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✓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41" name="Google Shape;441;p26"/>
          <p:cNvSpPr txBox="1"/>
          <p:nvPr/>
        </p:nvSpPr>
        <p:spPr>
          <a:xfrm>
            <a:off x="38325" y="2608550"/>
            <a:ext cx="366300" cy="4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/>
              <a:t>E</a:t>
            </a:r>
            <a:r>
              <a:rPr b="1" baseline="30000" i="1" lang="en"/>
              <a:t>+</a:t>
            </a:r>
            <a:endParaRPr b="1" baseline="30000" i="1"/>
          </a:p>
        </p:txBody>
      </p:sp>
      <p:sp>
        <p:nvSpPr>
          <p:cNvPr id="442" name="Google Shape;442;p26"/>
          <p:cNvSpPr txBox="1"/>
          <p:nvPr/>
        </p:nvSpPr>
        <p:spPr>
          <a:xfrm>
            <a:off x="38325" y="4996275"/>
            <a:ext cx="366300" cy="4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/>
              <a:t>E</a:t>
            </a:r>
            <a:r>
              <a:rPr b="1" baseline="30000" i="1" lang="en"/>
              <a:t>-</a:t>
            </a:r>
            <a:endParaRPr b="1" baseline="30000" i="1"/>
          </a:p>
        </p:txBody>
      </p:sp>
      <p:sp>
        <p:nvSpPr>
          <p:cNvPr id="443" name="Google Shape;443;p26"/>
          <p:cNvSpPr txBox="1"/>
          <p:nvPr/>
        </p:nvSpPr>
        <p:spPr>
          <a:xfrm>
            <a:off x="1666500" y="1240100"/>
            <a:ext cx="6155700" cy="6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r</a:t>
            </a:r>
            <a:r>
              <a:rPr baseline="-25000" i="1" lang="en"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</a:t>
            </a:r>
            <a:r>
              <a:rPr lang="en"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:</a:t>
            </a:r>
            <a:r>
              <a:rPr i="1" lang="en"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livesInUSA(X) ← bornInUSA(X)</a:t>
            </a:r>
            <a:endParaRPr>
              <a:solidFill>
                <a:srgbClr val="674EA7"/>
              </a:solidFill>
            </a:endParaRPr>
          </a:p>
        </p:txBody>
      </p:sp>
      <p:sp>
        <p:nvSpPr>
          <p:cNvPr id="444" name="Google Shape;444;p2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5" name="Google Shape;445;p26"/>
          <p:cNvSpPr/>
          <p:nvPr/>
        </p:nvSpPr>
        <p:spPr>
          <a:xfrm>
            <a:off x="5151650" y="4590950"/>
            <a:ext cx="227400" cy="2601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26"/>
          <p:cNvSpPr/>
          <p:nvPr/>
        </p:nvSpPr>
        <p:spPr>
          <a:xfrm>
            <a:off x="5151650" y="6181575"/>
            <a:ext cx="227400" cy="2601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26"/>
          <p:cNvSpPr/>
          <p:nvPr/>
        </p:nvSpPr>
        <p:spPr>
          <a:xfrm>
            <a:off x="2669350" y="4205075"/>
            <a:ext cx="227400" cy="2601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26"/>
          <p:cNvSpPr/>
          <p:nvPr/>
        </p:nvSpPr>
        <p:spPr>
          <a:xfrm>
            <a:off x="7087675" y="3429575"/>
            <a:ext cx="227400" cy="2601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26"/>
          <p:cNvSpPr/>
          <p:nvPr/>
        </p:nvSpPr>
        <p:spPr>
          <a:xfrm>
            <a:off x="7045075" y="3795638"/>
            <a:ext cx="227400" cy="2601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27"/>
          <p:cNvSpPr txBox="1"/>
          <p:nvPr>
            <p:ph idx="1" type="body"/>
          </p:nvPr>
        </p:nvSpPr>
        <p:spPr>
          <a:xfrm>
            <a:off x="311700" y="927023"/>
            <a:ext cx="8520600" cy="56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Partial Materialization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New Ranking Function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27"/>
          <p:cNvSpPr/>
          <p:nvPr/>
        </p:nvSpPr>
        <p:spPr>
          <a:xfrm>
            <a:off x="1267600" y="1579550"/>
            <a:ext cx="7085400" cy="668400"/>
          </a:xfrm>
          <a:prstGeom prst="roundRect">
            <a:avLst>
              <a:gd fmla="val 16667" name="adj"/>
            </a:avLst>
          </a:prstGeom>
          <a:solidFill>
            <a:srgbClr val="B4A7D6"/>
          </a:solidFill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27"/>
          <p:cNvSpPr/>
          <p:nvPr/>
        </p:nvSpPr>
        <p:spPr>
          <a:xfrm>
            <a:off x="1259475" y="2666400"/>
            <a:ext cx="7128000" cy="668400"/>
          </a:xfrm>
          <a:prstGeom prst="roundRect">
            <a:avLst>
              <a:gd fmla="val 16667" name="adj"/>
            </a:avLst>
          </a:prstGeom>
          <a:solidFill>
            <a:srgbClr val="B4A7D6"/>
          </a:solidFill>
          <a:ln cap="flat" cmpd="sng" w="9525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27"/>
          <p:cNvSpPr txBox="1"/>
          <p:nvPr>
            <p:ph type="title"/>
          </p:nvPr>
        </p:nvSpPr>
        <p:spPr>
          <a:xfrm>
            <a:off x="311700" y="109342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Step 4: Selecting The Best Revision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458" name="Google Shape;458;p27"/>
          <p:cNvSpPr/>
          <p:nvPr/>
        </p:nvSpPr>
        <p:spPr>
          <a:xfrm>
            <a:off x="1259475" y="2272200"/>
            <a:ext cx="7085400" cy="366900"/>
          </a:xfrm>
          <a:prstGeom prst="roundRect">
            <a:avLst>
              <a:gd fmla="val 16667" name="adj"/>
            </a:avLst>
          </a:prstGeom>
          <a:solidFill>
            <a:srgbClr val="D9EAD3">
              <a:alpha val="56919"/>
            </a:srgbClr>
          </a:solidFill>
          <a:ln cap="flat" cmpd="sng" w="952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9" name="Google Shape;459;p27"/>
          <p:cNvGrpSpPr/>
          <p:nvPr/>
        </p:nvGrpSpPr>
        <p:grpSpPr>
          <a:xfrm>
            <a:off x="504675" y="1492999"/>
            <a:ext cx="8408875" cy="1857385"/>
            <a:chOff x="1490225" y="1447643"/>
            <a:chExt cx="8408875" cy="1979100"/>
          </a:xfrm>
        </p:grpSpPr>
        <p:grpSp>
          <p:nvGrpSpPr>
            <p:cNvPr id="460" name="Google Shape;460;p27"/>
            <p:cNvGrpSpPr/>
            <p:nvPr/>
          </p:nvGrpSpPr>
          <p:grpSpPr>
            <a:xfrm>
              <a:off x="1490225" y="1447643"/>
              <a:ext cx="8408875" cy="1979100"/>
              <a:chOff x="1490225" y="1600043"/>
              <a:chExt cx="8408875" cy="1979100"/>
            </a:xfrm>
          </p:grpSpPr>
          <p:sp>
            <p:nvSpPr>
              <p:cNvPr id="461" name="Google Shape;461;p27"/>
              <p:cNvSpPr txBox="1"/>
              <p:nvPr/>
            </p:nvSpPr>
            <p:spPr>
              <a:xfrm>
                <a:off x="1490225" y="2384675"/>
                <a:ext cx="623400" cy="479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600">
                    <a:latin typeface="Georgia"/>
                    <a:ea typeface="Georgia"/>
                    <a:cs typeface="Georgia"/>
                    <a:sym typeface="Georgia"/>
                  </a:rPr>
                  <a:t>R</a:t>
                </a:r>
                <a:r>
                  <a:rPr baseline="-25000" i="1" lang="en" sz="1600">
                    <a:latin typeface="Georgia"/>
                    <a:ea typeface="Georgia"/>
                    <a:cs typeface="Georgia"/>
                    <a:sym typeface="Georgia"/>
                  </a:rPr>
                  <a:t>h</a:t>
                </a:r>
                <a:r>
                  <a:rPr i="1" lang="en">
                    <a:latin typeface="Georgia"/>
                    <a:ea typeface="Georgia"/>
                    <a:cs typeface="Georgia"/>
                    <a:sym typeface="Georgia"/>
                  </a:rPr>
                  <a:t> </a:t>
                </a:r>
                <a:endParaRPr i="1">
                  <a:latin typeface="Georgia"/>
                  <a:ea typeface="Georgia"/>
                  <a:cs typeface="Georgia"/>
                  <a:sym typeface="Georgia"/>
                </a:endParaRPr>
              </a:p>
            </p:txBody>
          </p:sp>
          <p:sp>
            <p:nvSpPr>
              <p:cNvPr id="462" name="Google Shape;462;p27"/>
              <p:cNvSpPr txBox="1"/>
              <p:nvPr/>
            </p:nvSpPr>
            <p:spPr>
              <a:xfrm>
                <a:off x="2283300" y="1600043"/>
                <a:ext cx="7615800" cy="1979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i="1" lang="en" sz="1600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r</a:t>
                </a:r>
                <a:r>
                  <a:rPr baseline="-25000" i="1" lang="en" sz="1600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i-2  </a:t>
                </a:r>
                <a:r>
                  <a:rPr lang="en" sz="1600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: …							</a:t>
                </a:r>
                <a:r>
                  <a:rPr i="1" lang="en" sz="1600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EWS={</a:t>
                </a:r>
                <a:r>
                  <a:rPr lang="en" sz="1600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.......</a:t>
                </a:r>
                <a:r>
                  <a:rPr i="1" lang="en" sz="1600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}</a:t>
                </a:r>
                <a:endParaRPr i="1" sz="1600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endParaRPr>
              </a:p>
              <a:p>
                <a:pPr indent="0" lvl="0" marL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i="1" lang="en" sz="1600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r</a:t>
                </a:r>
                <a:r>
                  <a:rPr baseline="-25000" i="1" lang="en" sz="1600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i-1  </a:t>
                </a:r>
                <a:r>
                  <a:rPr lang="en" sz="1600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:</a:t>
                </a:r>
                <a:r>
                  <a:rPr i="1" lang="en" sz="1600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 poet(X) ← singer(X)		  		EWS={</a:t>
                </a:r>
                <a:r>
                  <a:rPr i="1" lang="en" sz="1600" u="sng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guitarist(X)</a:t>
                </a:r>
                <a:r>
                  <a:rPr i="1" lang="en" sz="1600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, bornInUSA(X)}</a:t>
                </a:r>
                <a:endParaRPr i="1" sz="1600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endParaRPr>
              </a:p>
              <a:p>
                <a:pPr indent="0" lvl="0" marL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i="1" lang="en" sz="1600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r</a:t>
                </a:r>
                <a:r>
                  <a:rPr baseline="-25000" i="1" lang="en" sz="1600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i      </a:t>
                </a:r>
                <a:r>
                  <a:rPr lang="en" sz="1600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:</a:t>
                </a:r>
                <a:r>
                  <a:rPr i="1" lang="en" sz="1600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 livesInUSA(a) ← bornInUSA(a)       	EWS={poet(X),</a:t>
                </a:r>
                <a:r>
                  <a:rPr i="1" lang="en" sz="1600" u="sng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 immigrant(X)</a:t>
                </a:r>
                <a:r>
                  <a:rPr i="1" lang="en" sz="1600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}</a:t>
                </a:r>
                <a:endParaRPr i="1" sz="1600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endParaRPr>
              </a:p>
              <a:p>
                <a:pPr indent="0" lvl="0" marL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i="1" lang="en" sz="1600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r</a:t>
                </a:r>
                <a:r>
                  <a:rPr baseline="-25000" i="1" lang="en" sz="1600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i+1</a:t>
                </a:r>
                <a:r>
                  <a:rPr lang="en" sz="1600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:</a:t>
                </a:r>
                <a:r>
                  <a:rPr i="1" lang="en" sz="1600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 immigrant(a) ← stateless(a)		EWS={hasUSApassport(X), ….}</a:t>
                </a:r>
                <a:endParaRPr i="1" sz="1600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endParaRPr>
              </a:p>
              <a:p>
                <a:pPr indent="0" lvl="0" marL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i="1" lang="en" sz="1600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r</a:t>
                </a:r>
                <a:r>
                  <a:rPr baseline="-25000" i="1" lang="en" sz="1600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i+2</a:t>
                </a:r>
                <a:r>
                  <a:rPr lang="en" sz="1600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:  …							</a:t>
                </a:r>
                <a:r>
                  <a:rPr i="1" lang="en" sz="1600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EWS={</a:t>
                </a:r>
                <a:r>
                  <a:rPr lang="en" sz="1600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.......</a:t>
                </a:r>
                <a:r>
                  <a:rPr i="1" lang="en" sz="1600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}</a:t>
                </a:r>
                <a:endParaRPr i="1" sz="1600">
                  <a:latin typeface="Georgia"/>
                  <a:ea typeface="Georgia"/>
                  <a:cs typeface="Georgia"/>
                  <a:sym typeface="Georgia"/>
                </a:endParaRPr>
              </a:p>
            </p:txBody>
          </p:sp>
        </p:grpSp>
        <p:sp>
          <p:nvSpPr>
            <p:cNvPr id="463" name="Google Shape;463;p27"/>
            <p:cNvSpPr txBox="1"/>
            <p:nvPr/>
          </p:nvSpPr>
          <p:spPr>
            <a:xfrm>
              <a:off x="1964100" y="2049525"/>
              <a:ext cx="319200" cy="76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600">
                  <a:latin typeface="Georgia"/>
                  <a:ea typeface="Georgia"/>
                  <a:cs typeface="Georgia"/>
                  <a:sym typeface="Georgia"/>
                </a:rPr>
                <a:t>⎨</a:t>
              </a:r>
              <a:endParaRPr sz="3600">
                <a:latin typeface="Georgia"/>
                <a:ea typeface="Georgia"/>
                <a:cs typeface="Georgia"/>
                <a:sym typeface="Georgia"/>
              </a:endParaRPr>
            </a:p>
          </p:txBody>
        </p:sp>
      </p:grpSp>
      <p:sp>
        <p:nvSpPr>
          <p:cNvPr id="464" name="Google Shape;464;p27"/>
          <p:cNvSpPr txBox="1"/>
          <p:nvPr/>
        </p:nvSpPr>
        <p:spPr>
          <a:xfrm>
            <a:off x="2461063" y="4729100"/>
            <a:ext cx="4496100" cy="495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Score</a:t>
            </a:r>
            <a:r>
              <a:rPr baseline="-25000" i="1" lang="en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</a:t>
            </a:r>
            <a:r>
              <a:rPr i="1" lang="en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(r, A</a:t>
            </a:r>
            <a:r>
              <a:rPr baseline="30000" i="1" lang="en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R</a:t>
            </a:r>
            <a:r>
              <a:rPr i="1" lang="en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) = 0.5 (rm (r</a:t>
            </a:r>
            <a:r>
              <a:rPr baseline="-25000" i="1" lang="en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</a:t>
            </a:r>
            <a:r>
              <a:rPr i="1" lang="en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, A</a:t>
            </a:r>
            <a:r>
              <a:rPr baseline="30000" i="1" lang="en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R</a:t>
            </a:r>
            <a:r>
              <a:rPr i="1" lang="en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)+ rm (r</a:t>
            </a:r>
            <a:r>
              <a:rPr baseline="-25000" i="1" lang="en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</a:t>
            </a:r>
            <a:r>
              <a:rPr baseline="30000" i="1" lang="en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aux</a:t>
            </a:r>
            <a:r>
              <a:rPr i="1" lang="en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, A</a:t>
            </a:r>
            <a:r>
              <a:rPr baseline="30000" i="1" lang="en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R</a:t>
            </a:r>
            <a:r>
              <a:rPr i="1" lang="en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)) 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2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28"/>
          <p:cNvSpPr txBox="1"/>
          <p:nvPr>
            <p:ph type="title"/>
          </p:nvPr>
        </p:nvSpPr>
        <p:spPr>
          <a:xfrm>
            <a:off x="311700" y="109342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Step 4: Selecting The Best Revision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p28"/>
          <p:cNvSpPr txBox="1"/>
          <p:nvPr>
            <p:ph idx="1" type="body"/>
          </p:nvPr>
        </p:nvSpPr>
        <p:spPr>
          <a:xfrm>
            <a:off x="311700" y="927023"/>
            <a:ext cx="8520600" cy="56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OPM-ranker (PM + Order)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Only consider Rules with better quality (i.e Lift) 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OWPM-ranker (OPM + Weights)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Transactions with predicted atoms are weighted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p28"/>
          <p:cNvSpPr/>
          <p:nvPr/>
        </p:nvSpPr>
        <p:spPr>
          <a:xfrm>
            <a:off x="1267600" y="1808150"/>
            <a:ext cx="7085400" cy="668400"/>
          </a:xfrm>
          <a:prstGeom prst="roundRect">
            <a:avLst>
              <a:gd fmla="val 16667" name="adj"/>
            </a:avLst>
          </a:prstGeom>
          <a:solidFill>
            <a:srgbClr val="B4A7D6"/>
          </a:solidFill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p28"/>
          <p:cNvSpPr/>
          <p:nvPr/>
        </p:nvSpPr>
        <p:spPr>
          <a:xfrm>
            <a:off x="1259475" y="2500800"/>
            <a:ext cx="7085400" cy="366900"/>
          </a:xfrm>
          <a:prstGeom prst="roundRect">
            <a:avLst>
              <a:gd fmla="val 16667" name="adj"/>
            </a:avLst>
          </a:prstGeom>
          <a:solidFill>
            <a:srgbClr val="D9EAD3">
              <a:alpha val="56919"/>
            </a:srgbClr>
          </a:solidFill>
          <a:ln cap="flat" cmpd="sng" w="952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74" name="Google Shape;474;p28"/>
          <p:cNvGrpSpPr/>
          <p:nvPr/>
        </p:nvGrpSpPr>
        <p:grpSpPr>
          <a:xfrm>
            <a:off x="504675" y="1721593"/>
            <a:ext cx="8408875" cy="1699255"/>
            <a:chOff x="1490225" y="1447643"/>
            <a:chExt cx="8408875" cy="1979100"/>
          </a:xfrm>
        </p:grpSpPr>
        <p:grpSp>
          <p:nvGrpSpPr>
            <p:cNvPr id="475" name="Google Shape;475;p28"/>
            <p:cNvGrpSpPr/>
            <p:nvPr/>
          </p:nvGrpSpPr>
          <p:grpSpPr>
            <a:xfrm>
              <a:off x="1490225" y="1447643"/>
              <a:ext cx="8408875" cy="1979100"/>
              <a:chOff x="1490225" y="1600043"/>
              <a:chExt cx="8408875" cy="1979100"/>
            </a:xfrm>
          </p:grpSpPr>
          <p:sp>
            <p:nvSpPr>
              <p:cNvPr id="476" name="Google Shape;476;p28"/>
              <p:cNvSpPr txBox="1"/>
              <p:nvPr/>
            </p:nvSpPr>
            <p:spPr>
              <a:xfrm>
                <a:off x="1490225" y="2384675"/>
                <a:ext cx="623400" cy="479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600">
                    <a:latin typeface="Georgia"/>
                    <a:ea typeface="Georgia"/>
                    <a:cs typeface="Georgia"/>
                    <a:sym typeface="Georgia"/>
                  </a:rPr>
                  <a:t>R</a:t>
                </a:r>
                <a:r>
                  <a:rPr baseline="-25000" i="1" lang="en" sz="1600">
                    <a:latin typeface="Georgia"/>
                    <a:ea typeface="Georgia"/>
                    <a:cs typeface="Georgia"/>
                    <a:sym typeface="Georgia"/>
                  </a:rPr>
                  <a:t>h</a:t>
                </a:r>
                <a:r>
                  <a:rPr i="1" lang="en">
                    <a:latin typeface="Georgia"/>
                    <a:ea typeface="Georgia"/>
                    <a:cs typeface="Georgia"/>
                    <a:sym typeface="Georgia"/>
                  </a:rPr>
                  <a:t> </a:t>
                </a:r>
                <a:endParaRPr i="1">
                  <a:latin typeface="Georgia"/>
                  <a:ea typeface="Georgia"/>
                  <a:cs typeface="Georgia"/>
                  <a:sym typeface="Georgia"/>
                </a:endParaRPr>
              </a:p>
            </p:txBody>
          </p:sp>
          <p:sp>
            <p:nvSpPr>
              <p:cNvPr id="477" name="Google Shape;477;p28"/>
              <p:cNvSpPr txBox="1"/>
              <p:nvPr/>
            </p:nvSpPr>
            <p:spPr>
              <a:xfrm>
                <a:off x="2283300" y="1600043"/>
                <a:ext cx="7615800" cy="1979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i="1" lang="en" sz="1600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r</a:t>
                </a:r>
                <a:r>
                  <a:rPr baseline="-25000" i="1" lang="en" sz="1600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i-2  </a:t>
                </a:r>
                <a:r>
                  <a:rPr lang="en" sz="1600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: …							</a:t>
                </a:r>
                <a:r>
                  <a:rPr i="1" lang="en" sz="1600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EWS={</a:t>
                </a:r>
                <a:r>
                  <a:rPr lang="en" sz="1600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.......</a:t>
                </a:r>
                <a:r>
                  <a:rPr i="1" lang="en" sz="1600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}</a:t>
                </a:r>
                <a:endParaRPr i="1" sz="1600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endParaRPr>
              </a:p>
              <a:p>
                <a:pPr indent="0" lvl="0" marL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i="1" lang="en" sz="1600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r</a:t>
                </a:r>
                <a:r>
                  <a:rPr baseline="-25000" i="1" lang="en" sz="1600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i-1  </a:t>
                </a:r>
                <a:r>
                  <a:rPr lang="en" sz="1600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:</a:t>
                </a:r>
                <a:r>
                  <a:rPr i="1" lang="en" sz="1600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 poet(X) ← singer(X)		  		EWS={</a:t>
                </a:r>
                <a:r>
                  <a:rPr i="1" lang="en" sz="1600" u="sng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guitarist(X)</a:t>
                </a:r>
                <a:r>
                  <a:rPr i="1" lang="en" sz="1600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, bornInUSA(X)}</a:t>
                </a:r>
                <a:endParaRPr i="1" sz="1600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endParaRPr>
              </a:p>
              <a:p>
                <a:pPr indent="0" lvl="0" marL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i="1" lang="en" sz="1600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r</a:t>
                </a:r>
                <a:r>
                  <a:rPr baseline="-25000" i="1" lang="en" sz="1600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i      </a:t>
                </a:r>
                <a:r>
                  <a:rPr lang="en" sz="1600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:</a:t>
                </a:r>
                <a:r>
                  <a:rPr i="1" lang="en" sz="1600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 livesInUSA(a) ← bornInUSA(a)       	EWS={poet(X),</a:t>
                </a:r>
                <a:r>
                  <a:rPr i="1" lang="en" sz="1600" u="sng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 immigrant(X)</a:t>
                </a:r>
                <a:r>
                  <a:rPr i="1" lang="en" sz="1600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}</a:t>
                </a:r>
                <a:endParaRPr i="1" sz="1600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endParaRPr>
              </a:p>
              <a:p>
                <a:pPr indent="0" lvl="0" marL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i="1" lang="en" sz="1600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r</a:t>
                </a:r>
                <a:r>
                  <a:rPr baseline="-25000" i="1" lang="en" sz="1600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i+1</a:t>
                </a:r>
                <a:r>
                  <a:rPr lang="en" sz="1600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:</a:t>
                </a:r>
                <a:r>
                  <a:rPr i="1" lang="en" sz="1600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 immigrant(a) ← stateless(a)		EWS={hasUSApassport(X), ….}</a:t>
                </a:r>
                <a:endParaRPr i="1" sz="1600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endParaRPr>
              </a:p>
              <a:p>
                <a:pPr indent="0" lvl="0" marL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i="1" lang="en" sz="1600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r</a:t>
                </a:r>
                <a:r>
                  <a:rPr baseline="-25000" i="1" lang="en" sz="1600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i+2</a:t>
                </a:r>
                <a:r>
                  <a:rPr lang="en" sz="1600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:  …							</a:t>
                </a:r>
                <a:r>
                  <a:rPr i="1" lang="en" sz="1600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EWS={</a:t>
                </a:r>
                <a:r>
                  <a:rPr lang="en" sz="1600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.......</a:t>
                </a:r>
                <a:r>
                  <a:rPr i="1" lang="en" sz="1600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}</a:t>
                </a:r>
                <a:endParaRPr i="1" sz="1600">
                  <a:latin typeface="Georgia"/>
                  <a:ea typeface="Georgia"/>
                  <a:cs typeface="Georgia"/>
                  <a:sym typeface="Georgia"/>
                </a:endParaRPr>
              </a:p>
            </p:txBody>
          </p:sp>
        </p:grpSp>
        <p:sp>
          <p:nvSpPr>
            <p:cNvPr id="478" name="Google Shape;478;p28"/>
            <p:cNvSpPr txBox="1"/>
            <p:nvPr/>
          </p:nvSpPr>
          <p:spPr>
            <a:xfrm>
              <a:off x="1964100" y="2049525"/>
              <a:ext cx="319200" cy="76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600">
                  <a:latin typeface="Georgia"/>
                  <a:ea typeface="Georgia"/>
                  <a:cs typeface="Georgia"/>
                  <a:sym typeface="Georgia"/>
                </a:rPr>
                <a:t>⎨</a:t>
              </a:r>
              <a:endParaRPr sz="3600">
                <a:latin typeface="Georgia"/>
                <a:ea typeface="Georgia"/>
                <a:cs typeface="Georgia"/>
                <a:sym typeface="Georgia"/>
              </a:endParaRPr>
            </a:p>
          </p:txBody>
        </p:sp>
      </p:grpSp>
      <p:sp>
        <p:nvSpPr>
          <p:cNvPr id="479" name="Google Shape;479;p28"/>
          <p:cNvSpPr/>
          <p:nvPr/>
        </p:nvSpPr>
        <p:spPr>
          <a:xfrm>
            <a:off x="1267600" y="4627550"/>
            <a:ext cx="7085400" cy="668400"/>
          </a:xfrm>
          <a:prstGeom prst="roundRect">
            <a:avLst>
              <a:gd fmla="val 16667" name="adj"/>
            </a:avLst>
          </a:prstGeom>
          <a:solidFill>
            <a:srgbClr val="B4A7D6"/>
          </a:solidFill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p28"/>
          <p:cNvSpPr/>
          <p:nvPr/>
        </p:nvSpPr>
        <p:spPr>
          <a:xfrm>
            <a:off x="1259475" y="5320200"/>
            <a:ext cx="7085400" cy="366900"/>
          </a:xfrm>
          <a:prstGeom prst="roundRect">
            <a:avLst>
              <a:gd fmla="val 16667" name="adj"/>
            </a:avLst>
          </a:prstGeom>
          <a:solidFill>
            <a:srgbClr val="D9EAD3">
              <a:alpha val="56919"/>
            </a:srgbClr>
          </a:solidFill>
          <a:ln cap="flat" cmpd="sng" w="952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81" name="Google Shape;481;p28"/>
          <p:cNvGrpSpPr/>
          <p:nvPr/>
        </p:nvGrpSpPr>
        <p:grpSpPr>
          <a:xfrm>
            <a:off x="504675" y="4540993"/>
            <a:ext cx="8408875" cy="1699255"/>
            <a:chOff x="1490225" y="1447643"/>
            <a:chExt cx="8408875" cy="1979100"/>
          </a:xfrm>
        </p:grpSpPr>
        <p:grpSp>
          <p:nvGrpSpPr>
            <p:cNvPr id="482" name="Google Shape;482;p28"/>
            <p:cNvGrpSpPr/>
            <p:nvPr/>
          </p:nvGrpSpPr>
          <p:grpSpPr>
            <a:xfrm>
              <a:off x="1490225" y="1447643"/>
              <a:ext cx="8408875" cy="1979100"/>
              <a:chOff x="1490225" y="1600043"/>
              <a:chExt cx="8408875" cy="1979100"/>
            </a:xfrm>
          </p:grpSpPr>
          <p:sp>
            <p:nvSpPr>
              <p:cNvPr id="483" name="Google Shape;483;p28"/>
              <p:cNvSpPr txBox="1"/>
              <p:nvPr/>
            </p:nvSpPr>
            <p:spPr>
              <a:xfrm>
                <a:off x="1490225" y="2384675"/>
                <a:ext cx="623400" cy="479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600">
                    <a:latin typeface="Georgia"/>
                    <a:ea typeface="Georgia"/>
                    <a:cs typeface="Georgia"/>
                    <a:sym typeface="Georgia"/>
                  </a:rPr>
                  <a:t>R</a:t>
                </a:r>
                <a:r>
                  <a:rPr baseline="-25000" i="1" lang="en" sz="1600">
                    <a:latin typeface="Georgia"/>
                    <a:ea typeface="Georgia"/>
                    <a:cs typeface="Georgia"/>
                    <a:sym typeface="Georgia"/>
                  </a:rPr>
                  <a:t>h</a:t>
                </a:r>
                <a:r>
                  <a:rPr i="1" lang="en">
                    <a:latin typeface="Georgia"/>
                    <a:ea typeface="Georgia"/>
                    <a:cs typeface="Georgia"/>
                    <a:sym typeface="Georgia"/>
                  </a:rPr>
                  <a:t> </a:t>
                </a:r>
                <a:endParaRPr i="1">
                  <a:latin typeface="Georgia"/>
                  <a:ea typeface="Georgia"/>
                  <a:cs typeface="Georgia"/>
                  <a:sym typeface="Georgia"/>
                </a:endParaRPr>
              </a:p>
            </p:txBody>
          </p:sp>
          <p:sp>
            <p:nvSpPr>
              <p:cNvPr id="484" name="Google Shape;484;p28"/>
              <p:cNvSpPr txBox="1"/>
              <p:nvPr/>
            </p:nvSpPr>
            <p:spPr>
              <a:xfrm>
                <a:off x="2283300" y="1600043"/>
                <a:ext cx="7615800" cy="1979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i="1" lang="en" sz="1600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r</a:t>
                </a:r>
                <a:r>
                  <a:rPr baseline="-25000" i="1" lang="en" sz="1600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i-2  </a:t>
                </a:r>
                <a:r>
                  <a:rPr lang="en" sz="1600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: …							</a:t>
                </a:r>
                <a:r>
                  <a:rPr i="1" lang="en" sz="1600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EWS={</a:t>
                </a:r>
                <a:r>
                  <a:rPr lang="en" sz="1600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.......</a:t>
                </a:r>
                <a:r>
                  <a:rPr i="1" lang="en" sz="1600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}</a:t>
                </a:r>
                <a:endParaRPr i="1" sz="1600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endParaRPr>
              </a:p>
              <a:p>
                <a:pPr indent="0" lvl="0" marL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i="1" lang="en" sz="1600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r</a:t>
                </a:r>
                <a:r>
                  <a:rPr baseline="-25000" i="1" lang="en" sz="1600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i-1  </a:t>
                </a:r>
                <a:r>
                  <a:rPr lang="en" sz="1600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:</a:t>
                </a:r>
                <a:r>
                  <a:rPr i="1" lang="en" sz="1600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 poet(X) ← singer(X)		  		EWS={</a:t>
                </a:r>
                <a:r>
                  <a:rPr i="1" lang="en" sz="1600" u="sng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guitarist(X)</a:t>
                </a:r>
                <a:r>
                  <a:rPr i="1" lang="en" sz="1600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, bornInUSA(X)}</a:t>
                </a:r>
                <a:endParaRPr i="1" sz="1600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endParaRPr>
              </a:p>
              <a:p>
                <a:pPr indent="0" lvl="0" marL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i="1" lang="en" sz="1600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r</a:t>
                </a:r>
                <a:r>
                  <a:rPr baseline="-25000" i="1" lang="en" sz="1600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i      </a:t>
                </a:r>
                <a:r>
                  <a:rPr lang="en" sz="1600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:</a:t>
                </a:r>
                <a:r>
                  <a:rPr i="1" lang="en" sz="1600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 livesInUSA(a) ← bornInUSA(a)       	EWS={poet(X),</a:t>
                </a:r>
                <a:r>
                  <a:rPr i="1" lang="en" sz="1600" u="sng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 immigrant(X)</a:t>
                </a:r>
                <a:r>
                  <a:rPr i="1" lang="en" sz="1600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}</a:t>
                </a:r>
                <a:endParaRPr i="1" sz="1600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endParaRPr>
              </a:p>
              <a:p>
                <a:pPr indent="0" lvl="0" marL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i="1" lang="en" sz="1600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r</a:t>
                </a:r>
                <a:r>
                  <a:rPr baseline="-25000" i="1" lang="en" sz="1600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i+1</a:t>
                </a:r>
                <a:r>
                  <a:rPr lang="en" sz="1600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:</a:t>
                </a:r>
                <a:r>
                  <a:rPr i="1" lang="en" sz="1600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 immigrant(a) ← stateless(a)		EWS={hasUSApassport(X), ….}</a:t>
                </a:r>
                <a:endParaRPr i="1" sz="1600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endParaRPr>
              </a:p>
              <a:p>
                <a:pPr indent="0" lvl="0" marL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i="1" lang="en" sz="1600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r</a:t>
                </a:r>
                <a:r>
                  <a:rPr baseline="-25000" i="1" lang="en" sz="1600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i+2</a:t>
                </a:r>
                <a:r>
                  <a:rPr lang="en" sz="1600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:  …							</a:t>
                </a:r>
                <a:r>
                  <a:rPr i="1" lang="en" sz="1600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EWS={</a:t>
                </a:r>
                <a:r>
                  <a:rPr lang="en" sz="1600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.......</a:t>
                </a:r>
                <a:r>
                  <a:rPr i="1" lang="en" sz="1600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}</a:t>
                </a:r>
                <a:endParaRPr i="1" sz="1600">
                  <a:latin typeface="Georgia"/>
                  <a:ea typeface="Georgia"/>
                  <a:cs typeface="Georgia"/>
                  <a:sym typeface="Georgia"/>
                </a:endParaRPr>
              </a:p>
            </p:txBody>
          </p:sp>
        </p:grpSp>
        <p:sp>
          <p:nvSpPr>
            <p:cNvPr id="485" name="Google Shape;485;p28"/>
            <p:cNvSpPr txBox="1"/>
            <p:nvPr/>
          </p:nvSpPr>
          <p:spPr>
            <a:xfrm>
              <a:off x="1964100" y="2049525"/>
              <a:ext cx="319200" cy="76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600">
                  <a:latin typeface="Georgia"/>
                  <a:ea typeface="Georgia"/>
                  <a:cs typeface="Georgia"/>
                  <a:sym typeface="Georgia"/>
                </a:rPr>
                <a:t>⎨</a:t>
              </a:r>
              <a:endParaRPr sz="3600">
                <a:latin typeface="Georgia"/>
                <a:ea typeface="Georgia"/>
                <a:cs typeface="Georgia"/>
                <a:sym typeface="Georgia"/>
              </a:endParaRPr>
            </a:p>
          </p:txBody>
        </p:sp>
      </p:grpSp>
      <p:sp>
        <p:nvSpPr>
          <p:cNvPr id="486" name="Google Shape;486;p28"/>
          <p:cNvSpPr txBox="1"/>
          <p:nvPr/>
        </p:nvSpPr>
        <p:spPr>
          <a:xfrm>
            <a:off x="8393725" y="4976975"/>
            <a:ext cx="7503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CC0000"/>
                </a:solidFill>
              </a:rPr>
              <a:t>W=0.6</a:t>
            </a:r>
            <a:endParaRPr b="1">
              <a:solidFill>
                <a:srgbClr val="CC0000"/>
              </a:solidFill>
            </a:endParaRPr>
          </a:p>
        </p:txBody>
      </p:sp>
      <p:sp>
        <p:nvSpPr>
          <p:cNvPr id="487" name="Google Shape;487;p28"/>
          <p:cNvSpPr txBox="1"/>
          <p:nvPr/>
        </p:nvSpPr>
        <p:spPr>
          <a:xfrm>
            <a:off x="8393725" y="4627550"/>
            <a:ext cx="7503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CC0000"/>
                </a:solidFill>
              </a:rPr>
              <a:t>W=0.7</a:t>
            </a:r>
            <a:endParaRPr b="1">
              <a:solidFill>
                <a:srgbClr val="CC0000"/>
              </a:solidFill>
            </a:endParaRPr>
          </a:p>
        </p:txBody>
      </p:sp>
      <p:sp>
        <p:nvSpPr>
          <p:cNvPr id="488" name="Google Shape;488;p2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29"/>
          <p:cNvSpPr txBox="1"/>
          <p:nvPr>
            <p:ph type="title"/>
          </p:nvPr>
        </p:nvSpPr>
        <p:spPr>
          <a:xfrm>
            <a:off x="311700" y="109342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</a:t>
            </a:r>
            <a:endParaRPr/>
          </a:p>
        </p:txBody>
      </p:sp>
      <p:sp>
        <p:nvSpPr>
          <p:cNvPr id="494" name="Google Shape;494;p29"/>
          <p:cNvSpPr txBox="1"/>
          <p:nvPr>
            <p:ph idx="1" type="body"/>
          </p:nvPr>
        </p:nvSpPr>
        <p:spPr>
          <a:xfrm>
            <a:off x="311700" y="927023"/>
            <a:ext cx="8520600" cy="56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Revision Quality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Sorted by lift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Yago 10M, IMDB 2M</a:t>
            </a:r>
            <a:endParaRPr/>
          </a:p>
        </p:txBody>
      </p:sp>
      <p:pic>
        <p:nvPicPr>
          <p:cNvPr descr="confidence_yago.png" id="495" name="Google Shape;49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9325" y="2571538"/>
            <a:ext cx="4394259" cy="3295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onfidence_imdb.png" id="496" name="Google Shape;496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625" y="2571538"/>
            <a:ext cx="4394250" cy="3295675"/>
          </a:xfrm>
          <a:prstGeom prst="rect">
            <a:avLst/>
          </a:prstGeom>
          <a:noFill/>
          <a:ln>
            <a:noFill/>
          </a:ln>
        </p:spPr>
      </p:pic>
      <p:sp>
        <p:nvSpPr>
          <p:cNvPr id="497" name="Google Shape;497;p29"/>
          <p:cNvSpPr txBox="1"/>
          <p:nvPr/>
        </p:nvSpPr>
        <p:spPr>
          <a:xfrm>
            <a:off x="96675" y="2102350"/>
            <a:ext cx="4394400" cy="32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Yago</a:t>
            </a:r>
            <a:endParaRPr/>
          </a:p>
        </p:txBody>
      </p:sp>
      <p:sp>
        <p:nvSpPr>
          <p:cNvPr id="498" name="Google Shape;498;p29"/>
          <p:cNvSpPr txBox="1"/>
          <p:nvPr/>
        </p:nvSpPr>
        <p:spPr>
          <a:xfrm>
            <a:off x="4649250" y="2102350"/>
            <a:ext cx="4394400" cy="32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IMDB</a:t>
            </a:r>
            <a:endParaRPr/>
          </a:p>
        </p:txBody>
      </p:sp>
      <p:sp>
        <p:nvSpPr>
          <p:cNvPr id="499" name="Google Shape;499;p2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00" name="Google Shape;500;p29"/>
          <p:cNvSpPr txBox="1"/>
          <p:nvPr/>
        </p:nvSpPr>
        <p:spPr>
          <a:xfrm>
            <a:off x="2763675" y="6217150"/>
            <a:ext cx="4394400" cy="32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*Higher is better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30"/>
          <p:cNvSpPr txBox="1"/>
          <p:nvPr>
            <p:ph type="title"/>
          </p:nvPr>
        </p:nvSpPr>
        <p:spPr>
          <a:xfrm>
            <a:off x="311700" y="109342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</a:t>
            </a:r>
            <a:endParaRPr/>
          </a:p>
        </p:txBody>
      </p:sp>
      <p:sp>
        <p:nvSpPr>
          <p:cNvPr id="506" name="Google Shape;506;p30"/>
          <p:cNvSpPr txBox="1"/>
          <p:nvPr>
            <p:ph idx="1" type="body"/>
          </p:nvPr>
        </p:nvSpPr>
        <p:spPr>
          <a:xfrm>
            <a:off x="311700" y="927023"/>
            <a:ext cx="8520600" cy="56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Conflicts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Sorted by lift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30"/>
          <p:cNvSpPr txBox="1"/>
          <p:nvPr/>
        </p:nvSpPr>
        <p:spPr>
          <a:xfrm>
            <a:off x="96675" y="1949950"/>
            <a:ext cx="4394400" cy="32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Yago</a:t>
            </a:r>
            <a:endParaRPr/>
          </a:p>
        </p:txBody>
      </p:sp>
      <p:sp>
        <p:nvSpPr>
          <p:cNvPr id="508" name="Google Shape;508;p30"/>
          <p:cNvSpPr txBox="1"/>
          <p:nvPr/>
        </p:nvSpPr>
        <p:spPr>
          <a:xfrm>
            <a:off x="4649250" y="1949950"/>
            <a:ext cx="4394400" cy="32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IMDB</a:t>
            </a:r>
            <a:endParaRPr/>
          </a:p>
        </p:txBody>
      </p:sp>
      <p:pic>
        <p:nvPicPr>
          <p:cNvPr descr="conflict_neg_imdb.png" id="509" name="Google Shape;50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9250" y="2315625"/>
            <a:ext cx="4394400" cy="32957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onflict_neg_yago.png" id="510" name="Google Shape;510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675" y="2315625"/>
            <a:ext cx="4394374" cy="3295775"/>
          </a:xfrm>
          <a:prstGeom prst="rect">
            <a:avLst/>
          </a:prstGeom>
          <a:noFill/>
          <a:ln>
            <a:noFill/>
          </a:ln>
        </p:spPr>
      </p:pic>
      <p:sp>
        <p:nvSpPr>
          <p:cNvPr id="511" name="Google Shape;511;p3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2" name="Google Shape;512;p30"/>
          <p:cNvSpPr txBox="1"/>
          <p:nvPr/>
        </p:nvSpPr>
        <p:spPr>
          <a:xfrm>
            <a:off x="2763675" y="6217150"/>
            <a:ext cx="4394400" cy="32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*lower is better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31"/>
          <p:cNvSpPr txBox="1"/>
          <p:nvPr>
            <p:ph type="title"/>
          </p:nvPr>
        </p:nvSpPr>
        <p:spPr>
          <a:xfrm>
            <a:off x="311700" y="109342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</a:t>
            </a:r>
            <a:endParaRPr/>
          </a:p>
        </p:txBody>
      </p:sp>
      <p:sp>
        <p:nvSpPr>
          <p:cNvPr id="518" name="Google Shape;518;p31"/>
          <p:cNvSpPr txBox="1"/>
          <p:nvPr>
            <p:ph idx="1" type="body"/>
          </p:nvPr>
        </p:nvSpPr>
        <p:spPr>
          <a:xfrm>
            <a:off x="311700" y="927023"/>
            <a:ext cx="8520600" cy="56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Predictions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519" name="Google Shape;519;p31"/>
          <p:cNvGraphicFramePr/>
          <p:nvPr/>
        </p:nvGraphicFramePr>
        <p:xfrm>
          <a:off x="745275" y="48245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{49331D64-4CBD-422F-A578-345335931FD9}</a:tableStyleId>
              </a:tblPr>
              <a:tblGrid>
                <a:gridCol w="1302500"/>
                <a:gridCol w="896175"/>
                <a:gridCol w="896175"/>
                <a:gridCol w="960350"/>
                <a:gridCol w="938950"/>
                <a:gridCol w="906925"/>
                <a:gridCol w="2136500"/>
              </a:tblGrid>
              <a:tr h="406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Dataset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Horn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Naive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PM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OPM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OWPM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Removed </a:t>
                      </a:r>
                      <a:r>
                        <a:rPr b="1" lang="en"/>
                        <a:t>Erroneous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YAGO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924K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888K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892K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892K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891K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73%</a:t>
                      </a:r>
                      <a:endParaRPr b="1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520" name="Google Shape;520;p31"/>
          <p:cNvSpPr/>
          <p:nvPr/>
        </p:nvSpPr>
        <p:spPr>
          <a:xfrm>
            <a:off x="1547500" y="1480700"/>
            <a:ext cx="4174800" cy="2736000"/>
          </a:xfrm>
          <a:prstGeom prst="ellipse">
            <a:avLst/>
          </a:prstGeom>
          <a:solidFill>
            <a:srgbClr val="EA9999">
              <a:alpha val="6000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21" name="Google Shape;521;p31"/>
          <p:cNvSpPr txBox="1"/>
          <p:nvPr/>
        </p:nvSpPr>
        <p:spPr>
          <a:xfrm>
            <a:off x="4102600" y="3268450"/>
            <a:ext cx="12189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i="1" lang="en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A+R</a:t>
            </a:r>
            <a:r>
              <a:rPr b="1" baseline="30000" i="1" lang="en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Horn</a:t>
            </a:r>
            <a:endParaRPr b="1" baseline="30000"/>
          </a:p>
        </p:txBody>
      </p:sp>
      <p:sp>
        <p:nvSpPr>
          <p:cNvPr id="522" name="Google Shape;522;p31"/>
          <p:cNvSpPr/>
          <p:nvPr/>
        </p:nvSpPr>
        <p:spPr>
          <a:xfrm>
            <a:off x="1547500" y="1770175"/>
            <a:ext cx="3250800" cy="2178300"/>
          </a:xfrm>
          <a:prstGeom prst="ellipse">
            <a:avLst/>
          </a:prstGeom>
          <a:solidFill>
            <a:srgbClr val="B4A7D6">
              <a:alpha val="5538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23" name="Google Shape;523;p31"/>
          <p:cNvSpPr/>
          <p:nvPr/>
        </p:nvSpPr>
        <p:spPr>
          <a:xfrm>
            <a:off x="1547500" y="2255467"/>
            <a:ext cx="2138400" cy="1504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</a:t>
            </a:r>
            <a:endParaRPr sz="1800"/>
          </a:p>
        </p:txBody>
      </p:sp>
      <p:sp>
        <p:nvSpPr>
          <p:cNvPr id="524" name="Google Shape;524;p31"/>
          <p:cNvSpPr txBox="1"/>
          <p:nvPr/>
        </p:nvSpPr>
        <p:spPr>
          <a:xfrm>
            <a:off x="3373325" y="2170950"/>
            <a:ext cx="12693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A+R</a:t>
            </a:r>
            <a:r>
              <a:rPr b="1" baseline="30000" i="1" lang="en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OWPM</a:t>
            </a:r>
            <a:endParaRPr b="1" baseline="30000"/>
          </a:p>
        </p:txBody>
      </p:sp>
      <p:sp>
        <p:nvSpPr>
          <p:cNvPr id="525" name="Google Shape;525;p3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/>
        </p:nvSpPr>
        <p:spPr>
          <a:xfrm>
            <a:off x="789450" y="5315550"/>
            <a:ext cx="7565100" cy="6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r</a:t>
            </a:r>
            <a:r>
              <a:rPr baseline="-25000" i="1" lang="en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rev </a:t>
            </a:r>
            <a:r>
              <a:rPr i="1" lang="en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: livesIn(X,Z) ← isMarriedTo(X,Y), livesIn(Y,Z)</a:t>
            </a:r>
            <a:endParaRPr>
              <a:solidFill>
                <a:srgbClr val="674EA7"/>
              </a:solidFill>
            </a:endParaRPr>
          </a:p>
        </p:txBody>
      </p:sp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109342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 Rules from Knowledge Graphs (KGs)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7" name="Google Shape;67;p14"/>
          <p:cNvGrpSpPr/>
          <p:nvPr/>
        </p:nvGrpSpPr>
        <p:grpSpPr>
          <a:xfrm>
            <a:off x="1320325" y="775603"/>
            <a:ext cx="6273656" cy="4398632"/>
            <a:chOff x="24925" y="49450"/>
            <a:chExt cx="5070850" cy="3555025"/>
          </a:xfrm>
        </p:grpSpPr>
        <p:grpSp>
          <p:nvGrpSpPr>
            <p:cNvPr id="68" name="Google Shape;68;p14"/>
            <p:cNvGrpSpPr/>
            <p:nvPr/>
          </p:nvGrpSpPr>
          <p:grpSpPr>
            <a:xfrm>
              <a:off x="2057675" y="49450"/>
              <a:ext cx="924300" cy="179400"/>
              <a:chOff x="1805875" y="659050"/>
              <a:chExt cx="924300" cy="179400"/>
            </a:xfrm>
          </p:grpSpPr>
          <p:cxnSp>
            <p:nvCxnSpPr>
              <p:cNvPr id="69" name="Google Shape;69;p14"/>
              <p:cNvCxnSpPr/>
              <p:nvPr/>
            </p:nvCxnSpPr>
            <p:spPr>
              <a:xfrm>
                <a:off x="1805875" y="838450"/>
                <a:ext cx="924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70" name="Google Shape;70;p14"/>
              <p:cNvSpPr txBox="1"/>
              <p:nvPr/>
            </p:nvSpPr>
            <p:spPr>
              <a:xfrm>
                <a:off x="1805875" y="659050"/>
                <a:ext cx="924300" cy="179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134F5C"/>
                    </a:solidFill>
                  </a:rPr>
                  <a:t>hasBrother</a:t>
                </a:r>
                <a:endParaRPr>
                  <a:solidFill>
                    <a:srgbClr val="134F5C"/>
                  </a:solidFill>
                </a:endParaRPr>
              </a:p>
            </p:txBody>
          </p:sp>
        </p:grpSp>
        <p:grpSp>
          <p:nvGrpSpPr>
            <p:cNvPr id="71" name="Google Shape;71;p14"/>
            <p:cNvGrpSpPr/>
            <p:nvPr/>
          </p:nvGrpSpPr>
          <p:grpSpPr>
            <a:xfrm>
              <a:off x="586675" y="49450"/>
              <a:ext cx="924300" cy="179400"/>
              <a:chOff x="1805875" y="659050"/>
              <a:chExt cx="924300" cy="179400"/>
            </a:xfrm>
          </p:grpSpPr>
          <p:cxnSp>
            <p:nvCxnSpPr>
              <p:cNvPr id="72" name="Google Shape;72;p14"/>
              <p:cNvCxnSpPr/>
              <p:nvPr/>
            </p:nvCxnSpPr>
            <p:spPr>
              <a:xfrm>
                <a:off x="1805875" y="838450"/>
                <a:ext cx="924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73" name="Google Shape;73;p14"/>
              <p:cNvSpPr txBox="1"/>
              <p:nvPr/>
            </p:nvSpPr>
            <p:spPr>
              <a:xfrm>
                <a:off x="1805875" y="659050"/>
                <a:ext cx="924300" cy="179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134F5C"/>
                    </a:solidFill>
                  </a:rPr>
                  <a:t>isMarriedTo</a:t>
                </a:r>
                <a:endParaRPr>
                  <a:solidFill>
                    <a:srgbClr val="134F5C"/>
                  </a:solidFill>
                </a:endParaRPr>
              </a:p>
            </p:txBody>
          </p:sp>
        </p:grpSp>
        <p:grpSp>
          <p:nvGrpSpPr>
            <p:cNvPr id="74" name="Google Shape;74;p14"/>
            <p:cNvGrpSpPr/>
            <p:nvPr/>
          </p:nvGrpSpPr>
          <p:grpSpPr>
            <a:xfrm rot="6792999">
              <a:off x="1044813" y="677835"/>
              <a:ext cx="924279" cy="179396"/>
              <a:chOff x="1805875" y="659050"/>
              <a:chExt cx="924300" cy="179400"/>
            </a:xfrm>
          </p:grpSpPr>
          <p:cxnSp>
            <p:nvCxnSpPr>
              <p:cNvPr id="75" name="Google Shape;75;p14"/>
              <p:cNvCxnSpPr/>
              <p:nvPr/>
            </p:nvCxnSpPr>
            <p:spPr>
              <a:xfrm>
                <a:off x="1805875" y="838450"/>
                <a:ext cx="924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76" name="Google Shape;76;p14"/>
              <p:cNvSpPr txBox="1"/>
              <p:nvPr/>
            </p:nvSpPr>
            <p:spPr>
              <a:xfrm>
                <a:off x="1805875" y="659050"/>
                <a:ext cx="924300" cy="179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134F5C"/>
                    </a:solidFill>
                  </a:rPr>
                  <a:t>livesIn</a:t>
                </a:r>
                <a:endParaRPr>
                  <a:solidFill>
                    <a:srgbClr val="134F5C"/>
                  </a:solidFill>
                </a:endParaRPr>
              </a:p>
            </p:txBody>
          </p:sp>
        </p:grpSp>
        <p:sp>
          <p:nvSpPr>
            <p:cNvPr id="77" name="Google Shape;77;p14"/>
            <p:cNvSpPr txBox="1"/>
            <p:nvPr/>
          </p:nvSpPr>
          <p:spPr>
            <a:xfrm>
              <a:off x="1541675" y="49450"/>
              <a:ext cx="516000" cy="25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/>
                <a:t>Ann</a:t>
              </a:r>
              <a:endParaRPr sz="1600"/>
            </a:p>
          </p:txBody>
        </p:sp>
        <p:sp>
          <p:nvSpPr>
            <p:cNvPr id="78" name="Google Shape;78;p14"/>
            <p:cNvSpPr txBox="1"/>
            <p:nvPr/>
          </p:nvSpPr>
          <p:spPr>
            <a:xfrm>
              <a:off x="24925" y="49450"/>
              <a:ext cx="582300" cy="25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/>
                <a:t>Brad</a:t>
              </a:r>
              <a:endParaRPr sz="1600"/>
            </a:p>
          </p:txBody>
        </p:sp>
        <p:cxnSp>
          <p:nvCxnSpPr>
            <p:cNvPr id="79" name="Google Shape;79;p14"/>
            <p:cNvCxnSpPr/>
            <p:nvPr/>
          </p:nvCxnSpPr>
          <p:spPr>
            <a:xfrm rot="4006326">
              <a:off x="171863" y="732107"/>
              <a:ext cx="924214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80" name="Google Shape;80;p14"/>
            <p:cNvSpPr txBox="1"/>
            <p:nvPr/>
          </p:nvSpPr>
          <p:spPr>
            <a:xfrm rot="3958852">
              <a:off x="89471" y="677847"/>
              <a:ext cx="924229" cy="1796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134F5C"/>
                  </a:solidFill>
                </a:rPr>
                <a:t>livesIn</a:t>
              </a:r>
              <a:endParaRPr>
                <a:solidFill>
                  <a:srgbClr val="134F5C"/>
                </a:solidFill>
              </a:endParaRPr>
            </a:p>
          </p:txBody>
        </p:sp>
        <p:sp>
          <p:nvSpPr>
            <p:cNvPr id="81" name="Google Shape;81;p14"/>
            <p:cNvSpPr txBox="1"/>
            <p:nvPr/>
          </p:nvSpPr>
          <p:spPr>
            <a:xfrm>
              <a:off x="607225" y="1190050"/>
              <a:ext cx="883200" cy="25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/>
                <a:t>Berlin</a:t>
              </a:r>
              <a:endParaRPr sz="1600"/>
            </a:p>
          </p:txBody>
        </p:sp>
        <p:grpSp>
          <p:nvGrpSpPr>
            <p:cNvPr id="82" name="Google Shape;82;p14"/>
            <p:cNvGrpSpPr/>
            <p:nvPr/>
          </p:nvGrpSpPr>
          <p:grpSpPr>
            <a:xfrm>
              <a:off x="3558475" y="49450"/>
              <a:ext cx="924300" cy="179400"/>
              <a:chOff x="1805875" y="659050"/>
              <a:chExt cx="924300" cy="179400"/>
            </a:xfrm>
          </p:grpSpPr>
          <p:cxnSp>
            <p:nvCxnSpPr>
              <p:cNvPr id="83" name="Google Shape;83;p14"/>
              <p:cNvCxnSpPr/>
              <p:nvPr/>
            </p:nvCxnSpPr>
            <p:spPr>
              <a:xfrm>
                <a:off x="1805875" y="838450"/>
                <a:ext cx="924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84" name="Google Shape;84;p14"/>
              <p:cNvSpPr txBox="1"/>
              <p:nvPr/>
            </p:nvSpPr>
            <p:spPr>
              <a:xfrm>
                <a:off x="1805875" y="659050"/>
                <a:ext cx="924300" cy="179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134F5C"/>
                    </a:solidFill>
                  </a:rPr>
                  <a:t>isMarriedTo</a:t>
                </a:r>
                <a:endParaRPr>
                  <a:solidFill>
                    <a:srgbClr val="134F5C"/>
                  </a:solidFill>
                </a:endParaRPr>
              </a:p>
            </p:txBody>
          </p:sp>
        </p:grpSp>
        <p:sp>
          <p:nvSpPr>
            <p:cNvPr id="85" name="Google Shape;85;p14"/>
            <p:cNvSpPr txBox="1"/>
            <p:nvPr/>
          </p:nvSpPr>
          <p:spPr>
            <a:xfrm>
              <a:off x="4513475" y="49450"/>
              <a:ext cx="582300" cy="25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/>
                <a:t>Kate</a:t>
              </a:r>
              <a:endParaRPr sz="1600"/>
            </a:p>
          </p:txBody>
        </p:sp>
        <p:sp>
          <p:nvSpPr>
            <p:cNvPr id="86" name="Google Shape;86;p14"/>
            <p:cNvSpPr txBox="1"/>
            <p:nvPr/>
          </p:nvSpPr>
          <p:spPr>
            <a:xfrm>
              <a:off x="2996725" y="49450"/>
              <a:ext cx="582300" cy="25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/>
                <a:t>John</a:t>
              </a:r>
              <a:endParaRPr sz="1600"/>
            </a:p>
          </p:txBody>
        </p:sp>
        <p:sp>
          <p:nvSpPr>
            <p:cNvPr id="87" name="Google Shape;87;p14"/>
            <p:cNvSpPr txBox="1"/>
            <p:nvPr/>
          </p:nvSpPr>
          <p:spPr>
            <a:xfrm>
              <a:off x="3579025" y="1190050"/>
              <a:ext cx="883200" cy="25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/>
                <a:t>Chicago</a:t>
              </a:r>
              <a:endParaRPr sz="1600"/>
            </a:p>
          </p:txBody>
        </p:sp>
        <p:grpSp>
          <p:nvGrpSpPr>
            <p:cNvPr id="88" name="Google Shape;88;p14"/>
            <p:cNvGrpSpPr/>
            <p:nvPr/>
          </p:nvGrpSpPr>
          <p:grpSpPr>
            <a:xfrm>
              <a:off x="586675" y="2259250"/>
              <a:ext cx="924300" cy="179400"/>
              <a:chOff x="1805875" y="659050"/>
              <a:chExt cx="924300" cy="179400"/>
            </a:xfrm>
          </p:grpSpPr>
          <p:cxnSp>
            <p:nvCxnSpPr>
              <p:cNvPr id="89" name="Google Shape;89;p14"/>
              <p:cNvCxnSpPr/>
              <p:nvPr/>
            </p:nvCxnSpPr>
            <p:spPr>
              <a:xfrm>
                <a:off x="1805875" y="838450"/>
                <a:ext cx="924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90" name="Google Shape;90;p14"/>
              <p:cNvSpPr txBox="1"/>
              <p:nvPr/>
            </p:nvSpPr>
            <p:spPr>
              <a:xfrm>
                <a:off x="1805875" y="659050"/>
                <a:ext cx="924300" cy="179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134F5C"/>
                    </a:solidFill>
                  </a:rPr>
                  <a:t>isMarriedTo</a:t>
                </a:r>
                <a:endParaRPr>
                  <a:solidFill>
                    <a:srgbClr val="134F5C"/>
                  </a:solidFill>
                </a:endParaRPr>
              </a:p>
            </p:txBody>
          </p:sp>
        </p:grpSp>
        <p:grpSp>
          <p:nvGrpSpPr>
            <p:cNvPr id="91" name="Google Shape;91;p14"/>
            <p:cNvGrpSpPr/>
            <p:nvPr/>
          </p:nvGrpSpPr>
          <p:grpSpPr>
            <a:xfrm flipH="1" rot="4007001">
              <a:off x="4016613" y="1744635"/>
              <a:ext cx="924279" cy="179396"/>
              <a:chOff x="1805875" y="659050"/>
              <a:chExt cx="924300" cy="179400"/>
            </a:xfrm>
          </p:grpSpPr>
          <p:cxnSp>
            <p:nvCxnSpPr>
              <p:cNvPr id="92" name="Google Shape;92;p14"/>
              <p:cNvCxnSpPr/>
              <p:nvPr/>
            </p:nvCxnSpPr>
            <p:spPr>
              <a:xfrm>
                <a:off x="1805875" y="838450"/>
                <a:ext cx="924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93" name="Google Shape;93;p14"/>
              <p:cNvSpPr txBox="1"/>
              <p:nvPr/>
            </p:nvSpPr>
            <p:spPr>
              <a:xfrm>
                <a:off x="1805875" y="659050"/>
                <a:ext cx="924300" cy="179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134F5C"/>
                    </a:solidFill>
                  </a:rPr>
                  <a:t>livesIn</a:t>
                </a:r>
                <a:endParaRPr>
                  <a:solidFill>
                    <a:srgbClr val="134F5C"/>
                  </a:solidFill>
                </a:endParaRPr>
              </a:p>
            </p:txBody>
          </p:sp>
        </p:grpSp>
        <p:sp>
          <p:nvSpPr>
            <p:cNvPr id="94" name="Google Shape;94;p14"/>
            <p:cNvSpPr txBox="1"/>
            <p:nvPr/>
          </p:nvSpPr>
          <p:spPr>
            <a:xfrm>
              <a:off x="1541675" y="2259250"/>
              <a:ext cx="589500" cy="25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/>
                <a:t>Alice</a:t>
              </a:r>
              <a:endParaRPr sz="1600"/>
            </a:p>
          </p:txBody>
        </p:sp>
        <p:sp>
          <p:nvSpPr>
            <p:cNvPr id="95" name="Google Shape;95;p14"/>
            <p:cNvSpPr txBox="1"/>
            <p:nvPr/>
          </p:nvSpPr>
          <p:spPr>
            <a:xfrm>
              <a:off x="101125" y="2259250"/>
              <a:ext cx="561900" cy="25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/>
                <a:t>Bod</a:t>
              </a:r>
              <a:endParaRPr sz="1600"/>
            </a:p>
          </p:txBody>
        </p:sp>
        <p:grpSp>
          <p:nvGrpSpPr>
            <p:cNvPr id="96" name="Google Shape;96;p14"/>
            <p:cNvGrpSpPr/>
            <p:nvPr/>
          </p:nvGrpSpPr>
          <p:grpSpPr>
            <a:xfrm rot="-4007001">
              <a:off x="89325" y="1744635"/>
              <a:ext cx="924279" cy="179396"/>
              <a:chOff x="1805875" y="659050"/>
              <a:chExt cx="924300" cy="179400"/>
            </a:xfrm>
          </p:grpSpPr>
          <p:cxnSp>
            <p:nvCxnSpPr>
              <p:cNvPr id="97" name="Google Shape;97;p14"/>
              <p:cNvCxnSpPr/>
              <p:nvPr/>
            </p:nvCxnSpPr>
            <p:spPr>
              <a:xfrm>
                <a:off x="1805875" y="838450"/>
                <a:ext cx="924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98" name="Google Shape;98;p14"/>
              <p:cNvSpPr txBox="1"/>
              <p:nvPr/>
            </p:nvSpPr>
            <p:spPr>
              <a:xfrm>
                <a:off x="1805875" y="659050"/>
                <a:ext cx="924300" cy="179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134F5C"/>
                    </a:solidFill>
                  </a:rPr>
                  <a:t>livesIn</a:t>
                </a:r>
                <a:endParaRPr>
                  <a:solidFill>
                    <a:srgbClr val="134F5C"/>
                  </a:solidFill>
                </a:endParaRPr>
              </a:p>
            </p:txBody>
          </p:sp>
        </p:grpSp>
        <p:sp>
          <p:nvSpPr>
            <p:cNvPr id="99" name="Google Shape;99;p14"/>
            <p:cNvSpPr txBox="1"/>
            <p:nvPr/>
          </p:nvSpPr>
          <p:spPr>
            <a:xfrm>
              <a:off x="2088475" y="3346475"/>
              <a:ext cx="1154400" cy="25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/>
                <a:t>Amsterdam</a:t>
              </a:r>
              <a:endParaRPr sz="1600"/>
            </a:p>
          </p:txBody>
        </p:sp>
        <p:grpSp>
          <p:nvGrpSpPr>
            <p:cNvPr id="100" name="Google Shape;100;p14"/>
            <p:cNvGrpSpPr/>
            <p:nvPr/>
          </p:nvGrpSpPr>
          <p:grpSpPr>
            <a:xfrm rot="-4007001">
              <a:off x="1613325" y="1744635"/>
              <a:ext cx="924279" cy="179396"/>
              <a:chOff x="1805875" y="659050"/>
              <a:chExt cx="924300" cy="179400"/>
            </a:xfrm>
          </p:grpSpPr>
          <p:cxnSp>
            <p:nvCxnSpPr>
              <p:cNvPr id="101" name="Google Shape;101;p14"/>
              <p:cNvCxnSpPr/>
              <p:nvPr/>
            </p:nvCxnSpPr>
            <p:spPr>
              <a:xfrm>
                <a:off x="1805875" y="838450"/>
                <a:ext cx="924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102" name="Google Shape;102;p14"/>
              <p:cNvSpPr txBox="1"/>
              <p:nvPr/>
            </p:nvSpPr>
            <p:spPr>
              <a:xfrm>
                <a:off x="1805875" y="659050"/>
                <a:ext cx="924300" cy="179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134F5C"/>
                    </a:solidFill>
                  </a:rPr>
                  <a:t>isA</a:t>
                </a:r>
                <a:endParaRPr>
                  <a:solidFill>
                    <a:srgbClr val="134F5C"/>
                  </a:solidFill>
                </a:endParaRPr>
              </a:p>
            </p:txBody>
          </p:sp>
        </p:grpSp>
        <p:grpSp>
          <p:nvGrpSpPr>
            <p:cNvPr id="103" name="Google Shape;103;p14"/>
            <p:cNvGrpSpPr/>
            <p:nvPr/>
          </p:nvGrpSpPr>
          <p:grpSpPr>
            <a:xfrm>
              <a:off x="3482275" y="2259250"/>
              <a:ext cx="924300" cy="179400"/>
              <a:chOff x="1805875" y="659050"/>
              <a:chExt cx="924300" cy="179400"/>
            </a:xfrm>
          </p:grpSpPr>
          <p:cxnSp>
            <p:nvCxnSpPr>
              <p:cNvPr id="104" name="Google Shape;104;p14"/>
              <p:cNvCxnSpPr/>
              <p:nvPr/>
            </p:nvCxnSpPr>
            <p:spPr>
              <a:xfrm>
                <a:off x="1805875" y="838450"/>
                <a:ext cx="924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105" name="Google Shape;105;p14"/>
              <p:cNvSpPr txBox="1"/>
              <p:nvPr/>
            </p:nvSpPr>
            <p:spPr>
              <a:xfrm>
                <a:off x="1805875" y="659050"/>
                <a:ext cx="924300" cy="179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134F5C"/>
                    </a:solidFill>
                  </a:rPr>
                  <a:t>isMarriedTo</a:t>
                </a:r>
                <a:endParaRPr>
                  <a:solidFill>
                    <a:srgbClr val="134F5C"/>
                  </a:solidFill>
                </a:endParaRPr>
              </a:p>
            </p:txBody>
          </p:sp>
        </p:grpSp>
        <p:sp>
          <p:nvSpPr>
            <p:cNvPr id="106" name="Google Shape;106;p14"/>
            <p:cNvSpPr txBox="1"/>
            <p:nvPr/>
          </p:nvSpPr>
          <p:spPr>
            <a:xfrm>
              <a:off x="2928388" y="2259250"/>
              <a:ext cx="657900" cy="25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/>
                <a:t>Dave</a:t>
              </a:r>
              <a:endParaRPr sz="1600"/>
            </a:p>
          </p:txBody>
        </p:sp>
        <p:sp>
          <p:nvSpPr>
            <p:cNvPr id="107" name="Google Shape;107;p14"/>
            <p:cNvSpPr txBox="1"/>
            <p:nvPr/>
          </p:nvSpPr>
          <p:spPr>
            <a:xfrm>
              <a:off x="4376188" y="2259250"/>
              <a:ext cx="657900" cy="25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/>
                <a:t>Clara</a:t>
              </a:r>
              <a:endParaRPr sz="1600"/>
            </a:p>
          </p:txBody>
        </p:sp>
        <p:grpSp>
          <p:nvGrpSpPr>
            <p:cNvPr id="108" name="Google Shape;108;p14"/>
            <p:cNvGrpSpPr/>
            <p:nvPr/>
          </p:nvGrpSpPr>
          <p:grpSpPr>
            <a:xfrm flipH="1" rot="4007001">
              <a:off x="2451525" y="1744635"/>
              <a:ext cx="924279" cy="179396"/>
              <a:chOff x="1805875" y="659050"/>
              <a:chExt cx="924300" cy="179400"/>
            </a:xfrm>
          </p:grpSpPr>
          <p:cxnSp>
            <p:nvCxnSpPr>
              <p:cNvPr id="109" name="Google Shape;109;p14"/>
              <p:cNvCxnSpPr/>
              <p:nvPr/>
            </p:nvCxnSpPr>
            <p:spPr>
              <a:xfrm>
                <a:off x="1805875" y="838450"/>
                <a:ext cx="924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110" name="Google Shape;110;p14"/>
              <p:cNvSpPr txBox="1"/>
              <p:nvPr/>
            </p:nvSpPr>
            <p:spPr>
              <a:xfrm>
                <a:off x="1805875" y="659050"/>
                <a:ext cx="924300" cy="179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134F5C"/>
                    </a:solidFill>
                  </a:rPr>
                  <a:t>isA</a:t>
                </a:r>
                <a:endParaRPr>
                  <a:solidFill>
                    <a:srgbClr val="134F5C"/>
                  </a:solidFill>
                </a:endParaRPr>
              </a:p>
            </p:txBody>
          </p:sp>
        </p:grpSp>
        <p:sp>
          <p:nvSpPr>
            <p:cNvPr id="111" name="Google Shape;111;p14"/>
            <p:cNvSpPr txBox="1"/>
            <p:nvPr/>
          </p:nvSpPr>
          <p:spPr>
            <a:xfrm>
              <a:off x="1996675" y="1192450"/>
              <a:ext cx="1154400" cy="25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660000"/>
                  </a:solidFill>
                </a:rPr>
                <a:t>Researcher</a:t>
              </a:r>
              <a:endParaRPr sz="1600">
                <a:solidFill>
                  <a:srgbClr val="660000"/>
                </a:solidFill>
              </a:endParaRPr>
            </a:p>
          </p:txBody>
        </p:sp>
        <p:grpSp>
          <p:nvGrpSpPr>
            <p:cNvPr id="112" name="Google Shape;112;p14"/>
            <p:cNvGrpSpPr/>
            <p:nvPr/>
          </p:nvGrpSpPr>
          <p:grpSpPr>
            <a:xfrm rot="4185388">
              <a:off x="1669956" y="2813581"/>
              <a:ext cx="924270" cy="179394"/>
              <a:chOff x="1805875" y="659050"/>
              <a:chExt cx="924300" cy="179400"/>
            </a:xfrm>
          </p:grpSpPr>
          <p:cxnSp>
            <p:nvCxnSpPr>
              <p:cNvPr id="113" name="Google Shape;113;p14"/>
              <p:cNvCxnSpPr/>
              <p:nvPr/>
            </p:nvCxnSpPr>
            <p:spPr>
              <a:xfrm>
                <a:off x="1805875" y="838450"/>
                <a:ext cx="924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114" name="Google Shape;114;p14"/>
              <p:cNvSpPr txBox="1"/>
              <p:nvPr/>
            </p:nvSpPr>
            <p:spPr>
              <a:xfrm>
                <a:off x="1805875" y="659050"/>
                <a:ext cx="924300" cy="179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134F5C"/>
                    </a:solidFill>
                  </a:rPr>
                  <a:t>livesIn</a:t>
                </a:r>
                <a:endParaRPr>
                  <a:solidFill>
                    <a:srgbClr val="134F5C"/>
                  </a:solidFill>
                </a:endParaRPr>
              </a:p>
            </p:txBody>
          </p:sp>
        </p:grpSp>
        <p:grpSp>
          <p:nvGrpSpPr>
            <p:cNvPr id="115" name="Google Shape;115;p14"/>
            <p:cNvGrpSpPr/>
            <p:nvPr/>
          </p:nvGrpSpPr>
          <p:grpSpPr>
            <a:xfrm rot="6792999">
              <a:off x="4092813" y="677835"/>
              <a:ext cx="924279" cy="179396"/>
              <a:chOff x="1805875" y="659050"/>
              <a:chExt cx="924300" cy="179400"/>
            </a:xfrm>
          </p:grpSpPr>
          <p:cxnSp>
            <p:nvCxnSpPr>
              <p:cNvPr id="116" name="Google Shape;116;p14"/>
              <p:cNvCxnSpPr/>
              <p:nvPr/>
            </p:nvCxnSpPr>
            <p:spPr>
              <a:xfrm>
                <a:off x="1805875" y="838450"/>
                <a:ext cx="924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117" name="Google Shape;117;p14"/>
              <p:cNvSpPr txBox="1"/>
              <p:nvPr/>
            </p:nvSpPr>
            <p:spPr>
              <a:xfrm>
                <a:off x="1805875" y="659050"/>
                <a:ext cx="924300" cy="179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134F5C"/>
                    </a:solidFill>
                  </a:rPr>
                  <a:t>livesIn</a:t>
                </a:r>
                <a:endParaRPr>
                  <a:solidFill>
                    <a:srgbClr val="134F5C"/>
                  </a:solidFill>
                </a:endParaRPr>
              </a:p>
            </p:txBody>
          </p:sp>
        </p:grpSp>
        <p:cxnSp>
          <p:nvCxnSpPr>
            <p:cNvPr id="118" name="Google Shape;118;p14"/>
            <p:cNvCxnSpPr/>
            <p:nvPr/>
          </p:nvCxnSpPr>
          <p:spPr>
            <a:xfrm rot="4006326">
              <a:off x="3219863" y="732107"/>
              <a:ext cx="924214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19" name="Google Shape;119;p14"/>
            <p:cNvSpPr txBox="1"/>
            <p:nvPr/>
          </p:nvSpPr>
          <p:spPr>
            <a:xfrm rot="3958852">
              <a:off x="3137471" y="677847"/>
              <a:ext cx="924229" cy="1796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134F5C"/>
                  </a:solidFill>
                </a:rPr>
                <a:t>livesIn</a:t>
              </a:r>
              <a:endParaRPr>
                <a:solidFill>
                  <a:srgbClr val="134F5C"/>
                </a:solidFill>
              </a:endParaRPr>
            </a:p>
          </p:txBody>
        </p:sp>
        <p:grpSp>
          <p:nvGrpSpPr>
            <p:cNvPr id="120" name="Google Shape;120;p14"/>
            <p:cNvGrpSpPr/>
            <p:nvPr/>
          </p:nvGrpSpPr>
          <p:grpSpPr>
            <a:xfrm rot="1990323">
              <a:off x="3152039" y="2586273"/>
              <a:ext cx="924376" cy="179415"/>
              <a:chOff x="1805875" y="659050"/>
              <a:chExt cx="924300" cy="179400"/>
            </a:xfrm>
          </p:grpSpPr>
          <p:cxnSp>
            <p:nvCxnSpPr>
              <p:cNvPr id="121" name="Google Shape;121;p14"/>
              <p:cNvCxnSpPr/>
              <p:nvPr/>
            </p:nvCxnSpPr>
            <p:spPr>
              <a:xfrm>
                <a:off x="1805875" y="838450"/>
                <a:ext cx="924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122" name="Google Shape;122;p14"/>
              <p:cNvSpPr txBox="1"/>
              <p:nvPr/>
            </p:nvSpPr>
            <p:spPr>
              <a:xfrm>
                <a:off x="1805875" y="659050"/>
                <a:ext cx="924300" cy="179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134F5C"/>
                    </a:solidFill>
                  </a:rPr>
                  <a:t>plays</a:t>
                </a:r>
                <a:endParaRPr>
                  <a:solidFill>
                    <a:srgbClr val="134F5C"/>
                  </a:solidFill>
                </a:endParaRPr>
              </a:p>
            </p:txBody>
          </p:sp>
        </p:grpSp>
        <p:sp>
          <p:nvSpPr>
            <p:cNvPr id="123" name="Google Shape;123;p14"/>
            <p:cNvSpPr txBox="1"/>
            <p:nvPr/>
          </p:nvSpPr>
          <p:spPr>
            <a:xfrm>
              <a:off x="3955225" y="2879825"/>
              <a:ext cx="871800" cy="25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/>
                <a:t>Hockey</a:t>
              </a:r>
              <a:endParaRPr sz="1600"/>
            </a:p>
          </p:txBody>
        </p:sp>
        <p:grpSp>
          <p:nvGrpSpPr>
            <p:cNvPr id="124" name="Google Shape;124;p14"/>
            <p:cNvGrpSpPr/>
            <p:nvPr/>
          </p:nvGrpSpPr>
          <p:grpSpPr>
            <a:xfrm rot="7966508">
              <a:off x="969022" y="2856656"/>
              <a:ext cx="924269" cy="179394"/>
              <a:chOff x="1805875" y="659050"/>
              <a:chExt cx="924300" cy="179400"/>
            </a:xfrm>
          </p:grpSpPr>
          <p:cxnSp>
            <p:nvCxnSpPr>
              <p:cNvPr id="125" name="Google Shape;125;p14"/>
              <p:cNvCxnSpPr/>
              <p:nvPr/>
            </p:nvCxnSpPr>
            <p:spPr>
              <a:xfrm>
                <a:off x="1805875" y="838450"/>
                <a:ext cx="924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126" name="Google Shape;126;p14"/>
              <p:cNvSpPr txBox="1"/>
              <p:nvPr/>
            </p:nvSpPr>
            <p:spPr>
              <a:xfrm>
                <a:off x="1805875" y="659050"/>
                <a:ext cx="924300" cy="179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134F5C"/>
                    </a:solidFill>
                  </a:rPr>
                  <a:t>likes</a:t>
                </a:r>
                <a:endParaRPr>
                  <a:solidFill>
                    <a:srgbClr val="134F5C"/>
                  </a:solidFill>
                </a:endParaRPr>
              </a:p>
            </p:txBody>
          </p:sp>
        </p:grpSp>
        <p:sp>
          <p:nvSpPr>
            <p:cNvPr id="127" name="Google Shape;127;p14"/>
            <p:cNvSpPr txBox="1"/>
            <p:nvPr/>
          </p:nvSpPr>
          <p:spPr>
            <a:xfrm>
              <a:off x="375300" y="3249850"/>
              <a:ext cx="1342500" cy="25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/>
                <a:t>Classic Music</a:t>
              </a:r>
              <a:endParaRPr sz="1600"/>
            </a:p>
          </p:txBody>
        </p:sp>
      </p:grpSp>
      <p:pic>
        <p:nvPicPr>
          <p:cNvPr descr="static-graph.png" id="128" name="Google Shape;12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250" y="5790450"/>
            <a:ext cx="1563787" cy="9518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bpedia_logo.png" id="129" name="Google Shape;129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91750" y="5981925"/>
            <a:ext cx="1110690" cy="730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1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RTEmagicC_yago_logo_mainpage.png.png" id="131" name="Google Shape;131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12875" y="6030557"/>
            <a:ext cx="1279725" cy="6334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32"/>
          <p:cNvSpPr txBox="1"/>
          <p:nvPr>
            <p:ph type="title"/>
          </p:nvPr>
        </p:nvSpPr>
        <p:spPr>
          <a:xfrm>
            <a:off x="311700" y="109342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</a:t>
            </a:r>
            <a:endParaRPr/>
          </a:p>
        </p:txBody>
      </p:sp>
      <p:sp>
        <p:nvSpPr>
          <p:cNvPr id="531" name="Google Shape;531;p32"/>
          <p:cNvSpPr txBox="1"/>
          <p:nvPr>
            <p:ph idx="1" type="body"/>
          </p:nvPr>
        </p:nvSpPr>
        <p:spPr>
          <a:xfrm>
            <a:off x="311700" y="927023"/>
            <a:ext cx="8520600" cy="56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i="1" lang="en" sz="1600"/>
              <a:t>Y1 : isMountain(X) ← isLocatedInAustria(X), isLocatedInItaly(X)</a:t>
            </a:r>
            <a:endParaRPr i="1" sz="1600"/>
          </a:p>
          <a:p>
            <a:pPr indent="0" lvl="0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/>
              <a:t>, </a:t>
            </a:r>
            <a:r>
              <a:rPr b="1" i="1" lang="en" sz="1600"/>
              <a:t>not</a:t>
            </a:r>
            <a:r>
              <a:rPr i="1" lang="en" sz="1600"/>
              <a:t> [</a:t>
            </a:r>
            <a:r>
              <a:rPr i="1" lang="en" sz="1600" u="sng"/>
              <a:t> </a:t>
            </a:r>
            <a:r>
              <a:rPr b="1" i="1" lang="en" sz="1600" u="sng">
                <a:solidFill>
                  <a:srgbClr val="38761D"/>
                </a:solidFill>
              </a:rPr>
              <a:t>isRiver (X)</a:t>
            </a:r>
            <a:r>
              <a:rPr i="1" lang="en" sz="1600"/>
              <a:t> | isLocatedInRussia(X) ]</a:t>
            </a:r>
            <a:endParaRPr i="1" sz="1600"/>
          </a:p>
          <a:p>
            <a:pPr indent="457200" lvl="0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/>
              <a:t>Y2 : bornInUSA(X ) ← actedInMovie(X), createdMovie(X), isPerson(X)</a:t>
            </a:r>
            <a:endParaRPr i="1" sz="1600"/>
          </a:p>
          <a:p>
            <a:pPr indent="0" lvl="0" marL="3200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/>
              <a:t>, </a:t>
            </a:r>
            <a:r>
              <a:rPr b="1" i="1" lang="en" sz="1600"/>
              <a:t>not</a:t>
            </a:r>
            <a:r>
              <a:rPr i="1" lang="en" sz="1600"/>
              <a:t> [ </a:t>
            </a:r>
            <a:r>
              <a:rPr b="1" i="1" lang="en" sz="1600" u="sng">
                <a:solidFill>
                  <a:srgbClr val="38761D"/>
                </a:solidFill>
              </a:rPr>
              <a:t>wonFilmfareAwards(X)</a:t>
            </a:r>
            <a:r>
              <a:rPr i="1" lang="en" sz="1600"/>
              <a:t> | bornInNewYork (X)]</a:t>
            </a:r>
            <a:endParaRPr i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/>
              <a:t>Y3 : isPoliticianOfUSA(X) ← bornInUSA(X), isGovernor (X)</a:t>
            </a:r>
            <a:endParaRPr i="1" sz="1600"/>
          </a:p>
          <a:p>
            <a:pPr indent="45720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/>
              <a:t>, </a:t>
            </a:r>
            <a:r>
              <a:rPr b="1" i="1" lang="en" sz="1600"/>
              <a:t>not </a:t>
            </a:r>
            <a:r>
              <a:rPr i="1" lang="en" sz="1600"/>
              <a:t>[ </a:t>
            </a:r>
            <a:r>
              <a:rPr b="1" i="1" lang="en" sz="1600" u="sng">
                <a:solidFill>
                  <a:srgbClr val="38761D"/>
                </a:solidFill>
              </a:rPr>
              <a:t>isPoliticianPuertoRico(X)</a:t>
            </a:r>
            <a:r>
              <a:rPr i="1" lang="en" sz="1600"/>
              <a:t> | isPoliticianOfHawaii(X) ] </a:t>
            </a:r>
            <a:endParaRPr sz="1600"/>
          </a:p>
          <a:p>
            <a:pPr indent="0" lvl="0" marL="3200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/>
              <a:t>I1 : hasLanguageEnglish(X) ← hasGenreDrama(X), hasGenreTriller(X), hasGenreCrime(X), </a:t>
            </a:r>
            <a:endParaRPr i="1" sz="1600"/>
          </a:p>
          <a:p>
            <a:pPr indent="457200" lvl="0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600"/>
              <a:t>not</a:t>
            </a:r>
            <a:r>
              <a:rPr i="1" lang="en" sz="1600"/>
              <a:t> [ </a:t>
            </a:r>
            <a:r>
              <a:rPr b="1" i="1" lang="en" sz="1600" u="sng">
                <a:solidFill>
                  <a:srgbClr val="38761D"/>
                </a:solidFill>
              </a:rPr>
              <a:t>producedInIndia(X)</a:t>
            </a:r>
            <a:r>
              <a:rPr i="1" lang="en" sz="1600"/>
              <a:t> | createdByNovelist(X) ]</a:t>
            </a:r>
            <a:endParaRPr i="1" sz="1600"/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/>
              <a:t>I2 : hasGenreAnimation(X) ← directedByActor(X), hasLanguageEnglish(X), producedUSA(X), hasGenreFamily(X), </a:t>
            </a:r>
            <a:endParaRPr i="1" sz="1600"/>
          </a:p>
          <a:p>
            <a:pPr indent="457200" lvl="0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600"/>
              <a:t>not</a:t>
            </a:r>
            <a:r>
              <a:rPr i="1" lang="en" sz="1600"/>
              <a:t> [ </a:t>
            </a:r>
            <a:r>
              <a:rPr b="1" i="1" lang="en" sz="1600" u="sng">
                <a:solidFill>
                  <a:srgbClr val="38761D"/>
                </a:solidFill>
              </a:rPr>
              <a:t>hasGenreDrama(X)</a:t>
            </a:r>
            <a:r>
              <a:rPr i="1" lang="en" sz="1600"/>
              <a:t> | producedIn1984(X) ]</a:t>
            </a:r>
            <a:endParaRPr sz="1600"/>
          </a:p>
        </p:txBody>
      </p:sp>
      <p:sp>
        <p:nvSpPr>
          <p:cNvPr id="532" name="Google Shape;532;p3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33"/>
          <p:cNvSpPr txBox="1"/>
          <p:nvPr>
            <p:ph type="title"/>
          </p:nvPr>
        </p:nvSpPr>
        <p:spPr>
          <a:xfrm>
            <a:off x="311700" y="109342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Steps!</a:t>
            </a:r>
            <a:endParaRPr/>
          </a:p>
        </p:txBody>
      </p:sp>
      <p:sp>
        <p:nvSpPr>
          <p:cNvPr id="538" name="Google Shape;538;p33"/>
          <p:cNvSpPr txBox="1"/>
          <p:nvPr>
            <p:ph idx="1" type="body"/>
          </p:nvPr>
        </p:nvSpPr>
        <p:spPr>
          <a:xfrm>
            <a:off x="311700" y="927023"/>
            <a:ext cx="8520600" cy="56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Evidences from Knowledge Graphs is not Enough! Evidences from Text!?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Correlation between predicates!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Searching for positive and negative examples through guided extraction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539" name="Google Shape;539;p33"/>
          <p:cNvSpPr txBox="1"/>
          <p:nvPr/>
        </p:nvSpPr>
        <p:spPr>
          <a:xfrm>
            <a:off x="843950" y="2949150"/>
            <a:ext cx="7473900" cy="3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“....</a:t>
            </a:r>
            <a:r>
              <a:rPr i="1" lang="en">
                <a:solidFill>
                  <a:srgbClr val="980000"/>
                </a:solidFill>
              </a:rPr>
              <a:t>P4</a:t>
            </a:r>
            <a:r>
              <a:rPr i="1" lang="en"/>
              <a:t> was </a:t>
            </a:r>
            <a:r>
              <a:rPr i="1" lang="en">
                <a:solidFill>
                  <a:srgbClr val="45818E"/>
                </a:solidFill>
              </a:rPr>
              <a:t>born in USA</a:t>
            </a:r>
            <a:r>
              <a:rPr i="1" lang="en"/>
              <a:t>. He was </a:t>
            </a:r>
            <a:r>
              <a:rPr i="1" lang="en">
                <a:solidFill>
                  <a:srgbClr val="A64D79"/>
                </a:solidFill>
              </a:rPr>
              <a:t>famous for his poem</a:t>
            </a:r>
            <a:r>
              <a:rPr i="1" lang="en"/>
              <a:t>. He </a:t>
            </a:r>
            <a:r>
              <a:rPr i="1" lang="en">
                <a:solidFill>
                  <a:srgbClr val="E69138"/>
                </a:solidFill>
              </a:rPr>
              <a:t>lived in USA</a:t>
            </a:r>
            <a:r>
              <a:rPr i="1" lang="en"/>
              <a:t> and died there…..”</a:t>
            </a:r>
            <a:endParaRPr i="1"/>
          </a:p>
        </p:txBody>
      </p:sp>
      <p:sp>
        <p:nvSpPr>
          <p:cNvPr id="540" name="Google Shape;540;p3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541" name="Google Shape;541;p33"/>
          <p:cNvGraphicFramePr/>
          <p:nvPr/>
        </p:nvGraphicFramePr>
        <p:xfrm>
          <a:off x="311700" y="3482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{49331D64-4CBD-422F-A578-345335931FD9}</a:tableStyleId>
              </a:tblPr>
              <a:tblGrid>
                <a:gridCol w="534725"/>
                <a:gridCol w="1105875"/>
                <a:gridCol w="1375450"/>
                <a:gridCol w="1172225"/>
                <a:gridCol w="1232050"/>
                <a:gridCol w="879300"/>
                <a:gridCol w="851800"/>
                <a:gridCol w="1223325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BornInUS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LivesInUSA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Stateless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Immigrant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singer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poet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hasUSPass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P4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✓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✓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✓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rgbClr val="A64D79"/>
                          </a:solidFill>
                        </a:rPr>
                        <a:t>✓</a:t>
                      </a:r>
                      <a:endParaRPr>
                        <a:solidFill>
                          <a:srgbClr val="A64D7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✓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542" name="Google Shape;542;p33"/>
          <p:cNvSpPr/>
          <p:nvPr/>
        </p:nvSpPr>
        <p:spPr>
          <a:xfrm>
            <a:off x="6918100" y="3966063"/>
            <a:ext cx="227400" cy="2601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3" name="Google Shape;543;p33"/>
          <p:cNvSpPr txBox="1"/>
          <p:nvPr/>
        </p:nvSpPr>
        <p:spPr>
          <a:xfrm>
            <a:off x="3008350" y="2559175"/>
            <a:ext cx="2295300" cy="39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poet(X) ← singer(X)</a:t>
            </a:r>
            <a:endParaRPr sz="1800"/>
          </a:p>
        </p:txBody>
      </p:sp>
      <p:sp>
        <p:nvSpPr>
          <p:cNvPr id="544" name="Google Shape;544;p33"/>
          <p:cNvSpPr txBox="1"/>
          <p:nvPr/>
        </p:nvSpPr>
        <p:spPr>
          <a:xfrm>
            <a:off x="835050" y="4966925"/>
            <a:ext cx="7473900" cy="8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“.. </a:t>
            </a:r>
            <a:r>
              <a:rPr i="1" lang="en">
                <a:solidFill>
                  <a:srgbClr val="990000"/>
                </a:solidFill>
              </a:rPr>
              <a:t>Amy Lou Adams</a:t>
            </a:r>
            <a:r>
              <a:rPr i="1" lang="en"/>
              <a:t> was born in Vicenza, Veneto, Italy, to American parents …</a:t>
            </a:r>
            <a:r>
              <a:rPr i="1" lang="en"/>
              <a:t>. She was nominated five times to the oscar </a:t>
            </a:r>
            <a:r>
              <a:rPr i="1" lang="en">
                <a:solidFill>
                  <a:srgbClr val="351C75"/>
                </a:solidFill>
              </a:rPr>
              <a:t>but never won It</a:t>
            </a:r>
            <a:r>
              <a:rPr i="1" lang="en"/>
              <a:t>...</a:t>
            </a:r>
            <a:r>
              <a:rPr i="1" lang="en"/>
              <a:t>.”</a:t>
            </a:r>
            <a:endParaRPr i="1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34"/>
          <p:cNvSpPr txBox="1"/>
          <p:nvPr>
            <p:ph type="title"/>
          </p:nvPr>
        </p:nvSpPr>
        <p:spPr>
          <a:xfrm>
            <a:off x="311700" y="109342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0" name="Google Shape;550;p34"/>
          <p:cNvSpPr txBox="1"/>
          <p:nvPr>
            <p:ph idx="1" type="body"/>
          </p:nvPr>
        </p:nvSpPr>
        <p:spPr>
          <a:xfrm>
            <a:off x="311700" y="927023"/>
            <a:ext cx="8520600" cy="560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rule: </a:t>
            </a:r>
            <a:r>
              <a:rPr i="1" lang="en">
                <a:solidFill>
                  <a:srgbClr val="674EA7"/>
                </a:solidFill>
                <a:latin typeface="Georgia"/>
                <a:ea typeface="Georgia"/>
                <a:cs typeface="Georgia"/>
                <a:sym typeface="Georgia"/>
              </a:rPr>
              <a:t>"there are exceptions to every rule"</a:t>
            </a:r>
            <a:r>
              <a:rPr lang="en"/>
              <a:t> 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is the </a:t>
            </a:r>
            <a:r>
              <a:rPr b="1" lang="en">
                <a:solidFill>
                  <a:srgbClr val="134F5C"/>
                </a:solidFill>
              </a:rPr>
              <a:t>only rule without exceptions</a:t>
            </a:r>
            <a:r>
              <a:rPr lang="en"/>
              <a:t>,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making </a:t>
            </a:r>
            <a:r>
              <a:rPr b="1" lang="en">
                <a:solidFill>
                  <a:srgbClr val="990000"/>
                </a:solidFill>
              </a:rPr>
              <a:t>itself the only exception</a:t>
            </a:r>
            <a:r>
              <a:rPr b="1" lang="en">
                <a:solidFill>
                  <a:srgbClr val="134F5C"/>
                </a:solidFill>
              </a:rPr>
              <a:t> </a:t>
            </a:r>
            <a:r>
              <a:rPr lang="en"/>
              <a:t>to</a:t>
            </a:r>
            <a:r>
              <a:rPr b="1" lang="en">
                <a:solidFill>
                  <a:srgbClr val="134F5C"/>
                </a:solidFill>
              </a:rPr>
              <a:t> </a:t>
            </a:r>
            <a:r>
              <a:rPr b="1" lang="en">
                <a:solidFill>
                  <a:srgbClr val="674EA7"/>
                </a:solidFill>
              </a:rPr>
              <a:t>the rule</a:t>
            </a:r>
            <a:r>
              <a:rPr lang="en"/>
              <a:t>.</a:t>
            </a:r>
            <a:endParaRPr/>
          </a:p>
        </p:txBody>
      </p:sp>
      <p:sp>
        <p:nvSpPr>
          <p:cNvPr id="551" name="Google Shape;551;p34"/>
          <p:cNvSpPr txBox="1"/>
          <p:nvPr/>
        </p:nvSpPr>
        <p:spPr>
          <a:xfrm>
            <a:off x="6764225" y="5971825"/>
            <a:ext cx="2183700" cy="5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400">
                <a:latin typeface="Georgia"/>
                <a:ea typeface="Georgia"/>
                <a:cs typeface="Georgia"/>
                <a:sym typeface="Georgia"/>
              </a:rPr>
              <a:t>Thank you!</a:t>
            </a:r>
            <a:endParaRPr i="1" sz="24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descr="thinking-face.png" id="552" name="Google Shape;55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8675" y="4900925"/>
            <a:ext cx="818350" cy="818350"/>
          </a:xfrm>
          <a:prstGeom prst="rect">
            <a:avLst/>
          </a:prstGeom>
          <a:noFill/>
          <a:ln>
            <a:noFill/>
          </a:ln>
        </p:spPr>
      </p:pic>
      <p:sp>
        <p:nvSpPr>
          <p:cNvPr id="553" name="Google Shape;553;p3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5"/>
          <p:cNvSpPr txBox="1"/>
          <p:nvPr/>
        </p:nvSpPr>
        <p:spPr>
          <a:xfrm>
            <a:off x="789450" y="5315550"/>
            <a:ext cx="7565100" cy="6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r</a:t>
            </a:r>
            <a:r>
              <a:rPr baseline="-25000" i="1" lang="en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rev </a:t>
            </a:r>
            <a:r>
              <a:rPr i="1" lang="en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: livesIn(X,Z) ← isMarriedTo(X,Y), livesIn(Y,Z)</a:t>
            </a:r>
            <a:endParaRPr>
              <a:solidFill>
                <a:srgbClr val="674EA7"/>
              </a:solidFill>
            </a:endParaRPr>
          </a:p>
        </p:txBody>
      </p:sp>
      <p:sp>
        <p:nvSpPr>
          <p:cNvPr id="137" name="Google Shape;137;p15"/>
          <p:cNvSpPr txBox="1"/>
          <p:nvPr>
            <p:ph type="title"/>
          </p:nvPr>
        </p:nvSpPr>
        <p:spPr>
          <a:xfrm>
            <a:off x="311700" y="109342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Exceptions in KGs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8" name="Google Shape;138;p15"/>
          <p:cNvGrpSpPr/>
          <p:nvPr/>
        </p:nvGrpSpPr>
        <p:grpSpPr>
          <a:xfrm>
            <a:off x="1320325" y="775603"/>
            <a:ext cx="6273656" cy="4398632"/>
            <a:chOff x="24925" y="49450"/>
            <a:chExt cx="5070850" cy="3555025"/>
          </a:xfrm>
        </p:grpSpPr>
        <p:grpSp>
          <p:nvGrpSpPr>
            <p:cNvPr id="139" name="Google Shape;139;p15"/>
            <p:cNvGrpSpPr/>
            <p:nvPr/>
          </p:nvGrpSpPr>
          <p:grpSpPr>
            <a:xfrm>
              <a:off x="2057675" y="49450"/>
              <a:ext cx="924300" cy="179400"/>
              <a:chOff x="1805875" y="659050"/>
              <a:chExt cx="924300" cy="179400"/>
            </a:xfrm>
          </p:grpSpPr>
          <p:cxnSp>
            <p:nvCxnSpPr>
              <p:cNvPr id="140" name="Google Shape;140;p15"/>
              <p:cNvCxnSpPr/>
              <p:nvPr/>
            </p:nvCxnSpPr>
            <p:spPr>
              <a:xfrm>
                <a:off x="1805875" y="838450"/>
                <a:ext cx="924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141" name="Google Shape;141;p15"/>
              <p:cNvSpPr txBox="1"/>
              <p:nvPr/>
            </p:nvSpPr>
            <p:spPr>
              <a:xfrm>
                <a:off x="1805875" y="659050"/>
                <a:ext cx="924300" cy="179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134F5C"/>
                    </a:solidFill>
                  </a:rPr>
                  <a:t>hasBrother</a:t>
                </a:r>
                <a:endParaRPr>
                  <a:solidFill>
                    <a:srgbClr val="134F5C"/>
                  </a:solidFill>
                </a:endParaRPr>
              </a:p>
            </p:txBody>
          </p:sp>
        </p:grpSp>
        <p:grpSp>
          <p:nvGrpSpPr>
            <p:cNvPr id="142" name="Google Shape;142;p15"/>
            <p:cNvGrpSpPr/>
            <p:nvPr/>
          </p:nvGrpSpPr>
          <p:grpSpPr>
            <a:xfrm>
              <a:off x="586675" y="49450"/>
              <a:ext cx="924300" cy="179400"/>
              <a:chOff x="1805875" y="659050"/>
              <a:chExt cx="924300" cy="179400"/>
            </a:xfrm>
          </p:grpSpPr>
          <p:cxnSp>
            <p:nvCxnSpPr>
              <p:cNvPr id="143" name="Google Shape;143;p15"/>
              <p:cNvCxnSpPr/>
              <p:nvPr/>
            </p:nvCxnSpPr>
            <p:spPr>
              <a:xfrm>
                <a:off x="1805875" y="838450"/>
                <a:ext cx="924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144" name="Google Shape;144;p15"/>
              <p:cNvSpPr txBox="1"/>
              <p:nvPr/>
            </p:nvSpPr>
            <p:spPr>
              <a:xfrm>
                <a:off x="1805875" y="659050"/>
                <a:ext cx="924300" cy="179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134F5C"/>
                    </a:solidFill>
                  </a:rPr>
                  <a:t>isMarriedTo</a:t>
                </a:r>
                <a:endParaRPr>
                  <a:solidFill>
                    <a:srgbClr val="134F5C"/>
                  </a:solidFill>
                </a:endParaRPr>
              </a:p>
            </p:txBody>
          </p:sp>
        </p:grpSp>
        <p:grpSp>
          <p:nvGrpSpPr>
            <p:cNvPr id="145" name="Google Shape;145;p15"/>
            <p:cNvGrpSpPr/>
            <p:nvPr/>
          </p:nvGrpSpPr>
          <p:grpSpPr>
            <a:xfrm rot="6792999">
              <a:off x="1044813" y="677835"/>
              <a:ext cx="924279" cy="179396"/>
              <a:chOff x="1805875" y="659050"/>
              <a:chExt cx="924300" cy="179400"/>
            </a:xfrm>
          </p:grpSpPr>
          <p:cxnSp>
            <p:nvCxnSpPr>
              <p:cNvPr id="146" name="Google Shape;146;p15"/>
              <p:cNvCxnSpPr/>
              <p:nvPr/>
            </p:nvCxnSpPr>
            <p:spPr>
              <a:xfrm>
                <a:off x="1805875" y="838450"/>
                <a:ext cx="924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147" name="Google Shape;147;p15"/>
              <p:cNvSpPr txBox="1"/>
              <p:nvPr/>
            </p:nvSpPr>
            <p:spPr>
              <a:xfrm>
                <a:off x="1805875" y="659050"/>
                <a:ext cx="924300" cy="179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134F5C"/>
                    </a:solidFill>
                  </a:rPr>
                  <a:t>livesIn</a:t>
                </a:r>
                <a:endParaRPr>
                  <a:solidFill>
                    <a:srgbClr val="134F5C"/>
                  </a:solidFill>
                </a:endParaRPr>
              </a:p>
            </p:txBody>
          </p:sp>
        </p:grpSp>
        <p:sp>
          <p:nvSpPr>
            <p:cNvPr id="148" name="Google Shape;148;p15"/>
            <p:cNvSpPr txBox="1"/>
            <p:nvPr/>
          </p:nvSpPr>
          <p:spPr>
            <a:xfrm>
              <a:off x="1541675" y="49450"/>
              <a:ext cx="516000" cy="25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/>
                <a:t>Ann</a:t>
              </a:r>
              <a:endParaRPr sz="1600"/>
            </a:p>
          </p:txBody>
        </p:sp>
        <p:sp>
          <p:nvSpPr>
            <p:cNvPr id="149" name="Google Shape;149;p15"/>
            <p:cNvSpPr txBox="1"/>
            <p:nvPr/>
          </p:nvSpPr>
          <p:spPr>
            <a:xfrm>
              <a:off x="24925" y="49450"/>
              <a:ext cx="582300" cy="25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/>
                <a:t>Brad</a:t>
              </a:r>
              <a:endParaRPr sz="1600"/>
            </a:p>
          </p:txBody>
        </p:sp>
        <p:cxnSp>
          <p:nvCxnSpPr>
            <p:cNvPr id="150" name="Google Shape;150;p15"/>
            <p:cNvCxnSpPr/>
            <p:nvPr/>
          </p:nvCxnSpPr>
          <p:spPr>
            <a:xfrm rot="4006326">
              <a:off x="171863" y="732107"/>
              <a:ext cx="924214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51" name="Google Shape;151;p15"/>
            <p:cNvSpPr txBox="1"/>
            <p:nvPr/>
          </p:nvSpPr>
          <p:spPr>
            <a:xfrm rot="3958852">
              <a:off x="89471" y="677847"/>
              <a:ext cx="924229" cy="1796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134F5C"/>
                  </a:solidFill>
                </a:rPr>
                <a:t>livesIn</a:t>
              </a:r>
              <a:endParaRPr>
                <a:solidFill>
                  <a:srgbClr val="134F5C"/>
                </a:solidFill>
              </a:endParaRPr>
            </a:p>
          </p:txBody>
        </p:sp>
        <p:sp>
          <p:nvSpPr>
            <p:cNvPr id="152" name="Google Shape;152;p15"/>
            <p:cNvSpPr txBox="1"/>
            <p:nvPr/>
          </p:nvSpPr>
          <p:spPr>
            <a:xfrm>
              <a:off x="607225" y="1190050"/>
              <a:ext cx="883200" cy="25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/>
                <a:t>Berlin</a:t>
              </a:r>
              <a:endParaRPr sz="1600"/>
            </a:p>
          </p:txBody>
        </p:sp>
        <p:grpSp>
          <p:nvGrpSpPr>
            <p:cNvPr id="153" name="Google Shape;153;p15"/>
            <p:cNvGrpSpPr/>
            <p:nvPr/>
          </p:nvGrpSpPr>
          <p:grpSpPr>
            <a:xfrm>
              <a:off x="3558475" y="49450"/>
              <a:ext cx="924300" cy="179400"/>
              <a:chOff x="1805875" y="659050"/>
              <a:chExt cx="924300" cy="179400"/>
            </a:xfrm>
          </p:grpSpPr>
          <p:cxnSp>
            <p:nvCxnSpPr>
              <p:cNvPr id="154" name="Google Shape;154;p15"/>
              <p:cNvCxnSpPr/>
              <p:nvPr/>
            </p:nvCxnSpPr>
            <p:spPr>
              <a:xfrm>
                <a:off x="1805875" y="838450"/>
                <a:ext cx="924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155" name="Google Shape;155;p15"/>
              <p:cNvSpPr txBox="1"/>
              <p:nvPr/>
            </p:nvSpPr>
            <p:spPr>
              <a:xfrm>
                <a:off x="1805875" y="659050"/>
                <a:ext cx="924300" cy="179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134F5C"/>
                    </a:solidFill>
                  </a:rPr>
                  <a:t>isMarriedTo</a:t>
                </a:r>
                <a:endParaRPr>
                  <a:solidFill>
                    <a:srgbClr val="134F5C"/>
                  </a:solidFill>
                </a:endParaRPr>
              </a:p>
            </p:txBody>
          </p:sp>
        </p:grpSp>
        <p:sp>
          <p:nvSpPr>
            <p:cNvPr id="156" name="Google Shape;156;p15"/>
            <p:cNvSpPr txBox="1"/>
            <p:nvPr/>
          </p:nvSpPr>
          <p:spPr>
            <a:xfrm>
              <a:off x="4513475" y="49450"/>
              <a:ext cx="582300" cy="25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/>
                <a:t>Kate</a:t>
              </a:r>
              <a:endParaRPr sz="1600"/>
            </a:p>
          </p:txBody>
        </p:sp>
        <p:sp>
          <p:nvSpPr>
            <p:cNvPr id="157" name="Google Shape;157;p15"/>
            <p:cNvSpPr txBox="1"/>
            <p:nvPr/>
          </p:nvSpPr>
          <p:spPr>
            <a:xfrm>
              <a:off x="2996725" y="49450"/>
              <a:ext cx="582300" cy="25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/>
                <a:t>John</a:t>
              </a:r>
              <a:endParaRPr sz="1600"/>
            </a:p>
          </p:txBody>
        </p:sp>
        <p:sp>
          <p:nvSpPr>
            <p:cNvPr id="158" name="Google Shape;158;p15"/>
            <p:cNvSpPr txBox="1"/>
            <p:nvPr/>
          </p:nvSpPr>
          <p:spPr>
            <a:xfrm>
              <a:off x="3579025" y="1190050"/>
              <a:ext cx="883200" cy="25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/>
                <a:t>Chicago</a:t>
              </a:r>
              <a:endParaRPr sz="1600"/>
            </a:p>
          </p:txBody>
        </p:sp>
        <p:grpSp>
          <p:nvGrpSpPr>
            <p:cNvPr id="159" name="Google Shape;159;p15"/>
            <p:cNvGrpSpPr/>
            <p:nvPr/>
          </p:nvGrpSpPr>
          <p:grpSpPr>
            <a:xfrm>
              <a:off x="586675" y="2259250"/>
              <a:ext cx="924300" cy="179400"/>
              <a:chOff x="1805875" y="659050"/>
              <a:chExt cx="924300" cy="179400"/>
            </a:xfrm>
          </p:grpSpPr>
          <p:cxnSp>
            <p:nvCxnSpPr>
              <p:cNvPr id="160" name="Google Shape;160;p15"/>
              <p:cNvCxnSpPr/>
              <p:nvPr/>
            </p:nvCxnSpPr>
            <p:spPr>
              <a:xfrm>
                <a:off x="1805875" y="838450"/>
                <a:ext cx="924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161" name="Google Shape;161;p15"/>
              <p:cNvSpPr txBox="1"/>
              <p:nvPr/>
            </p:nvSpPr>
            <p:spPr>
              <a:xfrm>
                <a:off x="1805875" y="659050"/>
                <a:ext cx="924300" cy="179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134F5C"/>
                    </a:solidFill>
                  </a:rPr>
                  <a:t>isMarriedTo</a:t>
                </a:r>
                <a:endParaRPr>
                  <a:solidFill>
                    <a:srgbClr val="134F5C"/>
                  </a:solidFill>
                </a:endParaRPr>
              </a:p>
            </p:txBody>
          </p:sp>
        </p:grpSp>
        <p:grpSp>
          <p:nvGrpSpPr>
            <p:cNvPr id="162" name="Google Shape;162;p15"/>
            <p:cNvGrpSpPr/>
            <p:nvPr/>
          </p:nvGrpSpPr>
          <p:grpSpPr>
            <a:xfrm flipH="1" rot="4007001">
              <a:off x="4016613" y="1744635"/>
              <a:ext cx="924279" cy="179396"/>
              <a:chOff x="1805875" y="659050"/>
              <a:chExt cx="924300" cy="179400"/>
            </a:xfrm>
          </p:grpSpPr>
          <p:cxnSp>
            <p:nvCxnSpPr>
              <p:cNvPr id="163" name="Google Shape;163;p15"/>
              <p:cNvCxnSpPr/>
              <p:nvPr/>
            </p:nvCxnSpPr>
            <p:spPr>
              <a:xfrm>
                <a:off x="1805875" y="838450"/>
                <a:ext cx="924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164" name="Google Shape;164;p15"/>
              <p:cNvSpPr txBox="1"/>
              <p:nvPr/>
            </p:nvSpPr>
            <p:spPr>
              <a:xfrm>
                <a:off x="1805875" y="659050"/>
                <a:ext cx="924300" cy="179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134F5C"/>
                    </a:solidFill>
                  </a:rPr>
                  <a:t>livesIn</a:t>
                </a:r>
                <a:endParaRPr>
                  <a:solidFill>
                    <a:srgbClr val="134F5C"/>
                  </a:solidFill>
                </a:endParaRPr>
              </a:p>
            </p:txBody>
          </p:sp>
        </p:grpSp>
        <p:sp>
          <p:nvSpPr>
            <p:cNvPr id="165" name="Google Shape;165;p15"/>
            <p:cNvSpPr txBox="1"/>
            <p:nvPr/>
          </p:nvSpPr>
          <p:spPr>
            <a:xfrm>
              <a:off x="1541675" y="2259250"/>
              <a:ext cx="589500" cy="25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/>
                <a:t>Alice</a:t>
              </a:r>
              <a:endParaRPr sz="1600"/>
            </a:p>
          </p:txBody>
        </p:sp>
        <p:sp>
          <p:nvSpPr>
            <p:cNvPr id="166" name="Google Shape;166;p15"/>
            <p:cNvSpPr txBox="1"/>
            <p:nvPr/>
          </p:nvSpPr>
          <p:spPr>
            <a:xfrm>
              <a:off x="101125" y="2259250"/>
              <a:ext cx="561900" cy="25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/>
                <a:t>Bod</a:t>
              </a:r>
              <a:endParaRPr sz="1600"/>
            </a:p>
          </p:txBody>
        </p:sp>
        <p:grpSp>
          <p:nvGrpSpPr>
            <p:cNvPr id="167" name="Google Shape;167;p15"/>
            <p:cNvGrpSpPr/>
            <p:nvPr/>
          </p:nvGrpSpPr>
          <p:grpSpPr>
            <a:xfrm rot="-4007001">
              <a:off x="89325" y="1744635"/>
              <a:ext cx="924279" cy="179396"/>
              <a:chOff x="1805875" y="659050"/>
              <a:chExt cx="924300" cy="179400"/>
            </a:xfrm>
          </p:grpSpPr>
          <p:cxnSp>
            <p:nvCxnSpPr>
              <p:cNvPr id="168" name="Google Shape;168;p15"/>
              <p:cNvCxnSpPr/>
              <p:nvPr/>
            </p:nvCxnSpPr>
            <p:spPr>
              <a:xfrm>
                <a:off x="1805875" y="838450"/>
                <a:ext cx="924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169" name="Google Shape;169;p15"/>
              <p:cNvSpPr txBox="1"/>
              <p:nvPr/>
            </p:nvSpPr>
            <p:spPr>
              <a:xfrm>
                <a:off x="1805875" y="659050"/>
                <a:ext cx="924300" cy="179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134F5C"/>
                    </a:solidFill>
                  </a:rPr>
                  <a:t>livesIn</a:t>
                </a:r>
                <a:endParaRPr>
                  <a:solidFill>
                    <a:srgbClr val="134F5C"/>
                  </a:solidFill>
                </a:endParaRPr>
              </a:p>
            </p:txBody>
          </p:sp>
        </p:grpSp>
        <p:sp>
          <p:nvSpPr>
            <p:cNvPr id="170" name="Google Shape;170;p15"/>
            <p:cNvSpPr txBox="1"/>
            <p:nvPr/>
          </p:nvSpPr>
          <p:spPr>
            <a:xfrm>
              <a:off x="2088475" y="3346475"/>
              <a:ext cx="1154400" cy="25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/>
                <a:t>Amsterdam</a:t>
              </a:r>
              <a:endParaRPr sz="1600"/>
            </a:p>
          </p:txBody>
        </p:sp>
        <p:grpSp>
          <p:nvGrpSpPr>
            <p:cNvPr id="171" name="Google Shape;171;p15"/>
            <p:cNvGrpSpPr/>
            <p:nvPr/>
          </p:nvGrpSpPr>
          <p:grpSpPr>
            <a:xfrm rot="-4007001">
              <a:off x="1613325" y="1744635"/>
              <a:ext cx="924279" cy="179396"/>
              <a:chOff x="1805875" y="659050"/>
              <a:chExt cx="924300" cy="179400"/>
            </a:xfrm>
          </p:grpSpPr>
          <p:cxnSp>
            <p:nvCxnSpPr>
              <p:cNvPr id="172" name="Google Shape;172;p15"/>
              <p:cNvCxnSpPr/>
              <p:nvPr/>
            </p:nvCxnSpPr>
            <p:spPr>
              <a:xfrm>
                <a:off x="1805875" y="838450"/>
                <a:ext cx="924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173" name="Google Shape;173;p15"/>
              <p:cNvSpPr txBox="1"/>
              <p:nvPr/>
            </p:nvSpPr>
            <p:spPr>
              <a:xfrm>
                <a:off x="1805875" y="659050"/>
                <a:ext cx="924300" cy="179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134F5C"/>
                    </a:solidFill>
                  </a:rPr>
                  <a:t>isA</a:t>
                </a:r>
                <a:endParaRPr>
                  <a:solidFill>
                    <a:srgbClr val="134F5C"/>
                  </a:solidFill>
                </a:endParaRPr>
              </a:p>
            </p:txBody>
          </p:sp>
        </p:grpSp>
        <p:grpSp>
          <p:nvGrpSpPr>
            <p:cNvPr id="174" name="Google Shape;174;p15"/>
            <p:cNvGrpSpPr/>
            <p:nvPr/>
          </p:nvGrpSpPr>
          <p:grpSpPr>
            <a:xfrm>
              <a:off x="3482275" y="2259250"/>
              <a:ext cx="924300" cy="179400"/>
              <a:chOff x="1805875" y="659050"/>
              <a:chExt cx="924300" cy="179400"/>
            </a:xfrm>
          </p:grpSpPr>
          <p:cxnSp>
            <p:nvCxnSpPr>
              <p:cNvPr id="175" name="Google Shape;175;p15"/>
              <p:cNvCxnSpPr/>
              <p:nvPr/>
            </p:nvCxnSpPr>
            <p:spPr>
              <a:xfrm>
                <a:off x="1805875" y="838450"/>
                <a:ext cx="924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176" name="Google Shape;176;p15"/>
              <p:cNvSpPr txBox="1"/>
              <p:nvPr/>
            </p:nvSpPr>
            <p:spPr>
              <a:xfrm>
                <a:off x="1805875" y="659050"/>
                <a:ext cx="924300" cy="179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134F5C"/>
                    </a:solidFill>
                  </a:rPr>
                  <a:t>isMarriedTo</a:t>
                </a:r>
                <a:endParaRPr>
                  <a:solidFill>
                    <a:srgbClr val="134F5C"/>
                  </a:solidFill>
                </a:endParaRPr>
              </a:p>
            </p:txBody>
          </p:sp>
        </p:grpSp>
        <p:sp>
          <p:nvSpPr>
            <p:cNvPr id="177" name="Google Shape;177;p15"/>
            <p:cNvSpPr txBox="1"/>
            <p:nvPr/>
          </p:nvSpPr>
          <p:spPr>
            <a:xfrm>
              <a:off x="2928388" y="2259250"/>
              <a:ext cx="657900" cy="25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/>
                <a:t>Dave</a:t>
              </a:r>
              <a:endParaRPr sz="1600"/>
            </a:p>
          </p:txBody>
        </p:sp>
        <p:sp>
          <p:nvSpPr>
            <p:cNvPr id="178" name="Google Shape;178;p15"/>
            <p:cNvSpPr txBox="1"/>
            <p:nvPr/>
          </p:nvSpPr>
          <p:spPr>
            <a:xfrm>
              <a:off x="4376188" y="2259250"/>
              <a:ext cx="657900" cy="25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/>
                <a:t>Clara</a:t>
              </a:r>
              <a:endParaRPr sz="1600"/>
            </a:p>
          </p:txBody>
        </p:sp>
        <p:grpSp>
          <p:nvGrpSpPr>
            <p:cNvPr id="179" name="Google Shape;179;p15"/>
            <p:cNvGrpSpPr/>
            <p:nvPr/>
          </p:nvGrpSpPr>
          <p:grpSpPr>
            <a:xfrm flipH="1" rot="4007001">
              <a:off x="2451525" y="1744635"/>
              <a:ext cx="924279" cy="179396"/>
              <a:chOff x="1805875" y="659050"/>
              <a:chExt cx="924300" cy="179400"/>
            </a:xfrm>
          </p:grpSpPr>
          <p:cxnSp>
            <p:nvCxnSpPr>
              <p:cNvPr id="180" name="Google Shape;180;p15"/>
              <p:cNvCxnSpPr/>
              <p:nvPr/>
            </p:nvCxnSpPr>
            <p:spPr>
              <a:xfrm>
                <a:off x="1805875" y="838450"/>
                <a:ext cx="924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181" name="Google Shape;181;p15"/>
              <p:cNvSpPr txBox="1"/>
              <p:nvPr/>
            </p:nvSpPr>
            <p:spPr>
              <a:xfrm>
                <a:off x="1805875" y="659050"/>
                <a:ext cx="924300" cy="179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134F5C"/>
                    </a:solidFill>
                  </a:rPr>
                  <a:t>isA</a:t>
                </a:r>
                <a:endParaRPr>
                  <a:solidFill>
                    <a:srgbClr val="134F5C"/>
                  </a:solidFill>
                </a:endParaRPr>
              </a:p>
            </p:txBody>
          </p:sp>
        </p:grpSp>
        <p:sp>
          <p:nvSpPr>
            <p:cNvPr id="182" name="Google Shape;182;p15"/>
            <p:cNvSpPr txBox="1"/>
            <p:nvPr/>
          </p:nvSpPr>
          <p:spPr>
            <a:xfrm>
              <a:off x="1996675" y="1192450"/>
              <a:ext cx="1154400" cy="25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660000"/>
                  </a:solidFill>
                </a:rPr>
                <a:t>Researcher</a:t>
              </a:r>
              <a:endParaRPr sz="1600">
                <a:solidFill>
                  <a:srgbClr val="660000"/>
                </a:solidFill>
              </a:endParaRPr>
            </a:p>
          </p:txBody>
        </p:sp>
        <p:grpSp>
          <p:nvGrpSpPr>
            <p:cNvPr id="183" name="Google Shape;183;p15"/>
            <p:cNvGrpSpPr/>
            <p:nvPr/>
          </p:nvGrpSpPr>
          <p:grpSpPr>
            <a:xfrm rot="4185388">
              <a:off x="1669956" y="2813581"/>
              <a:ext cx="924270" cy="179394"/>
              <a:chOff x="1805875" y="659050"/>
              <a:chExt cx="924300" cy="179400"/>
            </a:xfrm>
          </p:grpSpPr>
          <p:cxnSp>
            <p:nvCxnSpPr>
              <p:cNvPr id="184" name="Google Shape;184;p15"/>
              <p:cNvCxnSpPr/>
              <p:nvPr/>
            </p:nvCxnSpPr>
            <p:spPr>
              <a:xfrm>
                <a:off x="1805875" y="838450"/>
                <a:ext cx="924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185" name="Google Shape;185;p15"/>
              <p:cNvSpPr txBox="1"/>
              <p:nvPr/>
            </p:nvSpPr>
            <p:spPr>
              <a:xfrm>
                <a:off x="1805875" y="659050"/>
                <a:ext cx="924300" cy="179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134F5C"/>
                    </a:solidFill>
                  </a:rPr>
                  <a:t>livesIn</a:t>
                </a:r>
                <a:endParaRPr>
                  <a:solidFill>
                    <a:srgbClr val="134F5C"/>
                  </a:solidFill>
                </a:endParaRPr>
              </a:p>
            </p:txBody>
          </p:sp>
        </p:grpSp>
        <p:grpSp>
          <p:nvGrpSpPr>
            <p:cNvPr id="186" name="Google Shape;186;p15"/>
            <p:cNvGrpSpPr/>
            <p:nvPr/>
          </p:nvGrpSpPr>
          <p:grpSpPr>
            <a:xfrm rot="6792999">
              <a:off x="4092813" y="677835"/>
              <a:ext cx="924279" cy="179396"/>
              <a:chOff x="1805875" y="659050"/>
              <a:chExt cx="924300" cy="179400"/>
            </a:xfrm>
          </p:grpSpPr>
          <p:cxnSp>
            <p:nvCxnSpPr>
              <p:cNvPr id="187" name="Google Shape;187;p15"/>
              <p:cNvCxnSpPr/>
              <p:nvPr/>
            </p:nvCxnSpPr>
            <p:spPr>
              <a:xfrm>
                <a:off x="1805875" y="838450"/>
                <a:ext cx="924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188" name="Google Shape;188;p15"/>
              <p:cNvSpPr txBox="1"/>
              <p:nvPr/>
            </p:nvSpPr>
            <p:spPr>
              <a:xfrm>
                <a:off x="1805875" y="659050"/>
                <a:ext cx="924300" cy="179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134F5C"/>
                    </a:solidFill>
                  </a:rPr>
                  <a:t>livesIn</a:t>
                </a:r>
                <a:endParaRPr>
                  <a:solidFill>
                    <a:srgbClr val="134F5C"/>
                  </a:solidFill>
                </a:endParaRPr>
              </a:p>
            </p:txBody>
          </p:sp>
        </p:grpSp>
        <p:cxnSp>
          <p:nvCxnSpPr>
            <p:cNvPr id="189" name="Google Shape;189;p15"/>
            <p:cNvCxnSpPr/>
            <p:nvPr/>
          </p:nvCxnSpPr>
          <p:spPr>
            <a:xfrm rot="4006326">
              <a:off x="3219863" y="732107"/>
              <a:ext cx="924214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90" name="Google Shape;190;p15"/>
            <p:cNvSpPr txBox="1"/>
            <p:nvPr/>
          </p:nvSpPr>
          <p:spPr>
            <a:xfrm rot="3958852">
              <a:off x="3137471" y="677847"/>
              <a:ext cx="924229" cy="1796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134F5C"/>
                  </a:solidFill>
                </a:rPr>
                <a:t>livesIn</a:t>
              </a:r>
              <a:endParaRPr>
                <a:solidFill>
                  <a:srgbClr val="134F5C"/>
                </a:solidFill>
              </a:endParaRPr>
            </a:p>
          </p:txBody>
        </p:sp>
        <p:grpSp>
          <p:nvGrpSpPr>
            <p:cNvPr id="191" name="Google Shape;191;p15"/>
            <p:cNvGrpSpPr/>
            <p:nvPr/>
          </p:nvGrpSpPr>
          <p:grpSpPr>
            <a:xfrm rot="1990323">
              <a:off x="3152039" y="2586273"/>
              <a:ext cx="924376" cy="179415"/>
              <a:chOff x="1805875" y="659050"/>
              <a:chExt cx="924300" cy="179400"/>
            </a:xfrm>
          </p:grpSpPr>
          <p:cxnSp>
            <p:nvCxnSpPr>
              <p:cNvPr id="192" name="Google Shape;192;p15"/>
              <p:cNvCxnSpPr/>
              <p:nvPr/>
            </p:nvCxnSpPr>
            <p:spPr>
              <a:xfrm>
                <a:off x="1805875" y="838450"/>
                <a:ext cx="924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193" name="Google Shape;193;p15"/>
              <p:cNvSpPr txBox="1"/>
              <p:nvPr/>
            </p:nvSpPr>
            <p:spPr>
              <a:xfrm>
                <a:off x="1805875" y="659050"/>
                <a:ext cx="924300" cy="179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134F5C"/>
                    </a:solidFill>
                  </a:rPr>
                  <a:t>plays</a:t>
                </a:r>
                <a:endParaRPr>
                  <a:solidFill>
                    <a:srgbClr val="134F5C"/>
                  </a:solidFill>
                </a:endParaRPr>
              </a:p>
            </p:txBody>
          </p:sp>
        </p:grpSp>
        <p:sp>
          <p:nvSpPr>
            <p:cNvPr id="194" name="Google Shape;194;p15"/>
            <p:cNvSpPr txBox="1"/>
            <p:nvPr/>
          </p:nvSpPr>
          <p:spPr>
            <a:xfrm>
              <a:off x="3955225" y="2879825"/>
              <a:ext cx="871800" cy="25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/>
                <a:t>Hockey</a:t>
              </a:r>
              <a:endParaRPr sz="1600"/>
            </a:p>
          </p:txBody>
        </p:sp>
        <p:grpSp>
          <p:nvGrpSpPr>
            <p:cNvPr id="195" name="Google Shape;195;p15"/>
            <p:cNvGrpSpPr/>
            <p:nvPr/>
          </p:nvGrpSpPr>
          <p:grpSpPr>
            <a:xfrm rot="7966508">
              <a:off x="969022" y="2856656"/>
              <a:ext cx="924269" cy="179394"/>
              <a:chOff x="1805875" y="659050"/>
              <a:chExt cx="924300" cy="179400"/>
            </a:xfrm>
          </p:grpSpPr>
          <p:cxnSp>
            <p:nvCxnSpPr>
              <p:cNvPr id="196" name="Google Shape;196;p15"/>
              <p:cNvCxnSpPr/>
              <p:nvPr/>
            </p:nvCxnSpPr>
            <p:spPr>
              <a:xfrm>
                <a:off x="1805875" y="838450"/>
                <a:ext cx="924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197" name="Google Shape;197;p15"/>
              <p:cNvSpPr txBox="1"/>
              <p:nvPr/>
            </p:nvSpPr>
            <p:spPr>
              <a:xfrm>
                <a:off x="1805875" y="659050"/>
                <a:ext cx="924300" cy="179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134F5C"/>
                    </a:solidFill>
                  </a:rPr>
                  <a:t>like</a:t>
                </a:r>
                <a:endParaRPr>
                  <a:solidFill>
                    <a:srgbClr val="134F5C"/>
                  </a:solidFill>
                </a:endParaRPr>
              </a:p>
            </p:txBody>
          </p:sp>
        </p:grpSp>
        <p:sp>
          <p:nvSpPr>
            <p:cNvPr id="198" name="Google Shape;198;p15"/>
            <p:cNvSpPr txBox="1"/>
            <p:nvPr/>
          </p:nvSpPr>
          <p:spPr>
            <a:xfrm>
              <a:off x="375300" y="3249850"/>
              <a:ext cx="1342500" cy="25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/>
                <a:t>Classic Music</a:t>
              </a:r>
              <a:endParaRPr sz="1600"/>
            </a:p>
          </p:txBody>
        </p:sp>
      </p:grpSp>
      <p:cxnSp>
        <p:nvCxnSpPr>
          <p:cNvPr id="199" name="Google Shape;199;p15"/>
          <p:cNvCxnSpPr/>
          <p:nvPr/>
        </p:nvCxnSpPr>
        <p:spPr>
          <a:xfrm flipH="1" rot="10800000">
            <a:off x="5373354" y="2533624"/>
            <a:ext cx="651300" cy="8274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0" name="Google Shape;200;p15"/>
          <p:cNvSpPr txBox="1"/>
          <p:nvPr/>
        </p:nvSpPr>
        <p:spPr>
          <a:xfrm>
            <a:off x="5709098" y="2838130"/>
            <a:ext cx="454200" cy="21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!?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201" name="Google Shape;201;p15"/>
          <p:cNvSpPr/>
          <p:nvPr/>
        </p:nvSpPr>
        <p:spPr>
          <a:xfrm>
            <a:off x="3534750" y="3924102"/>
            <a:ext cx="758100" cy="7635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static-graph.png" id="203" name="Google Shape;20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250" y="5790450"/>
            <a:ext cx="1563787" cy="9518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bpedia_logo.png" id="204" name="Google Shape;20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91750" y="5981925"/>
            <a:ext cx="1110690" cy="7307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TEmagicC_yago_logo_mainpage.png.png" id="205" name="Google Shape;205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12875" y="6030557"/>
            <a:ext cx="1279725" cy="6334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6"/>
          <p:cNvSpPr txBox="1"/>
          <p:nvPr>
            <p:ph type="title"/>
          </p:nvPr>
        </p:nvSpPr>
        <p:spPr>
          <a:xfrm>
            <a:off x="311700" y="109342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Non-monotonic Rule Learning</a:t>
            </a:r>
            <a:endParaRPr/>
          </a:p>
        </p:txBody>
      </p:sp>
      <p:sp>
        <p:nvSpPr>
          <p:cNvPr id="211" name="Google Shape;211;p16"/>
          <p:cNvSpPr txBox="1"/>
          <p:nvPr>
            <p:ph idx="1" type="body"/>
          </p:nvPr>
        </p:nvSpPr>
        <p:spPr>
          <a:xfrm>
            <a:off x="311700" y="927023"/>
            <a:ext cx="8520600" cy="56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000"/>
              <a:t>Revising Horn rules into Nonmonotonic rules </a:t>
            </a:r>
            <a:endParaRPr b="1" i="1" sz="20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000"/>
              <a:t>that can </a:t>
            </a:r>
            <a:r>
              <a:rPr b="1" i="1" lang="en" sz="2000">
                <a:solidFill>
                  <a:srgbClr val="674EA7"/>
                </a:solidFill>
              </a:rPr>
              <a:t>describe</a:t>
            </a:r>
            <a:r>
              <a:rPr b="1" i="1" lang="en" sz="2000"/>
              <a:t> the Knowledge Graph &amp;</a:t>
            </a:r>
            <a:endParaRPr b="1" i="1" sz="20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000">
                <a:solidFill>
                  <a:srgbClr val="3C78D8"/>
                </a:solidFill>
              </a:rPr>
              <a:t>predict</a:t>
            </a:r>
            <a:r>
              <a:rPr b="1" i="1" lang="en" sz="2000"/>
              <a:t> more facts accurately</a:t>
            </a:r>
            <a:endParaRPr b="1" i="1" sz="2000"/>
          </a:p>
        </p:txBody>
      </p:sp>
      <p:sp>
        <p:nvSpPr>
          <p:cNvPr id="212" name="Google Shape;212;p16"/>
          <p:cNvSpPr txBox="1"/>
          <p:nvPr/>
        </p:nvSpPr>
        <p:spPr>
          <a:xfrm>
            <a:off x="789450" y="6044500"/>
            <a:ext cx="7565100" cy="6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r</a:t>
            </a:r>
            <a:r>
              <a:rPr baseline="-25000" i="1" lang="en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rev </a:t>
            </a:r>
            <a:r>
              <a:rPr i="1" lang="en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: livesIn(X,Z) ← isMarriedTo(X,Y), livesIn(Y,Z), </a:t>
            </a:r>
            <a:r>
              <a:rPr i="1" lang="en" sz="1800">
                <a:solidFill>
                  <a:srgbClr val="674EA7"/>
                </a:solidFill>
                <a:latin typeface="Georgia"/>
                <a:ea typeface="Georgia"/>
                <a:cs typeface="Georgia"/>
                <a:sym typeface="Georgia"/>
              </a:rPr>
              <a:t>not researcher(X)</a:t>
            </a:r>
            <a:endParaRPr>
              <a:solidFill>
                <a:srgbClr val="674EA7"/>
              </a:solidFill>
            </a:endParaRPr>
          </a:p>
        </p:txBody>
      </p:sp>
      <p:grpSp>
        <p:nvGrpSpPr>
          <p:cNvPr id="213" name="Google Shape;213;p16"/>
          <p:cNvGrpSpPr/>
          <p:nvPr/>
        </p:nvGrpSpPr>
        <p:grpSpPr>
          <a:xfrm>
            <a:off x="1701325" y="2183050"/>
            <a:ext cx="5070850" cy="3555025"/>
            <a:chOff x="24925" y="49450"/>
            <a:chExt cx="5070850" cy="3555025"/>
          </a:xfrm>
        </p:grpSpPr>
        <p:grpSp>
          <p:nvGrpSpPr>
            <p:cNvPr id="214" name="Google Shape;214;p16"/>
            <p:cNvGrpSpPr/>
            <p:nvPr/>
          </p:nvGrpSpPr>
          <p:grpSpPr>
            <a:xfrm>
              <a:off x="2057675" y="49450"/>
              <a:ext cx="924300" cy="179400"/>
              <a:chOff x="1805875" y="659050"/>
              <a:chExt cx="924300" cy="179400"/>
            </a:xfrm>
          </p:grpSpPr>
          <p:cxnSp>
            <p:nvCxnSpPr>
              <p:cNvPr id="215" name="Google Shape;215;p16"/>
              <p:cNvCxnSpPr/>
              <p:nvPr/>
            </p:nvCxnSpPr>
            <p:spPr>
              <a:xfrm>
                <a:off x="1805875" y="838450"/>
                <a:ext cx="924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216" name="Google Shape;216;p16"/>
              <p:cNvSpPr txBox="1"/>
              <p:nvPr/>
            </p:nvSpPr>
            <p:spPr>
              <a:xfrm>
                <a:off x="1805875" y="659050"/>
                <a:ext cx="924300" cy="179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solidFill>
                      <a:srgbClr val="134F5C"/>
                    </a:solidFill>
                  </a:rPr>
                  <a:t>hasBrother</a:t>
                </a:r>
                <a:endParaRPr sz="1000">
                  <a:solidFill>
                    <a:srgbClr val="134F5C"/>
                  </a:solidFill>
                </a:endParaRPr>
              </a:p>
            </p:txBody>
          </p:sp>
        </p:grpSp>
        <p:grpSp>
          <p:nvGrpSpPr>
            <p:cNvPr id="217" name="Google Shape;217;p16"/>
            <p:cNvGrpSpPr/>
            <p:nvPr/>
          </p:nvGrpSpPr>
          <p:grpSpPr>
            <a:xfrm>
              <a:off x="586675" y="49450"/>
              <a:ext cx="924300" cy="179400"/>
              <a:chOff x="1805875" y="659050"/>
              <a:chExt cx="924300" cy="179400"/>
            </a:xfrm>
          </p:grpSpPr>
          <p:cxnSp>
            <p:nvCxnSpPr>
              <p:cNvPr id="218" name="Google Shape;218;p16"/>
              <p:cNvCxnSpPr/>
              <p:nvPr/>
            </p:nvCxnSpPr>
            <p:spPr>
              <a:xfrm>
                <a:off x="1805875" y="838450"/>
                <a:ext cx="924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219" name="Google Shape;219;p16"/>
              <p:cNvSpPr txBox="1"/>
              <p:nvPr/>
            </p:nvSpPr>
            <p:spPr>
              <a:xfrm>
                <a:off x="1805875" y="659050"/>
                <a:ext cx="924300" cy="179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solidFill>
                      <a:srgbClr val="134F5C"/>
                    </a:solidFill>
                  </a:rPr>
                  <a:t>isMarriedTo</a:t>
                </a:r>
                <a:endParaRPr sz="1000">
                  <a:solidFill>
                    <a:srgbClr val="134F5C"/>
                  </a:solidFill>
                </a:endParaRPr>
              </a:p>
            </p:txBody>
          </p:sp>
        </p:grpSp>
        <p:grpSp>
          <p:nvGrpSpPr>
            <p:cNvPr id="220" name="Google Shape;220;p16"/>
            <p:cNvGrpSpPr/>
            <p:nvPr/>
          </p:nvGrpSpPr>
          <p:grpSpPr>
            <a:xfrm rot="6792999">
              <a:off x="1044813" y="677835"/>
              <a:ext cx="924279" cy="179396"/>
              <a:chOff x="1805875" y="659050"/>
              <a:chExt cx="924300" cy="179400"/>
            </a:xfrm>
          </p:grpSpPr>
          <p:cxnSp>
            <p:nvCxnSpPr>
              <p:cNvPr id="221" name="Google Shape;221;p16"/>
              <p:cNvCxnSpPr/>
              <p:nvPr/>
            </p:nvCxnSpPr>
            <p:spPr>
              <a:xfrm>
                <a:off x="1805875" y="838450"/>
                <a:ext cx="924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222" name="Google Shape;222;p16"/>
              <p:cNvSpPr txBox="1"/>
              <p:nvPr/>
            </p:nvSpPr>
            <p:spPr>
              <a:xfrm>
                <a:off x="1805875" y="659050"/>
                <a:ext cx="924300" cy="179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solidFill>
                      <a:srgbClr val="134F5C"/>
                    </a:solidFill>
                  </a:rPr>
                  <a:t>livesIn</a:t>
                </a:r>
                <a:endParaRPr sz="1000">
                  <a:solidFill>
                    <a:srgbClr val="134F5C"/>
                  </a:solidFill>
                </a:endParaRPr>
              </a:p>
            </p:txBody>
          </p:sp>
        </p:grpSp>
        <p:sp>
          <p:nvSpPr>
            <p:cNvPr id="223" name="Google Shape;223;p16"/>
            <p:cNvSpPr txBox="1"/>
            <p:nvPr/>
          </p:nvSpPr>
          <p:spPr>
            <a:xfrm>
              <a:off x="1541675" y="49450"/>
              <a:ext cx="516000" cy="25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Ann</a:t>
              </a:r>
              <a:endParaRPr/>
            </a:p>
          </p:txBody>
        </p:sp>
        <p:sp>
          <p:nvSpPr>
            <p:cNvPr id="224" name="Google Shape;224;p16"/>
            <p:cNvSpPr txBox="1"/>
            <p:nvPr/>
          </p:nvSpPr>
          <p:spPr>
            <a:xfrm>
              <a:off x="24925" y="49450"/>
              <a:ext cx="582300" cy="25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Brad</a:t>
              </a:r>
              <a:endParaRPr/>
            </a:p>
          </p:txBody>
        </p:sp>
        <p:cxnSp>
          <p:nvCxnSpPr>
            <p:cNvPr id="225" name="Google Shape;225;p16"/>
            <p:cNvCxnSpPr/>
            <p:nvPr/>
          </p:nvCxnSpPr>
          <p:spPr>
            <a:xfrm rot="4006326">
              <a:off x="171863" y="732107"/>
              <a:ext cx="924214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26" name="Google Shape;226;p16"/>
            <p:cNvSpPr txBox="1"/>
            <p:nvPr/>
          </p:nvSpPr>
          <p:spPr>
            <a:xfrm rot="3958852">
              <a:off x="89471" y="677847"/>
              <a:ext cx="924229" cy="1796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134F5C"/>
                  </a:solidFill>
                </a:rPr>
                <a:t>livesIn</a:t>
              </a:r>
              <a:endParaRPr sz="1000">
                <a:solidFill>
                  <a:srgbClr val="134F5C"/>
                </a:solidFill>
              </a:endParaRPr>
            </a:p>
          </p:txBody>
        </p:sp>
        <p:sp>
          <p:nvSpPr>
            <p:cNvPr id="227" name="Google Shape;227;p16"/>
            <p:cNvSpPr txBox="1"/>
            <p:nvPr/>
          </p:nvSpPr>
          <p:spPr>
            <a:xfrm>
              <a:off x="607225" y="1190050"/>
              <a:ext cx="883200" cy="25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Berlin</a:t>
              </a:r>
              <a:endParaRPr/>
            </a:p>
          </p:txBody>
        </p:sp>
        <p:grpSp>
          <p:nvGrpSpPr>
            <p:cNvPr id="228" name="Google Shape;228;p16"/>
            <p:cNvGrpSpPr/>
            <p:nvPr/>
          </p:nvGrpSpPr>
          <p:grpSpPr>
            <a:xfrm>
              <a:off x="3558475" y="49450"/>
              <a:ext cx="924300" cy="179400"/>
              <a:chOff x="1805875" y="659050"/>
              <a:chExt cx="924300" cy="179400"/>
            </a:xfrm>
          </p:grpSpPr>
          <p:cxnSp>
            <p:nvCxnSpPr>
              <p:cNvPr id="229" name="Google Shape;229;p16"/>
              <p:cNvCxnSpPr/>
              <p:nvPr/>
            </p:nvCxnSpPr>
            <p:spPr>
              <a:xfrm>
                <a:off x="1805875" y="838450"/>
                <a:ext cx="924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230" name="Google Shape;230;p16"/>
              <p:cNvSpPr txBox="1"/>
              <p:nvPr/>
            </p:nvSpPr>
            <p:spPr>
              <a:xfrm>
                <a:off x="1805875" y="659050"/>
                <a:ext cx="924300" cy="179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solidFill>
                      <a:srgbClr val="134F5C"/>
                    </a:solidFill>
                  </a:rPr>
                  <a:t>isMarriedTo</a:t>
                </a:r>
                <a:endParaRPr sz="1000">
                  <a:solidFill>
                    <a:srgbClr val="134F5C"/>
                  </a:solidFill>
                </a:endParaRPr>
              </a:p>
            </p:txBody>
          </p:sp>
        </p:grpSp>
        <p:sp>
          <p:nvSpPr>
            <p:cNvPr id="231" name="Google Shape;231;p16"/>
            <p:cNvSpPr txBox="1"/>
            <p:nvPr/>
          </p:nvSpPr>
          <p:spPr>
            <a:xfrm>
              <a:off x="4513475" y="49450"/>
              <a:ext cx="582300" cy="25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Kate</a:t>
              </a:r>
              <a:endParaRPr/>
            </a:p>
          </p:txBody>
        </p:sp>
        <p:sp>
          <p:nvSpPr>
            <p:cNvPr id="232" name="Google Shape;232;p16"/>
            <p:cNvSpPr txBox="1"/>
            <p:nvPr/>
          </p:nvSpPr>
          <p:spPr>
            <a:xfrm>
              <a:off x="2996725" y="49450"/>
              <a:ext cx="582300" cy="25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John</a:t>
              </a:r>
              <a:endParaRPr/>
            </a:p>
          </p:txBody>
        </p:sp>
        <p:sp>
          <p:nvSpPr>
            <p:cNvPr id="233" name="Google Shape;233;p16"/>
            <p:cNvSpPr txBox="1"/>
            <p:nvPr/>
          </p:nvSpPr>
          <p:spPr>
            <a:xfrm>
              <a:off x="3579025" y="1190050"/>
              <a:ext cx="883200" cy="25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Chicago</a:t>
              </a:r>
              <a:endParaRPr/>
            </a:p>
          </p:txBody>
        </p:sp>
        <p:grpSp>
          <p:nvGrpSpPr>
            <p:cNvPr id="234" name="Google Shape;234;p16"/>
            <p:cNvGrpSpPr/>
            <p:nvPr/>
          </p:nvGrpSpPr>
          <p:grpSpPr>
            <a:xfrm>
              <a:off x="586675" y="2259250"/>
              <a:ext cx="924300" cy="179400"/>
              <a:chOff x="1805875" y="659050"/>
              <a:chExt cx="924300" cy="179400"/>
            </a:xfrm>
          </p:grpSpPr>
          <p:cxnSp>
            <p:nvCxnSpPr>
              <p:cNvPr id="235" name="Google Shape;235;p16"/>
              <p:cNvCxnSpPr/>
              <p:nvPr/>
            </p:nvCxnSpPr>
            <p:spPr>
              <a:xfrm>
                <a:off x="1805875" y="838450"/>
                <a:ext cx="924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236" name="Google Shape;236;p16"/>
              <p:cNvSpPr txBox="1"/>
              <p:nvPr/>
            </p:nvSpPr>
            <p:spPr>
              <a:xfrm>
                <a:off x="1805875" y="659050"/>
                <a:ext cx="924300" cy="179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solidFill>
                      <a:srgbClr val="134F5C"/>
                    </a:solidFill>
                  </a:rPr>
                  <a:t>isMarriedTo</a:t>
                </a:r>
                <a:endParaRPr sz="1000">
                  <a:solidFill>
                    <a:srgbClr val="134F5C"/>
                  </a:solidFill>
                </a:endParaRPr>
              </a:p>
            </p:txBody>
          </p:sp>
        </p:grpSp>
        <p:grpSp>
          <p:nvGrpSpPr>
            <p:cNvPr id="237" name="Google Shape;237;p16"/>
            <p:cNvGrpSpPr/>
            <p:nvPr/>
          </p:nvGrpSpPr>
          <p:grpSpPr>
            <a:xfrm flipH="1" rot="4007001">
              <a:off x="4016613" y="1744635"/>
              <a:ext cx="924279" cy="179396"/>
              <a:chOff x="1805875" y="659050"/>
              <a:chExt cx="924300" cy="179400"/>
            </a:xfrm>
          </p:grpSpPr>
          <p:cxnSp>
            <p:nvCxnSpPr>
              <p:cNvPr id="238" name="Google Shape;238;p16"/>
              <p:cNvCxnSpPr/>
              <p:nvPr/>
            </p:nvCxnSpPr>
            <p:spPr>
              <a:xfrm>
                <a:off x="1805875" y="838450"/>
                <a:ext cx="924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239" name="Google Shape;239;p16"/>
              <p:cNvSpPr txBox="1"/>
              <p:nvPr/>
            </p:nvSpPr>
            <p:spPr>
              <a:xfrm>
                <a:off x="1805875" y="659050"/>
                <a:ext cx="924300" cy="179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solidFill>
                      <a:srgbClr val="134F5C"/>
                    </a:solidFill>
                  </a:rPr>
                  <a:t>livesIn</a:t>
                </a:r>
                <a:endParaRPr sz="1000">
                  <a:solidFill>
                    <a:srgbClr val="134F5C"/>
                  </a:solidFill>
                </a:endParaRPr>
              </a:p>
            </p:txBody>
          </p:sp>
        </p:grpSp>
        <p:sp>
          <p:nvSpPr>
            <p:cNvPr id="240" name="Google Shape;240;p16"/>
            <p:cNvSpPr txBox="1"/>
            <p:nvPr/>
          </p:nvSpPr>
          <p:spPr>
            <a:xfrm>
              <a:off x="1541675" y="2259250"/>
              <a:ext cx="589500" cy="25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Alice</a:t>
              </a:r>
              <a:endParaRPr/>
            </a:p>
          </p:txBody>
        </p:sp>
        <p:sp>
          <p:nvSpPr>
            <p:cNvPr id="241" name="Google Shape;241;p16"/>
            <p:cNvSpPr txBox="1"/>
            <p:nvPr/>
          </p:nvSpPr>
          <p:spPr>
            <a:xfrm>
              <a:off x="101125" y="2259250"/>
              <a:ext cx="561900" cy="25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Bod</a:t>
              </a:r>
              <a:endParaRPr/>
            </a:p>
          </p:txBody>
        </p:sp>
        <p:grpSp>
          <p:nvGrpSpPr>
            <p:cNvPr id="242" name="Google Shape;242;p16"/>
            <p:cNvGrpSpPr/>
            <p:nvPr/>
          </p:nvGrpSpPr>
          <p:grpSpPr>
            <a:xfrm rot="-4007001">
              <a:off x="89325" y="1744635"/>
              <a:ext cx="924279" cy="179396"/>
              <a:chOff x="1805875" y="659050"/>
              <a:chExt cx="924300" cy="179400"/>
            </a:xfrm>
          </p:grpSpPr>
          <p:cxnSp>
            <p:nvCxnSpPr>
              <p:cNvPr id="243" name="Google Shape;243;p16"/>
              <p:cNvCxnSpPr/>
              <p:nvPr/>
            </p:nvCxnSpPr>
            <p:spPr>
              <a:xfrm>
                <a:off x="1805875" y="838450"/>
                <a:ext cx="924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244" name="Google Shape;244;p16"/>
              <p:cNvSpPr txBox="1"/>
              <p:nvPr/>
            </p:nvSpPr>
            <p:spPr>
              <a:xfrm>
                <a:off x="1805875" y="659050"/>
                <a:ext cx="924300" cy="179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solidFill>
                      <a:srgbClr val="134F5C"/>
                    </a:solidFill>
                  </a:rPr>
                  <a:t>livesIn</a:t>
                </a:r>
                <a:endParaRPr sz="1000">
                  <a:solidFill>
                    <a:srgbClr val="134F5C"/>
                  </a:solidFill>
                </a:endParaRPr>
              </a:p>
            </p:txBody>
          </p:sp>
        </p:grpSp>
        <p:sp>
          <p:nvSpPr>
            <p:cNvPr id="245" name="Google Shape;245;p16"/>
            <p:cNvSpPr txBox="1"/>
            <p:nvPr/>
          </p:nvSpPr>
          <p:spPr>
            <a:xfrm>
              <a:off x="2088475" y="3346475"/>
              <a:ext cx="1154400" cy="25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Amsterdam</a:t>
              </a:r>
              <a:endParaRPr/>
            </a:p>
          </p:txBody>
        </p:sp>
        <p:grpSp>
          <p:nvGrpSpPr>
            <p:cNvPr id="246" name="Google Shape;246;p16"/>
            <p:cNvGrpSpPr/>
            <p:nvPr/>
          </p:nvGrpSpPr>
          <p:grpSpPr>
            <a:xfrm rot="-4007001">
              <a:off x="1613325" y="1744635"/>
              <a:ext cx="924279" cy="179396"/>
              <a:chOff x="1805875" y="659050"/>
              <a:chExt cx="924300" cy="179400"/>
            </a:xfrm>
          </p:grpSpPr>
          <p:cxnSp>
            <p:nvCxnSpPr>
              <p:cNvPr id="247" name="Google Shape;247;p16"/>
              <p:cNvCxnSpPr/>
              <p:nvPr/>
            </p:nvCxnSpPr>
            <p:spPr>
              <a:xfrm>
                <a:off x="1805875" y="838450"/>
                <a:ext cx="924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248" name="Google Shape;248;p16"/>
              <p:cNvSpPr txBox="1"/>
              <p:nvPr/>
            </p:nvSpPr>
            <p:spPr>
              <a:xfrm>
                <a:off x="1805875" y="659050"/>
                <a:ext cx="924300" cy="179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solidFill>
                      <a:srgbClr val="134F5C"/>
                    </a:solidFill>
                  </a:rPr>
                  <a:t>isA</a:t>
                </a:r>
                <a:endParaRPr sz="1000">
                  <a:solidFill>
                    <a:srgbClr val="134F5C"/>
                  </a:solidFill>
                </a:endParaRPr>
              </a:p>
            </p:txBody>
          </p:sp>
        </p:grpSp>
        <p:grpSp>
          <p:nvGrpSpPr>
            <p:cNvPr id="249" name="Google Shape;249;p16"/>
            <p:cNvGrpSpPr/>
            <p:nvPr/>
          </p:nvGrpSpPr>
          <p:grpSpPr>
            <a:xfrm>
              <a:off x="3482275" y="2259250"/>
              <a:ext cx="924300" cy="179400"/>
              <a:chOff x="1805875" y="659050"/>
              <a:chExt cx="924300" cy="179400"/>
            </a:xfrm>
          </p:grpSpPr>
          <p:cxnSp>
            <p:nvCxnSpPr>
              <p:cNvPr id="250" name="Google Shape;250;p16"/>
              <p:cNvCxnSpPr/>
              <p:nvPr/>
            </p:nvCxnSpPr>
            <p:spPr>
              <a:xfrm>
                <a:off x="1805875" y="838450"/>
                <a:ext cx="924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251" name="Google Shape;251;p16"/>
              <p:cNvSpPr txBox="1"/>
              <p:nvPr/>
            </p:nvSpPr>
            <p:spPr>
              <a:xfrm>
                <a:off x="1805875" y="659050"/>
                <a:ext cx="924300" cy="179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solidFill>
                      <a:srgbClr val="134F5C"/>
                    </a:solidFill>
                  </a:rPr>
                  <a:t>isMarriedTo</a:t>
                </a:r>
                <a:endParaRPr sz="1000">
                  <a:solidFill>
                    <a:srgbClr val="134F5C"/>
                  </a:solidFill>
                </a:endParaRPr>
              </a:p>
            </p:txBody>
          </p:sp>
        </p:grpSp>
        <p:sp>
          <p:nvSpPr>
            <p:cNvPr id="252" name="Google Shape;252;p16"/>
            <p:cNvSpPr txBox="1"/>
            <p:nvPr/>
          </p:nvSpPr>
          <p:spPr>
            <a:xfrm>
              <a:off x="2928388" y="2259250"/>
              <a:ext cx="657900" cy="25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Dave</a:t>
              </a:r>
              <a:endParaRPr/>
            </a:p>
          </p:txBody>
        </p:sp>
        <p:sp>
          <p:nvSpPr>
            <p:cNvPr id="253" name="Google Shape;253;p16"/>
            <p:cNvSpPr txBox="1"/>
            <p:nvPr/>
          </p:nvSpPr>
          <p:spPr>
            <a:xfrm>
              <a:off x="4376188" y="2259250"/>
              <a:ext cx="657900" cy="25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Clara</a:t>
              </a:r>
              <a:endParaRPr/>
            </a:p>
          </p:txBody>
        </p:sp>
        <p:grpSp>
          <p:nvGrpSpPr>
            <p:cNvPr id="254" name="Google Shape;254;p16"/>
            <p:cNvGrpSpPr/>
            <p:nvPr/>
          </p:nvGrpSpPr>
          <p:grpSpPr>
            <a:xfrm flipH="1" rot="4007001">
              <a:off x="2451525" y="1744635"/>
              <a:ext cx="924279" cy="179396"/>
              <a:chOff x="1805875" y="659050"/>
              <a:chExt cx="924300" cy="179400"/>
            </a:xfrm>
          </p:grpSpPr>
          <p:cxnSp>
            <p:nvCxnSpPr>
              <p:cNvPr id="255" name="Google Shape;255;p16"/>
              <p:cNvCxnSpPr/>
              <p:nvPr/>
            </p:nvCxnSpPr>
            <p:spPr>
              <a:xfrm>
                <a:off x="1805875" y="838450"/>
                <a:ext cx="924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256" name="Google Shape;256;p16"/>
              <p:cNvSpPr txBox="1"/>
              <p:nvPr/>
            </p:nvSpPr>
            <p:spPr>
              <a:xfrm>
                <a:off x="1805875" y="659050"/>
                <a:ext cx="924300" cy="179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solidFill>
                      <a:srgbClr val="134F5C"/>
                    </a:solidFill>
                  </a:rPr>
                  <a:t>isA</a:t>
                </a:r>
                <a:endParaRPr sz="1000">
                  <a:solidFill>
                    <a:srgbClr val="134F5C"/>
                  </a:solidFill>
                </a:endParaRPr>
              </a:p>
            </p:txBody>
          </p:sp>
        </p:grpSp>
        <p:sp>
          <p:nvSpPr>
            <p:cNvPr id="257" name="Google Shape;257;p16"/>
            <p:cNvSpPr txBox="1"/>
            <p:nvPr/>
          </p:nvSpPr>
          <p:spPr>
            <a:xfrm>
              <a:off x="1996675" y="1192450"/>
              <a:ext cx="1154400" cy="25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660000"/>
                  </a:solidFill>
                </a:rPr>
                <a:t>Researcher</a:t>
              </a:r>
              <a:endParaRPr>
                <a:solidFill>
                  <a:srgbClr val="660000"/>
                </a:solidFill>
              </a:endParaRPr>
            </a:p>
          </p:txBody>
        </p:sp>
        <p:grpSp>
          <p:nvGrpSpPr>
            <p:cNvPr id="258" name="Google Shape;258;p16"/>
            <p:cNvGrpSpPr/>
            <p:nvPr/>
          </p:nvGrpSpPr>
          <p:grpSpPr>
            <a:xfrm rot="4185388">
              <a:off x="1669956" y="2813581"/>
              <a:ext cx="924270" cy="179394"/>
              <a:chOff x="1805875" y="659050"/>
              <a:chExt cx="924300" cy="179400"/>
            </a:xfrm>
          </p:grpSpPr>
          <p:cxnSp>
            <p:nvCxnSpPr>
              <p:cNvPr id="259" name="Google Shape;259;p16"/>
              <p:cNvCxnSpPr/>
              <p:nvPr/>
            </p:nvCxnSpPr>
            <p:spPr>
              <a:xfrm>
                <a:off x="1805875" y="838450"/>
                <a:ext cx="924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260" name="Google Shape;260;p16"/>
              <p:cNvSpPr txBox="1"/>
              <p:nvPr/>
            </p:nvSpPr>
            <p:spPr>
              <a:xfrm>
                <a:off x="1805875" y="659050"/>
                <a:ext cx="924300" cy="179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solidFill>
                      <a:srgbClr val="134F5C"/>
                    </a:solidFill>
                  </a:rPr>
                  <a:t>livesIn</a:t>
                </a:r>
                <a:endParaRPr sz="1000">
                  <a:solidFill>
                    <a:srgbClr val="134F5C"/>
                  </a:solidFill>
                </a:endParaRPr>
              </a:p>
            </p:txBody>
          </p:sp>
        </p:grpSp>
        <p:grpSp>
          <p:nvGrpSpPr>
            <p:cNvPr id="261" name="Google Shape;261;p16"/>
            <p:cNvGrpSpPr/>
            <p:nvPr/>
          </p:nvGrpSpPr>
          <p:grpSpPr>
            <a:xfrm rot="6792999">
              <a:off x="4092813" y="677835"/>
              <a:ext cx="924279" cy="179396"/>
              <a:chOff x="1805875" y="659050"/>
              <a:chExt cx="924300" cy="179400"/>
            </a:xfrm>
          </p:grpSpPr>
          <p:cxnSp>
            <p:nvCxnSpPr>
              <p:cNvPr id="262" name="Google Shape;262;p16"/>
              <p:cNvCxnSpPr/>
              <p:nvPr/>
            </p:nvCxnSpPr>
            <p:spPr>
              <a:xfrm>
                <a:off x="1805875" y="838450"/>
                <a:ext cx="924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263" name="Google Shape;263;p16"/>
              <p:cNvSpPr txBox="1"/>
              <p:nvPr/>
            </p:nvSpPr>
            <p:spPr>
              <a:xfrm>
                <a:off x="1805875" y="659050"/>
                <a:ext cx="924300" cy="179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solidFill>
                      <a:srgbClr val="134F5C"/>
                    </a:solidFill>
                  </a:rPr>
                  <a:t>livesIn</a:t>
                </a:r>
                <a:endParaRPr sz="1000">
                  <a:solidFill>
                    <a:srgbClr val="134F5C"/>
                  </a:solidFill>
                </a:endParaRPr>
              </a:p>
            </p:txBody>
          </p:sp>
        </p:grpSp>
        <p:cxnSp>
          <p:nvCxnSpPr>
            <p:cNvPr id="264" name="Google Shape;264;p16"/>
            <p:cNvCxnSpPr/>
            <p:nvPr/>
          </p:nvCxnSpPr>
          <p:spPr>
            <a:xfrm rot="4006326">
              <a:off x="3219863" y="732107"/>
              <a:ext cx="924214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65" name="Google Shape;265;p16"/>
            <p:cNvSpPr txBox="1"/>
            <p:nvPr/>
          </p:nvSpPr>
          <p:spPr>
            <a:xfrm rot="3958852">
              <a:off x="3137471" y="677847"/>
              <a:ext cx="924229" cy="1796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134F5C"/>
                  </a:solidFill>
                </a:rPr>
                <a:t>livesIn</a:t>
              </a:r>
              <a:endParaRPr sz="1000">
                <a:solidFill>
                  <a:srgbClr val="134F5C"/>
                </a:solidFill>
              </a:endParaRPr>
            </a:p>
          </p:txBody>
        </p:sp>
        <p:grpSp>
          <p:nvGrpSpPr>
            <p:cNvPr id="266" name="Google Shape;266;p16"/>
            <p:cNvGrpSpPr/>
            <p:nvPr/>
          </p:nvGrpSpPr>
          <p:grpSpPr>
            <a:xfrm rot="1990323">
              <a:off x="3152039" y="2586273"/>
              <a:ext cx="924376" cy="179415"/>
              <a:chOff x="1805875" y="659050"/>
              <a:chExt cx="924300" cy="179400"/>
            </a:xfrm>
          </p:grpSpPr>
          <p:cxnSp>
            <p:nvCxnSpPr>
              <p:cNvPr id="267" name="Google Shape;267;p16"/>
              <p:cNvCxnSpPr/>
              <p:nvPr/>
            </p:nvCxnSpPr>
            <p:spPr>
              <a:xfrm>
                <a:off x="1805875" y="838450"/>
                <a:ext cx="924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268" name="Google Shape;268;p16"/>
              <p:cNvSpPr txBox="1"/>
              <p:nvPr/>
            </p:nvSpPr>
            <p:spPr>
              <a:xfrm>
                <a:off x="1805875" y="659050"/>
                <a:ext cx="924300" cy="179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solidFill>
                      <a:srgbClr val="134F5C"/>
                    </a:solidFill>
                  </a:rPr>
                  <a:t>plays</a:t>
                </a:r>
                <a:endParaRPr sz="1000">
                  <a:solidFill>
                    <a:srgbClr val="134F5C"/>
                  </a:solidFill>
                </a:endParaRPr>
              </a:p>
            </p:txBody>
          </p:sp>
        </p:grpSp>
        <p:sp>
          <p:nvSpPr>
            <p:cNvPr id="269" name="Google Shape;269;p16"/>
            <p:cNvSpPr txBox="1"/>
            <p:nvPr/>
          </p:nvSpPr>
          <p:spPr>
            <a:xfrm>
              <a:off x="3955225" y="2879825"/>
              <a:ext cx="871800" cy="25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Hockey</a:t>
              </a:r>
              <a:endParaRPr/>
            </a:p>
          </p:txBody>
        </p:sp>
        <p:grpSp>
          <p:nvGrpSpPr>
            <p:cNvPr id="270" name="Google Shape;270;p16"/>
            <p:cNvGrpSpPr/>
            <p:nvPr/>
          </p:nvGrpSpPr>
          <p:grpSpPr>
            <a:xfrm rot="7966508">
              <a:off x="969022" y="2856656"/>
              <a:ext cx="924269" cy="179394"/>
              <a:chOff x="1805875" y="659050"/>
              <a:chExt cx="924300" cy="179400"/>
            </a:xfrm>
          </p:grpSpPr>
          <p:cxnSp>
            <p:nvCxnSpPr>
              <p:cNvPr id="271" name="Google Shape;271;p16"/>
              <p:cNvCxnSpPr/>
              <p:nvPr/>
            </p:nvCxnSpPr>
            <p:spPr>
              <a:xfrm>
                <a:off x="1805875" y="838450"/>
                <a:ext cx="924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272" name="Google Shape;272;p16"/>
              <p:cNvSpPr txBox="1"/>
              <p:nvPr/>
            </p:nvSpPr>
            <p:spPr>
              <a:xfrm>
                <a:off x="1805875" y="659050"/>
                <a:ext cx="924300" cy="179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solidFill>
                      <a:srgbClr val="134F5C"/>
                    </a:solidFill>
                  </a:rPr>
                  <a:t>like</a:t>
                </a:r>
                <a:endParaRPr sz="1000">
                  <a:solidFill>
                    <a:srgbClr val="134F5C"/>
                  </a:solidFill>
                </a:endParaRPr>
              </a:p>
            </p:txBody>
          </p:sp>
        </p:grpSp>
        <p:sp>
          <p:nvSpPr>
            <p:cNvPr id="273" name="Google Shape;273;p16"/>
            <p:cNvSpPr txBox="1"/>
            <p:nvPr/>
          </p:nvSpPr>
          <p:spPr>
            <a:xfrm>
              <a:off x="375300" y="3249850"/>
              <a:ext cx="1342500" cy="25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Classic Music</a:t>
              </a:r>
              <a:endParaRPr/>
            </a:p>
          </p:txBody>
        </p:sp>
      </p:grpSp>
      <p:cxnSp>
        <p:nvCxnSpPr>
          <p:cNvPr id="274" name="Google Shape;274;p16"/>
          <p:cNvCxnSpPr/>
          <p:nvPr/>
        </p:nvCxnSpPr>
        <p:spPr>
          <a:xfrm flipH="1" rot="10800000">
            <a:off x="4848444" y="3562248"/>
            <a:ext cx="540600" cy="7542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5" name="Google Shape;275;p16"/>
          <p:cNvSpPr txBox="1"/>
          <p:nvPr/>
        </p:nvSpPr>
        <p:spPr>
          <a:xfrm>
            <a:off x="5174700" y="3811450"/>
            <a:ext cx="376800" cy="19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!?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276" name="Google Shape;276;p16"/>
          <p:cNvSpPr/>
          <p:nvPr/>
        </p:nvSpPr>
        <p:spPr>
          <a:xfrm>
            <a:off x="3403175" y="4676900"/>
            <a:ext cx="738300" cy="8490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1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7"/>
          <p:cNvSpPr txBox="1"/>
          <p:nvPr>
            <p:ph idx="1" type="body"/>
          </p:nvPr>
        </p:nvSpPr>
        <p:spPr>
          <a:xfrm>
            <a:off x="311700" y="927023"/>
            <a:ext cx="8520600" cy="56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Huge search space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	</a:t>
            </a:r>
            <a:r>
              <a:rPr i="1"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livesIn(X,Z) ← isMarriedTo(</a:t>
            </a:r>
            <a:r>
              <a:rPr i="1" lang="en" u="sng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X</a:t>
            </a:r>
            <a:r>
              <a:rPr i="1"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,</a:t>
            </a:r>
            <a:r>
              <a:rPr i="1" lang="en" u="sng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Y</a:t>
            </a:r>
            <a:r>
              <a:rPr i="1"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), livesIn(Y,</a:t>
            </a:r>
            <a:r>
              <a:rPr i="1" lang="en" u="sng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Z</a:t>
            </a:r>
            <a:r>
              <a:rPr i="1"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)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Unary predicates only: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Types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1" marL="914400" rtl="0" algn="l">
              <a:spcBef>
                <a:spcPts val="160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 Propositionalization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-330200" lvl="1" marL="914400" rtl="0" algn="l">
              <a:spcBef>
                <a:spcPts val="160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Abstraction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pSp>
        <p:nvGrpSpPr>
          <p:cNvPr id="283" name="Google Shape;283;p17"/>
          <p:cNvGrpSpPr/>
          <p:nvPr/>
        </p:nvGrpSpPr>
        <p:grpSpPr>
          <a:xfrm>
            <a:off x="1210573" y="2705000"/>
            <a:ext cx="7621704" cy="260976"/>
            <a:chOff x="1210573" y="2705000"/>
            <a:chExt cx="7621704" cy="260976"/>
          </a:xfrm>
        </p:grpSpPr>
        <p:sp>
          <p:nvSpPr>
            <p:cNvPr id="284" name="Google Shape;284;p17"/>
            <p:cNvSpPr txBox="1"/>
            <p:nvPr/>
          </p:nvSpPr>
          <p:spPr>
            <a:xfrm>
              <a:off x="1210573" y="2705000"/>
              <a:ext cx="3683700" cy="24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/>
                <a:t>&lt;Barak_Obama&gt; rdf:Type &lt;Politician&gt;</a:t>
              </a:r>
              <a:endParaRPr/>
            </a:p>
          </p:txBody>
        </p:sp>
        <p:sp>
          <p:nvSpPr>
            <p:cNvPr id="285" name="Google Shape;285;p17"/>
            <p:cNvSpPr/>
            <p:nvPr/>
          </p:nvSpPr>
          <p:spPr>
            <a:xfrm>
              <a:off x="5114600" y="2844176"/>
              <a:ext cx="453000" cy="1218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17"/>
            <p:cNvSpPr txBox="1"/>
            <p:nvPr/>
          </p:nvSpPr>
          <p:spPr>
            <a:xfrm>
              <a:off x="5688577" y="2705005"/>
              <a:ext cx="3143700" cy="24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/>
                <a:t>Politician(Barak_Obama)</a:t>
              </a:r>
              <a:endParaRPr/>
            </a:p>
          </p:txBody>
        </p:sp>
      </p:grpSp>
      <p:sp>
        <p:nvSpPr>
          <p:cNvPr id="287" name="Google Shape;287;p17"/>
          <p:cNvSpPr txBox="1"/>
          <p:nvPr>
            <p:ph type="title"/>
          </p:nvPr>
        </p:nvSpPr>
        <p:spPr>
          <a:xfrm>
            <a:off x="311700" y="109342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 with Unary</a:t>
            </a:r>
            <a:endParaRPr/>
          </a:p>
        </p:txBody>
      </p:sp>
      <p:grpSp>
        <p:nvGrpSpPr>
          <p:cNvPr id="288" name="Google Shape;288;p17"/>
          <p:cNvGrpSpPr/>
          <p:nvPr/>
        </p:nvGrpSpPr>
        <p:grpSpPr>
          <a:xfrm>
            <a:off x="1210584" y="5275258"/>
            <a:ext cx="7621693" cy="909168"/>
            <a:chOff x="1210584" y="4284658"/>
            <a:chExt cx="7621693" cy="909168"/>
          </a:xfrm>
        </p:grpSpPr>
        <p:sp>
          <p:nvSpPr>
            <p:cNvPr id="289" name="Google Shape;289;p17"/>
            <p:cNvSpPr txBox="1"/>
            <p:nvPr/>
          </p:nvSpPr>
          <p:spPr>
            <a:xfrm>
              <a:off x="1210584" y="4284658"/>
              <a:ext cx="3783000" cy="24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/>
                <a:t>isMT_Barak_Obama(Michelle)</a:t>
              </a:r>
              <a:endParaRPr/>
            </a:p>
            <a:p>
              <a:pPr indent="0" lvl="0" marL="0" rtl="0" algn="l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17"/>
            <p:cNvSpPr/>
            <p:nvPr/>
          </p:nvSpPr>
          <p:spPr>
            <a:xfrm>
              <a:off x="5114600" y="4423830"/>
              <a:ext cx="453000" cy="1218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/>
            </a:p>
          </p:txBody>
        </p:sp>
        <p:sp>
          <p:nvSpPr>
            <p:cNvPr id="291" name="Google Shape;291;p17"/>
            <p:cNvSpPr txBox="1"/>
            <p:nvPr/>
          </p:nvSpPr>
          <p:spPr>
            <a:xfrm>
              <a:off x="5688577" y="4284658"/>
              <a:ext cx="3143700" cy="24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/>
                <a:t>isMT_Politicion(Michelle)</a:t>
              </a:r>
              <a:endParaRPr/>
            </a:p>
          </p:txBody>
        </p:sp>
        <p:sp>
          <p:nvSpPr>
            <p:cNvPr id="292" name="Google Shape;292;p17"/>
            <p:cNvSpPr txBox="1"/>
            <p:nvPr/>
          </p:nvSpPr>
          <p:spPr>
            <a:xfrm>
              <a:off x="1210584" y="4500724"/>
              <a:ext cx="3783000" cy="24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isMT_Albert_Einstein(Elsa_Einstein)</a:t>
              </a:r>
              <a:endParaRPr/>
            </a:p>
            <a:p>
              <a:pPr indent="0" lvl="0" marL="0" rtl="0" algn="l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17"/>
            <p:cNvSpPr/>
            <p:nvPr/>
          </p:nvSpPr>
          <p:spPr>
            <a:xfrm>
              <a:off x="5114600" y="4639896"/>
              <a:ext cx="453000" cy="1218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/>
            </a:p>
          </p:txBody>
        </p:sp>
        <p:sp>
          <p:nvSpPr>
            <p:cNvPr id="294" name="Google Shape;294;p17"/>
            <p:cNvSpPr txBox="1"/>
            <p:nvPr/>
          </p:nvSpPr>
          <p:spPr>
            <a:xfrm>
              <a:off x="5688577" y="4500724"/>
              <a:ext cx="3143700" cy="24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/>
                <a:t>isMT_Scientist(Elsa_Einstein)</a:t>
              </a:r>
              <a:endParaRPr/>
            </a:p>
          </p:txBody>
        </p:sp>
        <p:sp>
          <p:nvSpPr>
            <p:cNvPr id="295" name="Google Shape;295;p17"/>
            <p:cNvSpPr txBox="1"/>
            <p:nvPr/>
          </p:nvSpPr>
          <p:spPr>
            <a:xfrm>
              <a:off x="1210584" y="4716790"/>
              <a:ext cx="3783000" cy="24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/>
                <a:t>BornIn_Ulm(Albert_Einstein)</a:t>
              </a:r>
              <a:endParaRPr/>
            </a:p>
            <a:p>
              <a:pPr indent="0" lvl="0" marL="0" rtl="0" algn="l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17"/>
            <p:cNvSpPr/>
            <p:nvPr/>
          </p:nvSpPr>
          <p:spPr>
            <a:xfrm>
              <a:off x="5114600" y="4855961"/>
              <a:ext cx="453000" cy="1218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/>
            </a:p>
          </p:txBody>
        </p:sp>
        <p:sp>
          <p:nvSpPr>
            <p:cNvPr id="297" name="Google Shape;297;p17"/>
            <p:cNvSpPr txBox="1"/>
            <p:nvPr/>
          </p:nvSpPr>
          <p:spPr>
            <a:xfrm>
              <a:off x="5688577" y="4716790"/>
              <a:ext cx="3143700" cy="24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/>
                <a:t>BornIn_Germany(Albert_Einstein)</a:t>
              </a:r>
              <a:endParaRPr/>
            </a:p>
          </p:txBody>
        </p:sp>
        <p:sp>
          <p:nvSpPr>
            <p:cNvPr id="298" name="Google Shape;298;p17"/>
            <p:cNvSpPr txBox="1"/>
            <p:nvPr/>
          </p:nvSpPr>
          <p:spPr>
            <a:xfrm>
              <a:off x="1210584" y="4932855"/>
              <a:ext cx="3783000" cy="24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/>
                <a:t>livesIn_USA(Michelle)</a:t>
              </a:r>
              <a:endParaRPr/>
            </a:p>
            <a:p>
              <a:pPr indent="0" lvl="0" marL="0" rtl="0" algn="l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17"/>
            <p:cNvSpPr/>
            <p:nvPr/>
          </p:nvSpPr>
          <p:spPr>
            <a:xfrm>
              <a:off x="5114600" y="5072027"/>
              <a:ext cx="453000" cy="1218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/>
            </a:p>
          </p:txBody>
        </p:sp>
        <p:sp>
          <p:nvSpPr>
            <p:cNvPr id="300" name="Google Shape;300;p17"/>
            <p:cNvSpPr txBox="1"/>
            <p:nvPr/>
          </p:nvSpPr>
          <p:spPr>
            <a:xfrm>
              <a:off x="5688577" y="4932855"/>
              <a:ext cx="3143700" cy="24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/>
                <a:t>livesIn_USA(Michelle)</a:t>
              </a:r>
              <a:endParaRPr/>
            </a:p>
          </p:txBody>
        </p:sp>
      </p:grpSp>
      <p:grpSp>
        <p:nvGrpSpPr>
          <p:cNvPr id="301" name="Google Shape;301;p17"/>
          <p:cNvGrpSpPr/>
          <p:nvPr/>
        </p:nvGrpSpPr>
        <p:grpSpPr>
          <a:xfrm>
            <a:off x="1232734" y="3761670"/>
            <a:ext cx="7621693" cy="693103"/>
            <a:chOff x="1232734" y="3609270"/>
            <a:chExt cx="7621693" cy="693103"/>
          </a:xfrm>
        </p:grpSpPr>
        <p:sp>
          <p:nvSpPr>
            <p:cNvPr id="302" name="Google Shape;302;p17"/>
            <p:cNvSpPr txBox="1"/>
            <p:nvPr/>
          </p:nvSpPr>
          <p:spPr>
            <a:xfrm>
              <a:off x="1232734" y="3609270"/>
              <a:ext cx="3783000" cy="24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/>
                <a:t>&lt;Michelle&gt; &lt;isMarriedTo&gt; &lt;Barak_Obama&gt;</a:t>
              </a:r>
              <a:endParaRPr/>
            </a:p>
          </p:txBody>
        </p:sp>
        <p:sp>
          <p:nvSpPr>
            <p:cNvPr id="303" name="Google Shape;303;p17"/>
            <p:cNvSpPr/>
            <p:nvPr/>
          </p:nvSpPr>
          <p:spPr>
            <a:xfrm>
              <a:off x="5136750" y="3748442"/>
              <a:ext cx="453000" cy="1218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/>
            </a:p>
          </p:txBody>
        </p:sp>
        <p:sp>
          <p:nvSpPr>
            <p:cNvPr id="304" name="Google Shape;304;p17"/>
            <p:cNvSpPr txBox="1"/>
            <p:nvPr/>
          </p:nvSpPr>
          <p:spPr>
            <a:xfrm>
              <a:off x="5710727" y="3609270"/>
              <a:ext cx="3143700" cy="24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/>
                <a:t>isMT_Barak_Obama(Michelle)</a:t>
              </a:r>
              <a:endParaRPr/>
            </a:p>
          </p:txBody>
        </p:sp>
        <p:sp>
          <p:nvSpPr>
            <p:cNvPr id="305" name="Google Shape;305;p17"/>
            <p:cNvSpPr txBox="1"/>
            <p:nvPr/>
          </p:nvSpPr>
          <p:spPr>
            <a:xfrm>
              <a:off x="1232734" y="3825334"/>
              <a:ext cx="3783000" cy="24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/>
                <a:t>&lt;Michelle&gt; &lt;livesIn&gt; &lt;USA&gt;</a:t>
              </a:r>
              <a:endParaRPr/>
            </a:p>
          </p:txBody>
        </p:sp>
        <p:sp>
          <p:nvSpPr>
            <p:cNvPr id="306" name="Google Shape;306;p17"/>
            <p:cNvSpPr/>
            <p:nvPr/>
          </p:nvSpPr>
          <p:spPr>
            <a:xfrm>
              <a:off x="5136750" y="3964507"/>
              <a:ext cx="453000" cy="1218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/>
            </a:p>
          </p:txBody>
        </p:sp>
        <p:sp>
          <p:nvSpPr>
            <p:cNvPr id="307" name="Google Shape;307;p17"/>
            <p:cNvSpPr txBox="1"/>
            <p:nvPr/>
          </p:nvSpPr>
          <p:spPr>
            <a:xfrm>
              <a:off x="5710727" y="3825336"/>
              <a:ext cx="3143700" cy="24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/>
                <a:t>livesIn_USA(Michelle)</a:t>
              </a:r>
              <a:endParaRPr/>
            </a:p>
          </p:txBody>
        </p:sp>
        <p:sp>
          <p:nvSpPr>
            <p:cNvPr id="308" name="Google Shape;308;p17"/>
            <p:cNvSpPr txBox="1"/>
            <p:nvPr/>
          </p:nvSpPr>
          <p:spPr>
            <a:xfrm>
              <a:off x="1232734" y="4041401"/>
              <a:ext cx="3783000" cy="24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/>
                <a:t>&lt;Albert_Einstein&gt; &lt;BornIn&gt; &lt;Ulm&gt;</a:t>
              </a:r>
              <a:endParaRPr/>
            </a:p>
          </p:txBody>
        </p:sp>
        <p:sp>
          <p:nvSpPr>
            <p:cNvPr id="309" name="Google Shape;309;p17"/>
            <p:cNvSpPr/>
            <p:nvPr/>
          </p:nvSpPr>
          <p:spPr>
            <a:xfrm>
              <a:off x="5136750" y="4180573"/>
              <a:ext cx="453000" cy="1218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/>
            </a:p>
          </p:txBody>
        </p:sp>
        <p:sp>
          <p:nvSpPr>
            <p:cNvPr id="310" name="Google Shape;310;p17"/>
            <p:cNvSpPr txBox="1"/>
            <p:nvPr/>
          </p:nvSpPr>
          <p:spPr>
            <a:xfrm>
              <a:off x="5710727" y="4041401"/>
              <a:ext cx="3143700" cy="24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/>
                <a:t>BornIn_Ulm(Albert_Einstein)</a:t>
              </a:r>
              <a:endParaRPr/>
            </a:p>
          </p:txBody>
        </p:sp>
      </p:grpSp>
      <p:sp>
        <p:nvSpPr>
          <p:cNvPr id="311" name="Google Shape;311;p1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8"/>
          <p:cNvSpPr txBox="1"/>
          <p:nvPr>
            <p:ph idx="1" type="body"/>
          </p:nvPr>
        </p:nvSpPr>
        <p:spPr>
          <a:xfrm>
            <a:off x="311700" y="927023"/>
            <a:ext cx="8520600" cy="56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18"/>
          <p:cNvSpPr txBox="1"/>
          <p:nvPr>
            <p:ph type="title"/>
          </p:nvPr>
        </p:nvSpPr>
        <p:spPr>
          <a:xfrm>
            <a:off x="311700" y="109342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1: Horn Rules</a:t>
            </a:r>
            <a:endParaRPr/>
          </a:p>
        </p:txBody>
      </p:sp>
      <p:sp>
        <p:nvSpPr>
          <p:cNvPr id="318" name="Google Shape;318;p18"/>
          <p:cNvSpPr txBox="1"/>
          <p:nvPr/>
        </p:nvSpPr>
        <p:spPr>
          <a:xfrm>
            <a:off x="2554650" y="2873975"/>
            <a:ext cx="4379400" cy="5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18"/>
          <p:cNvSpPr/>
          <p:nvPr/>
        </p:nvSpPr>
        <p:spPr>
          <a:xfrm>
            <a:off x="981800" y="1875700"/>
            <a:ext cx="7850400" cy="1934400"/>
          </a:xfrm>
          <a:prstGeom prst="roundRect">
            <a:avLst>
              <a:gd fmla="val 16667" name="adj"/>
            </a:avLst>
          </a:prstGeom>
          <a:solidFill>
            <a:srgbClr val="D9EAD3">
              <a:alpha val="56919"/>
            </a:srgbClr>
          </a:solidFill>
          <a:ln cap="flat" cmpd="sng" w="952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18"/>
          <p:cNvSpPr/>
          <p:nvPr/>
        </p:nvSpPr>
        <p:spPr>
          <a:xfrm>
            <a:off x="981800" y="3856900"/>
            <a:ext cx="7850400" cy="2363100"/>
          </a:xfrm>
          <a:prstGeom prst="roundRect">
            <a:avLst>
              <a:gd fmla="val 16667" name="adj"/>
            </a:avLst>
          </a:prstGeom>
          <a:solidFill>
            <a:srgbClr val="F4CCCC">
              <a:alpha val="50000"/>
            </a:srgbClr>
          </a:solidFill>
          <a:ln cap="flat" cmpd="sng" w="952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21" name="Google Shape;321;p18"/>
          <p:cNvGraphicFramePr/>
          <p:nvPr/>
        </p:nvGraphicFramePr>
        <p:xfrm>
          <a:off x="457550" y="1465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{49331D64-4CBD-422F-A578-345335931FD9}</a:tableStyleId>
              </a:tblPr>
              <a:tblGrid>
                <a:gridCol w="534725"/>
                <a:gridCol w="1105875"/>
                <a:gridCol w="1375450"/>
                <a:gridCol w="1172225"/>
                <a:gridCol w="1232050"/>
                <a:gridCol w="879300"/>
                <a:gridCol w="851800"/>
                <a:gridCol w="122332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BornInUS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LivesInUSA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Stateless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Immigrant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singer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poet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hasUSPass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P1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✓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✓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✓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P2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✓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✓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✓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P3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✓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✓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✓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P4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✓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✓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✓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✓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P5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✓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✓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✓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✓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P6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✓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✓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P7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✓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✓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P8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✓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✓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✓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✓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P9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✓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✓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✓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P10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✓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✓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✓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✓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P11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✓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✓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✓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✓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22" name="Google Shape;322;p18"/>
          <p:cNvSpPr txBox="1"/>
          <p:nvPr/>
        </p:nvSpPr>
        <p:spPr>
          <a:xfrm>
            <a:off x="38325" y="2303750"/>
            <a:ext cx="366300" cy="4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/>
              <a:t>E</a:t>
            </a:r>
            <a:r>
              <a:rPr b="1" baseline="30000" i="1" lang="en"/>
              <a:t>+</a:t>
            </a:r>
            <a:endParaRPr b="1" baseline="30000" i="1"/>
          </a:p>
        </p:txBody>
      </p:sp>
      <p:sp>
        <p:nvSpPr>
          <p:cNvPr id="323" name="Google Shape;323;p18"/>
          <p:cNvSpPr txBox="1"/>
          <p:nvPr/>
        </p:nvSpPr>
        <p:spPr>
          <a:xfrm>
            <a:off x="38325" y="4691475"/>
            <a:ext cx="366300" cy="4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/>
              <a:t>E</a:t>
            </a:r>
            <a:r>
              <a:rPr b="1" baseline="30000" i="1" lang="en"/>
              <a:t>-</a:t>
            </a:r>
            <a:endParaRPr b="1" baseline="30000" i="1"/>
          </a:p>
        </p:txBody>
      </p:sp>
      <p:sp>
        <p:nvSpPr>
          <p:cNvPr id="324" name="Google Shape;324;p18"/>
          <p:cNvSpPr txBox="1"/>
          <p:nvPr/>
        </p:nvSpPr>
        <p:spPr>
          <a:xfrm>
            <a:off x="1666500" y="935300"/>
            <a:ext cx="6155700" cy="6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r</a:t>
            </a:r>
            <a:r>
              <a:rPr baseline="-25000" i="1" lang="en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</a:t>
            </a:r>
            <a:r>
              <a:rPr i="1" lang="en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: livesInUSA(X) ← bornInUSA(X)</a:t>
            </a:r>
            <a:endParaRPr sz="1800">
              <a:solidFill>
                <a:srgbClr val="674EA7"/>
              </a:solidFill>
            </a:endParaRPr>
          </a:p>
        </p:txBody>
      </p:sp>
      <p:sp>
        <p:nvSpPr>
          <p:cNvPr id="325" name="Google Shape;325;p1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9"/>
          <p:cNvSpPr txBox="1"/>
          <p:nvPr>
            <p:ph idx="1" type="body"/>
          </p:nvPr>
        </p:nvSpPr>
        <p:spPr>
          <a:xfrm>
            <a:off x="311700" y="927023"/>
            <a:ext cx="8520600" cy="56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19"/>
          <p:cNvSpPr txBox="1"/>
          <p:nvPr>
            <p:ph type="title"/>
          </p:nvPr>
        </p:nvSpPr>
        <p:spPr>
          <a:xfrm>
            <a:off x="311700" y="109342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2: Exception Witness Set (EWS)</a:t>
            </a:r>
            <a:endParaRPr/>
          </a:p>
        </p:txBody>
      </p:sp>
      <p:sp>
        <p:nvSpPr>
          <p:cNvPr id="332" name="Google Shape;332;p19"/>
          <p:cNvSpPr txBox="1"/>
          <p:nvPr/>
        </p:nvSpPr>
        <p:spPr>
          <a:xfrm>
            <a:off x="2554650" y="2873975"/>
            <a:ext cx="4379400" cy="5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19"/>
          <p:cNvSpPr/>
          <p:nvPr/>
        </p:nvSpPr>
        <p:spPr>
          <a:xfrm>
            <a:off x="981800" y="1875700"/>
            <a:ext cx="7850400" cy="1934400"/>
          </a:xfrm>
          <a:prstGeom prst="roundRect">
            <a:avLst>
              <a:gd fmla="val 16667" name="adj"/>
            </a:avLst>
          </a:prstGeom>
          <a:solidFill>
            <a:srgbClr val="D9EAD3">
              <a:alpha val="56919"/>
            </a:srgbClr>
          </a:solidFill>
          <a:ln cap="flat" cmpd="sng" w="952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19"/>
          <p:cNvSpPr/>
          <p:nvPr/>
        </p:nvSpPr>
        <p:spPr>
          <a:xfrm>
            <a:off x="981800" y="3856900"/>
            <a:ext cx="7850400" cy="2363100"/>
          </a:xfrm>
          <a:prstGeom prst="roundRect">
            <a:avLst>
              <a:gd fmla="val 16667" name="adj"/>
            </a:avLst>
          </a:prstGeom>
          <a:solidFill>
            <a:srgbClr val="F4CCCC">
              <a:alpha val="50000"/>
            </a:srgbClr>
          </a:solidFill>
          <a:ln cap="flat" cmpd="sng" w="952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5" name="Google Shape;335;p19"/>
          <p:cNvGrpSpPr/>
          <p:nvPr/>
        </p:nvGrpSpPr>
        <p:grpSpPr>
          <a:xfrm>
            <a:off x="4762500" y="1465350"/>
            <a:ext cx="2813625" cy="4754400"/>
            <a:chOff x="4762500" y="1465350"/>
            <a:chExt cx="2813625" cy="4754400"/>
          </a:xfrm>
        </p:grpSpPr>
        <p:sp>
          <p:nvSpPr>
            <p:cNvPr id="336" name="Google Shape;336;p19"/>
            <p:cNvSpPr/>
            <p:nvPr/>
          </p:nvSpPr>
          <p:spPr>
            <a:xfrm>
              <a:off x="6784725" y="1465350"/>
              <a:ext cx="791400" cy="4754400"/>
            </a:xfrm>
            <a:prstGeom prst="roundRect">
              <a:avLst>
                <a:gd fmla="val 16667" name="adj"/>
              </a:avLst>
            </a:prstGeom>
            <a:solidFill>
              <a:srgbClr val="CFE2F3">
                <a:alpha val="55380"/>
              </a:srgbClr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19"/>
            <p:cNvSpPr/>
            <p:nvPr/>
          </p:nvSpPr>
          <p:spPr>
            <a:xfrm>
              <a:off x="4762500" y="1465350"/>
              <a:ext cx="1025700" cy="4754400"/>
            </a:xfrm>
            <a:prstGeom prst="roundRect">
              <a:avLst>
                <a:gd fmla="val 16667" name="adj"/>
              </a:avLst>
            </a:prstGeom>
            <a:solidFill>
              <a:srgbClr val="C9DAF8">
                <a:alpha val="50000"/>
              </a:srgbClr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8" name="Google Shape;338;p19"/>
          <p:cNvSpPr txBox="1"/>
          <p:nvPr/>
        </p:nvSpPr>
        <p:spPr>
          <a:xfrm>
            <a:off x="38325" y="2303750"/>
            <a:ext cx="366300" cy="4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/>
              <a:t>E</a:t>
            </a:r>
            <a:r>
              <a:rPr b="1" baseline="30000" i="1" lang="en"/>
              <a:t>+</a:t>
            </a:r>
            <a:endParaRPr b="1" baseline="30000" i="1"/>
          </a:p>
        </p:txBody>
      </p:sp>
      <p:sp>
        <p:nvSpPr>
          <p:cNvPr id="339" name="Google Shape;339;p19"/>
          <p:cNvSpPr txBox="1"/>
          <p:nvPr/>
        </p:nvSpPr>
        <p:spPr>
          <a:xfrm>
            <a:off x="38325" y="4691475"/>
            <a:ext cx="366300" cy="4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/>
              <a:t>E</a:t>
            </a:r>
            <a:r>
              <a:rPr b="1" baseline="30000" i="1" lang="en"/>
              <a:t>-</a:t>
            </a:r>
            <a:endParaRPr b="1" baseline="30000" i="1"/>
          </a:p>
        </p:txBody>
      </p:sp>
      <p:sp>
        <p:nvSpPr>
          <p:cNvPr id="340" name="Google Shape;340;p19"/>
          <p:cNvSpPr txBox="1"/>
          <p:nvPr/>
        </p:nvSpPr>
        <p:spPr>
          <a:xfrm>
            <a:off x="1666500" y="935300"/>
            <a:ext cx="6155700" cy="6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r</a:t>
            </a:r>
            <a:r>
              <a:rPr baseline="-25000" i="1" lang="en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</a:t>
            </a:r>
            <a:r>
              <a:rPr i="1" lang="en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: livesInUSA(X) ← bornInUSA(X)</a:t>
            </a:r>
            <a:endParaRPr sz="1800">
              <a:solidFill>
                <a:srgbClr val="674EA7"/>
              </a:solidFill>
            </a:endParaRPr>
          </a:p>
        </p:txBody>
      </p:sp>
      <p:sp>
        <p:nvSpPr>
          <p:cNvPr id="341" name="Google Shape;341;p19"/>
          <p:cNvSpPr txBox="1"/>
          <p:nvPr/>
        </p:nvSpPr>
        <p:spPr>
          <a:xfrm>
            <a:off x="2738700" y="6219750"/>
            <a:ext cx="6155700" cy="6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2400">
                <a:solidFill>
                  <a:srgbClr val="1155CC"/>
                </a:solidFill>
                <a:latin typeface="Georgia"/>
                <a:ea typeface="Georgia"/>
                <a:cs typeface="Georgia"/>
                <a:sym typeface="Georgia"/>
              </a:rPr>
              <a:t>EWS ={immigrant(X), poet(X)}</a:t>
            </a:r>
            <a:endParaRPr>
              <a:solidFill>
                <a:srgbClr val="1155CC"/>
              </a:solidFill>
            </a:endParaRPr>
          </a:p>
        </p:txBody>
      </p:sp>
      <p:sp>
        <p:nvSpPr>
          <p:cNvPr id="342" name="Google Shape;342;p1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343" name="Google Shape;343;p19"/>
          <p:cNvGraphicFramePr/>
          <p:nvPr/>
        </p:nvGraphicFramePr>
        <p:xfrm>
          <a:off x="457550" y="1465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{49331D64-4CBD-422F-A578-345335931FD9}</a:tableStyleId>
              </a:tblPr>
              <a:tblGrid>
                <a:gridCol w="534725"/>
                <a:gridCol w="1105875"/>
                <a:gridCol w="1375450"/>
                <a:gridCol w="1172225"/>
                <a:gridCol w="1232050"/>
                <a:gridCol w="879300"/>
                <a:gridCol w="851800"/>
                <a:gridCol w="122332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BornInUS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LivesInUSA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Stateless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Immigrant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singer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poet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hasUSPass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P1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✓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✓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✓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P2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✓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✓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✓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P3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✓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✓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✓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P4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✓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✓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✓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✓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P5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✓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✓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✓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✓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P6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✓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✓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P7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✓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✓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P8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✓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✓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✓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✓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P9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✓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✓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✓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P10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✓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✓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✓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✓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P11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✓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✓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✓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✓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0"/>
          <p:cNvSpPr txBox="1"/>
          <p:nvPr>
            <p:ph idx="1" type="body"/>
          </p:nvPr>
        </p:nvSpPr>
        <p:spPr>
          <a:xfrm>
            <a:off x="311700" y="927023"/>
            <a:ext cx="8520600" cy="56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Horn Rules Set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Revisions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20"/>
          <p:cNvSpPr/>
          <p:nvPr/>
        </p:nvSpPr>
        <p:spPr>
          <a:xfrm>
            <a:off x="386975" y="1433950"/>
            <a:ext cx="8409000" cy="1082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20"/>
          <p:cNvSpPr txBox="1"/>
          <p:nvPr>
            <p:ph type="title"/>
          </p:nvPr>
        </p:nvSpPr>
        <p:spPr>
          <a:xfrm>
            <a:off x="311700" y="109342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3:  Candidate Revisions</a:t>
            </a:r>
            <a:endParaRPr/>
          </a:p>
        </p:txBody>
      </p:sp>
      <p:sp>
        <p:nvSpPr>
          <p:cNvPr id="351" name="Google Shape;351;p20"/>
          <p:cNvSpPr txBox="1"/>
          <p:nvPr/>
        </p:nvSpPr>
        <p:spPr>
          <a:xfrm>
            <a:off x="2737125" y="3931475"/>
            <a:ext cx="1444500" cy="5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…………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…………..</a:t>
            </a:r>
            <a:endParaRPr/>
          </a:p>
        </p:txBody>
      </p:sp>
      <p:grpSp>
        <p:nvGrpSpPr>
          <p:cNvPr id="352" name="Google Shape;352;p20"/>
          <p:cNvGrpSpPr/>
          <p:nvPr/>
        </p:nvGrpSpPr>
        <p:grpSpPr>
          <a:xfrm>
            <a:off x="423425" y="1482275"/>
            <a:ext cx="8408875" cy="1034100"/>
            <a:chOff x="1490225" y="1482275"/>
            <a:chExt cx="8408875" cy="1034100"/>
          </a:xfrm>
        </p:grpSpPr>
        <p:grpSp>
          <p:nvGrpSpPr>
            <p:cNvPr id="353" name="Google Shape;353;p20"/>
            <p:cNvGrpSpPr/>
            <p:nvPr/>
          </p:nvGrpSpPr>
          <p:grpSpPr>
            <a:xfrm>
              <a:off x="1490225" y="1482275"/>
              <a:ext cx="8408875" cy="1034100"/>
              <a:chOff x="1490225" y="1634675"/>
              <a:chExt cx="8408875" cy="1034100"/>
            </a:xfrm>
          </p:grpSpPr>
          <p:sp>
            <p:nvSpPr>
              <p:cNvPr id="354" name="Google Shape;354;p20"/>
              <p:cNvSpPr txBox="1"/>
              <p:nvPr/>
            </p:nvSpPr>
            <p:spPr>
              <a:xfrm>
                <a:off x="1490225" y="1912175"/>
                <a:ext cx="623400" cy="479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600">
                    <a:latin typeface="Georgia"/>
                    <a:ea typeface="Georgia"/>
                    <a:cs typeface="Georgia"/>
                    <a:sym typeface="Georgia"/>
                  </a:rPr>
                  <a:t>R</a:t>
                </a:r>
                <a:r>
                  <a:rPr baseline="-25000" i="1" lang="en" sz="1600">
                    <a:latin typeface="Georgia"/>
                    <a:ea typeface="Georgia"/>
                    <a:cs typeface="Georgia"/>
                    <a:sym typeface="Georgia"/>
                  </a:rPr>
                  <a:t>h</a:t>
                </a:r>
                <a:r>
                  <a:rPr i="1" lang="en">
                    <a:latin typeface="Georgia"/>
                    <a:ea typeface="Georgia"/>
                    <a:cs typeface="Georgia"/>
                    <a:sym typeface="Georgia"/>
                  </a:rPr>
                  <a:t> </a:t>
                </a:r>
                <a:endParaRPr i="1">
                  <a:latin typeface="Georgia"/>
                  <a:ea typeface="Georgia"/>
                  <a:cs typeface="Georgia"/>
                  <a:sym typeface="Georgia"/>
                </a:endParaRPr>
              </a:p>
            </p:txBody>
          </p:sp>
          <p:sp>
            <p:nvSpPr>
              <p:cNvPr id="355" name="Google Shape;355;p20"/>
              <p:cNvSpPr txBox="1"/>
              <p:nvPr/>
            </p:nvSpPr>
            <p:spPr>
              <a:xfrm>
                <a:off x="2283300" y="1634675"/>
                <a:ext cx="7615800" cy="1034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i="1" lang="en" sz="1600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r</a:t>
                </a:r>
                <a:r>
                  <a:rPr baseline="-25000" i="1" lang="en" sz="1600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i-1  </a:t>
                </a:r>
                <a:r>
                  <a:rPr lang="en" sz="1600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:</a:t>
                </a:r>
                <a:r>
                  <a:rPr i="1" lang="en" sz="1600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 poet(X) ← singer(X)		  		EWS={guitarist(X), bornInUSA(X)}</a:t>
                </a:r>
                <a:endParaRPr i="1" sz="1600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i="1" lang="en" sz="1600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r</a:t>
                </a:r>
                <a:r>
                  <a:rPr baseline="-25000" i="1" lang="en" sz="1600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i      </a:t>
                </a:r>
                <a:r>
                  <a:rPr lang="en" sz="1600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:</a:t>
                </a:r>
                <a:r>
                  <a:rPr i="1" lang="en" sz="1600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 livesInUSA(a) ← bornInUSA(a)       	EWS={poet(X), immigrant(X)}</a:t>
                </a:r>
                <a:endParaRPr i="1" sz="1600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i="1" lang="en" sz="1600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r</a:t>
                </a:r>
                <a:r>
                  <a:rPr baseline="-25000" i="1" lang="en" sz="1600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i+1</a:t>
                </a:r>
                <a:r>
                  <a:rPr lang="en" sz="1600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:</a:t>
                </a:r>
                <a:r>
                  <a:rPr i="1" lang="en" sz="1600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 immigrant(a) ← stateless(a)		EWS={hasUSApassport(X), ….}</a:t>
                </a:r>
                <a:endParaRPr i="1" sz="1600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t/>
                </a:r>
                <a:endParaRPr i="1" sz="1600">
                  <a:latin typeface="Georgia"/>
                  <a:ea typeface="Georgia"/>
                  <a:cs typeface="Georgia"/>
                  <a:sym typeface="Georgia"/>
                </a:endParaRPr>
              </a:p>
            </p:txBody>
          </p:sp>
        </p:grpSp>
        <p:sp>
          <p:nvSpPr>
            <p:cNvPr id="356" name="Google Shape;356;p20"/>
            <p:cNvSpPr txBox="1"/>
            <p:nvPr/>
          </p:nvSpPr>
          <p:spPr>
            <a:xfrm>
              <a:off x="1908375" y="1566375"/>
              <a:ext cx="319200" cy="76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600">
                  <a:latin typeface="Georgia"/>
                  <a:ea typeface="Georgia"/>
                  <a:cs typeface="Georgia"/>
                  <a:sym typeface="Georgia"/>
                </a:rPr>
                <a:t>⎨</a:t>
              </a:r>
              <a:endParaRPr sz="3600">
                <a:latin typeface="Georgia"/>
                <a:ea typeface="Georgia"/>
                <a:cs typeface="Georgia"/>
                <a:sym typeface="Georgia"/>
              </a:endParaRPr>
            </a:p>
          </p:txBody>
        </p:sp>
      </p:grpSp>
      <p:grpSp>
        <p:nvGrpSpPr>
          <p:cNvPr id="357" name="Google Shape;357;p20"/>
          <p:cNvGrpSpPr/>
          <p:nvPr/>
        </p:nvGrpSpPr>
        <p:grpSpPr>
          <a:xfrm>
            <a:off x="311700" y="2911950"/>
            <a:ext cx="8317925" cy="1034100"/>
            <a:chOff x="1490225" y="2897375"/>
            <a:chExt cx="8317925" cy="1034100"/>
          </a:xfrm>
        </p:grpSpPr>
        <p:grpSp>
          <p:nvGrpSpPr>
            <p:cNvPr id="358" name="Google Shape;358;p20"/>
            <p:cNvGrpSpPr/>
            <p:nvPr/>
          </p:nvGrpSpPr>
          <p:grpSpPr>
            <a:xfrm>
              <a:off x="1490225" y="2897375"/>
              <a:ext cx="8317925" cy="1034100"/>
              <a:chOff x="1337825" y="2516375"/>
              <a:chExt cx="8317925" cy="1034100"/>
            </a:xfrm>
          </p:grpSpPr>
          <p:sp>
            <p:nvSpPr>
              <p:cNvPr id="359" name="Google Shape;359;p20"/>
              <p:cNvSpPr txBox="1"/>
              <p:nvPr/>
            </p:nvSpPr>
            <p:spPr>
              <a:xfrm>
                <a:off x="1337825" y="2793875"/>
                <a:ext cx="1102500" cy="479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700">
                    <a:latin typeface="Georgia"/>
                    <a:ea typeface="Georgia"/>
                    <a:cs typeface="Georgia"/>
                    <a:sym typeface="Georgia"/>
                  </a:rPr>
                  <a:t>R</a:t>
                </a:r>
                <a:r>
                  <a:rPr baseline="-25000" i="1" lang="en" sz="1700">
                    <a:latin typeface="Georgia"/>
                    <a:ea typeface="Georgia"/>
                    <a:cs typeface="Georgia"/>
                    <a:sym typeface="Georgia"/>
                  </a:rPr>
                  <a:t>NM1</a:t>
                </a:r>
                <a:r>
                  <a:rPr i="1" lang="en" sz="1700">
                    <a:latin typeface="Georgia"/>
                    <a:ea typeface="Georgia"/>
                    <a:cs typeface="Georgia"/>
                    <a:sym typeface="Georgia"/>
                  </a:rPr>
                  <a:t> </a:t>
                </a:r>
                <a:endParaRPr i="1" sz="2100">
                  <a:latin typeface="Georgia"/>
                  <a:ea typeface="Georgia"/>
                  <a:cs typeface="Georgia"/>
                  <a:sym typeface="Georgia"/>
                </a:endParaRPr>
              </a:p>
            </p:txBody>
          </p:sp>
          <p:sp>
            <p:nvSpPr>
              <p:cNvPr id="360" name="Google Shape;360;p20"/>
              <p:cNvSpPr txBox="1"/>
              <p:nvPr/>
            </p:nvSpPr>
            <p:spPr>
              <a:xfrm>
                <a:off x="2197150" y="2516375"/>
                <a:ext cx="7458600" cy="1034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i="1" lang="en" sz="1600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r</a:t>
                </a:r>
                <a:r>
                  <a:rPr baseline="-25000" i="1" lang="en" sz="1600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i-1  </a:t>
                </a:r>
                <a:r>
                  <a:rPr lang="en" sz="1600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:</a:t>
                </a:r>
                <a:r>
                  <a:rPr i="1" lang="en" sz="1600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 poet(X) ← singer(X)</a:t>
                </a:r>
                <a:r>
                  <a:rPr i="1" lang="en" sz="1600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, not guitarist(X) </a:t>
                </a:r>
                <a:endParaRPr i="1" sz="1600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i="1" lang="en" sz="1600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r</a:t>
                </a:r>
                <a:r>
                  <a:rPr baseline="-25000" i="1" lang="en" sz="1600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i      </a:t>
                </a:r>
                <a:r>
                  <a:rPr lang="en" sz="1600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:</a:t>
                </a:r>
                <a:r>
                  <a:rPr i="1" lang="en" sz="1600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 livesInUSA(a) ← bornInUSA(a)</a:t>
                </a:r>
                <a:r>
                  <a:rPr i="1" lang="en" sz="1600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, not poet(X)</a:t>
                </a:r>
                <a:endParaRPr i="1" sz="1600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i="1" lang="en" sz="1600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r</a:t>
                </a:r>
                <a:r>
                  <a:rPr baseline="-25000" i="1" lang="en" sz="1600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i+1</a:t>
                </a:r>
                <a:r>
                  <a:rPr lang="en" sz="1600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:</a:t>
                </a:r>
                <a:r>
                  <a:rPr i="1" lang="en" sz="1600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 immigrant(a) ← stateless(a)</a:t>
                </a:r>
                <a:r>
                  <a:rPr i="1" lang="en" sz="1600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, not </a:t>
                </a:r>
                <a:r>
                  <a:rPr i="1" lang="en" sz="1600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hasUSApassport</a:t>
                </a:r>
                <a:r>
                  <a:rPr i="1" lang="en" sz="1600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(X)</a:t>
                </a:r>
                <a:endParaRPr i="1" sz="1600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700">
                  <a:latin typeface="Georgia"/>
                  <a:ea typeface="Georgia"/>
                  <a:cs typeface="Georgia"/>
                  <a:sym typeface="Georgia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700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endParaRPr>
              </a:p>
            </p:txBody>
          </p:sp>
        </p:grpSp>
        <p:sp>
          <p:nvSpPr>
            <p:cNvPr id="361" name="Google Shape;361;p20"/>
            <p:cNvSpPr txBox="1"/>
            <p:nvPr/>
          </p:nvSpPr>
          <p:spPr>
            <a:xfrm>
              <a:off x="2030350" y="3032675"/>
              <a:ext cx="319200" cy="76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600">
                  <a:latin typeface="Georgia"/>
                  <a:ea typeface="Georgia"/>
                  <a:cs typeface="Georgia"/>
                  <a:sym typeface="Georgia"/>
                </a:rPr>
                <a:t>⎨</a:t>
              </a:r>
              <a:endParaRPr sz="3600">
                <a:latin typeface="Georgia"/>
                <a:ea typeface="Georgia"/>
                <a:cs typeface="Georgia"/>
                <a:sym typeface="Georgia"/>
              </a:endParaRPr>
            </a:p>
          </p:txBody>
        </p:sp>
      </p:grpSp>
      <p:grpSp>
        <p:nvGrpSpPr>
          <p:cNvPr id="362" name="Google Shape;362;p20"/>
          <p:cNvGrpSpPr/>
          <p:nvPr/>
        </p:nvGrpSpPr>
        <p:grpSpPr>
          <a:xfrm>
            <a:off x="311700" y="4474425"/>
            <a:ext cx="8317900" cy="1034100"/>
            <a:chOff x="1414025" y="4497588"/>
            <a:chExt cx="8317900" cy="1034100"/>
          </a:xfrm>
        </p:grpSpPr>
        <p:grpSp>
          <p:nvGrpSpPr>
            <p:cNvPr id="363" name="Google Shape;363;p20"/>
            <p:cNvGrpSpPr/>
            <p:nvPr/>
          </p:nvGrpSpPr>
          <p:grpSpPr>
            <a:xfrm>
              <a:off x="1414025" y="4497588"/>
              <a:ext cx="8317900" cy="1034100"/>
              <a:chOff x="1337825" y="2516388"/>
              <a:chExt cx="8317900" cy="1034100"/>
            </a:xfrm>
          </p:grpSpPr>
          <p:sp>
            <p:nvSpPr>
              <p:cNvPr id="364" name="Google Shape;364;p20"/>
              <p:cNvSpPr txBox="1"/>
              <p:nvPr/>
            </p:nvSpPr>
            <p:spPr>
              <a:xfrm>
                <a:off x="1337825" y="2793875"/>
                <a:ext cx="1102500" cy="479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600">
                    <a:latin typeface="Georgia"/>
                    <a:ea typeface="Georgia"/>
                    <a:cs typeface="Georgia"/>
                    <a:sym typeface="Georgia"/>
                  </a:rPr>
                  <a:t>R</a:t>
                </a:r>
                <a:r>
                  <a:rPr baseline="-25000" i="1" lang="en" sz="1600">
                    <a:latin typeface="Georgia"/>
                    <a:ea typeface="Georgia"/>
                    <a:cs typeface="Georgia"/>
                    <a:sym typeface="Georgia"/>
                  </a:rPr>
                  <a:t>NM2</a:t>
                </a:r>
                <a:r>
                  <a:rPr i="1" lang="en" sz="1600">
                    <a:latin typeface="Georgia"/>
                    <a:ea typeface="Georgia"/>
                    <a:cs typeface="Georgia"/>
                    <a:sym typeface="Georgia"/>
                  </a:rPr>
                  <a:t> </a:t>
                </a:r>
                <a:endParaRPr i="1" sz="1600">
                  <a:latin typeface="Georgia"/>
                  <a:ea typeface="Georgia"/>
                  <a:cs typeface="Georgia"/>
                  <a:sym typeface="Georgia"/>
                </a:endParaRPr>
              </a:p>
            </p:txBody>
          </p:sp>
          <p:sp>
            <p:nvSpPr>
              <p:cNvPr id="365" name="Google Shape;365;p20"/>
              <p:cNvSpPr txBox="1"/>
              <p:nvPr/>
            </p:nvSpPr>
            <p:spPr>
              <a:xfrm>
                <a:off x="2204625" y="2516388"/>
                <a:ext cx="7451100" cy="1034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i="1" lang="en" sz="1600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r</a:t>
                </a:r>
                <a:r>
                  <a:rPr baseline="-25000" i="1" lang="en" sz="1600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i-1  </a:t>
                </a:r>
                <a:r>
                  <a:rPr lang="en" sz="1600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:</a:t>
                </a:r>
                <a:r>
                  <a:rPr i="1" lang="en" sz="1600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 poet(X) ← singer(X)</a:t>
                </a:r>
                <a:r>
                  <a:rPr i="1" lang="en" sz="1600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, not bornInUSA(X) </a:t>
                </a:r>
                <a:endParaRPr i="1" sz="1600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i="1" lang="en" sz="1600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r</a:t>
                </a:r>
                <a:r>
                  <a:rPr baseline="-25000" i="1" lang="en" sz="1600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i      </a:t>
                </a:r>
                <a:r>
                  <a:rPr lang="en" sz="1600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:</a:t>
                </a:r>
                <a:r>
                  <a:rPr i="1" lang="en" sz="1600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 livesInUSA(a) ← bornInUSA(a)</a:t>
                </a:r>
                <a:r>
                  <a:rPr i="1" lang="en" sz="1600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, not immigrant(X)</a:t>
                </a:r>
                <a:endParaRPr i="1" sz="1600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600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r</a:t>
                </a:r>
                <a:r>
                  <a:rPr baseline="-25000" i="1" lang="en" sz="1600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i+1</a:t>
                </a:r>
                <a:r>
                  <a:rPr lang="en" sz="1600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:</a:t>
                </a:r>
                <a:r>
                  <a:rPr i="1" lang="en" sz="1600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 immigrant(a) ← stateless(a)</a:t>
                </a:r>
                <a:r>
                  <a:rPr i="1" lang="en" sz="1600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, not hasUSApassport(X)</a:t>
                </a:r>
                <a:endParaRPr i="1" sz="1600">
                  <a:latin typeface="Georgia"/>
                  <a:ea typeface="Georgia"/>
                  <a:cs typeface="Georgia"/>
                  <a:sym typeface="Georgia"/>
                </a:endParaRPr>
              </a:p>
            </p:txBody>
          </p:sp>
        </p:grpSp>
        <p:sp>
          <p:nvSpPr>
            <p:cNvPr id="366" name="Google Shape;366;p20"/>
            <p:cNvSpPr txBox="1"/>
            <p:nvPr/>
          </p:nvSpPr>
          <p:spPr>
            <a:xfrm>
              <a:off x="1961625" y="4632875"/>
              <a:ext cx="319200" cy="76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600">
                  <a:latin typeface="Georgia"/>
                  <a:ea typeface="Georgia"/>
                  <a:cs typeface="Georgia"/>
                  <a:sym typeface="Georgia"/>
                </a:rPr>
                <a:t>⎨</a:t>
              </a:r>
              <a:endParaRPr sz="3600">
                <a:latin typeface="Georgia"/>
                <a:ea typeface="Georgia"/>
                <a:cs typeface="Georgia"/>
                <a:sym typeface="Georgia"/>
              </a:endParaRPr>
            </a:p>
          </p:txBody>
        </p:sp>
      </p:grpSp>
      <p:sp>
        <p:nvSpPr>
          <p:cNvPr id="367" name="Google Shape;367;p2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21"/>
          <p:cNvSpPr txBox="1"/>
          <p:nvPr>
            <p:ph type="title"/>
          </p:nvPr>
        </p:nvSpPr>
        <p:spPr>
          <a:xfrm>
            <a:off x="311700" y="109342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4: Selecting The Best Revision</a:t>
            </a:r>
            <a:endParaRPr/>
          </a:p>
        </p:txBody>
      </p:sp>
      <p:sp>
        <p:nvSpPr>
          <p:cNvPr id="373" name="Google Shape;373;p21"/>
          <p:cNvSpPr txBox="1"/>
          <p:nvPr>
            <p:ph idx="1" type="body"/>
          </p:nvPr>
        </p:nvSpPr>
        <p:spPr>
          <a:xfrm>
            <a:off x="311700" y="927023"/>
            <a:ext cx="8520600" cy="56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Quality Functions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Independent Rules Quality measures (rm)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Confidence   </a:t>
            </a:r>
            <a:endParaRPr/>
          </a:p>
          <a:p>
            <a:pPr indent="457200" lvl="0" marL="13716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 </a:t>
            </a:r>
            <a:r>
              <a:rPr i="1" lang="en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conf(h ← b) = supp(h ← b)/supp(b)</a:t>
            </a:r>
            <a:endParaRPr sz="1400"/>
          </a:p>
          <a:p>
            <a:pPr indent="-317500" lvl="2" marL="1371600" rtl="0" algn="l">
              <a:spcBef>
                <a:spcPts val="160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Lift   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 		</a:t>
            </a:r>
            <a:r>
              <a:rPr i="1" lang="en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lift(h ← b) = conf(h ← b)/supp(h)</a:t>
            </a:r>
            <a:endParaRPr i="1" sz="1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2" marL="13716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■"/>
            </a:pPr>
            <a:r>
              <a:rPr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Convection </a:t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■"/>
            </a:pPr>
            <a:r>
              <a:rPr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…</a:t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1" marL="914400" rtl="0" algn="l">
              <a:spcBef>
                <a:spcPts val="160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Maximizing Group Quality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i="1" sz="17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7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21"/>
          <p:cNvSpPr txBox="1"/>
          <p:nvPr/>
        </p:nvSpPr>
        <p:spPr>
          <a:xfrm>
            <a:off x="2569075" y="5167375"/>
            <a:ext cx="4371900" cy="494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>
                <a:latin typeface="Georgia"/>
                <a:ea typeface="Georgia"/>
                <a:cs typeface="Georgia"/>
                <a:sym typeface="Georgia"/>
              </a:rPr>
              <a:t>q</a:t>
            </a:r>
            <a:r>
              <a:rPr baseline="-25000" i="1" lang="en" sz="1600">
                <a:latin typeface="Georgia"/>
                <a:ea typeface="Georgia"/>
                <a:cs typeface="Georgia"/>
                <a:sym typeface="Georgia"/>
              </a:rPr>
              <a:t>rm</a:t>
            </a:r>
            <a:r>
              <a:rPr i="1" lang="en" sz="1600">
                <a:latin typeface="Georgia"/>
                <a:ea typeface="Georgia"/>
                <a:cs typeface="Georgia"/>
                <a:sym typeface="Georgia"/>
              </a:rPr>
              <a:t>(R</a:t>
            </a:r>
            <a:r>
              <a:rPr baseline="-25000" i="1" lang="en" sz="1600">
                <a:latin typeface="Georgia"/>
                <a:ea typeface="Georgia"/>
                <a:cs typeface="Georgia"/>
                <a:sym typeface="Georgia"/>
              </a:rPr>
              <a:t>NM</a:t>
            </a:r>
            <a:r>
              <a:rPr i="1" lang="en" sz="1600">
                <a:latin typeface="Georgia"/>
                <a:ea typeface="Georgia"/>
                <a:cs typeface="Georgia"/>
                <a:sym typeface="Georgia"/>
              </a:rPr>
              <a:t> , A) = ∑</a:t>
            </a:r>
            <a:r>
              <a:rPr baseline="-25000" i="1" lang="en" sz="1600">
                <a:latin typeface="Georgia"/>
                <a:ea typeface="Georgia"/>
                <a:cs typeface="Georgia"/>
                <a:sym typeface="Georgia"/>
              </a:rPr>
              <a:t>r∈Rnm</a:t>
            </a:r>
            <a:r>
              <a:rPr i="1" lang="en" sz="1600">
                <a:latin typeface="Georgia"/>
                <a:ea typeface="Georgia"/>
                <a:cs typeface="Georgia"/>
                <a:sym typeface="Georgia"/>
              </a:rPr>
              <a:t> rm(r, A) / |R</a:t>
            </a:r>
            <a:r>
              <a:rPr baseline="-25000" i="1" lang="en" sz="1600">
                <a:latin typeface="Georgia"/>
                <a:ea typeface="Georgia"/>
                <a:cs typeface="Georgia"/>
                <a:sym typeface="Georgia"/>
              </a:rPr>
              <a:t>NM</a:t>
            </a:r>
            <a:r>
              <a:rPr i="1" lang="en" sz="1600">
                <a:latin typeface="Georgia"/>
                <a:ea typeface="Georgia"/>
                <a:cs typeface="Georgia"/>
                <a:sym typeface="Georgia"/>
              </a:rPr>
              <a:t>|</a:t>
            </a:r>
            <a:endParaRPr i="1" sz="16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75" name="Google Shape;375;p2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