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33"/>
  </p:notesMasterIdLst>
  <p:handoutMasterIdLst>
    <p:handoutMasterId r:id="rId34"/>
  </p:handoutMasterIdLst>
  <p:sldIdLst>
    <p:sldId id="267" r:id="rId2"/>
    <p:sldId id="259" r:id="rId3"/>
    <p:sldId id="260" r:id="rId4"/>
    <p:sldId id="315" r:id="rId5"/>
    <p:sldId id="320" r:id="rId6"/>
    <p:sldId id="321" r:id="rId7"/>
    <p:sldId id="303" r:id="rId8"/>
    <p:sldId id="266" r:id="rId9"/>
    <p:sldId id="264" r:id="rId10"/>
    <p:sldId id="304" r:id="rId11"/>
    <p:sldId id="263" r:id="rId12"/>
    <p:sldId id="310" r:id="rId13"/>
    <p:sldId id="313" r:id="rId14"/>
    <p:sldId id="274" r:id="rId15"/>
    <p:sldId id="296" r:id="rId16"/>
    <p:sldId id="305" r:id="rId17"/>
    <p:sldId id="278" r:id="rId18"/>
    <p:sldId id="306" r:id="rId19"/>
    <p:sldId id="282" r:id="rId20"/>
    <p:sldId id="300" r:id="rId21"/>
    <p:sldId id="307" r:id="rId22"/>
    <p:sldId id="322" r:id="rId23"/>
    <p:sldId id="301" r:id="rId24"/>
    <p:sldId id="283" r:id="rId25"/>
    <p:sldId id="319" r:id="rId26"/>
    <p:sldId id="323" r:id="rId27"/>
    <p:sldId id="286" r:id="rId28"/>
    <p:sldId id="287" r:id="rId29"/>
    <p:sldId id="316" r:id="rId30"/>
    <p:sldId id="317" r:id="rId31"/>
    <p:sldId id="29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B3"/>
    <a:srgbClr val="FF7D7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3B5F98-26E7-1995-D057-7270BFBD88AE}" v="364" dt="2019-10-20T14:48:32.732"/>
    <p1510:client id="{5258DF87-5D3D-407E-A982-71ABC2C13BCA}" v="1351" dt="2019-10-20T14:25:36.899"/>
    <p1510:client id="{FEA807BE-5456-DAF4-B0E9-1B88835F1A52}" v="21" dt="2019-10-20T14:54:48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94FE6-47A7-4C26-958C-3AABD9838995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3B757-A388-4B1A-AF78-8680CB18C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507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FA0C4-84E7-4550-997D-AB6031CF55F5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57341-8334-4A1C-9485-199908CA2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696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073015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49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97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3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44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48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65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89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3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825980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989366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23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02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71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71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62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24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0647-AB71-494A-9EEF-80765D367162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AB63-C577-46B1-953F-DA728134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1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3029-7DE0-482C-B187-9F64DE04676E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AB63-C577-46B1-953F-DA728134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1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9DB0-9D85-4571-B986-18CFBAD92303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AB63-C577-46B1-953F-DA728134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0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2F8D-39A0-4264-B32D-D459059F5270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AB63-C577-46B1-953F-DA728134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6283-8F5E-49B9-8A98-7BD07D9BEA79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AB63-C577-46B1-953F-DA728134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5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7015-94C8-4C31-8834-C41534B065C3}" type="datetime1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AB63-C577-46B1-953F-DA728134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0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3DB7-7950-436B-A1A4-DF24CCBA8CF3}" type="datetime1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AB63-C577-46B1-953F-DA728134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E2CE-EC65-43DF-B44D-9658F1B45A5E}" type="datetime1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AB63-C577-46B1-953F-DA728134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3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78B1-2FB5-4825-84E8-2A2397DDAC97}" type="datetime1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AB63-C577-46B1-953F-DA728134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2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646E-6701-4C0E-9885-89F81060C914}" type="datetime1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AB63-C577-46B1-953F-DA728134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4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A66F-DFAB-4027-9F4A-030D0203DC6D}" type="datetime1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AB63-C577-46B1-953F-DA728134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9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63285-4F56-4D40-89BB-77E3F8667EEE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AB63-C577-46B1-953F-DA728134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8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66333" y="3537816"/>
            <a:ext cx="9259331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 u="sng" dirty="0">
                <a:solidFill>
                  <a:schemeClr val="tx2">
                    <a:lumMod val="75000"/>
                  </a:schemeClr>
                </a:solidFill>
              </a:rPr>
              <a:t>Vinh </a:t>
            </a:r>
            <a:r>
              <a:rPr lang="en-US" sz="2000" b="1" u="sng">
                <a:solidFill>
                  <a:schemeClr val="tx2">
                    <a:lumMod val="75000"/>
                  </a:schemeClr>
                </a:solidFill>
              </a:rPr>
              <a:t>Thinh </a:t>
            </a:r>
            <a:r>
              <a:rPr lang="en-US" sz="2000" b="1" u="sng" smtClean="0">
                <a:solidFill>
                  <a:schemeClr val="tx2">
                    <a:lumMod val="75000"/>
                  </a:schemeClr>
                </a:solidFill>
              </a:rPr>
              <a:t>Ho</a:t>
            </a:r>
            <a:r>
              <a:rPr lang="en-US" sz="200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000">
                <a:solidFill>
                  <a:schemeClr val="tx2">
                    <a:lumMod val="75000"/>
                  </a:schemeClr>
                </a:solidFill>
              </a:rPr>
              <a:t>Yusra </a:t>
            </a:r>
            <a:r>
              <a:rPr lang="en-US" sz="2000" smtClean="0">
                <a:solidFill>
                  <a:schemeClr val="tx2">
                    <a:lumMod val="75000"/>
                  </a:schemeClr>
                </a:solidFill>
              </a:rPr>
              <a:t>Ibrahim, </a:t>
            </a:r>
            <a:r>
              <a:rPr lang="en-US" sz="2000" err="1">
                <a:solidFill>
                  <a:schemeClr val="tx2">
                    <a:lumMod val="75000"/>
                  </a:schemeClr>
                </a:solidFill>
              </a:rPr>
              <a:t>Koninika</a:t>
            </a:r>
            <a:r>
              <a:rPr lang="en-US" sz="200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smtClean="0">
                <a:solidFill>
                  <a:schemeClr val="tx2">
                    <a:lumMod val="75000"/>
                  </a:schemeClr>
                </a:solidFill>
              </a:rPr>
              <a:t>Pal, </a:t>
            </a:r>
            <a:r>
              <a:rPr lang="en-US" sz="2000">
                <a:solidFill>
                  <a:schemeClr val="tx2">
                    <a:lumMod val="75000"/>
                  </a:schemeClr>
                </a:solidFill>
              </a:rPr>
              <a:t>Klaus </a:t>
            </a:r>
            <a:r>
              <a:rPr lang="en-US" sz="2000" smtClean="0">
                <a:solidFill>
                  <a:schemeClr val="tx2">
                    <a:lumMod val="75000"/>
                  </a:schemeClr>
                </a:solidFill>
              </a:rPr>
              <a:t>Berberich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and </a:t>
            </a:r>
            <a:r>
              <a:rPr lang="en-US" sz="2000">
                <a:solidFill>
                  <a:schemeClr val="tx2">
                    <a:lumMod val="75000"/>
                  </a:schemeClr>
                </a:solidFill>
              </a:rPr>
              <a:t>Gerhard </a:t>
            </a:r>
            <a:r>
              <a:rPr lang="en-US" sz="2000" smtClean="0">
                <a:solidFill>
                  <a:schemeClr val="tx2">
                    <a:lumMod val="75000"/>
                  </a:schemeClr>
                </a:solidFill>
              </a:rPr>
              <a:t>Weikum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734" y="5838825"/>
            <a:ext cx="3109429" cy="6580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66333" y="4449535"/>
            <a:ext cx="9259331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smtClean="0">
                <a:solidFill>
                  <a:schemeClr val="tx2">
                    <a:lumMod val="75000"/>
                  </a:schemeClr>
                </a:solidFill>
              </a:rPr>
              <a:t>Max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Planck Institute for Informatics</a:t>
            </a:r>
            <a:r>
              <a:rPr lang="en-US" sz="200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000" smtClean="0">
                <a:solidFill>
                  <a:schemeClr val="tx2">
                    <a:lumMod val="75000"/>
                  </a:schemeClr>
                </a:solidFill>
              </a:rPr>
              <a:t>Germany</a:t>
            </a:r>
            <a:endParaRPr lang="en-US" sz="2000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379820"/>
            <a:ext cx="12192000" cy="1046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182880" tIns="182880" rIns="182880" bIns="182880">
            <a:spAutoFit/>
          </a:bodyPr>
          <a:lstStyle/>
          <a:p>
            <a:pPr algn="ctr"/>
            <a:r>
              <a:rPr lang="en-US" sz="4400">
                <a:solidFill>
                  <a:srgbClr val="002060"/>
                </a:solidFill>
              </a:rPr>
              <a:t>Qsearch: Answering Quantity Queries from Text</a:t>
            </a:r>
            <a:endParaRPr lang="en-US" sz="4400"/>
          </a:p>
        </p:txBody>
      </p:sp>
      <p:pic>
        <p:nvPicPr>
          <p:cNvPr id="1026" name="Picture 2" descr="ISWC 2019 - The 18th International Semantic Web Confer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0" y="5705883"/>
            <a:ext cx="184785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16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21327" y="991694"/>
            <a:ext cx="10515600" cy="48609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>
                <a:solidFill>
                  <a:srgbClr val="002060"/>
                </a:solidFill>
              </a:rPr>
              <a:t>Approach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u="sng">
                <a:solidFill>
                  <a:srgbClr val="002060"/>
                </a:solidFill>
              </a:rPr>
              <a:t>Qfact Extraction from Text</a:t>
            </a:r>
          </a:p>
          <a:p>
            <a:pPr lvl="1">
              <a:lnSpc>
                <a:spcPct val="150000"/>
              </a:lnSpc>
            </a:pPr>
            <a:r>
              <a:rPr lang="en-US" sz="2800">
                <a:solidFill>
                  <a:schemeClr val="bg1">
                    <a:lumMod val="50000"/>
                  </a:schemeClr>
                </a:solidFill>
              </a:rPr>
              <a:t>Query Matching</a:t>
            </a:r>
            <a:endParaRPr lang="en-US" sz="320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>
                <a:solidFill>
                  <a:schemeClr val="bg1">
                    <a:lumMod val="50000"/>
                  </a:schemeClr>
                </a:solidFill>
              </a:rPr>
              <a:t>System Overview</a:t>
            </a:r>
          </a:p>
          <a:p>
            <a:pPr>
              <a:lnSpc>
                <a:spcPct val="150000"/>
              </a:lnSpc>
            </a:pPr>
            <a:r>
              <a:rPr lang="en-US" sz="320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endParaRPr lang="en-US" sz="320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AB63-C577-46B1-953F-DA7281346D01}" type="slidenum">
              <a:rPr lang="en-US" smtClean="0"/>
              <a:t>10</a:t>
            </a:fld>
            <a:endParaRPr lang="en-US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48400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2060"/>
                </a:solidFill>
              </a:rPr>
              <a:t>Outline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99100" y="991694"/>
            <a:ext cx="1122948" cy="1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4" y="6413863"/>
            <a:ext cx="1549200" cy="3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3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2D7B1E-C29C-4704-AA6B-F4DECE865556}"/>
              </a:ext>
            </a:extLst>
          </p:cNvPr>
          <p:cNvSpPr/>
          <p:nvPr/>
        </p:nvSpPr>
        <p:spPr>
          <a:xfrm>
            <a:off x="276558" y="3380301"/>
            <a:ext cx="11451478" cy="28588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131" y="3137197"/>
            <a:ext cx="11684001" cy="34405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100" b="1" u="sng" smtClean="0">
              <a:solidFill>
                <a:srgbClr val="002060"/>
              </a:solidFill>
              <a:cs typeface="Calibri"/>
            </a:endParaRPr>
          </a:p>
          <a:p>
            <a:pPr marL="0" indent="0">
              <a:buNone/>
            </a:pPr>
            <a:r>
              <a:rPr lang="en-US" sz="2100" smtClean="0">
                <a:solidFill>
                  <a:srgbClr val="002060"/>
                </a:solidFill>
                <a:ea typeface="+mn-lt"/>
                <a:cs typeface="+mn-lt"/>
              </a:rPr>
              <a:t>     </a:t>
            </a:r>
            <a:r>
              <a:rPr lang="en-US" sz="2100" u="sng" smtClean="0">
                <a:solidFill>
                  <a:srgbClr val="002060"/>
                </a:solidFill>
                <a:ea typeface="+mn-lt"/>
                <a:cs typeface="+mn-lt"/>
              </a:rPr>
              <a:t>Example</a:t>
            </a:r>
            <a:r>
              <a:rPr lang="en-US" sz="2100" u="sng">
                <a:solidFill>
                  <a:srgbClr val="002060"/>
                </a:solidFill>
                <a:ea typeface="+mn-lt"/>
                <a:cs typeface="+mn-lt"/>
              </a:rPr>
              <a:t>: </a:t>
            </a:r>
            <a:endParaRPr lang="en-US" sz="2100" u="sng">
              <a:solidFill>
                <a:srgbClr val="0070C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100">
                <a:solidFill>
                  <a:srgbClr val="002060"/>
                </a:solidFill>
                <a:ea typeface="+mn-lt"/>
                <a:cs typeface="+mn-lt"/>
              </a:rPr>
              <a:t>      “According to BBC, BMW i8 has price of €138k in Germany and range from 50 to 60 km battery only”</a:t>
            </a:r>
            <a:endParaRPr lang="en-US" sz="21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300">
              <a:ea typeface="+mn-lt"/>
              <a:cs typeface="+mn-lt"/>
            </a:endParaRPr>
          </a:p>
          <a:p>
            <a:pPr marL="0" indent="0">
              <a:buNone/>
            </a:pPr>
            <a:endParaRPr lang="en-US" sz="2300">
              <a:solidFill>
                <a:srgbClr val="0070C0"/>
              </a:solidFill>
              <a:cs typeface="Calibri"/>
            </a:endParaRPr>
          </a:p>
          <a:p>
            <a:pPr marL="0" indent="0">
              <a:buNone/>
            </a:pPr>
            <a:r>
              <a:rPr lang="en-US" sz="2300">
                <a:solidFill>
                  <a:srgbClr val="0070C0"/>
                </a:solidFill>
              </a:rPr>
              <a:t>           </a:t>
            </a:r>
            <a:r>
              <a:rPr lang="en-US" sz="2300">
                <a:solidFill>
                  <a:srgbClr val="002060"/>
                </a:solidFill>
              </a:rPr>
              <a:t>“According to </a:t>
            </a:r>
            <a:r>
              <a:rPr lang="en-US" sz="2300">
                <a:solidFill>
                  <a:srgbClr val="C00000"/>
                </a:solidFill>
              </a:rPr>
              <a:t>BBC,</a:t>
            </a:r>
            <a:r>
              <a:rPr lang="en-US" sz="2300">
                <a:solidFill>
                  <a:srgbClr val="0070C0"/>
                </a:solidFill>
              </a:rPr>
              <a:t> </a:t>
            </a:r>
            <a:r>
              <a:rPr lang="en-US" sz="2300">
                <a:solidFill>
                  <a:srgbClr val="C00000"/>
                </a:solidFill>
              </a:rPr>
              <a:t>BMW i8 </a:t>
            </a:r>
            <a:r>
              <a:rPr lang="en-US" sz="2300">
                <a:solidFill>
                  <a:srgbClr val="002060"/>
                </a:solidFill>
              </a:rPr>
              <a:t>has price of</a:t>
            </a:r>
            <a:r>
              <a:rPr lang="en-US" sz="2300">
                <a:solidFill>
                  <a:srgbClr val="0070C0"/>
                </a:solidFill>
              </a:rPr>
              <a:t> </a:t>
            </a:r>
            <a:r>
              <a:rPr lang="en-US" sz="2300" b="1">
                <a:solidFill>
                  <a:srgbClr val="00B050"/>
                </a:solidFill>
              </a:rPr>
              <a:t>Q</a:t>
            </a:r>
            <a:r>
              <a:rPr lang="en-US" sz="2300" b="1" baseline="-25000">
                <a:solidFill>
                  <a:srgbClr val="00B050"/>
                </a:solidFill>
              </a:rPr>
              <a:t>1</a:t>
            </a:r>
            <a:r>
              <a:rPr lang="en-US" sz="2300">
                <a:solidFill>
                  <a:srgbClr val="0070C0"/>
                </a:solidFill>
              </a:rPr>
              <a:t> </a:t>
            </a:r>
            <a:r>
              <a:rPr lang="en-US" sz="2300">
                <a:solidFill>
                  <a:srgbClr val="002060"/>
                </a:solidFill>
              </a:rPr>
              <a:t>in</a:t>
            </a:r>
            <a:r>
              <a:rPr lang="en-US" sz="2300">
                <a:solidFill>
                  <a:srgbClr val="0070C0"/>
                </a:solidFill>
              </a:rPr>
              <a:t> </a:t>
            </a:r>
            <a:r>
              <a:rPr lang="en-US" sz="2300">
                <a:solidFill>
                  <a:srgbClr val="C00000"/>
                </a:solidFill>
              </a:rPr>
              <a:t>Germany</a:t>
            </a:r>
            <a:r>
              <a:rPr lang="en-US" sz="2300">
                <a:solidFill>
                  <a:srgbClr val="0070C0"/>
                </a:solidFill>
              </a:rPr>
              <a:t> </a:t>
            </a:r>
            <a:r>
              <a:rPr lang="en-US" sz="2300">
                <a:solidFill>
                  <a:srgbClr val="002060"/>
                </a:solidFill>
              </a:rPr>
              <a:t>and range</a:t>
            </a:r>
            <a:r>
              <a:rPr lang="en-US" sz="2300">
                <a:solidFill>
                  <a:srgbClr val="0070C0"/>
                </a:solidFill>
              </a:rPr>
              <a:t> </a:t>
            </a:r>
            <a:r>
              <a:rPr lang="en-US" sz="2300" b="1">
                <a:solidFill>
                  <a:srgbClr val="00B050"/>
                </a:solidFill>
              </a:rPr>
              <a:t>Q</a:t>
            </a:r>
            <a:r>
              <a:rPr lang="en-US" sz="2300" b="1" baseline="-25000">
                <a:solidFill>
                  <a:srgbClr val="00B050"/>
                </a:solidFill>
              </a:rPr>
              <a:t>2</a:t>
            </a:r>
            <a:r>
              <a:rPr lang="en-US" sz="2300">
                <a:solidFill>
                  <a:srgbClr val="0070C0"/>
                </a:solidFill>
              </a:rPr>
              <a:t> </a:t>
            </a:r>
            <a:r>
              <a:rPr lang="en-US" sz="2300">
                <a:solidFill>
                  <a:srgbClr val="002060"/>
                </a:solidFill>
              </a:rPr>
              <a:t>battery only”</a:t>
            </a:r>
            <a:endParaRPr lang="en-US" sz="2300">
              <a:solidFill>
                <a:srgbClr val="002060"/>
              </a:solidFill>
              <a:cs typeface="Calibri"/>
            </a:endParaRPr>
          </a:p>
          <a:p>
            <a:pPr marL="0" indent="0">
              <a:buNone/>
            </a:pPr>
            <a:endParaRPr lang="en-US" sz="23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AB63-C577-46B1-953F-DA7281346D01}" type="slidenum">
              <a:rPr lang="en-US" smtClean="0"/>
              <a:t>11</a:t>
            </a:fld>
            <a:endParaRPr lang="en-US"/>
          </a:p>
        </p:txBody>
      </p:sp>
      <p:sp>
        <p:nvSpPr>
          <p:cNvPr id="4" name="Left Brace 3"/>
          <p:cNvSpPr/>
          <p:nvPr/>
        </p:nvSpPr>
        <p:spPr>
          <a:xfrm rot="16200000">
            <a:off x="3612793" y="5228950"/>
            <a:ext cx="188495" cy="982983"/>
          </a:xfrm>
          <a:prstGeom prst="leftBrace">
            <a:avLst>
              <a:gd name="adj1" fmla="val 8333"/>
              <a:gd name="adj2" fmla="val 50943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 rot="16200000">
            <a:off x="6819055" y="5168196"/>
            <a:ext cx="188495" cy="1092764"/>
          </a:xfrm>
          <a:prstGeom prst="leftBrace">
            <a:avLst>
              <a:gd name="adj1" fmla="val 8333"/>
              <a:gd name="adj2" fmla="val 50943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5400000">
            <a:off x="2776984" y="4951957"/>
            <a:ext cx="188495" cy="547369"/>
          </a:xfrm>
          <a:prstGeom prst="leftBrace">
            <a:avLst>
              <a:gd name="adj1" fmla="val 8333"/>
              <a:gd name="adj2" fmla="val 50943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29165" y="4732513"/>
            <a:ext cx="1213794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000" b="1">
                <a:solidFill>
                  <a:srgbClr val="C00000"/>
                </a:solidFill>
              </a:rPr>
              <a:t>&lt;KB:BCC&gt;</a:t>
            </a:r>
            <a:endParaRPr lang="en-US" sz="2000" b="1">
              <a:solidFill>
                <a:srgbClr val="C00000"/>
              </a:solidFill>
              <a:cs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4898" y="5782923"/>
            <a:ext cx="197668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b="1">
                <a:solidFill>
                  <a:srgbClr val="C00000"/>
                </a:solidFill>
              </a:rPr>
              <a:t>&lt;KB:BMW_i8&gt;</a:t>
            </a:r>
            <a:endParaRPr lang="en-US" sz="2000" b="1">
              <a:solidFill>
                <a:srgbClr val="C00000"/>
              </a:solidFill>
              <a:cs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7724" y="5715042"/>
            <a:ext cx="177183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b="1">
                <a:solidFill>
                  <a:srgbClr val="C00000"/>
                </a:solidFill>
              </a:rPr>
              <a:t>&lt;</a:t>
            </a:r>
            <a:r>
              <a:rPr lang="en-US" sz="2000" b="1" err="1">
                <a:solidFill>
                  <a:srgbClr val="C00000"/>
                </a:solidFill>
              </a:rPr>
              <a:t>KB:Germany</a:t>
            </a:r>
            <a:r>
              <a:rPr lang="en-US" sz="2000" b="1">
                <a:solidFill>
                  <a:srgbClr val="C00000"/>
                </a:solidFill>
              </a:rPr>
              <a:t>&gt;</a:t>
            </a:r>
            <a:endParaRPr lang="en-US" sz="2000" b="1">
              <a:solidFill>
                <a:srgbClr val="C00000"/>
              </a:solidFill>
              <a:cs typeface="Calibri"/>
            </a:endParaRPr>
          </a:p>
        </p:txBody>
      </p:sp>
      <p:sp>
        <p:nvSpPr>
          <p:cNvPr id="13" name="Left Brace 12"/>
          <p:cNvSpPr/>
          <p:nvPr/>
        </p:nvSpPr>
        <p:spPr>
          <a:xfrm rot="5400000">
            <a:off x="5719245" y="5058472"/>
            <a:ext cx="188495" cy="334339"/>
          </a:xfrm>
          <a:prstGeom prst="leftBrace">
            <a:avLst>
              <a:gd name="adj1" fmla="val 8333"/>
              <a:gd name="adj2" fmla="val 50943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2078" y="4732513"/>
            <a:ext cx="137249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000">
                <a:solidFill>
                  <a:srgbClr val="00B050"/>
                </a:solidFill>
              </a:rPr>
              <a:t>(</a:t>
            </a:r>
            <a:r>
              <a:rPr lang="en-US" sz="2000" smtClean="0">
                <a:solidFill>
                  <a:srgbClr val="00B050"/>
                </a:solidFill>
              </a:rPr>
              <a:t>138.000 €</a:t>
            </a:r>
            <a:r>
              <a:rPr lang="en-US" sz="2000">
                <a:solidFill>
                  <a:srgbClr val="00B050"/>
                </a:solidFill>
              </a:rPr>
              <a:t>)</a:t>
            </a:r>
            <a:endParaRPr lang="en-US" sz="2000" b="1">
              <a:solidFill>
                <a:srgbClr val="FF0000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5400000">
            <a:off x="8771427" y="5058472"/>
            <a:ext cx="188495" cy="334339"/>
          </a:xfrm>
          <a:prstGeom prst="leftBrace">
            <a:avLst>
              <a:gd name="adj1" fmla="val 8333"/>
              <a:gd name="adj2" fmla="val 50943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92165" y="4732513"/>
            <a:ext cx="147668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000">
                <a:solidFill>
                  <a:srgbClr val="00B050"/>
                </a:solidFill>
              </a:rPr>
              <a:t>([50-60] km)</a:t>
            </a:r>
            <a:endParaRPr lang="en-US" sz="2000" b="1">
              <a:solidFill>
                <a:srgbClr val="FF0000"/>
              </a:solidFill>
            </a:endParaRPr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48400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2060"/>
                </a:solidFill>
              </a:rPr>
              <a:t>Qfact Extraction from Text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99100" y="991694"/>
            <a:ext cx="1122948" cy="1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86CD2B-CCE4-42E8-A86C-42888F4D74C1}"/>
              </a:ext>
            </a:extLst>
          </p:cNvPr>
          <p:cNvSpPr txBox="1"/>
          <p:nvPr/>
        </p:nvSpPr>
        <p:spPr>
          <a:xfrm>
            <a:off x="248383" y="1491029"/>
            <a:ext cx="11582399" cy="1751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300">
                <a:solidFill>
                  <a:srgbClr val="002060"/>
                </a:solidFill>
                <a:ea typeface="+mn-lt"/>
                <a:cs typeface="+mn-lt"/>
              </a:rPr>
              <a:t>Two steps: </a:t>
            </a:r>
            <a:r>
              <a:rPr lang="en-US" sz="2300" b="1" u="sng">
                <a:solidFill>
                  <a:srgbClr val="002060"/>
                </a:solidFill>
                <a:ea typeface="+mn-lt"/>
                <a:cs typeface="+mn-lt"/>
              </a:rPr>
              <a:t>Pre-processing</a:t>
            </a:r>
            <a:r>
              <a:rPr lang="en-US" sz="2300">
                <a:ea typeface="+mn-lt"/>
                <a:cs typeface="+mn-lt"/>
              </a:rPr>
              <a:t> and </a:t>
            </a:r>
            <a:r>
              <a:rPr lang="en-US" sz="2300" b="1" u="sng">
                <a:solidFill>
                  <a:srgbClr val="002060"/>
                </a:solidFill>
                <a:ea typeface="+mn-lt"/>
                <a:cs typeface="+mn-lt"/>
              </a:rPr>
              <a:t>Extracting</a:t>
            </a:r>
            <a:endParaRPr lang="en-US" sz="230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30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300" b="1">
                <a:solidFill>
                  <a:srgbClr val="002060"/>
                </a:solidFill>
                <a:ea typeface="+mn-lt"/>
                <a:cs typeface="+mn-lt"/>
              </a:rPr>
              <a:t>Step 1: </a:t>
            </a:r>
            <a:r>
              <a:rPr lang="en-US" sz="2300" b="1" u="sng">
                <a:solidFill>
                  <a:srgbClr val="002060"/>
                </a:solidFill>
                <a:ea typeface="+mn-lt"/>
                <a:cs typeface="+mn-lt"/>
              </a:rPr>
              <a:t>Pre-processing</a:t>
            </a:r>
            <a:r>
              <a:rPr lang="en-US" sz="2300">
                <a:solidFill>
                  <a:srgbClr val="002060"/>
                </a:solidFill>
                <a:ea typeface="+mn-lt"/>
                <a:cs typeface="+mn-lt"/>
              </a:rPr>
              <a:t>: Detecting</a:t>
            </a:r>
            <a:r>
              <a:rPr lang="en-US" sz="2300">
                <a:ea typeface="+mn-lt"/>
                <a:cs typeface="+mn-lt"/>
              </a:rPr>
              <a:t> </a:t>
            </a:r>
            <a:r>
              <a:rPr lang="en-US" sz="2300">
                <a:solidFill>
                  <a:srgbClr val="C00000"/>
                </a:solidFill>
                <a:ea typeface="+mn-lt"/>
                <a:cs typeface="+mn-lt"/>
              </a:rPr>
              <a:t>entities</a:t>
            </a:r>
            <a:r>
              <a:rPr lang="en-US" sz="2300">
                <a:solidFill>
                  <a:srgbClr val="002060"/>
                </a:solidFill>
                <a:ea typeface="+mn-lt"/>
                <a:cs typeface="+mn-lt"/>
              </a:rPr>
              <a:t> </a:t>
            </a:r>
            <a:r>
              <a:rPr lang="en-US" sz="2300" i="1">
                <a:solidFill>
                  <a:srgbClr val="002060"/>
                </a:solidFill>
                <a:ea typeface="+mn-lt"/>
                <a:cs typeface="+mn-lt"/>
              </a:rPr>
              <a:t>(AIDA [Hoffart et al., 2011]) </a:t>
            </a:r>
            <a:endParaRPr lang="en-US" sz="23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300">
                <a:solidFill>
                  <a:srgbClr val="FF0000"/>
                </a:solidFill>
                <a:ea typeface="+mn-lt"/>
                <a:cs typeface="+mn-lt"/>
              </a:rPr>
              <a:t>                                                        </a:t>
            </a:r>
            <a:r>
              <a:rPr lang="en-US" sz="2300">
                <a:solidFill>
                  <a:srgbClr val="002060"/>
                </a:solidFill>
                <a:ea typeface="+mn-lt"/>
                <a:cs typeface="+mn-lt"/>
              </a:rPr>
              <a:t>and</a:t>
            </a:r>
            <a:r>
              <a:rPr lang="en-US" sz="2300">
                <a:ea typeface="+mn-lt"/>
                <a:cs typeface="+mn-lt"/>
              </a:rPr>
              <a:t> </a:t>
            </a:r>
            <a:r>
              <a:rPr lang="en-US" sz="2300">
                <a:solidFill>
                  <a:srgbClr val="00B050"/>
                </a:solidFill>
                <a:ea typeface="+mn-lt"/>
                <a:cs typeface="+mn-lt"/>
              </a:rPr>
              <a:t>quantities</a:t>
            </a:r>
            <a:r>
              <a:rPr lang="en-US" sz="2300">
                <a:solidFill>
                  <a:srgbClr val="002060"/>
                </a:solidFill>
                <a:ea typeface="+mn-lt"/>
                <a:cs typeface="+mn-lt"/>
              </a:rPr>
              <a:t> </a:t>
            </a:r>
            <a:r>
              <a:rPr lang="en-US" sz="2300" i="1">
                <a:solidFill>
                  <a:srgbClr val="002060"/>
                </a:solidFill>
                <a:ea typeface="+mn-lt"/>
                <a:cs typeface="+mn-lt"/>
              </a:rPr>
              <a:t>(Illinois Quantifier [Roy et al. 2015])</a:t>
            </a:r>
            <a:endParaRPr lang="en-GB" sz="2300">
              <a:cs typeface="Calibri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4" y="6413863"/>
            <a:ext cx="1549200" cy="3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8" grpId="0" animBg="1"/>
      <p:bldP spid="10" grpId="0" animBg="1"/>
      <p:bldP spid="6" grpId="0"/>
      <p:bldP spid="11" grpId="0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2DD0FA-285C-44DC-B355-101CD0C22A97}"/>
              </a:ext>
            </a:extLst>
          </p:cNvPr>
          <p:cNvSpPr/>
          <p:nvPr/>
        </p:nvSpPr>
        <p:spPr>
          <a:xfrm>
            <a:off x="339970" y="2592853"/>
            <a:ext cx="11400690" cy="3581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96" y="2443952"/>
            <a:ext cx="11654199" cy="35514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100" u="sng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100" b="1">
                <a:solidFill>
                  <a:srgbClr val="00B050"/>
                </a:solidFill>
              </a:rPr>
              <a:t>Q</a:t>
            </a:r>
            <a:r>
              <a:rPr lang="en-US" sz="2100" b="1" baseline="-25000">
                <a:solidFill>
                  <a:srgbClr val="00B050"/>
                </a:solidFill>
              </a:rPr>
              <a:t>1</a:t>
            </a:r>
            <a:r>
              <a:rPr lang="en-US" sz="2100"/>
              <a:t> </a:t>
            </a:r>
            <a:r>
              <a:rPr lang="en-US" sz="2100">
                <a:solidFill>
                  <a:srgbClr val="002060"/>
                </a:solidFill>
              </a:rPr>
              <a:t>in the input:</a:t>
            </a:r>
            <a:endParaRPr lang="en-US" sz="2100">
              <a:solidFill>
                <a:srgbClr val="002060"/>
              </a:solidFill>
              <a:cs typeface="Calibri"/>
            </a:endParaRPr>
          </a:p>
          <a:p>
            <a:pPr marL="0" indent="0">
              <a:buNone/>
            </a:pPr>
            <a:r>
              <a:rPr lang="en-US" sz="2100">
                <a:solidFill>
                  <a:srgbClr val="002060"/>
                </a:solidFill>
              </a:rPr>
              <a:t>“According to</a:t>
            </a:r>
            <a:r>
              <a:rPr lang="en-US" sz="2100">
                <a:solidFill>
                  <a:srgbClr val="0070C0"/>
                </a:solidFill>
              </a:rPr>
              <a:t> </a:t>
            </a:r>
            <a:r>
              <a:rPr lang="en-US" sz="2100">
                <a:solidFill>
                  <a:srgbClr val="C00000"/>
                </a:solidFill>
              </a:rPr>
              <a:t>&lt;KB:BBC&gt;</a:t>
            </a:r>
            <a:r>
              <a:rPr lang="en-US" sz="2100">
                <a:solidFill>
                  <a:srgbClr val="FF0000"/>
                </a:solidFill>
              </a:rPr>
              <a:t> </a:t>
            </a:r>
            <a:r>
              <a:rPr lang="en-US" sz="2100">
                <a:solidFill>
                  <a:srgbClr val="0070C0"/>
                </a:solidFill>
              </a:rPr>
              <a:t>, </a:t>
            </a:r>
            <a:r>
              <a:rPr lang="en-US" sz="2100">
                <a:solidFill>
                  <a:srgbClr val="C00000"/>
                </a:solidFill>
              </a:rPr>
              <a:t>&lt;KB:BMW_i8&gt;</a:t>
            </a:r>
            <a:r>
              <a:rPr lang="en-US" sz="2100">
                <a:solidFill>
                  <a:srgbClr val="0070C0"/>
                </a:solidFill>
              </a:rPr>
              <a:t> </a:t>
            </a:r>
            <a:r>
              <a:rPr lang="en-US" sz="2100">
                <a:solidFill>
                  <a:srgbClr val="002060"/>
                </a:solidFill>
              </a:rPr>
              <a:t>has price of</a:t>
            </a:r>
            <a:r>
              <a:rPr lang="en-US" sz="2100">
                <a:solidFill>
                  <a:srgbClr val="0070C0"/>
                </a:solidFill>
              </a:rPr>
              <a:t> </a:t>
            </a:r>
            <a:r>
              <a:rPr lang="en-US" sz="2100" b="1">
                <a:solidFill>
                  <a:srgbClr val="00B050"/>
                </a:solidFill>
              </a:rPr>
              <a:t>Q</a:t>
            </a:r>
            <a:r>
              <a:rPr lang="en-US" sz="2100" b="1" baseline="-25000">
                <a:solidFill>
                  <a:srgbClr val="00B050"/>
                </a:solidFill>
              </a:rPr>
              <a:t>1</a:t>
            </a:r>
            <a:r>
              <a:rPr lang="en-US" sz="2100">
                <a:solidFill>
                  <a:srgbClr val="0070C0"/>
                </a:solidFill>
              </a:rPr>
              <a:t> </a:t>
            </a:r>
            <a:r>
              <a:rPr lang="en-US" sz="2100">
                <a:solidFill>
                  <a:srgbClr val="002060"/>
                </a:solidFill>
              </a:rPr>
              <a:t>in</a:t>
            </a:r>
            <a:r>
              <a:rPr lang="en-US" sz="2100">
                <a:solidFill>
                  <a:srgbClr val="0070C0"/>
                </a:solidFill>
              </a:rPr>
              <a:t> </a:t>
            </a:r>
            <a:r>
              <a:rPr lang="en-US" sz="2100">
                <a:solidFill>
                  <a:srgbClr val="C00000"/>
                </a:solidFill>
              </a:rPr>
              <a:t>&lt;</a:t>
            </a:r>
            <a:r>
              <a:rPr lang="en-US" sz="2100" err="1">
                <a:solidFill>
                  <a:srgbClr val="C00000"/>
                </a:solidFill>
              </a:rPr>
              <a:t>KB:Germany</a:t>
            </a:r>
            <a:r>
              <a:rPr lang="en-US" sz="2100">
                <a:solidFill>
                  <a:srgbClr val="C00000"/>
                </a:solidFill>
              </a:rPr>
              <a:t>&gt;</a:t>
            </a:r>
            <a:r>
              <a:rPr lang="en-US" sz="2100">
                <a:solidFill>
                  <a:srgbClr val="0070C0"/>
                </a:solidFill>
              </a:rPr>
              <a:t> </a:t>
            </a:r>
            <a:r>
              <a:rPr lang="en-US" sz="2100">
                <a:solidFill>
                  <a:srgbClr val="002060"/>
                </a:solidFill>
              </a:rPr>
              <a:t>and range</a:t>
            </a:r>
            <a:r>
              <a:rPr lang="en-US" sz="2100">
                <a:solidFill>
                  <a:srgbClr val="0070C0"/>
                </a:solidFill>
              </a:rPr>
              <a:t> </a:t>
            </a:r>
            <a:r>
              <a:rPr lang="en-US" sz="2100" b="1">
                <a:solidFill>
                  <a:srgbClr val="00B050"/>
                </a:solidFill>
              </a:rPr>
              <a:t>Q</a:t>
            </a:r>
            <a:r>
              <a:rPr lang="en-US" sz="2100" b="1" baseline="-25000">
                <a:solidFill>
                  <a:srgbClr val="00B050"/>
                </a:solidFill>
              </a:rPr>
              <a:t>2</a:t>
            </a:r>
            <a:r>
              <a:rPr lang="en-US" sz="2100">
                <a:solidFill>
                  <a:srgbClr val="0070C0"/>
                </a:solidFill>
              </a:rPr>
              <a:t> </a:t>
            </a:r>
            <a:r>
              <a:rPr lang="en-US" sz="2100">
                <a:solidFill>
                  <a:srgbClr val="002060"/>
                </a:solidFill>
              </a:rPr>
              <a:t>battery only”</a:t>
            </a:r>
            <a:r>
              <a:rPr lang="en-US" sz="2100"/>
              <a:t> </a:t>
            </a:r>
            <a:endParaRPr lang="en-US" sz="2100">
              <a:cs typeface="Calibri"/>
            </a:endParaRPr>
          </a:p>
          <a:p>
            <a:pPr marL="0" indent="0">
              <a:buNone/>
            </a:pPr>
            <a:endParaRPr lang="en-US" sz="2100" b="1">
              <a:solidFill>
                <a:srgbClr val="00B050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100" b="1">
              <a:solidFill>
                <a:srgbClr val="00B050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100" b="1">
                <a:solidFill>
                  <a:srgbClr val="00B050"/>
                </a:solidFill>
              </a:rPr>
              <a:t>Q</a:t>
            </a:r>
            <a:r>
              <a:rPr lang="en-US" sz="2100" b="1" baseline="-25000">
                <a:solidFill>
                  <a:srgbClr val="00B050"/>
                </a:solidFill>
              </a:rPr>
              <a:t>2</a:t>
            </a:r>
            <a:r>
              <a:rPr lang="en-US" sz="2100"/>
              <a:t> </a:t>
            </a:r>
            <a:r>
              <a:rPr lang="en-US" sz="2100">
                <a:solidFill>
                  <a:srgbClr val="002060"/>
                </a:solidFill>
              </a:rPr>
              <a:t>in the input:</a:t>
            </a:r>
            <a:endParaRPr lang="en-US" sz="2100">
              <a:solidFill>
                <a:srgbClr val="002060"/>
              </a:solidFill>
              <a:cs typeface="Calibri"/>
            </a:endParaRPr>
          </a:p>
          <a:p>
            <a:pPr marL="0" indent="0">
              <a:buNone/>
            </a:pPr>
            <a:r>
              <a:rPr lang="en-US" sz="2100">
                <a:solidFill>
                  <a:srgbClr val="002060"/>
                </a:solidFill>
              </a:rPr>
              <a:t>“According to</a:t>
            </a:r>
            <a:r>
              <a:rPr lang="en-US" sz="2100">
                <a:solidFill>
                  <a:srgbClr val="0070C0"/>
                </a:solidFill>
              </a:rPr>
              <a:t> </a:t>
            </a:r>
            <a:r>
              <a:rPr lang="en-US" sz="2100">
                <a:solidFill>
                  <a:srgbClr val="C00000"/>
                </a:solidFill>
              </a:rPr>
              <a:t>&lt;KB:BBC&gt;</a:t>
            </a:r>
            <a:r>
              <a:rPr lang="en-US" sz="2100">
                <a:solidFill>
                  <a:srgbClr val="FF0000"/>
                </a:solidFill>
              </a:rPr>
              <a:t> </a:t>
            </a:r>
            <a:r>
              <a:rPr lang="en-US" sz="2100">
                <a:solidFill>
                  <a:srgbClr val="0070C0"/>
                </a:solidFill>
              </a:rPr>
              <a:t>, </a:t>
            </a:r>
            <a:r>
              <a:rPr lang="en-US" sz="2100">
                <a:solidFill>
                  <a:srgbClr val="C00000"/>
                </a:solidFill>
              </a:rPr>
              <a:t>&lt;KB:BMW_i8&gt;</a:t>
            </a:r>
            <a:r>
              <a:rPr lang="en-US" sz="2100">
                <a:solidFill>
                  <a:srgbClr val="0070C0"/>
                </a:solidFill>
              </a:rPr>
              <a:t> </a:t>
            </a:r>
            <a:r>
              <a:rPr lang="en-US" sz="2100">
                <a:solidFill>
                  <a:srgbClr val="002060"/>
                </a:solidFill>
              </a:rPr>
              <a:t>has price of</a:t>
            </a:r>
            <a:r>
              <a:rPr lang="en-US" sz="2100">
                <a:solidFill>
                  <a:srgbClr val="0070C0"/>
                </a:solidFill>
              </a:rPr>
              <a:t> </a:t>
            </a:r>
            <a:r>
              <a:rPr lang="en-US" sz="2100" b="1">
                <a:solidFill>
                  <a:srgbClr val="00B050"/>
                </a:solidFill>
              </a:rPr>
              <a:t>Q</a:t>
            </a:r>
            <a:r>
              <a:rPr lang="en-US" sz="2100" b="1" baseline="-25000">
                <a:solidFill>
                  <a:srgbClr val="00B050"/>
                </a:solidFill>
              </a:rPr>
              <a:t>1</a:t>
            </a:r>
            <a:r>
              <a:rPr lang="en-US" sz="2100">
                <a:solidFill>
                  <a:srgbClr val="0070C0"/>
                </a:solidFill>
              </a:rPr>
              <a:t> </a:t>
            </a:r>
            <a:r>
              <a:rPr lang="en-US" sz="2100">
                <a:solidFill>
                  <a:srgbClr val="002060"/>
                </a:solidFill>
              </a:rPr>
              <a:t>in</a:t>
            </a:r>
            <a:r>
              <a:rPr lang="en-US" sz="2100">
                <a:solidFill>
                  <a:srgbClr val="0070C0"/>
                </a:solidFill>
              </a:rPr>
              <a:t> </a:t>
            </a:r>
            <a:r>
              <a:rPr lang="en-US" sz="2100">
                <a:solidFill>
                  <a:srgbClr val="C00000"/>
                </a:solidFill>
              </a:rPr>
              <a:t>&lt;</a:t>
            </a:r>
            <a:r>
              <a:rPr lang="en-US" sz="2100" err="1">
                <a:solidFill>
                  <a:srgbClr val="C00000"/>
                </a:solidFill>
              </a:rPr>
              <a:t>KB:Germany</a:t>
            </a:r>
            <a:r>
              <a:rPr lang="en-US" sz="2100">
                <a:solidFill>
                  <a:srgbClr val="C00000"/>
                </a:solidFill>
              </a:rPr>
              <a:t>&gt;</a:t>
            </a:r>
            <a:r>
              <a:rPr lang="en-US" sz="2100">
                <a:solidFill>
                  <a:srgbClr val="0070C0"/>
                </a:solidFill>
              </a:rPr>
              <a:t> </a:t>
            </a:r>
            <a:r>
              <a:rPr lang="en-US" sz="2100">
                <a:solidFill>
                  <a:srgbClr val="002060"/>
                </a:solidFill>
              </a:rPr>
              <a:t>and range</a:t>
            </a:r>
            <a:r>
              <a:rPr lang="en-US" sz="2100">
                <a:solidFill>
                  <a:srgbClr val="0070C0"/>
                </a:solidFill>
              </a:rPr>
              <a:t> </a:t>
            </a:r>
            <a:r>
              <a:rPr lang="en-US" sz="2100" b="1">
                <a:solidFill>
                  <a:srgbClr val="00B050"/>
                </a:solidFill>
              </a:rPr>
              <a:t>Q</a:t>
            </a:r>
            <a:r>
              <a:rPr lang="en-US" sz="2100" b="1" baseline="-25000">
                <a:solidFill>
                  <a:srgbClr val="00B050"/>
                </a:solidFill>
              </a:rPr>
              <a:t>2</a:t>
            </a:r>
            <a:r>
              <a:rPr lang="en-US" sz="2100">
                <a:solidFill>
                  <a:srgbClr val="0070C0"/>
                </a:solidFill>
              </a:rPr>
              <a:t> </a:t>
            </a:r>
            <a:r>
              <a:rPr lang="en-US" sz="2100">
                <a:solidFill>
                  <a:srgbClr val="002060"/>
                </a:solidFill>
              </a:rPr>
              <a:t>battery</a:t>
            </a:r>
            <a:r>
              <a:rPr lang="en-US" sz="2100">
                <a:solidFill>
                  <a:srgbClr val="0070C0"/>
                </a:solidFill>
              </a:rPr>
              <a:t> </a:t>
            </a:r>
            <a:r>
              <a:rPr lang="en-US" sz="2100">
                <a:solidFill>
                  <a:srgbClr val="002060"/>
                </a:solidFill>
              </a:rPr>
              <a:t>only”  </a:t>
            </a:r>
            <a:r>
              <a:rPr lang="en-US" sz="2100"/>
              <a:t>     </a:t>
            </a:r>
            <a:endParaRPr lang="en-US" sz="2100">
              <a:cs typeface="Calibri"/>
            </a:endParaRPr>
          </a:p>
          <a:p>
            <a:pPr marL="0" indent="0">
              <a:buNone/>
            </a:pPr>
            <a:endParaRPr lang="en-US" sz="2100">
              <a:cs typeface="Calibri"/>
            </a:endParaRPr>
          </a:p>
          <a:p>
            <a:pPr marL="0" indent="0">
              <a:buNone/>
            </a:pPr>
            <a:endParaRPr lang="en-US" sz="2100"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AB63-C577-46B1-953F-DA7281346D01}" type="slidenum">
              <a:rPr lang="en-US" smtClean="0"/>
              <a:t>12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417582" y="2843196"/>
            <a:ext cx="1528" cy="47498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809870" y="4494974"/>
            <a:ext cx="3837" cy="47458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 rot="16731139">
            <a:off x="4637238" y="2377916"/>
            <a:ext cx="1406800" cy="2472992"/>
          </a:xfrm>
          <a:prstGeom prst="arc">
            <a:avLst>
              <a:gd name="adj1" fmla="val 16571319"/>
              <a:gd name="adj2" fmla="val 3946336"/>
            </a:avLst>
          </a:prstGeom>
          <a:ln w="254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Arc 10"/>
          <p:cNvSpPr/>
          <p:nvPr/>
        </p:nvSpPr>
        <p:spPr>
          <a:xfrm rot="5725744">
            <a:off x="6430973" y="2734068"/>
            <a:ext cx="1365770" cy="1376730"/>
          </a:xfrm>
          <a:prstGeom prst="arc">
            <a:avLst>
              <a:gd name="adj1" fmla="val 16872092"/>
              <a:gd name="adj2" fmla="val 3946336"/>
            </a:avLst>
          </a:prstGeom>
          <a:ln w="25400">
            <a:solidFill>
              <a:srgbClr val="0070C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2" name="Arc 11"/>
          <p:cNvSpPr/>
          <p:nvPr/>
        </p:nvSpPr>
        <p:spPr>
          <a:xfrm rot="6135550">
            <a:off x="5631908" y="3150784"/>
            <a:ext cx="818938" cy="765773"/>
          </a:xfrm>
          <a:prstGeom prst="arc">
            <a:avLst>
              <a:gd name="adj1" fmla="val 16595858"/>
              <a:gd name="adj2" fmla="val 3946336"/>
            </a:avLst>
          </a:prstGeom>
          <a:ln w="25400">
            <a:solidFill>
              <a:srgbClr val="0070C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3" name="Arc 12"/>
          <p:cNvSpPr/>
          <p:nvPr/>
        </p:nvSpPr>
        <p:spPr>
          <a:xfrm rot="16656416">
            <a:off x="6482154" y="2086259"/>
            <a:ext cx="1807133" cy="6473663"/>
          </a:xfrm>
          <a:prstGeom prst="arc">
            <a:avLst>
              <a:gd name="adj1" fmla="val 16131853"/>
              <a:gd name="adj2" fmla="val 4404706"/>
            </a:avLst>
          </a:prstGeom>
          <a:ln w="254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Arc 13"/>
          <p:cNvSpPr/>
          <p:nvPr/>
        </p:nvSpPr>
        <p:spPr>
          <a:xfrm rot="6135550">
            <a:off x="9248014" y="5017901"/>
            <a:ext cx="664974" cy="441522"/>
          </a:xfrm>
          <a:prstGeom prst="arc">
            <a:avLst>
              <a:gd name="adj1" fmla="val 16595858"/>
              <a:gd name="adj2" fmla="val 3946336"/>
            </a:avLst>
          </a:prstGeom>
          <a:ln w="25400">
            <a:solidFill>
              <a:srgbClr val="0070C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5" name="Arc 14"/>
          <p:cNvSpPr/>
          <p:nvPr/>
        </p:nvSpPr>
        <p:spPr>
          <a:xfrm rot="5725744">
            <a:off x="9722991" y="4884232"/>
            <a:ext cx="934381" cy="618590"/>
          </a:xfrm>
          <a:prstGeom prst="arc">
            <a:avLst>
              <a:gd name="adj1" fmla="val 16872092"/>
              <a:gd name="adj2" fmla="val 3946336"/>
            </a:avLst>
          </a:prstGeom>
          <a:ln w="25400">
            <a:solidFill>
              <a:srgbClr val="0070C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1792" y="2775167"/>
            <a:ext cx="485389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 anchor="t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entity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36670" y="3797540"/>
            <a:ext cx="627300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r>
              <a:rPr lang="en-US" sz="1600">
                <a:solidFill>
                  <a:srgbClr val="0070C0"/>
                </a:solidFill>
              </a:rPr>
              <a:t>context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98910" y="3912055"/>
            <a:ext cx="655434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00">
                <a:solidFill>
                  <a:srgbClr val="0070C0"/>
                </a:solidFill>
              </a:rPr>
              <a:t>context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304820" y="5458208"/>
            <a:ext cx="56200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</a:rPr>
              <a:t>context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09933" y="5510928"/>
            <a:ext cx="54470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>
                <a:solidFill>
                  <a:srgbClr val="0070C0"/>
                </a:solidFill>
              </a:rPr>
              <a:t>context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17582" y="4204549"/>
            <a:ext cx="485389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lIns="0" tIns="0" rIns="0" bIns="0" rtlCol="0" anchor="t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entity</a:t>
            </a:r>
          </a:p>
        </p:txBody>
      </p:sp>
      <p:sp>
        <p:nvSpPr>
          <p:cNvPr id="24" name="Title 2"/>
          <p:cNvSpPr txBox="1">
            <a:spLocks/>
          </p:cNvSpPr>
          <p:nvPr/>
        </p:nvSpPr>
        <p:spPr>
          <a:xfrm>
            <a:off x="48400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2060"/>
                </a:solidFill>
              </a:rPr>
              <a:t>Qfact Extraction from Text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99100" y="991694"/>
            <a:ext cx="1122948" cy="1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6C3841-57FD-497C-9A28-29FC6D59B1DF}"/>
              </a:ext>
            </a:extLst>
          </p:cNvPr>
          <p:cNvSpPr txBox="1"/>
          <p:nvPr/>
        </p:nvSpPr>
        <p:spPr>
          <a:xfrm>
            <a:off x="224937" y="1291737"/>
            <a:ext cx="11465169" cy="11474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300" b="1">
                <a:solidFill>
                  <a:srgbClr val="002060"/>
                </a:solidFill>
                <a:ea typeface="+mn-lt"/>
                <a:cs typeface="+mn-lt"/>
              </a:rPr>
              <a:t>Step 2: </a:t>
            </a:r>
            <a:r>
              <a:rPr lang="en-US" sz="2300" b="1" u="sng">
                <a:solidFill>
                  <a:srgbClr val="002060"/>
                </a:solidFill>
                <a:ea typeface="+mn-lt"/>
                <a:cs typeface="+mn-lt"/>
              </a:rPr>
              <a:t>Extracting</a:t>
            </a:r>
            <a:r>
              <a:rPr lang="en-US" sz="2300">
                <a:solidFill>
                  <a:srgbClr val="002060"/>
                </a:solidFill>
                <a:ea typeface="+mn-lt"/>
                <a:cs typeface="+mn-lt"/>
              </a:rPr>
              <a:t>:</a:t>
            </a:r>
            <a:endParaRPr lang="en-US" sz="2300">
              <a:ea typeface="+mn-lt"/>
              <a:cs typeface="+mn-lt"/>
            </a:endParaRP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300">
                <a:solidFill>
                  <a:srgbClr val="002060"/>
                </a:solidFill>
                <a:ea typeface="+mn-lt"/>
                <a:cs typeface="+mn-lt"/>
              </a:rPr>
              <a:t>For each quantity in the pre-processed sentence, detect its linked entity and context</a:t>
            </a:r>
            <a:endParaRPr lang="en-US" sz="2300">
              <a:ea typeface="+mn-lt"/>
              <a:cs typeface="+mn-lt"/>
            </a:endParaRPr>
          </a:p>
          <a:p>
            <a:pPr algn="l"/>
            <a:endParaRPr lang="en-GB" sz="2300">
              <a:cs typeface="Calibri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4" y="6413863"/>
            <a:ext cx="1549200" cy="3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9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2DD0FA-285C-44DC-B355-101CD0C22A97}"/>
              </a:ext>
            </a:extLst>
          </p:cNvPr>
          <p:cNvSpPr/>
          <p:nvPr/>
        </p:nvSpPr>
        <p:spPr>
          <a:xfrm>
            <a:off x="339970" y="2592853"/>
            <a:ext cx="11400690" cy="3581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96" y="2443951"/>
            <a:ext cx="11654199" cy="48325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100" u="sng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100" b="1">
                <a:solidFill>
                  <a:srgbClr val="00B050"/>
                </a:solidFill>
              </a:rPr>
              <a:t>Q</a:t>
            </a:r>
            <a:r>
              <a:rPr lang="en-US" sz="2100" b="1" baseline="-25000">
                <a:solidFill>
                  <a:srgbClr val="00B050"/>
                </a:solidFill>
              </a:rPr>
              <a:t>1</a:t>
            </a:r>
            <a:r>
              <a:rPr lang="en-US" sz="2100"/>
              <a:t> </a:t>
            </a:r>
            <a:r>
              <a:rPr lang="en-US" sz="2100">
                <a:solidFill>
                  <a:srgbClr val="002060"/>
                </a:solidFill>
              </a:rPr>
              <a:t>in the input:</a:t>
            </a:r>
            <a:endParaRPr lang="en-US" sz="2100">
              <a:solidFill>
                <a:srgbClr val="002060"/>
              </a:solidFill>
              <a:cs typeface="Calibri"/>
            </a:endParaRPr>
          </a:p>
          <a:p>
            <a:pPr marL="0" indent="0">
              <a:buNone/>
            </a:pPr>
            <a:r>
              <a:rPr lang="en-US" sz="2100">
                <a:solidFill>
                  <a:srgbClr val="002060"/>
                </a:solidFill>
              </a:rPr>
              <a:t>“According to</a:t>
            </a:r>
            <a:r>
              <a:rPr lang="en-US" sz="2100">
                <a:solidFill>
                  <a:srgbClr val="0070C0"/>
                </a:solidFill>
              </a:rPr>
              <a:t> </a:t>
            </a:r>
            <a:r>
              <a:rPr lang="en-US" sz="2100">
                <a:solidFill>
                  <a:srgbClr val="C00000"/>
                </a:solidFill>
              </a:rPr>
              <a:t>&lt;KB:BBC&gt;</a:t>
            </a:r>
            <a:r>
              <a:rPr lang="en-US" sz="2100">
                <a:solidFill>
                  <a:srgbClr val="FF0000"/>
                </a:solidFill>
              </a:rPr>
              <a:t> </a:t>
            </a:r>
            <a:r>
              <a:rPr lang="en-US" sz="2100">
                <a:solidFill>
                  <a:srgbClr val="0070C0"/>
                </a:solidFill>
              </a:rPr>
              <a:t>, </a:t>
            </a:r>
            <a:r>
              <a:rPr lang="en-US" sz="2100">
                <a:solidFill>
                  <a:srgbClr val="C00000"/>
                </a:solidFill>
              </a:rPr>
              <a:t>&lt;KB:BMW_i8&gt;</a:t>
            </a:r>
            <a:r>
              <a:rPr lang="en-US" sz="2100">
                <a:solidFill>
                  <a:srgbClr val="0070C0"/>
                </a:solidFill>
              </a:rPr>
              <a:t> </a:t>
            </a:r>
            <a:r>
              <a:rPr lang="en-US" sz="2100">
                <a:solidFill>
                  <a:srgbClr val="002060"/>
                </a:solidFill>
              </a:rPr>
              <a:t>has price of</a:t>
            </a:r>
            <a:r>
              <a:rPr lang="en-US" sz="2100">
                <a:solidFill>
                  <a:srgbClr val="0070C0"/>
                </a:solidFill>
              </a:rPr>
              <a:t> </a:t>
            </a:r>
            <a:r>
              <a:rPr lang="en-US" sz="2100" b="1">
                <a:solidFill>
                  <a:srgbClr val="00B050"/>
                </a:solidFill>
              </a:rPr>
              <a:t>Q</a:t>
            </a:r>
            <a:r>
              <a:rPr lang="en-US" sz="2100" b="1" baseline="-25000">
                <a:solidFill>
                  <a:srgbClr val="00B050"/>
                </a:solidFill>
              </a:rPr>
              <a:t>1</a:t>
            </a:r>
            <a:r>
              <a:rPr lang="en-US" sz="2100">
                <a:solidFill>
                  <a:srgbClr val="0070C0"/>
                </a:solidFill>
              </a:rPr>
              <a:t> </a:t>
            </a:r>
            <a:r>
              <a:rPr lang="en-US" sz="2100">
                <a:solidFill>
                  <a:srgbClr val="002060"/>
                </a:solidFill>
              </a:rPr>
              <a:t>in</a:t>
            </a:r>
            <a:r>
              <a:rPr lang="en-US" sz="2100">
                <a:solidFill>
                  <a:srgbClr val="0070C0"/>
                </a:solidFill>
              </a:rPr>
              <a:t> </a:t>
            </a:r>
            <a:r>
              <a:rPr lang="en-US" sz="2100">
                <a:solidFill>
                  <a:srgbClr val="C00000"/>
                </a:solidFill>
              </a:rPr>
              <a:t>&lt;</a:t>
            </a:r>
            <a:r>
              <a:rPr lang="en-US" sz="2100" err="1">
                <a:solidFill>
                  <a:srgbClr val="C00000"/>
                </a:solidFill>
              </a:rPr>
              <a:t>KB:Germany</a:t>
            </a:r>
            <a:r>
              <a:rPr lang="en-US" sz="2100">
                <a:solidFill>
                  <a:srgbClr val="C00000"/>
                </a:solidFill>
              </a:rPr>
              <a:t>&gt;</a:t>
            </a:r>
            <a:r>
              <a:rPr lang="en-US" sz="2100">
                <a:solidFill>
                  <a:srgbClr val="0070C0"/>
                </a:solidFill>
              </a:rPr>
              <a:t> </a:t>
            </a:r>
            <a:r>
              <a:rPr lang="en-US" sz="2100">
                <a:solidFill>
                  <a:srgbClr val="002060"/>
                </a:solidFill>
              </a:rPr>
              <a:t>and range</a:t>
            </a:r>
            <a:r>
              <a:rPr lang="en-US" sz="2100">
                <a:solidFill>
                  <a:srgbClr val="0070C0"/>
                </a:solidFill>
              </a:rPr>
              <a:t> </a:t>
            </a:r>
            <a:r>
              <a:rPr lang="en-US" sz="2100" b="1">
                <a:solidFill>
                  <a:srgbClr val="00B050"/>
                </a:solidFill>
              </a:rPr>
              <a:t>Q</a:t>
            </a:r>
            <a:r>
              <a:rPr lang="en-US" sz="2100" b="1" baseline="-25000">
                <a:solidFill>
                  <a:srgbClr val="00B050"/>
                </a:solidFill>
              </a:rPr>
              <a:t>2</a:t>
            </a:r>
            <a:r>
              <a:rPr lang="en-US" sz="2100">
                <a:solidFill>
                  <a:srgbClr val="0070C0"/>
                </a:solidFill>
              </a:rPr>
              <a:t> </a:t>
            </a:r>
            <a:r>
              <a:rPr lang="en-US" sz="2100">
                <a:solidFill>
                  <a:srgbClr val="002060"/>
                </a:solidFill>
              </a:rPr>
              <a:t>battery only”</a:t>
            </a:r>
            <a:r>
              <a:rPr lang="en-US" sz="2100"/>
              <a:t> </a:t>
            </a:r>
            <a:endParaRPr lang="en-US" sz="2100">
              <a:cs typeface="Calibri"/>
            </a:endParaRPr>
          </a:p>
          <a:p>
            <a:pPr marL="0" indent="0">
              <a:buNone/>
            </a:pPr>
            <a:endParaRPr lang="en-US" sz="2100" b="1">
              <a:solidFill>
                <a:srgbClr val="00B050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100" b="1">
              <a:solidFill>
                <a:srgbClr val="00B050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100" b="1">
                <a:solidFill>
                  <a:srgbClr val="00B050"/>
                </a:solidFill>
              </a:rPr>
              <a:t>Q</a:t>
            </a:r>
            <a:r>
              <a:rPr lang="en-US" sz="2100" b="1" baseline="-25000">
                <a:solidFill>
                  <a:srgbClr val="00B050"/>
                </a:solidFill>
              </a:rPr>
              <a:t>2</a:t>
            </a:r>
            <a:r>
              <a:rPr lang="en-US" sz="2100"/>
              <a:t> </a:t>
            </a:r>
            <a:r>
              <a:rPr lang="en-US" sz="2100">
                <a:solidFill>
                  <a:srgbClr val="002060"/>
                </a:solidFill>
              </a:rPr>
              <a:t>in the input:</a:t>
            </a:r>
            <a:endParaRPr lang="en-US" sz="2100">
              <a:solidFill>
                <a:srgbClr val="002060"/>
              </a:solidFill>
              <a:cs typeface="Calibri"/>
            </a:endParaRPr>
          </a:p>
          <a:p>
            <a:pPr marL="0" indent="0">
              <a:buNone/>
            </a:pPr>
            <a:r>
              <a:rPr lang="en-US" sz="2100">
                <a:solidFill>
                  <a:srgbClr val="002060"/>
                </a:solidFill>
              </a:rPr>
              <a:t>“According to</a:t>
            </a:r>
            <a:r>
              <a:rPr lang="en-US" sz="2100">
                <a:solidFill>
                  <a:srgbClr val="0070C0"/>
                </a:solidFill>
              </a:rPr>
              <a:t> </a:t>
            </a:r>
            <a:r>
              <a:rPr lang="en-US" sz="2100">
                <a:solidFill>
                  <a:srgbClr val="C00000"/>
                </a:solidFill>
              </a:rPr>
              <a:t>&lt;KB:BBC&gt;</a:t>
            </a:r>
            <a:r>
              <a:rPr lang="en-US" sz="2100">
                <a:solidFill>
                  <a:srgbClr val="FF0000"/>
                </a:solidFill>
              </a:rPr>
              <a:t> </a:t>
            </a:r>
            <a:r>
              <a:rPr lang="en-US" sz="2100">
                <a:solidFill>
                  <a:srgbClr val="0070C0"/>
                </a:solidFill>
              </a:rPr>
              <a:t>, </a:t>
            </a:r>
            <a:r>
              <a:rPr lang="en-US" sz="2100">
                <a:solidFill>
                  <a:srgbClr val="C00000"/>
                </a:solidFill>
              </a:rPr>
              <a:t>&lt;KB:BMW_i8&gt;</a:t>
            </a:r>
            <a:r>
              <a:rPr lang="en-US" sz="2100">
                <a:solidFill>
                  <a:srgbClr val="0070C0"/>
                </a:solidFill>
              </a:rPr>
              <a:t> </a:t>
            </a:r>
            <a:r>
              <a:rPr lang="en-US" sz="2100">
                <a:solidFill>
                  <a:srgbClr val="002060"/>
                </a:solidFill>
              </a:rPr>
              <a:t>has price of</a:t>
            </a:r>
            <a:r>
              <a:rPr lang="en-US" sz="2100">
                <a:solidFill>
                  <a:srgbClr val="0070C0"/>
                </a:solidFill>
              </a:rPr>
              <a:t> </a:t>
            </a:r>
            <a:r>
              <a:rPr lang="en-US" sz="2100" b="1">
                <a:solidFill>
                  <a:srgbClr val="00B050"/>
                </a:solidFill>
              </a:rPr>
              <a:t>Q</a:t>
            </a:r>
            <a:r>
              <a:rPr lang="en-US" sz="2100" b="1" baseline="-25000">
                <a:solidFill>
                  <a:srgbClr val="00B050"/>
                </a:solidFill>
              </a:rPr>
              <a:t>1</a:t>
            </a:r>
            <a:r>
              <a:rPr lang="en-US" sz="2100">
                <a:solidFill>
                  <a:srgbClr val="0070C0"/>
                </a:solidFill>
              </a:rPr>
              <a:t> </a:t>
            </a:r>
            <a:r>
              <a:rPr lang="en-US" sz="2100">
                <a:solidFill>
                  <a:srgbClr val="002060"/>
                </a:solidFill>
              </a:rPr>
              <a:t>in</a:t>
            </a:r>
            <a:r>
              <a:rPr lang="en-US" sz="2100">
                <a:solidFill>
                  <a:srgbClr val="0070C0"/>
                </a:solidFill>
              </a:rPr>
              <a:t> </a:t>
            </a:r>
            <a:r>
              <a:rPr lang="en-US" sz="2100">
                <a:solidFill>
                  <a:srgbClr val="C00000"/>
                </a:solidFill>
              </a:rPr>
              <a:t>&lt;</a:t>
            </a:r>
            <a:r>
              <a:rPr lang="en-US" sz="2100" err="1">
                <a:solidFill>
                  <a:srgbClr val="C00000"/>
                </a:solidFill>
              </a:rPr>
              <a:t>KB:Germany</a:t>
            </a:r>
            <a:r>
              <a:rPr lang="en-US" sz="2100">
                <a:solidFill>
                  <a:srgbClr val="C00000"/>
                </a:solidFill>
              </a:rPr>
              <a:t>&gt;</a:t>
            </a:r>
            <a:r>
              <a:rPr lang="en-US" sz="2100">
                <a:solidFill>
                  <a:srgbClr val="0070C0"/>
                </a:solidFill>
              </a:rPr>
              <a:t> </a:t>
            </a:r>
            <a:r>
              <a:rPr lang="en-US" sz="2100">
                <a:solidFill>
                  <a:srgbClr val="002060"/>
                </a:solidFill>
              </a:rPr>
              <a:t>and range</a:t>
            </a:r>
            <a:r>
              <a:rPr lang="en-US" sz="2100">
                <a:solidFill>
                  <a:srgbClr val="0070C0"/>
                </a:solidFill>
              </a:rPr>
              <a:t> </a:t>
            </a:r>
            <a:r>
              <a:rPr lang="en-US" sz="2100" b="1">
                <a:solidFill>
                  <a:srgbClr val="00B050"/>
                </a:solidFill>
              </a:rPr>
              <a:t>Q</a:t>
            </a:r>
            <a:r>
              <a:rPr lang="en-US" sz="2100" b="1" baseline="-25000">
                <a:solidFill>
                  <a:srgbClr val="00B050"/>
                </a:solidFill>
              </a:rPr>
              <a:t>2</a:t>
            </a:r>
            <a:r>
              <a:rPr lang="en-US" sz="2100">
                <a:solidFill>
                  <a:srgbClr val="0070C0"/>
                </a:solidFill>
              </a:rPr>
              <a:t> </a:t>
            </a:r>
            <a:r>
              <a:rPr lang="en-US" sz="2100">
                <a:solidFill>
                  <a:srgbClr val="002060"/>
                </a:solidFill>
              </a:rPr>
              <a:t>battery</a:t>
            </a:r>
            <a:r>
              <a:rPr lang="en-US" sz="2100">
                <a:solidFill>
                  <a:srgbClr val="0070C0"/>
                </a:solidFill>
              </a:rPr>
              <a:t> </a:t>
            </a:r>
            <a:r>
              <a:rPr lang="en-US" sz="2100">
                <a:solidFill>
                  <a:srgbClr val="002060"/>
                </a:solidFill>
              </a:rPr>
              <a:t>only”  </a:t>
            </a:r>
            <a:r>
              <a:rPr lang="en-US" sz="2100"/>
              <a:t>     </a:t>
            </a:r>
            <a:endParaRPr lang="en-US" sz="2100"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AB63-C577-46B1-953F-DA7281346D01}" type="slidenum">
              <a:rPr lang="en-US" smtClean="0"/>
              <a:t>13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417582" y="2843196"/>
            <a:ext cx="1528" cy="47498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809870" y="4494974"/>
            <a:ext cx="3837" cy="47458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"/>
          <p:cNvSpPr txBox="1">
            <a:spLocks/>
          </p:cNvSpPr>
          <p:nvPr/>
        </p:nvSpPr>
        <p:spPr>
          <a:xfrm>
            <a:off x="48400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2060"/>
                </a:solidFill>
              </a:rPr>
              <a:t>Qfact Extraction from Text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99100" y="991694"/>
            <a:ext cx="1122948" cy="1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6C3841-57FD-497C-9A28-29FC6D59B1DF}"/>
              </a:ext>
            </a:extLst>
          </p:cNvPr>
          <p:cNvSpPr txBox="1"/>
          <p:nvPr/>
        </p:nvSpPr>
        <p:spPr>
          <a:xfrm>
            <a:off x="224937" y="1291737"/>
            <a:ext cx="11465169" cy="11474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300" b="1">
                <a:solidFill>
                  <a:srgbClr val="002060"/>
                </a:solidFill>
                <a:ea typeface="+mn-lt"/>
                <a:cs typeface="+mn-lt"/>
              </a:rPr>
              <a:t>Step 2: </a:t>
            </a:r>
            <a:r>
              <a:rPr lang="en-US" sz="2300" b="1" u="sng">
                <a:solidFill>
                  <a:srgbClr val="002060"/>
                </a:solidFill>
                <a:ea typeface="+mn-lt"/>
                <a:cs typeface="+mn-lt"/>
              </a:rPr>
              <a:t>Extracting</a:t>
            </a:r>
            <a:r>
              <a:rPr lang="en-US" sz="2300">
                <a:solidFill>
                  <a:srgbClr val="002060"/>
                </a:solidFill>
                <a:ea typeface="+mn-lt"/>
                <a:cs typeface="+mn-lt"/>
              </a:rPr>
              <a:t>:</a:t>
            </a:r>
            <a:endParaRPr lang="en-US" sz="2300">
              <a:ea typeface="+mn-lt"/>
              <a:cs typeface="+mn-lt"/>
            </a:endParaRP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300">
                <a:solidFill>
                  <a:srgbClr val="002060"/>
                </a:solidFill>
                <a:ea typeface="+mn-lt"/>
                <a:cs typeface="+mn-lt"/>
              </a:rPr>
              <a:t>For each quantity in the pre-processed sentence, detect its linked entity and context</a:t>
            </a:r>
            <a:endParaRPr lang="en-US" sz="2300">
              <a:ea typeface="+mn-lt"/>
              <a:cs typeface="+mn-lt"/>
            </a:endParaRPr>
          </a:p>
          <a:p>
            <a:pPr algn="l"/>
            <a:endParaRPr lang="en-GB" sz="230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477B37-E91F-4F8C-884F-AC1F45069325}"/>
              </a:ext>
            </a:extLst>
          </p:cNvPr>
          <p:cNvSpPr txBox="1"/>
          <p:nvPr/>
        </p:nvSpPr>
        <p:spPr>
          <a:xfrm>
            <a:off x="1045407" y="3570219"/>
            <a:ext cx="11687907" cy="9694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O         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O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        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O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        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O</a:t>
            </a:r>
            <a:r>
              <a:rPr lang="en-US" sz="2100" dirty="0">
                <a:solidFill>
                  <a:schemeClr val="accent3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2100" dirty="0">
                <a:ea typeface="+mn-lt"/>
                <a:cs typeface="+mn-lt"/>
              </a:rPr>
              <a:t>          </a:t>
            </a:r>
            <a:r>
              <a:rPr lang="en-US" sz="2100" dirty="0">
                <a:solidFill>
                  <a:srgbClr val="C00000"/>
                </a:solidFill>
                <a:ea typeface="+mn-lt"/>
                <a:cs typeface="+mn-lt"/>
              </a:rPr>
              <a:t> </a:t>
            </a:r>
            <a:r>
              <a:rPr lang="en-US" sz="2100" b="1" dirty="0">
                <a:solidFill>
                  <a:srgbClr val="C00000"/>
                </a:solidFill>
                <a:ea typeface="+mn-lt"/>
                <a:cs typeface="+mn-lt"/>
              </a:rPr>
              <a:t>E    </a:t>
            </a:r>
            <a:r>
              <a:rPr lang="en-US" sz="2100" b="1" dirty="0">
                <a:solidFill>
                  <a:srgbClr val="00B050"/>
                </a:solidFill>
                <a:ea typeface="+mn-lt"/>
                <a:cs typeface="+mn-lt"/>
              </a:rPr>
              <a:t> </a:t>
            </a:r>
            <a:r>
              <a:rPr lang="en-US" sz="2100" dirty="0">
                <a:ea typeface="+mn-lt"/>
                <a:cs typeface="+mn-lt"/>
              </a:rPr>
              <a:t>         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 O </a:t>
            </a:r>
            <a:r>
              <a:rPr lang="en-US" sz="2100" dirty="0">
                <a:ea typeface="+mn-lt"/>
                <a:cs typeface="+mn-lt"/>
              </a:rPr>
              <a:t>     </a:t>
            </a:r>
            <a:r>
              <a:rPr lang="en-US" sz="2100" b="1" dirty="0">
                <a:solidFill>
                  <a:srgbClr val="0070C0"/>
                </a:solidFill>
                <a:ea typeface="+mn-lt"/>
                <a:cs typeface="+mn-lt"/>
              </a:rPr>
              <a:t>X</a:t>
            </a:r>
            <a:r>
              <a:rPr lang="en-US" sz="2100" dirty="0">
                <a:ea typeface="+mn-lt"/>
                <a:cs typeface="+mn-lt"/>
              </a:rPr>
              <a:t>  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  O  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O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  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O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     </a:t>
            </a:r>
            <a:r>
              <a:rPr lang="en-US" sz="2100" dirty="0">
                <a:ea typeface="+mn-lt"/>
                <a:cs typeface="+mn-lt"/>
              </a:rPr>
              <a:t>        </a:t>
            </a:r>
            <a:r>
              <a:rPr lang="en-US" sz="2100" b="1" dirty="0">
                <a:solidFill>
                  <a:srgbClr val="0070C0"/>
                </a:solidFill>
                <a:ea typeface="+mn-lt"/>
                <a:cs typeface="+mn-lt"/>
              </a:rPr>
              <a:t>X</a:t>
            </a:r>
            <a:r>
              <a:rPr lang="en-US" sz="2100" dirty="0">
                <a:ea typeface="+mn-lt"/>
                <a:cs typeface="+mn-lt"/>
              </a:rPr>
              <a:t>               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 O      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O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      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O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       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O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         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O</a:t>
            </a:r>
            <a:endParaRPr lang="en-GB" sz="2100" dirty="0" err="1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endParaRPr lang="en-GB">
              <a:ea typeface="+mn-lt"/>
              <a:cs typeface="+mn-lt"/>
            </a:endParaRPr>
          </a:p>
          <a:p>
            <a:pPr algn="l"/>
            <a:endParaRPr lang="en-GB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C99CFB-969F-49DB-B4D8-5D273D6B9F2E}"/>
              </a:ext>
            </a:extLst>
          </p:cNvPr>
          <p:cNvSpPr txBox="1"/>
          <p:nvPr/>
        </p:nvSpPr>
        <p:spPr>
          <a:xfrm>
            <a:off x="1101969" y="5292786"/>
            <a:ext cx="1104313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O         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O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        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O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        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O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   </a:t>
            </a:r>
            <a:r>
              <a:rPr lang="en-US" sz="2100" dirty="0">
                <a:ea typeface="+mn-lt"/>
                <a:cs typeface="+mn-lt"/>
              </a:rPr>
              <a:t>        </a:t>
            </a:r>
            <a:r>
              <a:rPr lang="en-US" sz="2100" b="1" dirty="0">
                <a:solidFill>
                  <a:srgbClr val="C00000"/>
                </a:solidFill>
                <a:ea typeface="+mn-lt"/>
                <a:cs typeface="+mn-lt"/>
              </a:rPr>
              <a:t>E</a:t>
            </a:r>
            <a:r>
              <a:rPr lang="en-US" sz="2100" b="1" dirty="0">
                <a:solidFill>
                  <a:srgbClr val="00B050"/>
                </a:solidFill>
                <a:ea typeface="+mn-lt"/>
                <a:cs typeface="+mn-lt"/>
              </a:rPr>
              <a:t>     </a:t>
            </a:r>
            <a:r>
              <a:rPr lang="en-US" sz="2100" dirty="0">
                <a:ea typeface="+mn-lt"/>
                <a:cs typeface="+mn-lt"/>
              </a:rPr>
              <a:t>          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O     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O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     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O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  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O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  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O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             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O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               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O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  </a:t>
            </a:r>
            <a:r>
              <a:rPr lang="en-US" sz="2100" dirty="0">
                <a:ea typeface="+mn-lt"/>
                <a:cs typeface="+mn-lt"/>
              </a:rPr>
              <a:t>    </a:t>
            </a:r>
            <a:r>
              <a:rPr lang="en-US" sz="2100" b="1" dirty="0">
                <a:solidFill>
                  <a:srgbClr val="0070C0"/>
                </a:solidFill>
                <a:ea typeface="+mn-lt"/>
                <a:cs typeface="+mn-lt"/>
              </a:rPr>
              <a:t>X</a:t>
            </a:r>
            <a:r>
              <a:rPr lang="en-US" sz="2100" dirty="0">
                <a:ea typeface="+mn-lt"/>
                <a:cs typeface="+mn-lt"/>
              </a:rPr>
              <a:t>      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O</a:t>
            </a:r>
            <a:r>
              <a:rPr lang="en-US" sz="2100" dirty="0">
                <a:ea typeface="+mn-lt"/>
                <a:cs typeface="+mn-lt"/>
              </a:rPr>
              <a:t>       </a:t>
            </a:r>
            <a:r>
              <a:rPr lang="en-US" sz="2100" b="1" dirty="0">
                <a:solidFill>
                  <a:srgbClr val="0070C0"/>
                </a:solidFill>
                <a:ea typeface="+mn-lt"/>
                <a:cs typeface="+mn-lt"/>
              </a:rPr>
              <a:t>X</a:t>
            </a:r>
            <a:r>
              <a:rPr lang="en-US" sz="2100" dirty="0">
                <a:ea typeface="+mn-lt"/>
                <a:cs typeface="+mn-lt"/>
              </a:rPr>
              <a:t>         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O</a:t>
            </a:r>
            <a:endParaRPr lang="en-GB" sz="2100" dirty="0">
              <a:solidFill>
                <a:schemeClr val="accent3">
                  <a:lumMod val="75000"/>
                </a:schemeClr>
              </a:solidFill>
              <a:ea typeface="+mn-lt"/>
              <a:cs typeface="+mn-lt"/>
            </a:endParaRPr>
          </a:p>
          <a:p>
            <a:pPr algn="l"/>
            <a:endParaRPr lang="en-GB" sz="2100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3E77FD-88E5-4443-93C2-1A969065419D}"/>
              </a:ext>
            </a:extLst>
          </p:cNvPr>
          <p:cNvSpPr txBox="1"/>
          <p:nvPr/>
        </p:nvSpPr>
        <p:spPr>
          <a:xfrm>
            <a:off x="684287" y="2151184"/>
            <a:ext cx="5533292" cy="10654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  <a:ea typeface="+mn-lt"/>
                <a:cs typeface="+mn-lt"/>
              </a:rPr>
              <a:t>Tag the sentence with 3 tags: </a:t>
            </a:r>
            <a:r>
              <a:rPr lang="en-US" sz="2300" b="1" dirty="0">
                <a:solidFill>
                  <a:srgbClr val="C00000"/>
                </a:solidFill>
                <a:ea typeface="+mn-lt"/>
                <a:cs typeface="+mn-lt"/>
              </a:rPr>
              <a:t>E</a:t>
            </a:r>
            <a:r>
              <a:rPr lang="en-US" sz="2300" dirty="0">
                <a:ea typeface="+mn-lt"/>
                <a:cs typeface="+mn-lt"/>
              </a:rPr>
              <a:t>, </a:t>
            </a:r>
            <a:r>
              <a:rPr lang="en-US" sz="2300" b="1" dirty="0">
                <a:solidFill>
                  <a:srgbClr val="0070C0"/>
                </a:solidFill>
                <a:ea typeface="+mn-lt"/>
                <a:cs typeface="+mn-lt"/>
              </a:rPr>
              <a:t>X</a:t>
            </a:r>
            <a:r>
              <a:rPr lang="en-US" sz="2300" dirty="0">
                <a:ea typeface="+mn-lt"/>
                <a:cs typeface="+mn-lt"/>
              </a:rPr>
              <a:t>, </a:t>
            </a:r>
            <a:r>
              <a:rPr lang="en-US" sz="2300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O</a:t>
            </a:r>
            <a:r>
              <a:rPr lang="en-US" sz="2300" dirty="0">
                <a:ea typeface="+mn-lt"/>
                <a:cs typeface="+mn-lt"/>
              </a:rPr>
              <a:t> 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>
              <a:ea typeface="+mn-lt"/>
              <a:cs typeface="+mn-lt"/>
            </a:endParaRPr>
          </a:p>
          <a:p>
            <a:pPr algn="l"/>
            <a:endParaRPr lang="en-GB">
              <a:cs typeface="Calibri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4" y="6413863"/>
            <a:ext cx="1549200" cy="3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7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5709" y="5673960"/>
            <a:ext cx="5560291" cy="610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rgbClr val="002060"/>
                </a:solidFill>
              </a:rPr>
              <a:t>Process one quantity at a time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AB63-C577-46B1-953F-DA7281346D01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9" y="1531884"/>
            <a:ext cx="11905941" cy="37916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048143" y="5304628"/>
            <a:ext cx="2033249" cy="369332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i="1">
                <a:solidFill>
                  <a:srgbClr val="002060"/>
                </a:solidFill>
              </a:rPr>
              <a:t>[He et al, ACL 2017]</a:t>
            </a:r>
            <a:endParaRPr lang="en-US" i="1">
              <a:solidFill>
                <a:srgbClr val="002060"/>
              </a:solidFill>
              <a:cs typeface="Calibri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8400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2060"/>
                </a:solidFill>
              </a:rPr>
              <a:t>LSTM Tagging Model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99100" y="991694"/>
            <a:ext cx="1122948" cy="1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4" y="6413863"/>
            <a:ext cx="1549200" cy="3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7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3">
            <a:extLst>
              <a:ext uri="{FF2B5EF4-FFF2-40B4-BE49-F238E27FC236}">
                <a16:creationId xmlns:a16="http://schemas.microsoft.com/office/drawing/2014/main" id="{41221589-C648-4CC4-8279-387B5A7725F9}"/>
              </a:ext>
            </a:extLst>
          </p:cNvPr>
          <p:cNvSpPr/>
          <p:nvPr/>
        </p:nvSpPr>
        <p:spPr>
          <a:xfrm>
            <a:off x="1528355" y="2504661"/>
            <a:ext cx="9531908" cy="14948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172307" cy="47383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300">
                <a:solidFill>
                  <a:srgbClr val="002060"/>
                </a:solidFill>
              </a:rPr>
              <a:t>Match </a:t>
            </a:r>
            <a:r>
              <a:rPr lang="en-US" sz="2300" err="1">
                <a:solidFill>
                  <a:srgbClr val="002060"/>
                </a:solidFill>
              </a:rPr>
              <a:t>OpenIE</a:t>
            </a:r>
            <a:r>
              <a:rPr lang="en-US" sz="2300">
                <a:solidFill>
                  <a:srgbClr val="002060"/>
                </a:solidFill>
              </a:rPr>
              <a:t> outputs with the extracted </a:t>
            </a:r>
            <a:r>
              <a:rPr lang="en-US" sz="2300">
                <a:solidFill>
                  <a:srgbClr val="C00000"/>
                </a:solidFill>
              </a:rPr>
              <a:t>entities</a:t>
            </a:r>
            <a:r>
              <a:rPr lang="en-US" sz="2300"/>
              <a:t> </a:t>
            </a:r>
            <a:r>
              <a:rPr lang="en-US" sz="2300">
                <a:solidFill>
                  <a:srgbClr val="002060"/>
                </a:solidFill>
              </a:rPr>
              <a:t>and</a:t>
            </a:r>
            <a:r>
              <a:rPr lang="en-US" sz="2300"/>
              <a:t> </a:t>
            </a:r>
            <a:r>
              <a:rPr lang="en-US" sz="2300">
                <a:solidFill>
                  <a:srgbClr val="00B050"/>
                </a:solidFill>
              </a:rPr>
              <a:t>quantities</a:t>
            </a:r>
            <a:r>
              <a:rPr lang="en-US" sz="2300"/>
              <a:t>.</a:t>
            </a:r>
          </a:p>
          <a:p>
            <a:pPr marL="0" indent="0">
              <a:buNone/>
            </a:pPr>
            <a:endParaRPr lang="en-US" sz="230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30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300" smtClean="0">
                <a:solidFill>
                  <a:srgbClr val="002060"/>
                </a:solidFill>
              </a:rPr>
              <a:t>             “</a:t>
            </a:r>
            <a:r>
              <a:rPr lang="en-US" sz="2300" smtClean="0">
                <a:solidFill>
                  <a:srgbClr val="C00000"/>
                </a:solidFill>
              </a:rPr>
              <a:t>&lt;</a:t>
            </a:r>
            <a:r>
              <a:rPr lang="en-US" sz="2300">
                <a:solidFill>
                  <a:srgbClr val="C00000"/>
                </a:solidFill>
              </a:rPr>
              <a:t>KB:BMW_i8&gt;</a:t>
            </a:r>
            <a:r>
              <a:rPr lang="en-US" sz="2300">
                <a:solidFill>
                  <a:srgbClr val="0070C0"/>
                </a:solidFill>
              </a:rPr>
              <a:t> </a:t>
            </a:r>
            <a:r>
              <a:rPr lang="en-US" sz="2300">
                <a:solidFill>
                  <a:srgbClr val="002060"/>
                </a:solidFill>
              </a:rPr>
              <a:t>has price of </a:t>
            </a:r>
            <a:r>
              <a:rPr lang="en-US" sz="2300" b="1">
                <a:solidFill>
                  <a:srgbClr val="00B050"/>
                </a:solidFill>
              </a:rPr>
              <a:t>Q</a:t>
            </a:r>
            <a:r>
              <a:rPr lang="en-US" sz="2300" b="1" baseline="-25000">
                <a:solidFill>
                  <a:srgbClr val="00B050"/>
                </a:solidFill>
              </a:rPr>
              <a:t>1</a:t>
            </a:r>
            <a:r>
              <a:rPr lang="en-US" sz="2300">
                <a:solidFill>
                  <a:srgbClr val="0070C0"/>
                </a:solidFill>
              </a:rPr>
              <a:t> </a:t>
            </a:r>
            <a:r>
              <a:rPr lang="en-US" sz="2300">
                <a:solidFill>
                  <a:srgbClr val="002060"/>
                </a:solidFill>
              </a:rPr>
              <a:t>in</a:t>
            </a:r>
            <a:r>
              <a:rPr lang="en-US" sz="2300">
                <a:solidFill>
                  <a:srgbClr val="0070C0"/>
                </a:solidFill>
              </a:rPr>
              <a:t> </a:t>
            </a:r>
            <a:r>
              <a:rPr lang="en-US" sz="2300">
                <a:solidFill>
                  <a:srgbClr val="C00000"/>
                </a:solidFill>
              </a:rPr>
              <a:t>&lt;</a:t>
            </a:r>
            <a:r>
              <a:rPr lang="en-US" sz="2300" err="1">
                <a:solidFill>
                  <a:srgbClr val="C00000"/>
                </a:solidFill>
              </a:rPr>
              <a:t>KB:Germany</a:t>
            </a:r>
            <a:r>
              <a:rPr lang="en-US" sz="2300">
                <a:solidFill>
                  <a:srgbClr val="C00000"/>
                </a:solidFill>
              </a:rPr>
              <a:t>&gt;</a:t>
            </a:r>
            <a:r>
              <a:rPr lang="en-US" sz="2300">
                <a:solidFill>
                  <a:srgbClr val="0070C0"/>
                </a:solidFill>
              </a:rPr>
              <a:t> </a:t>
            </a:r>
            <a:r>
              <a:rPr lang="en-US" sz="2300">
                <a:solidFill>
                  <a:srgbClr val="002060"/>
                </a:solidFill>
              </a:rPr>
              <a:t>and range</a:t>
            </a:r>
            <a:r>
              <a:rPr lang="en-US" sz="2300">
                <a:solidFill>
                  <a:srgbClr val="0070C0"/>
                </a:solidFill>
              </a:rPr>
              <a:t> </a:t>
            </a:r>
            <a:r>
              <a:rPr lang="en-US" sz="2300" b="1">
                <a:solidFill>
                  <a:srgbClr val="00B050"/>
                </a:solidFill>
              </a:rPr>
              <a:t>Q</a:t>
            </a:r>
            <a:r>
              <a:rPr lang="en-US" sz="2300" b="1" baseline="-25000">
                <a:solidFill>
                  <a:srgbClr val="00B050"/>
                </a:solidFill>
              </a:rPr>
              <a:t>2</a:t>
            </a:r>
            <a:r>
              <a:rPr lang="en-US" sz="2300">
                <a:solidFill>
                  <a:srgbClr val="0070C0"/>
                </a:solidFill>
              </a:rPr>
              <a:t> </a:t>
            </a:r>
            <a:r>
              <a:rPr lang="en-US" sz="2300">
                <a:solidFill>
                  <a:srgbClr val="002060"/>
                </a:solidFill>
              </a:rPr>
              <a:t>battery only”</a:t>
            </a:r>
            <a:endParaRPr lang="en-US" sz="2300">
              <a:solidFill>
                <a:srgbClr val="002060"/>
              </a:solidFill>
              <a:cs typeface="Calibri"/>
            </a:endParaRPr>
          </a:p>
          <a:p>
            <a:pPr marL="0" indent="0">
              <a:buNone/>
            </a:pPr>
            <a:endParaRPr lang="en-US" sz="2300"/>
          </a:p>
          <a:p>
            <a:pPr marL="0" indent="0">
              <a:buNone/>
            </a:pPr>
            <a:endParaRPr lang="en-US" sz="2300"/>
          </a:p>
          <a:p>
            <a:r>
              <a:rPr lang="en-US" sz="2300">
                <a:solidFill>
                  <a:srgbClr val="002060"/>
                </a:solidFill>
              </a:rPr>
              <a:t>Keep tuples with </a:t>
            </a:r>
            <a:r>
              <a:rPr lang="en-US" sz="2300" smtClean="0">
                <a:solidFill>
                  <a:srgbClr val="00B050"/>
                </a:solidFill>
              </a:rPr>
              <a:t>one </a:t>
            </a:r>
            <a:r>
              <a:rPr lang="en-US" sz="2300">
                <a:solidFill>
                  <a:srgbClr val="00B050"/>
                </a:solidFill>
              </a:rPr>
              <a:t>quantity </a:t>
            </a:r>
            <a:r>
              <a:rPr lang="en-US" sz="2300" b="1" smtClean="0">
                <a:solidFill>
                  <a:srgbClr val="00B050"/>
                </a:solidFill>
              </a:rPr>
              <a:t>Q</a:t>
            </a:r>
            <a:r>
              <a:rPr lang="en-US" sz="2300" smtClean="0">
                <a:solidFill>
                  <a:srgbClr val="002060"/>
                </a:solidFill>
              </a:rPr>
              <a:t>.</a:t>
            </a:r>
            <a:endParaRPr lang="en-US" sz="2300">
              <a:solidFill>
                <a:srgbClr val="C00000"/>
              </a:solidFill>
              <a:cs typeface="Calibri"/>
            </a:endParaRPr>
          </a:p>
          <a:p>
            <a:r>
              <a:rPr lang="en-US" sz="2300">
                <a:solidFill>
                  <a:srgbClr val="002060"/>
                </a:solidFill>
              </a:rPr>
              <a:t>The </a:t>
            </a:r>
            <a:r>
              <a:rPr lang="en-US" sz="2300">
                <a:solidFill>
                  <a:srgbClr val="C00000"/>
                </a:solidFill>
              </a:rPr>
              <a:t>entity </a:t>
            </a:r>
            <a:r>
              <a:rPr lang="en-US" sz="2300" b="1" i="1">
                <a:solidFill>
                  <a:srgbClr val="C00000"/>
                </a:solidFill>
              </a:rPr>
              <a:t>e</a:t>
            </a:r>
            <a:r>
              <a:rPr lang="en-US" sz="2300" b="1">
                <a:solidFill>
                  <a:srgbClr val="002060"/>
                </a:solidFill>
              </a:rPr>
              <a:t> </a:t>
            </a:r>
            <a:r>
              <a:rPr lang="en-US" sz="2300">
                <a:solidFill>
                  <a:srgbClr val="002060"/>
                </a:solidFill>
              </a:rPr>
              <a:t>in the subject is chosen to link with </a:t>
            </a:r>
            <a:r>
              <a:rPr lang="en-US" sz="2300" b="1" smtClean="0">
                <a:solidFill>
                  <a:srgbClr val="00B050"/>
                </a:solidFill>
              </a:rPr>
              <a:t>Q</a:t>
            </a:r>
            <a:r>
              <a:rPr lang="en-US" sz="2300" smtClean="0">
                <a:solidFill>
                  <a:srgbClr val="002060"/>
                </a:solidFill>
              </a:rPr>
              <a:t>.</a:t>
            </a:r>
            <a:endParaRPr lang="en-US" sz="2300" b="1">
              <a:solidFill>
                <a:srgbClr val="00B050"/>
              </a:solidFill>
              <a:cs typeface="Calibri"/>
            </a:endParaRPr>
          </a:p>
          <a:p>
            <a:r>
              <a:rPr lang="en-US" sz="2300" smtClean="0">
                <a:solidFill>
                  <a:srgbClr val="0070C0"/>
                </a:solidFill>
              </a:rPr>
              <a:t>Context </a:t>
            </a:r>
            <a:r>
              <a:rPr lang="en-US" sz="2300">
                <a:solidFill>
                  <a:srgbClr val="0070C0"/>
                </a:solidFill>
              </a:rPr>
              <a:t>tokens </a:t>
            </a:r>
            <a:r>
              <a:rPr lang="en-US" sz="2300" b="1" i="1">
                <a:solidFill>
                  <a:srgbClr val="0070C0"/>
                </a:solidFill>
              </a:rPr>
              <a:t>X</a:t>
            </a:r>
            <a:r>
              <a:rPr lang="en-US" sz="2300">
                <a:solidFill>
                  <a:srgbClr val="002060"/>
                </a:solidFill>
              </a:rPr>
              <a:t> are chosen based on POS tags.</a:t>
            </a:r>
            <a:endParaRPr lang="en-US" sz="2300">
              <a:solidFill>
                <a:srgbClr val="002060"/>
              </a:solidFill>
              <a:cs typeface="Calibri"/>
            </a:endParaRPr>
          </a:p>
          <a:p>
            <a:pPr marL="0" indent="0">
              <a:buNone/>
            </a:pPr>
            <a:endParaRPr lang="en-US" sz="23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AB63-C577-46B1-953F-DA7281346D01}" type="slidenum">
              <a:rPr lang="en-US" smtClean="0"/>
              <a:t>15</a:t>
            </a:fld>
            <a:endParaRPr lang="en-US"/>
          </a:p>
        </p:txBody>
      </p:sp>
      <p:sp>
        <p:nvSpPr>
          <p:cNvPr id="13" name="Left Bracket 12"/>
          <p:cNvSpPr/>
          <p:nvPr/>
        </p:nvSpPr>
        <p:spPr>
          <a:xfrm rot="5400000">
            <a:off x="4701144" y="168981"/>
            <a:ext cx="117123" cy="5653491"/>
          </a:xfrm>
          <a:prstGeom prst="leftBracket">
            <a:avLst>
              <a:gd name="adj" fmla="val 8332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/>
          <p:cNvSpPr/>
          <p:nvPr/>
        </p:nvSpPr>
        <p:spPr>
          <a:xfrm rot="16200000">
            <a:off x="2719452" y="2573668"/>
            <a:ext cx="158956" cy="1731938"/>
          </a:xfrm>
          <a:prstGeom prst="leftBracket">
            <a:avLst>
              <a:gd name="adj" fmla="val 8332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F3F3F"/>
              </a:solidFill>
            </a:endParaRPr>
          </a:p>
        </p:txBody>
      </p:sp>
      <p:sp>
        <p:nvSpPr>
          <p:cNvPr id="15" name="Left Bracket 14"/>
          <p:cNvSpPr/>
          <p:nvPr/>
        </p:nvSpPr>
        <p:spPr>
          <a:xfrm rot="16200000">
            <a:off x="9340485" y="2134023"/>
            <a:ext cx="158956" cy="2611226"/>
          </a:xfrm>
          <a:prstGeom prst="leftBracket">
            <a:avLst>
              <a:gd name="adj" fmla="val 8332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020569" y="2567831"/>
            <a:ext cx="44275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(1)</a:t>
            </a:r>
            <a:endParaRPr lang="en-US">
              <a:solidFill>
                <a:srgbClr val="002060"/>
              </a:solidFill>
              <a:cs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77555" y="3519116"/>
            <a:ext cx="44275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(2)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92488" y="3519116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(2)</a:t>
            </a:r>
          </a:p>
        </p:txBody>
      </p:sp>
      <p:sp>
        <p:nvSpPr>
          <p:cNvPr id="20" name="Title 2"/>
          <p:cNvSpPr txBox="1">
            <a:spLocks/>
          </p:cNvSpPr>
          <p:nvPr/>
        </p:nvSpPr>
        <p:spPr>
          <a:xfrm>
            <a:off x="48400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2060"/>
                </a:solidFill>
              </a:rPr>
              <a:t>Training Data?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99100" y="991694"/>
            <a:ext cx="1122948" cy="1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4" y="6413863"/>
            <a:ext cx="1549200" cy="3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6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2" grpId="0" uiExpand="1" build="p"/>
      <p:bldP spid="13" grpId="0" animBg="1"/>
      <p:bldP spid="14" grpId="0" animBg="1"/>
      <p:bldP spid="15" grpId="0" animBg="1"/>
      <p:bldP spid="16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60942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endParaRPr lang="en-US" sz="320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>
                <a:solidFill>
                  <a:srgbClr val="002060"/>
                </a:solidFill>
              </a:rPr>
              <a:t>Approach</a:t>
            </a:r>
          </a:p>
          <a:p>
            <a:pPr lvl="1"/>
            <a:r>
              <a:rPr lang="en-US" sz="2800">
                <a:solidFill>
                  <a:schemeClr val="bg1">
                    <a:lumMod val="50000"/>
                  </a:schemeClr>
                </a:solidFill>
              </a:rPr>
              <a:t>Qfact</a:t>
            </a:r>
            <a:r>
              <a:rPr lang="en-US" sz="2800" b="1">
                <a:solidFill>
                  <a:srgbClr val="0000FF"/>
                </a:solidFill>
              </a:rPr>
              <a:t> </a:t>
            </a:r>
            <a:r>
              <a:rPr lang="en-US" sz="2800">
                <a:solidFill>
                  <a:schemeClr val="bg1">
                    <a:lumMod val="50000"/>
                  </a:schemeClr>
                </a:solidFill>
              </a:rPr>
              <a:t>Extraction from Text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u="sng">
                <a:solidFill>
                  <a:srgbClr val="002060"/>
                </a:solidFill>
              </a:rPr>
              <a:t>Query Answering</a:t>
            </a:r>
            <a:endParaRPr lang="en-US" sz="3200" u="sng">
              <a:solidFill>
                <a:srgbClr val="002060"/>
              </a:solidFill>
            </a:endParaRPr>
          </a:p>
          <a:p>
            <a:r>
              <a:rPr lang="en-US" sz="3200">
                <a:solidFill>
                  <a:schemeClr val="bg1">
                    <a:lumMod val="50000"/>
                  </a:schemeClr>
                </a:solidFill>
              </a:rPr>
              <a:t>System Overview</a:t>
            </a:r>
          </a:p>
          <a:p>
            <a:endParaRPr lang="en-US" sz="32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320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endParaRPr lang="en-US" sz="320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AB63-C577-46B1-953F-DA7281346D01}" type="slidenum">
              <a:rPr lang="en-US" smtClean="0"/>
              <a:t>16</a:t>
            </a:fld>
            <a:endParaRPr lang="en-US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48400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2060"/>
                </a:solidFill>
              </a:rPr>
              <a:t>Outline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99100" y="991694"/>
            <a:ext cx="1122948" cy="1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4" y="6413863"/>
            <a:ext cx="1549200" cy="3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2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632882" y="1896454"/>
            <a:ext cx="8020092" cy="14471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smtClean="0"/>
              <a:t>                  </a:t>
            </a:r>
            <a:r>
              <a:rPr lang="en-US" sz="2400" smtClean="0">
                <a:solidFill>
                  <a:srgbClr val="C00000"/>
                </a:solidFill>
              </a:rPr>
              <a:t>car  </a:t>
            </a:r>
            <a:r>
              <a:rPr lang="en-US" sz="2400" smtClean="0"/>
              <a:t>                        </a:t>
            </a:r>
            <a:r>
              <a:rPr lang="en-US" sz="2400" smtClean="0">
                <a:solidFill>
                  <a:srgbClr val="0070C0"/>
                </a:solidFill>
              </a:rPr>
              <a:t>{ price }</a:t>
            </a:r>
            <a:r>
              <a:rPr lang="en-US" sz="2400" smtClean="0"/>
              <a:t>                  </a:t>
            </a:r>
            <a:r>
              <a:rPr lang="en-US" sz="2400" smtClean="0">
                <a:solidFill>
                  <a:srgbClr val="00B050"/>
                </a:solidFill>
              </a:rPr>
              <a:t>( &lt; 100.000 $ )</a:t>
            </a:r>
            <a:endParaRPr lang="en-US" sz="2400" smtClean="0">
              <a:solidFill>
                <a:srgbClr val="00B050"/>
              </a:solidFill>
              <a:cs typeface="Calibri"/>
            </a:endParaRPr>
          </a:p>
          <a:p>
            <a:pPr marL="0" indent="0">
              <a:buNone/>
            </a:pPr>
            <a:endParaRPr lang="en-US" sz="240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/>
              <a:t>  </a:t>
            </a:r>
            <a:r>
              <a:rPr lang="en-US" sz="2400">
                <a:solidFill>
                  <a:srgbClr val="C00000"/>
                </a:solidFill>
              </a:rPr>
              <a:t>      &lt;KB:BMW_i8&gt; </a:t>
            </a:r>
            <a:r>
              <a:rPr lang="en-US" sz="2400"/>
              <a:t>      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0070C0"/>
                </a:solidFill>
              </a:rPr>
              <a:t>{ </a:t>
            </a:r>
            <a:r>
              <a:rPr lang="en-US" sz="2400">
                <a:solidFill>
                  <a:srgbClr val="0070C0"/>
                </a:solidFill>
              </a:rPr>
              <a:t>cost, Germany }</a:t>
            </a:r>
            <a:r>
              <a:rPr lang="en-US" sz="2400"/>
              <a:t>      </a:t>
            </a:r>
            <a:r>
              <a:rPr lang="en-US" sz="2400">
                <a:solidFill>
                  <a:srgbClr val="00B050"/>
                </a:solidFill>
              </a:rPr>
              <a:t> </a:t>
            </a:r>
            <a:r>
              <a:rPr lang="en-US" sz="2400" smtClean="0">
                <a:solidFill>
                  <a:srgbClr val="00B050"/>
                </a:solidFill>
              </a:rPr>
              <a:t>  </a:t>
            </a:r>
            <a:r>
              <a:rPr lang="en-US" sz="2400">
                <a:solidFill>
                  <a:srgbClr val="00B050"/>
                </a:solidFill>
              </a:rPr>
              <a:t>( = 38.000 € )</a:t>
            </a:r>
            <a:endParaRPr lang="en-US" sz="2400">
              <a:solidFill>
                <a:srgbClr val="00B050"/>
              </a:solidFill>
              <a:cs typeface="Calibri"/>
            </a:endParaRPr>
          </a:p>
          <a:p>
            <a:endParaRPr lang="en-US" sz="2400"/>
          </a:p>
          <a:p>
            <a:endParaRPr lang="en-US">
              <a:solidFill>
                <a:srgbClr val="C00000"/>
              </a:solidFill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AB63-C577-46B1-953F-DA7281346D01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313" y="2245035"/>
            <a:ext cx="1282402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German car</a:t>
            </a:r>
            <a:endParaRPr lang="en-US">
              <a:solidFill>
                <a:srgbClr val="C00000"/>
              </a:solidFill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92186" y="2212617"/>
            <a:ext cx="842859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vehicle</a:t>
            </a:r>
            <a:endParaRPr lang="en-US">
              <a:solidFill>
                <a:srgbClr val="C00000"/>
              </a:solidFill>
              <a:cs typeface="Calibri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790608" y="2581951"/>
            <a:ext cx="346954" cy="2942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141730" y="2581949"/>
            <a:ext cx="491089" cy="2942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451770">
            <a:off x="3855926" y="2615466"/>
            <a:ext cx="420613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">
                <a:solidFill>
                  <a:srgbClr val="C00000"/>
                </a:solidFill>
              </a:rPr>
              <a:t>type</a:t>
            </a:r>
          </a:p>
        </p:txBody>
      </p:sp>
      <p:sp>
        <p:nvSpPr>
          <p:cNvPr id="21" name="TextBox 20"/>
          <p:cNvSpPr txBox="1"/>
          <p:nvPr/>
        </p:nvSpPr>
        <p:spPr>
          <a:xfrm rot="19713284">
            <a:off x="4167705" y="2542681"/>
            <a:ext cx="429335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">
                <a:solidFill>
                  <a:srgbClr val="C00000"/>
                </a:solidFill>
              </a:rPr>
              <a:t>type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928754" y="1861810"/>
            <a:ext cx="2318732" cy="138684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499954" y="1861810"/>
            <a:ext cx="2291639" cy="1386840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8000207" y="1861810"/>
            <a:ext cx="2257926" cy="1386840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rot="300000">
            <a:off x="9134374" y="2230738"/>
            <a:ext cx="54543" cy="640488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300000">
            <a:off x="6560339" y="2232913"/>
            <a:ext cx="54543" cy="640488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54433" y="2370097"/>
            <a:ext cx="2646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102425" y="2362839"/>
            <a:ext cx="633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rules</a:t>
            </a:r>
          </a:p>
        </p:txBody>
      </p:sp>
      <p:sp>
        <p:nvSpPr>
          <p:cNvPr id="25" name="Title 2"/>
          <p:cNvSpPr txBox="1">
            <a:spLocks/>
          </p:cNvSpPr>
          <p:nvPr/>
        </p:nvSpPr>
        <p:spPr>
          <a:xfrm>
            <a:off x="48400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2060"/>
                </a:solidFill>
              </a:rPr>
              <a:t>Query Answering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99100" y="991694"/>
            <a:ext cx="1122948" cy="1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3">
            <a:extLst>
              <a:ext uri="{FF2B5EF4-FFF2-40B4-BE49-F238E27FC236}">
                <a16:creationId xmlns:a16="http://schemas.microsoft.com/office/drawing/2014/main" id="{41221589-C648-4CC4-8279-387B5A7725F9}"/>
              </a:ext>
            </a:extLst>
          </p:cNvPr>
          <p:cNvSpPr/>
          <p:nvPr/>
        </p:nvSpPr>
        <p:spPr>
          <a:xfrm>
            <a:off x="4135175" y="1223699"/>
            <a:ext cx="3530545" cy="3870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4255531" y="1257453"/>
            <a:ext cx="3318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>
                <a:solidFill>
                  <a:srgbClr val="002060"/>
                </a:solidFill>
                <a:ea typeface="+mn-lt"/>
                <a:cs typeface="+mn-lt"/>
              </a:rPr>
              <a:t>“Cars with price under </a:t>
            </a:r>
            <a:r>
              <a:rPr lang="en-US" sz="2000" smtClean="0">
                <a:solidFill>
                  <a:srgbClr val="002060"/>
                </a:solidFill>
                <a:ea typeface="+mn-lt"/>
                <a:cs typeface="+mn-lt"/>
              </a:rPr>
              <a:t>$100k”</a:t>
            </a:r>
            <a:endParaRPr lang="en-US" sz="2000">
              <a:ea typeface="+mn-lt"/>
              <a:cs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7853" y="1873673"/>
            <a:ext cx="2430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smtClean="0">
                <a:solidFill>
                  <a:srgbClr val="002060"/>
                </a:solidFill>
              </a:rPr>
              <a:t>Qquery (</a:t>
            </a:r>
            <a:r>
              <a:rPr lang="en-US" sz="2400" i="1" smtClean="0">
                <a:solidFill>
                  <a:srgbClr val="C00000"/>
                </a:solidFill>
              </a:rPr>
              <a:t>t</a:t>
            </a:r>
            <a:r>
              <a:rPr lang="en-US" sz="2400" i="1" baseline="30000" smtClean="0">
                <a:solidFill>
                  <a:srgbClr val="C00000"/>
                </a:solidFill>
              </a:rPr>
              <a:t>*</a:t>
            </a:r>
            <a:r>
              <a:rPr lang="en-US" sz="2400" i="1" smtClean="0"/>
              <a:t>; </a:t>
            </a:r>
            <a:r>
              <a:rPr lang="en-US" sz="2400" i="1">
                <a:solidFill>
                  <a:srgbClr val="00B050"/>
                </a:solidFill>
              </a:rPr>
              <a:t>q</a:t>
            </a:r>
            <a:r>
              <a:rPr lang="en-US" sz="2400" i="1" baseline="30000">
                <a:solidFill>
                  <a:srgbClr val="00B050"/>
                </a:solidFill>
              </a:rPr>
              <a:t>*</a:t>
            </a:r>
            <a:r>
              <a:rPr lang="en-US" sz="2400" i="1"/>
              <a:t>; </a:t>
            </a:r>
            <a:r>
              <a:rPr lang="en-US" sz="2400" i="1">
                <a:solidFill>
                  <a:srgbClr val="0070C0"/>
                </a:solidFill>
              </a:rPr>
              <a:t>X</a:t>
            </a:r>
            <a:r>
              <a:rPr lang="en-US" sz="2400" i="1" baseline="30000">
                <a:solidFill>
                  <a:srgbClr val="0070C0"/>
                </a:solidFill>
              </a:rPr>
              <a:t>*</a:t>
            </a:r>
            <a:r>
              <a:rPr lang="en-US" sz="2400" i="1">
                <a:solidFill>
                  <a:srgbClr val="002060"/>
                </a:solidFill>
              </a:rPr>
              <a:t>)</a:t>
            </a:r>
            <a:r>
              <a:rPr lang="en-US" sz="2400" i="1" baseline="30000">
                <a:solidFill>
                  <a:srgbClr val="0070C0"/>
                </a:solidFill>
              </a:rPr>
              <a:t> </a:t>
            </a:r>
            <a:endParaRPr lang="en-US" sz="2400" i="1"/>
          </a:p>
        </p:txBody>
      </p:sp>
      <p:sp>
        <p:nvSpPr>
          <p:cNvPr id="36" name="Rectangle 35"/>
          <p:cNvSpPr/>
          <p:nvPr/>
        </p:nvSpPr>
        <p:spPr>
          <a:xfrm>
            <a:off x="660341" y="2775662"/>
            <a:ext cx="2430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smtClean="0">
                <a:solidFill>
                  <a:srgbClr val="002060"/>
                </a:solidFill>
              </a:rPr>
              <a:t>Qfact (</a:t>
            </a:r>
            <a:r>
              <a:rPr lang="en-US" sz="2400" i="1">
                <a:solidFill>
                  <a:srgbClr val="C00000"/>
                </a:solidFill>
              </a:rPr>
              <a:t>e</a:t>
            </a:r>
            <a:r>
              <a:rPr lang="en-US" sz="2400" i="1" smtClean="0"/>
              <a:t>; </a:t>
            </a:r>
            <a:r>
              <a:rPr lang="en-US" sz="2400" i="1" smtClean="0">
                <a:solidFill>
                  <a:srgbClr val="00B050"/>
                </a:solidFill>
              </a:rPr>
              <a:t>q</a:t>
            </a:r>
            <a:r>
              <a:rPr lang="en-US" sz="2400" i="1" smtClean="0"/>
              <a:t>; </a:t>
            </a:r>
            <a:r>
              <a:rPr lang="en-US" sz="2400" i="1" smtClean="0">
                <a:solidFill>
                  <a:srgbClr val="0070C0"/>
                </a:solidFill>
              </a:rPr>
              <a:t>X</a:t>
            </a:r>
            <a:r>
              <a:rPr lang="en-US" sz="2400" i="1" smtClean="0">
                <a:solidFill>
                  <a:srgbClr val="002060"/>
                </a:solidFill>
              </a:rPr>
              <a:t>)</a:t>
            </a:r>
            <a:r>
              <a:rPr lang="en-US" sz="2400" i="1" baseline="30000" smtClean="0">
                <a:solidFill>
                  <a:srgbClr val="0070C0"/>
                </a:solidFill>
              </a:rPr>
              <a:t> </a:t>
            </a:r>
            <a:endParaRPr lang="en-US" sz="2400" i="1"/>
          </a:p>
        </p:txBody>
      </p:sp>
      <p:sp>
        <p:nvSpPr>
          <p:cNvPr id="6" name="TextBox 5"/>
          <p:cNvSpPr txBox="1"/>
          <p:nvPr/>
        </p:nvSpPr>
        <p:spPr>
          <a:xfrm>
            <a:off x="599100" y="3911110"/>
            <a:ext cx="744761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rgbClr val="002060"/>
                </a:solidFill>
              </a:rPr>
              <a:t>Match (</a:t>
            </a:r>
            <a:r>
              <a:rPr lang="en-US" sz="2400" i="1" smtClean="0">
                <a:solidFill>
                  <a:srgbClr val="C00000"/>
                </a:solidFill>
              </a:rPr>
              <a:t>t</a:t>
            </a:r>
            <a:r>
              <a:rPr lang="en-US" sz="2400" i="1" baseline="30000" smtClean="0">
                <a:solidFill>
                  <a:srgbClr val="C00000"/>
                </a:solidFill>
              </a:rPr>
              <a:t>*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en-US" sz="2400" smtClean="0">
                <a:solidFill>
                  <a:srgbClr val="002060"/>
                </a:solidFill>
              </a:rPr>
              <a:t>with </a:t>
            </a:r>
            <a:r>
              <a:rPr lang="en-US" sz="2400" i="1" smtClean="0">
                <a:solidFill>
                  <a:srgbClr val="C00000"/>
                </a:solidFill>
              </a:rPr>
              <a:t>e</a:t>
            </a:r>
            <a:r>
              <a:rPr lang="en-US" sz="2400" smtClean="0">
                <a:solidFill>
                  <a:srgbClr val="002060"/>
                </a:solidFill>
              </a:rPr>
              <a:t>)</a:t>
            </a:r>
            <a:r>
              <a:rPr lang="en-US" sz="2400" smtClean="0">
                <a:solidFill>
                  <a:srgbClr val="FF0000"/>
                </a:solidFill>
              </a:rPr>
              <a:t>    </a:t>
            </a:r>
            <a:r>
              <a:rPr lang="en-US" sz="2400" smtClean="0">
                <a:solidFill>
                  <a:srgbClr val="002060"/>
                </a:solidFill>
              </a:rPr>
              <a:t> &amp;&amp;</a:t>
            </a:r>
            <a:r>
              <a:rPr lang="en-US" sz="2400" smtClean="0">
                <a:solidFill>
                  <a:srgbClr val="FF0000"/>
                </a:solidFill>
              </a:rPr>
              <a:t>     </a:t>
            </a:r>
            <a:r>
              <a:rPr lang="en-US" sz="2400" smtClean="0">
                <a:solidFill>
                  <a:srgbClr val="002060"/>
                </a:solidFill>
              </a:rPr>
              <a:t>(</a:t>
            </a:r>
            <a:r>
              <a:rPr lang="en-US" sz="2400" i="1" smtClean="0">
                <a:solidFill>
                  <a:srgbClr val="00B050"/>
                </a:solidFill>
              </a:rPr>
              <a:t>q</a:t>
            </a:r>
            <a:r>
              <a:rPr lang="en-US" sz="2400" i="1" baseline="30000" smtClean="0">
                <a:solidFill>
                  <a:srgbClr val="00B050"/>
                </a:solidFill>
              </a:rPr>
              <a:t>*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en-US" sz="2400" smtClean="0">
                <a:solidFill>
                  <a:srgbClr val="002060"/>
                </a:solidFill>
              </a:rPr>
              <a:t>with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en-US" sz="2400" i="1" smtClean="0">
                <a:solidFill>
                  <a:srgbClr val="00B050"/>
                </a:solidFill>
              </a:rPr>
              <a:t>q</a:t>
            </a:r>
            <a:r>
              <a:rPr lang="en-US" sz="2400" smtClean="0">
                <a:solidFill>
                  <a:srgbClr val="002060"/>
                </a:solidFill>
              </a:rPr>
              <a:t>)     &amp;&amp;     (</a:t>
            </a:r>
            <a:r>
              <a:rPr lang="en-US" sz="2400" i="1" smtClean="0">
                <a:solidFill>
                  <a:srgbClr val="0070C0"/>
                </a:solidFill>
              </a:rPr>
              <a:t>X</a:t>
            </a:r>
            <a:r>
              <a:rPr lang="en-US" sz="2400" i="1" baseline="30000" smtClean="0">
                <a:solidFill>
                  <a:srgbClr val="0070C0"/>
                </a:solidFill>
              </a:rPr>
              <a:t>*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en-US" sz="2400" smtClean="0">
                <a:solidFill>
                  <a:srgbClr val="002060"/>
                </a:solidFill>
              </a:rPr>
              <a:t>with </a:t>
            </a:r>
            <a:r>
              <a:rPr lang="en-US" sz="2400" i="1" smtClean="0">
                <a:solidFill>
                  <a:srgbClr val="0070C0"/>
                </a:solidFill>
              </a:rPr>
              <a:t>X</a:t>
            </a:r>
            <a:r>
              <a:rPr lang="en-US" sz="2400" smtClean="0">
                <a:solidFill>
                  <a:srgbClr val="002060"/>
                </a:solidFill>
              </a:rPr>
              <a:t>)</a:t>
            </a:r>
            <a:endParaRPr lang="en-US" sz="2400" smtClean="0">
              <a:solidFill>
                <a:srgbClr val="002060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rgbClr val="002060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>
                <a:solidFill>
                  <a:srgbClr val="002060"/>
                </a:solidFill>
              </a:rPr>
              <a:t>Context matching:</a:t>
            </a:r>
            <a:endParaRPr lang="en-US" sz="2400" u="sng">
              <a:solidFill>
                <a:srgbClr val="002060"/>
              </a:solidFill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2060"/>
                </a:solidFill>
              </a:rPr>
              <a:t>Probabilistic approach (KL-divergence)</a:t>
            </a:r>
            <a:endParaRPr lang="en-US" sz="2400">
              <a:solidFill>
                <a:srgbClr val="002060"/>
              </a:solidFill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02060"/>
                </a:solidFill>
              </a:rPr>
              <a:t>Embedding-based approach </a:t>
            </a:r>
            <a:r>
              <a:rPr lang="en-US" sz="2400">
                <a:solidFill>
                  <a:srgbClr val="C00000"/>
                </a:solidFill>
              </a:rPr>
              <a:t>(See paper for detail)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4" y="6413863"/>
            <a:ext cx="1549200" cy="3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0" grpId="0"/>
      <p:bldP spid="21" grpId="0"/>
      <p:bldP spid="22" grpId="0" animBg="1"/>
      <p:bldP spid="23" grpId="0" animBg="1"/>
      <p:bldP spid="24" grpId="0" animBg="1"/>
      <p:bldP spid="33" grpId="0" animBg="1"/>
      <p:bldP spid="34" grpId="0"/>
      <p:bldP spid="2" grpId="0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609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endParaRPr lang="en-US" sz="32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3200">
                <a:solidFill>
                  <a:schemeClr val="bg1">
                    <a:lumMod val="50000"/>
                  </a:schemeClr>
                </a:solidFill>
              </a:rPr>
              <a:t>Approach</a:t>
            </a:r>
            <a:endParaRPr lang="en-US" sz="32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endParaRPr lang="en-US" sz="3200">
              <a:solidFill>
                <a:srgbClr val="002060"/>
              </a:solidFill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u="sng">
                <a:solidFill>
                  <a:srgbClr val="002060"/>
                </a:solidFill>
              </a:rPr>
              <a:t>System Overview</a:t>
            </a:r>
            <a:endParaRPr lang="en-US" sz="3200" u="sng">
              <a:solidFill>
                <a:srgbClr val="002060"/>
              </a:solidFill>
              <a:cs typeface="Calibri"/>
            </a:endParaRPr>
          </a:p>
          <a:p>
            <a:endParaRPr lang="en-US" sz="32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3200">
                <a:solidFill>
                  <a:schemeClr val="bg1">
                    <a:lumMod val="50000"/>
                  </a:schemeClr>
                </a:solidFill>
              </a:rPr>
              <a:t>Evaluation</a:t>
            </a:r>
            <a:endParaRPr lang="en-US" sz="320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endParaRPr lang="en-US" sz="320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AB63-C577-46B1-953F-DA7281346D01}" type="slidenum">
              <a:rPr lang="en-US" smtClean="0"/>
              <a:t>18</a:t>
            </a:fld>
            <a:endParaRPr lang="en-US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48400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2060"/>
                </a:solidFill>
              </a:rPr>
              <a:t>Outline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99100" y="991694"/>
            <a:ext cx="1122948" cy="1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4" y="6413863"/>
            <a:ext cx="1549200" cy="3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7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AB63-C577-46B1-953F-DA7281346D01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64" y="1884896"/>
            <a:ext cx="10868166" cy="3181652"/>
          </a:xfrm>
          <a:prstGeom prst="rect">
            <a:avLst/>
          </a:prstGeom>
        </p:spPr>
      </p:pic>
      <p:sp>
        <p:nvSpPr>
          <p:cNvPr id="8" name="Title 2"/>
          <p:cNvSpPr txBox="1">
            <a:spLocks/>
          </p:cNvSpPr>
          <p:nvPr/>
        </p:nvSpPr>
        <p:spPr>
          <a:xfrm>
            <a:off x="48400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rgbClr val="002060"/>
                </a:solidFill>
              </a:rPr>
              <a:t>Qsearch </a:t>
            </a:r>
            <a:r>
              <a:rPr lang="en-US" b="1">
                <a:solidFill>
                  <a:srgbClr val="002060"/>
                </a:solidFill>
              </a:rPr>
              <a:t>Overview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99100" y="991694"/>
            <a:ext cx="1122948" cy="1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4" y="6413863"/>
            <a:ext cx="1549200" cy="3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4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319" y="942248"/>
            <a:ext cx="6074561" cy="4898839"/>
          </a:xfrm>
          <a:prstGeom prst="rect">
            <a:avLst/>
          </a:prstGeom>
          <a:effectLst>
            <a:outerShdw blurRad="114300" dist="76200" dir="3840000" sx="101000" sy="101000" algn="tl" rotWithShape="0">
              <a:prstClr val="black">
                <a:alpha val="18000"/>
              </a:prst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944" y="1325563"/>
            <a:ext cx="9312749" cy="52185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rgbClr val="002060"/>
                </a:solidFill>
              </a:rPr>
              <a:t>Cars with price less than $100k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AB63-C577-46B1-953F-DA7281346D01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75239" y="3631659"/>
            <a:ext cx="2885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C00000"/>
                </a:solidFill>
              </a:rPr>
              <a:t>Results from a single page</a:t>
            </a: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4264324" y="3852311"/>
            <a:ext cx="1384279" cy="2695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648603" y="3852311"/>
            <a:ext cx="5131529" cy="53911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6136" y="4168184"/>
            <a:ext cx="3238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C00000"/>
                </a:solidFill>
              </a:rPr>
              <a:t>Under some special structure</a:t>
            </a:r>
          </a:p>
          <a:p>
            <a:pPr algn="ctr"/>
            <a:r>
              <a:rPr lang="en-US" sz="2000">
                <a:solidFill>
                  <a:srgbClr val="C00000"/>
                </a:solidFill>
              </a:rPr>
              <a:t>(e.g</a:t>
            </a:r>
            <a:r>
              <a:rPr lang="en-US" sz="2000" smtClean="0">
                <a:solidFill>
                  <a:srgbClr val="C00000"/>
                </a:solidFill>
              </a:rPr>
              <a:t>., </a:t>
            </a:r>
            <a:r>
              <a:rPr lang="en-US" sz="2000">
                <a:solidFill>
                  <a:srgbClr val="C00000"/>
                </a:solidFill>
              </a:rPr>
              <a:t>list)</a:t>
            </a:r>
          </a:p>
        </p:txBody>
      </p:sp>
      <p:cxnSp>
        <p:nvCxnSpPr>
          <p:cNvPr id="20" name="Straight Arrow Connector 19"/>
          <p:cNvCxnSpPr>
            <a:stCxn id="5" idx="1"/>
          </p:cNvCxnSpPr>
          <p:nvPr/>
        </p:nvCxnSpPr>
        <p:spPr>
          <a:xfrm flipH="1">
            <a:off x="4268490" y="4121867"/>
            <a:ext cx="1380113" cy="2695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Image result for c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331" y="1523260"/>
            <a:ext cx="1985469" cy="148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2"/>
          <p:cNvSpPr txBox="1">
            <a:spLocks/>
          </p:cNvSpPr>
          <p:nvPr/>
        </p:nvSpPr>
        <p:spPr>
          <a:xfrm>
            <a:off x="48400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2060"/>
                </a:solidFill>
              </a:rPr>
              <a:t>Motivation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599100" y="991694"/>
            <a:ext cx="1122948" cy="1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4" y="6413863"/>
            <a:ext cx="1549200" cy="3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5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AB63-C577-46B1-953F-DA7281346D01}" type="slidenum">
              <a:rPr lang="en-US" smtClean="0"/>
              <a:t>20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647726" y="1325563"/>
            <a:ext cx="4706074" cy="5226067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9" y="1325563"/>
            <a:ext cx="11684727" cy="4497484"/>
          </a:xfrm>
          <a:prstGeom prst="rect">
            <a:avLst/>
          </a:prstGeom>
        </p:spPr>
      </p:pic>
      <p:sp>
        <p:nvSpPr>
          <p:cNvPr id="9" name="Title 2"/>
          <p:cNvSpPr txBox="1">
            <a:spLocks/>
          </p:cNvSpPr>
          <p:nvPr/>
        </p:nvSpPr>
        <p:spPr>
          <a:xfrm>
            <a:off x="48400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rgbClr val="002060"/>
                </a:solidFill>
              </a:rPr>
              <a:t>Example</a:t>
            </a:r>
            <a:endParaRPr lang="en-US" b="1">
              <a:solidFill>
                <a:srgbClr val="00206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99100" y="991694"/>
            <a:ext cx="1122948" cy="1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4" y="6413863"/>
            <a:ext cx="1549200" cy="3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609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endParaRPr lang="en-US" sz="32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Approach</a:t>
            </a:r>
            <a:endParaRPr lang="en-US" sz="3200" dirty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endParaRPr lang="en-US" sz="32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System Overview</a:t>
            </a:r>
            <a:endParaRPr lang="en-US" sz="3200" dirty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endParaRPr lang="en-US" sz="320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u="sng" dirty="0">
                <a:solidFill>
                  <a:srgbClr val="002060"/>
                </a:solidFill>
              </a:rPr>
              <a:t>Evaluation</a:t>
            </a:r>
            <a:endParaRPr lang="en-US" sz="3200" u="sng" dirty="0">
              <a:solidFill>
                <a:srgbClr val="002060"/>
              </a:solidFill>
              <a:cs typeface="Calibri"/>
            </a:endParaRPr>
          </a:p>
          <a:p>
            <a:endParaRPr lang="en-US" sz="320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AB63-C577-46B1-953F-DA7281346D01}" type="slidenum">
              <a:rPr lang="en-US" smtClean="0"/>
              <a:t>21</a:t>
            </a:fld>
            <a:endParaRPr lang="en-US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48400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2060"/>
                </a:solidFill>
              </a:rPr>
              <a:t>Outline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99100" y="991694"/>
            <a:ext cx="1122948" cy="1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4" y="6413863"/>
            <a:ext cx="1549200" cy="3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7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AB63-C577-46B1-953F-DA7281346D01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65236" y="2447636"/>
            <a:ext cx="5292437" cy="279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48400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rgbClr val="002060"/>
                </a:solidFill>
              </a:rPr>
              <a:t>Experimental Setup</a:t>
            </a:r>
            <a:endParaRPr lang="en-US" b="1">
              <a:solidFill>
                <a:srgbClr val="00206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99100" y="991694"/>
            <a:ext cx="1122948" cy="1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838198" y="1409051"/>
            <a:ext cx="10063039" cy="5048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smtClean="0">
                <a:solidFill>
                  <a:srgbClr val="002060"/>
                </a:solidFill>
              </a:rPr>
              <a:t>Datasets: </a:t>
            </a:r>
            <a:r>
              <a:rPr lang="en-US" sz="2400" smtClean="0">
                <a:solidFill>
                  <a:srgbClr val="002060"/>
                </a:solidFill>
              </a:rPr>
              <a:t>news articles - 7.6M documents</a:t>
            </a:r>
          </a:p>
          <a:p>
            <a:pPr lvl="1"/>
            <a:r>
              <a:rPr lang="en-US" sz="2000">
                <a:solidFill>
                  <a:srgbClr val="002060"/>
                </a:solidFill>
                <a:cs typeface="Calibri"/>
              </a:rPr>
              <a:t>STICS </a:t>
            </a:r>
            <a:r>
              <a:rPr lang="en-US" sz="2000" i="1">
                <a:solidFill>
                  <a:srgbClr val="002060"/>
                </a:solidFill>
                <a:cs typeface="Calibri"/>
              </a:rPr>
              <a:t>[</a:t>
            </a:r>
            <a:r>
              <a:rPr lang="en-US" sz="2000" i="1" smtClean="0">
                <a:solidFill>
                  <a:srgbClr val="002060"/>
                </a:solidFill>
                <a:cs typeface="Calibri"/>
              </a:rPr>
              <a:t>Hoffart et al, SIGIR 2014]</a:t>
            </a:r>
          </a:p>
          <a:p>
            <a:pPr lvl="1"/>
            <a:r>
              <a:rPr lang="en-US" sz="2000">
                <a:solidFill>
                  <a:srgbClr val="002060"/>
                </a:solidFill>
                <a:cs typeface="Calibri"/>
              </a:rPr>
              <a:t>New York </a:t>
            </a:r>
            <a:r>
              <a:rPr lang="en-US" sz="2000" smtClean="0">
                <a:solidFill>
                  <a:srgbClr val="002060"/>
                </a:solidFill>
                <a:cs typeface="Calibri"/>
              </a:rPr>
              <a:t>Times</a:t>
            </a:r>
          </a:p>
          <a:p>
            <a:r>
              <a:rPr lang="en-US" sz="2400" b="1" smtClean="0">
                <a:solidFill>
                  <a:srgbClr val="002060"/>
                </a:solidFill>
              </a:rPr>
              <a:t>Query domains:</a:t>
            </a:r>
          </a:p>
          <a:p>
            <a:pPr lvl="1"/>
            <a:r>
              <a:rPr lang="en-US" sz="2000" smtClean="0">
                <a:solidFill>
                  <a:srgbClr val="002060"/>
                </a:solidFill>
              </a:rPr>
              <a:t>Finance</a:t>
            </a:r>
          </a:p>
          <a:p>
            <a:pPr marL="914400" lvl="2" indent="0">
              <a:buNone/>
            </a:pPr>
            <a:r>
              <a:rPr lang="en-US" sz="1600" smtClean="0">
                <a:solidFill>
                  <a:srgbClr val="002060"/>
                </a:solidFill>
              </a:rPr>
              <a:t>                   e.g.,</a:t>
            </a:r>
          </a:p>
          <a:p>
            <a:pPr lvl="1"/>
            <a:r>
              <a:rPr lang="en-US" sz="2000" smtClean="0">
                <a:solidFill>
                  <a:srgbClr val="002060"/>
                </a:solidFill>
              </a:rPr>
              <a:t>Transport</a:t>
            </a:r>
          </a:p>
          <a:p>
            <a:pPr marL="914400" lvl="2" indent="0">
              <a:buNone/>
            </a:pPr>
            <a:r>
              <a:rPr lang="en-US" sz="1600" smtClean="0">
                <a:solidFill>
                  <a:srgbClr val="002060"/>
                </a:solidFill>
              </a:rPr>
              <a:t>                   e.g</a:t>
            </a:r>
            <a:r>
              <a:rPr lang="en-US" sz="1600">
                <a:solidFill>
                  <a:srgbClr val="002060"/>
                </a:solidFill>
              </a:rPr>
              <a:t>.,</a:t>
            </a:r>
          </a:p>
          <a:p>
            <a:pPr lvl="1"/>
            <a:r>
              <a:rPr lang="en-US" sz="2000" smtClean="0">
                <a:solidFill>
                  <a:srgbClr val="002060"/>
                </a:solidFill>
              </a:rPr>
              <a:t>Sports</a:t>
            </a:r>
          </a:p>
          <a:p>
            <a:pPr marL="914400" lvl="2" indent="0">
              <a:buNone/>
            </a:pPr>
            <a:r>
              <a:rPr lang="en-US" sz="1600">
                <a:solidFill>
                  <a:srgbClr val="002060"/>
                </a:solidFill>
              </a:rPr>
              <a:t> </a:t>
            </a:r>
            <a:r>
              <a:rPr lang="en-US" sz="1600" smtClean="0">
                <a:solidFill>
                  <a:srgbClr val="002060"/>
                </a:solidFill>
              </a:rPr>
              <a:t>                  e.g</a:t>
            </a:r>
            <a:r>
              <a:rPr lang="en-US" sz="1600">
                <a:solidFill>
                  <a:srgbClr val="002060"/>
                </a:solidFill>
              </a:rPr>
              <a:t>.,</a:t>
            </a:r>
            <a:endParaRPr lang="en-US" sz="1600" smtClean="0">
              <a:solidFill>
                <a:srgbClr val="002060"/>
              </a:solidFill>
            </a:endParaRPr>
          </a:p>
          <a:p>
            <a:pPr lvl="1"/>
            <a:r>
              <a:rPr lang="en-US" sz="2000" smtClean="0">
                <a:solidFill>
                  <a:srgbClr val="002060"/>
                </a:solidFill>
              </a:rPr>
              <a:t>Technology</a:t>
            </a:r>
          </a:p>
          <a:p>
            <a:pPr marL="914400" lvl="2" indent="0">
              <a:buNone/>
            </a:pPr>
            <a:r>
              <a:rPr lang="en-US" sz="1600" smtClean="0">
                <a:solidFill>
                  <a:srgbClr val="002060"/>
                </a:solidFill>
              </a:rPr>
              <a:t>                   e.g.,</a:t>
            </a:r>
            <a:endParaRPr lang="en-US" sz="1100" b="1" smtClean="0">
              <a:solidFill>
                <a:srgbClr val="002060"/>
              </a:solidFill>
            </a:endParaRPr>
          </a:p>
          <a:p>
            <a:pPr>
              <a:spcBef>
                <a:spcPts val="3200"/>
              </a:spcBef>
            </a:pPr>
            <a:r>
              <a:rPr lang="en-US" sz="2400" b="1" smtClean="0">
                <a:solidFill>
                  <a:srgbClr val="002060"/>
                </a:solidFill>
              </a:rPr>
              <a:t>Metrics: </a:t>
            </a:r>
            <a:r>
              <a:rPr lang="en-US" sz="2400" smtClean="0">
                <a:solidFill>
                  <a:srgbClr val="002060"/>
                </a:solidFill>
              </a:rPr>
              <a:t>Precision@K, Hit@K, MRR</a:t>
            </a:r>
            <a:endParaRPr lang="en-US" sz="2400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104322" y="3262571"/>
            <a:ext cx="6877878" cy="3896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2060"/>
                </a:solidFill>
              </a:rPr>
              <a:t>Companies </a:t>
            </a:r>
            <a:r>
              <a:rPr lang="en-US">
                <a:solidFill>
                  <a:srgbClr val="002060"/>
                </a:solidFill>
              </a:rPr>
              <a:t>whose stock value increased </a:t>
            </a:r>
            <a:r>
              <a:rPr lang="en-US" smtClean="0">
                <a:solidFill>
                  <a:srgbClr val="002060"/>
                </a:solidFill>
              </a:rPr>
              <a:t>by at least 30 </a:t>
            </a:r>
            <a:r>
              <a:rPr lang="en-US">
                <a:solidFill>
                  <a:srgbClr val="002060"/>
                </a:solidFill>
              </a:rPr>
              <a:t>% in a year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104322" y="3881105"/>
            <a:ext cx="6877878" cy="3896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2060"/>
                </a:solidFill>
              </a:rPr>
              <a:t>Sport </a:t>
            </a:r>
            <a:r>
              <a:rPr lang="en-US">
                <a:solidFill>
                  <a:srgbClr val="002060"/>
                </a:solidFill>
              </a:rPr>
              <a:t>utility vehicles with engine power </a:t>
            </a:r>
            <a:r>
              <a:rPr lang="en-US" smtClean="0">
                <a:solidFill>
                  <a:srgbClr val="002060"/>
                </a:solidFill>
              </a:rPr>
              <a:t>above </a:t>
            </a:r>
            <a:r>
              <a:rPr lang="en-US">
                <a:solidFill>
                  <a:srgbClr val="002060"/>
                </a:solidFill>
              </a:rPr>
              <a:t>150 horsepower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104322" y="4499639"/>
            <a:ext cx="6877878" cy="3896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2060"/>
                </a:solidFill>
              </a:rPr>
              <a:t>Sprinters </a:t>
            </a:r>
            <a:r>
              <a:rPr lang="en-US">
                <a:solidFill>
                  <a:srgbClr val="002060"/>
                </a:solidFill>
              </a:rPr>
              <a:t>who ran 100 meter in less than 10 seconds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104322" y="5118173"/>
            <a:ext cx="6877878" cy="3896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</a:rPr>
              <a:t>Power companies which generate more than 1000 MW electricity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4" y="6413863"/>
            <a:ext cx="1549200" cy="3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2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AB63-C577-46B1-953F-DA7281346D01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65236" y="2447636"/>
            <a:ext cx="5292437" cy="279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87" y="2023150"/>
            <a:ext cx="9568182" cy="3399644"/>
          </a:xfrm>
          <a:prstGeom prst="rect">
            <a:avLst/>
          </a:prstGeom>
        </p:spPr>
      </p:pic>
      <p:sp>
        <p:nvSpPr>
          <p:cNvPr id="8" name="Title 2"/>
          <p:cNvSpPr txBox="1">
            <a:spLocks/>
          </p:cNvSpPr>
          <p:nvPr/>
        </p:nvSpPr>
        <p:spPr>
          <a:xfrm>
            <a:off x="48400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rgbClr val="002060"/>
                </a:solidFill>
              </a:rPr>
              <a:t>Results</a:t>
            </a:r>
            <a:endParaRPr lang="en-US" b="1">
              <a:solidFill>
                <a:srgbClr val="00206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99100" y="991694"/>
            <a:ext cx="1122948" cy="1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199" y="5736689"/>
            <a:ext cx="5450841" cy="53203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300" smtClean="0">
                <a:solidFill>
                  <a:srgbClr val="C00000"/>
                </a:solidFill>
                <a:cs typeface="Calibri"/>
              </a:rPr>
              <a:t>See the paper for full evaluation results</a:t>
            </a:r>
            <a:endParaRPr lang="en-US" sz="2300">
              <a:solidFill>
                <a:srgbClr val="C00000"/>
              </a:solidFill>
              <a:cs typeface="Calibri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199" y="1250026"/>
            <a:ext cx="8019474" cy="3304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b="1" smtClean="0">
                <a:solidFill>
                  <a:srgbClr val="002060"/>
                </a:solidFill>
              </a:rPr>
              <a:t>Two baselines: </a:t>
            </a:r>
            <a:r>
              <a:rPr lang="en-US" sz="2300" smtClean="0">
                <a:solidFill>
                  <a:srgbClr val="002060"/>
                </a:solidFill>
              </a:rPr>
              <a:t>Google &amp; Elasticsearch</a:t>
            </a:r>
            <a:endParaRPr lang="en-US" sz="2300" smtClean="0">
              <a:solidFill>
                <a:srgbClr val="002060"/>
              </a:solidFill>
              <a:cs typeface="Calibri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4" y="6413863"/>
            <a:ext cx="1549200" cy="3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4004" y="0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rgbClr val="002060"/>
                </a:solidFill>
              </a:rPr>
              <a:t>Summary</a:t>
            </a:r>
            <a:endParaRPr lang="en-US" b="1">
              <a:solidFill>
                <a:srgbClr val="00206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54578" y="1512841"/>
            <a:ext cx="10515600" cy="4860942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End-to-end QA system for Answering </a:t>
            </a:r>
            <a:r>
              <a:rPr lang="en-US" i="1" smtClean="0">
                <a:solidFill>
                  <a:srgbClr val="002060"/>
                </a:solidFill>
              </a:rPr>
              <a:t>Quantity Queries</a:t>
            </a:r>
            <a:r>
              <a:rPr lang="en-US" smtClean="0">
                <a:solidFill>
                  <a:srgbClr val="002060"/>
                </a:solidFill>
              </a:rPr>
              <a:t> from Text.</a:t>
            </a:r>
          </a:p>
          <a:p>
            <a:pPr lvl="1"/>
            <a:r>
              <a:rPr lang="en-US" i="1" u="sng" smtClean="0">
                <a:solidFill>
                  <a:srgbClr val="002060"/>
                </a:solidFill>
              </a:rPr>
              <a:t>Qquery</a:t>
            </a:r>
            <a:r>
              <a:rPr lang="en-US" smtClean="0">
                <a:solidFill>
                  <a:srgbClr val="002060"/>
                </a:solidFill>
              </a:rPr>
              <a:t> and </a:t>
            </a:r>
            <a:r>
              <a:rPr lang="en-US" i="1" u="sng" smtClean="0">
                <a:solidFill>
                  <a:srgbClr val="002060"/>
                </a:solidFill>
              </a:rPr>
              <a:t>Qfact</a:t>
            </a:r>
            <a:r>
              <a:rPr lang="en-US" smtClean="0">
                <a:solidFill>
                  <a:srgbClr val="002060"/>
                </a:solidFill>
              </a:rPr>
              <a:t> models</a:t>
            </a:r>
          </a:p>
          <a:p>
            <a:pPr lvl="1"/>
            <a:r>
              <a:rPr lang="en-US" smtClean="0">
                <a:solidFill>
                  <a:srgbClr val="002060"/>
                </a:solidFill>
              </a:rPr>
              <a:t>Extracting </a:t>
            </a:r>
            <a:r>
              <a:rPr lang="en-US" i="1" smtClean="0">
                <a:solidFill>
                  <a:srgbClr val="002060"/>
                </a:solidFill>
              </a:rPr>
              <a:t>Qfacts &amp; </a:t>
            </a:r>
            <a:r>
              <a:rPr lang="en-US" smtClean="0">
                <a:solidFill>
                  <a:srgbClr val="002060"/>
                </a:solidFill>
              </a:rPr>
              <a:t>Matching </a:t>
            </a:r>
            <a:r>
              <a:rPr lang="en-US" i="1" smtClean="0">
                <a:solidFill>
                  <a:srgbClr val="002060"/>
                </a:solidFill>
              </a:rPr>
              <a:t>Qfacts</a:t>
            </a:r>
            <a:r>
              <a:rPr lang="en-US" smtClean="0">
                <a:solidFill>
                  <a:srgbClr val="002060"/>
                </a:solidFill>
              </a:rPr>
              <a:t> against </a:t>
            </a:r>
            <a:r>
              <a:rPr lang="en-US" i="1" smtClean="0">
                <a:solidFill>
                  <a:srgbClr val="002060"/>
                </a:solidFill>
              </a:rPr>
              <a:t>Qquery</a:t>
            </a:r>
          </a:p>
          <a:p>
            <a:endParaRPr lang="en-US" smtClean="0">
              <a:solidFill>
                <a:srgbClr val="002060"/>
              </a:solidFill>
            </a:endParaRPr>
          </a:p>
          <a:p>
            <a:r>
              <a:rPr lang="en-US" i="1" smtClean="0">
                <a:solidFill>
                  <a:srgbClr val="002060"/>
                </a:solidFill>
              </a:rPr>
              <a:t>Qsearch</a:t>
            </a:r>
            <a:r>
              <a:rPr lang="en-US" smtClean="0">
                <a:solidFill>
                  <a:srgbClr val="002060"/>
                </a:solidFill>
              </a:rPr>
              <a:t> outperforms baselines for answering quantity queries.</a:t>
            </a:r>
            <a:endParaRPr lang="en-US" i="1" smtClean="0">
              <a:solidFill>
                <a:srgbClr val="002060"/>
              </a:solidFill>
            </a:endParaRPr>
          </a:p>
          <a:p>
            <a:endParaRPr lang="en-US" i="1" smtClean="0">
              <a:solidFill>
                <a:srgbClr val="002060"/>
              </a:solidFill>
            </a:endParaRPr>
          </a:p>
          <a:p>
            <a:r>
              <a:rPr lang="en-US" smtClean="0">
                <a:solidFill>
                  <a:srgbClr val="002060"/>
                </a:solidFill>
              </a:rPr>
              <a:t>Working system in the following link:</a:t>
            </a:r>
          </a:p>
          <a:p>
            <a:pPr marL="0" indent="0">
              <a:buNone/>
            </a:pPr>
            <a:r>
              <a:rPr lang="en-US" i="1">
                <a:solidFill>
                  <a:srgbClr val="002060"/>
                </a:solidFill>
              </a:rPr>
              <a:t> </a:t>
            </a:r>
            <a:r>
              <a:rPr lang="en-US" i="1" smtClean="0">
                <a:solidFill>
                  <a:srgbClr val="002060"/>
                </a:solidFill>
              </a:rPr>
              <a:t>           </a:t>
            </a:r>
            <a:r>
              <a:rPr lang="en-US" i="1" smtClean="0">
                <a:solidFill>
                  <a:srgbClr val="0000FF"/>
                </a:solidFill>
              </a:rPr>
              <a:t>https://qsearch.mpi-inf.mpg.de/    </a:t>
            </a:r>
            <a:r>
              <a:rPr lang="en-US" sz="2000" i="1" smtClean="0">
                <a:solidFill>
                  <a:srgbClr val="002060"/>
                </a:solidFill>
              </a:rPr>
              <a:t>(Ho et al, WSDM 2020)</a:t>
            </a:r>
            <a:endParaRPr lang="en-US" i="1" smtClean="0">
              <a:solidFill>
                <a:srgbClr val="002060"/>
              </a:solidFill>
            </a:endParaRPr>
          </a:p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AB63-C577-46B1-953F-DA7281346D01}" type="slidenum">
              <a:rPr lang="en-US" smtClean="0"/>
              <a:t>24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99100" y="991694"/>
            <a:ext cx="1122948" cy="1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406833" y="5707915"/>
            <a:ext cx="315073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You!!</a:t>
            </a:r>
            <a:endParaRPr lang="en-US" sz="480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4" y="6413863"/>
            <a:ext cx="1549200" cy="3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4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89179" y="2775743"/>
            <a:ext cx="4630921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smtClean="0">
                <a:solidFill>
                  <a:srgbClr val="002060"/>
                </a:solidFill>
              </a:rPr>
              <a:t>Appendix</a:t>
            </a:r>
            <a:endParaRPr lang="en-US" sz="6000" b="1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AB63-C577-46B1-953F-DA7281346D01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4" y="6413863"/>
            <a:ext cx="1549200" cy="3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2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AB63-C577-46B1-953F-DA7281346D01}" type="slidenum">
              <a:rPr lang="en-US" smtClean="0"/>
              <a:t>26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647726" y="1325563"/>
            <a:ext cx="4706074" cy="5226067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48400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rgbClr val="002060"/>
                </a:solidFill>
              </a:rPr>
              <a:t>Amount of Quantities in Wikidata &amp; DBpedia</a:t>
            </a:r>
            <a:endParaRPr lang="en-US" b="1">
              <a:solidFill>
                <a:srgbClr val="00206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99100" y="991694"/>
            <a:ext cx="1122948" cy="1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53" y="1769859"/>
            <a:ext cx="9785351" cy="35721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4" y="6413863"/>
            <a:ext cx="1549200" cy="3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5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AB63-C577-46B1-953F-DA7281346D01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24" y="1929070"/>
            <a:ext cx="10541676" cy="29998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79100" y="3299691"/>
            <a:ext cx="774700" cy="685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579100" y="4455899"/>
            <a:ext cx="774700" cy="3474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8400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2060"/>
                </a:solidFill>
              </a:rPr>
              <a:t>Evaluation – Qfact Extraction Model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99100" y="991694"/>
            <a:ext cx="1122948" cy="1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4" y="6413863"/>
            <a:ext cx="1549200" cy="3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1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934" y="2166900"/>
            <a:ext cx="9400342" cy="390871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089653" y="3788286"/>
            <a:ext cx="718915" cy="6381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094277" y="4882799"/>
            <a:ext cx="741999" cy="1098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05341" y="2166900"/>
            <a:ext cx="5292437" cy="279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70198" y="3483061"/>
            <a:ext cx="718915" cy="6381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70198" y="4882798"/>
            <a:ext cx="718915" cy="1098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AB63-C577-46B1-953F-DA7281346D01}" type="slidenum">
              <a:rPr lang="en-US" smtClean="0"/>
              <a:t>28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199" y="1457844"/>
            <a:ext cx="11529291" cy="126908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300" b="1" dirty="0">
                <a:solidFill>
                  <a:srgbClr val="002060"/>
                </a:solidFill>
              </a:rPr>
              <a:t>Datasets: </a:t>
            </a:r>
            <a:r>
              <a:rPr lang="en-US" sz="2300" dirty="0">
                <a:solidFill>
                  <a:srgbClr val="002060"/>
                </a:solidFill>
              </a:rPr>
              <a:t>news articles (STICS + NYT) – 7.6M documents</a:t>
            </a:r>
            <a:endParaRPr lang="en-US" sz="2300">
              <a:solidFill>
                <a:srgbClr val="002060"/>
              </a:solidFill>
              <a:cs typeface="Calibri"/>
            </a:endParaRPr>
          </a:p>
          <a:p>
            <a:r>
              <a:rPr lang="en-US" sz="2300" b="1" dirty="0">
                <a:solidFill>
                  <a:srgbClr val="002060"/>
                </a:solidFill>
              </a:rPr>
              <a:t>Metrics: </a:t>
            </a:r>
            <a:r>
              <a:rPr lang="en-US" sz="2300" dirty="0" err="1">
                <a:solidFill>
                  <a:srgbClr val="002060"/>
                </a:solidFill>
              </a:rPr>
              <a:t>Precision@K</a:t>
            </a:r>
            <a:r>
              <a:rPr lang="en-US" sz="2300" dirty="0">
                <a:solidFill>
                  <a:srgbClr val="002060"/>
                </a:solidFill>
              </a:rPr>
              <a:t>, </a:t>
            </a:r>
            <a:r>
              <a:rPr lang="en-US" sz="2300" dirty="0" err="1">
                <a:solidFill>
                  <a:srgbClr val="002060"/>
                </a:solidFill>
              </a:rPr>
              <a:t>Hit@K</a:t>
            </a:r>
            <a:r>
              <a:rPr lang="en-US" sz="2300" dirty="0">
                <a:solidFill>
                  <a:srgbClr val="002060"/>
                </a:solidFill>
              </a:rPr>
              <a:t>, MRR</a:t>
            </a:r>
            <a:endParaRPr lang="en-US" sz="2300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48400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2060"/>
                </a:solidFill>
              </a:rPr>
              <a:t>Qsearch with different scoring models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99100" y="991694"/>
            <a:ext cx="1122948" cy="1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4" y="6413863"/>
            <a:ext cx="1549200" cy="3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702411"/>
            <a:ext cx="10515600" cy="41575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rgbClr val="002060"/>
                </a:solidFill>
              </a:rPr>
              <a:t>Match each term in query with its closest term in fact:</a:t>
            </a:r>
          </a:p>
          <a:p>
            <a:pPr marL="0" indent="0">
              <a:buNone/>
            </a:pPr>
            <a:endParaRPr lang="en-US" sz="240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AB63-C577-46B1-953F-DA7281346D01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6" descr="https://latex.codecogs.com/png.latex?%5Chuge%20%5Cfrac%7B%5Csum%5Climits_%7Bu%20%5Cin%20X%5E*%7D%20W%28u%29%5Cmin%5Climits_%7Bv%20%5Cin%20X%7D%28dist%28u%2Cv%29%29%7D%7B%5Csum%5Climits_%7Bu%20%5Cin%20X%5E*%7DW%28u%29%7D%20&amp;plus;%2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367" y="3034849"/>
            <a:ext cx="458152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50186" y="3331663"/>
            <a:ext cx="484173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Query context   </a:t>
            </a:r>
            <a:r>
              <a:rPr lang="en-US" sz="2400" i="1" dirty="0"/>
              <a:t>X* =</a:t>
            </a:r>
            <a:r>
              <a:rPr lang="en-US" sz="2400" i="1" dirty="0">
                <a:solidFill>
                  <a:srgbClr val="0070C0"/>
                </a:solidFill>
              </a:rPr>
              <a:t> { price }</a:t>
            </a:r>
          </a:p>
          <a:p>
            <a:pPr algn="ctr"/>
            <a:endParaRPr lang="en-US" sz="2800">
              <a:solidFill>
                <a:srgbClr val="0070C0"/>
              </a:solidFill>
            </a:endParaRPr>
          </a:p>
          <a:p>
            <a:r>
              <a:rPr lang="en-US" sz="2000" i="1" dirty="0"/>
              <a:t>Fact context   </a:t>
            </a:r>
            <a:r>
              <a:rPr lang="en-US" sz="2400" i="1" dirty="0"/>
              <a:t>X =</a:t>
            </a:r>
            <a:r>
              <a:rPr lang="en-US" sz="2400" i="1" dirty="0">
                <a:solidFill>
                  <a:srgbClr val="0070C0"/>
                </a:solidFill>
              </a:rPr>
              <a:t> { cost, Germany 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771055" y="3708288"/>
            <a:ext cx="327660" cy="52895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2"/>
          <p:cNvSpPr txBox="1">
            <a:spLocks/>
          </p:cNvSpPr>
          <p:nvPr/>
        </p:nvSpPr>
        <p:spPr>
          <a:xfrm>
            <a:off x="48400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2060"/>
                </a:solidFill>
              </a:rPr>
              <a:t>Embedding-based Context Matching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99100" y="991694"/>
            <a:ext cx="1122948" cy="1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3116CE-5EA9-40E6-A7A3-3A2957FCABE9}"/>
              </a:ext>
            </a:extLst>
          </p:cNvPr>
          <p:cNvSpPr/>
          <p:nvPr/>
        </p:nvSpPr>
        <p:spPr>
          <a:xfrm>
            <a:off x="1233122" y="2505076"/>
            <a:ext cx="5756030" cy="305972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D6A738-EBD6-4604-8809-2C341A4F6E94}"/>
              </a:ext>
            </a:extLst>
          </p:cNvPr>
          <p:cNvSpPr txBox="1"/>
          <p:nvPr/>
        </p:nvSpPr>
        <p:spPr>
          <a:xfrm>
            <a:off x="1860179" y="5092498"/>
            <a:ext cx="4651899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i="1" u="sng">
                <a:solidFill>
                  <a:srgbClr val="0070C0"/>
                </a:solidFill>
                <a:ea typeface="+mn-lt"/>
                <a:cs typeface="+mn-lt"/>
              </a:rPr>
              <a:t>d</a:t>
            </a:r>
            <a:r>
              <a:rPr lang="en-US" sz="2000" i="1" u="sng" smtClean="0">
                <a:solidFill>
                  <a:srgbClr val="0070C0"/>
                </a:solidFill>
                <a:ea typeface="+mn-lt"/>
                <a:cs typeface="+mn-lt"/>
              </a:rPr>
              <a:t>irected </a:t>
            </a:r>
            <a:r>
              <a:rPr lang="en-US" sz="2000" i="1" u="sng">
                <a:solidFill>
                  <a:srgbClr val="0070C0"/>
                </a:solidFill>
                <a:ea typeface="+mn-lt"/>
                <a:cs typeface="+mn-lt"/>
              </a:rPr>
              <a:t>embedding distance</a:t>
            </a:r>
            <a:r>
              <a:rPr lang="en-US" sz="2000" i="1">
                <a:solidFill>
                  <a:srgbClr val="0070C0"/>
                </a:solidFill>
                <a:ea typeface="+mn-lt"/>
                <a:cs typeface="+mn-lt"/>
              </a:rPr>
              <a:t>: </a:t>
            </a:r>
            <a:r>
              <a:rPr lang="en-US" sz="2000" i="1" err="1">
                <a:ea typeface="+mn-lt"/>
                <a:cs typeface="+mn-lt"/>
              </a:rPr>
              <a:t>ded</a:t>
            </a:r>
            <a:r>
              <a:rPr lang="en-US" sz="2000" i="1">
                <a:ea typeface="+mn-lt"/>
                <a:cs typeface="+mn-lt"/>
              </a:rPr>
              <a:t>(X*⟶X)</a:t>
            </a:r>
            <a:endParaRPr lang="en-GB" sz="2000" i="1">
              <a:ea typeface="+mn-lt"/>
              <a:cs typeface="+mn-lt"/>
            </a:endParaRPr>
          </a:p>
          <a:p>
            <a:pPr algn="l"/>
            <a:endParaRPr lang="en-GB">
              <a:cs typeface="Calibri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4" y="6413863"/>
            <a:ext cx="1549200" cy="3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7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181" y="1315564"/>
            <a:ext cx="4130706" cy="5218546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002060"/>
                </a:solidFill>
              </a:rPr>
              <a:t>Cars with price less than </a:t>
            </a:r>
            <a:r>
              <a:rPr lang="en-US" sz="2400" u="sng">
                <a:solidFill>
                  <a:srgbClr val="C00000"/>
                </a:solidFill>
              </a:rPr>
              <a:t>$99k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AB63-C577-46B1-953F-DA7281346D01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28864" y="175255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2060"/>
                </a:solidFill>
              </a:rPr>
              <a:t>in</a:t>
            </a:r>
            <a:r>
              <a:rPr lang="en-US" sz="2400"/>
              <a:t> </a:t>
            </a:r>
            <a:r>
              <a:rPr lang="en-US" sz="2400">
                <a:solidFill>
                  <a:srgbClr val="002060"/>
                </a:solidFill>
              </a:rPr>
              <a:t>2017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00028" y="1767374"/>
            <a:ext cx="1629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>
                <a:solidFill>
                  <a:srgbClr val="002060"/>
                </a:solidFill>
              </a:rPr>
              <a:t>in</a:t>
            </a:r>
            <a:r>
              <a:rPr lang="en-US"/>
              <a:t> </a:t>
            </a:r>
            <a:r>
              <a:rPr lang="en-US">
                <a:solidFill>
                  <a:srgbClr val="002060"/>
                </a:solidFill>
              </a:rPr>
              <a:t>Germany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05688" y="1769181"/>
            <a:ext cx="1062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>
                <a:solidFill>
                  <a:srgbClr val="002060"/>
                </a:solidFill>
              </a:rPr>
              <a:t>more…</a:t>
            </a:r>
            <a:endParaRPr lang="en-US" sz="2400">
              <a:solidFill>
                <a:srgbClr val="00206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422" y="990578"/>
            <a:ext cx="6017676" cy="4876843"/>
          </a:xfrm>
          <a:prstGeom prst="rect">
            <a:avLst/>
          </a:prstGeom>
          <a:effectLst>
            <a:outerShdw blurRad="190500" dist="165100" dir="2700000" algn="tl" rotWithShape="0">
              <a:prstClr val="black">
                <a:alpha val="13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9404513" y="991694"/>
            <a:ext cx="489285" cy="25036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22175" y="3545390"/>
            <a:ext cx="441159" cy="24067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86050" y="4946073"/>
            <a:ext cx="451368" cy="20018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48400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2060"/>
                </a:solidFill>
              </a:rPr>
              <a:t>Motivation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99100" y="991694"/>
            <a:ext cx="1122948" cy="1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4" y="6413863"/>
            <a:ext cx="1549200" cy="3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8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4" grpId="0" animBg="1"/>
      <p:bldP spid="10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60564" y="1651754"/>
            <a:ext cx="10734834" cy="368735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Penalize additional context terms of the facts</a:t>
            </a:r>
          </a:p>
          <a:p>
            <a:endParaRPr lang="en-US" sz="2400">
              <a:solidFill>
                <a:srgbClr val="0070C0"/>
              </a:solidFill>
            </a:endParaRPr>
          </a:p>
          <a:p>
            <a:endParaRPr lang="en-US" sz="2400">
              <a:solidFill>
                <a:srgbClr val="0070C0"/>
              </a:solidFill>
            </a:endParaRPr>
          </a:p>
          <a:p>
            <a:endParaRPr lang="en-US" sz="2400">
              <a:solidFill>
                <a:srgbClr val="0070C0"/>
              </a:solidFill>
            </a:endParaRPr>
          </a:p>
          <a:p>
            <a:endParaRPr lang="en-US" sz="240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                    </a:t>
            </a:r>
            <a:endParaRPr lang="en-US" sz="2400" dirty="0">
              <a:solidFill>
                <a:srgbClr val="0070C0"/>
              </a:solidFill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                    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2060"/>
                </a:solidFill>
              </a:rPr>
              <a:t>                  </a:t>
            </a:r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               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           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                                               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                                         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en-US" sz="2200" i="1" u="sng" smtClean="0">
                <a:solidFill>
                  <a:srgbClr val="0070C0"/>
                </a:solidFill>
              </a:rPr>
              <a:t>context </a:t>
            </a:r>
            <a:r>
              <a:rPr lang="en-US" sz="2200" i="1" u="sng" dirty="0">
                <a:solidFill>
                  <a:srgbClr val="0070C0"/>
                </a:solidFill>
              </a:rPr>
              <a:t>embedding distance</a:t>
            </a:r>
            <a:r>
              <a:rPr lang="en-US" sz="22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sz="22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ced</a:t>
            </a:r>
            <a:r>
              <a:rPr lang="en-US" sz="22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(X*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2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X)</a:t>
            </a:r>
            <a:endParaRPr lang="en-US" sz="220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en-US" sz="240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AB63-C577-46B1-953F-DA7281346D01}" type="slidenum">
              <a:rPr lang="en-US" smtClean="0"/>
              <a:t>30</a:t>
            </a:fld>
            <a:endParaRPr lang="en-US"/>
          </a:p>
        </p:txBody>
      </p:sp>
      <p:pic>
        <p:nvPicPr>
          <p:cNvPr id="2050" name="Picture 2" descr="https://latex.codecogs.com/png.latex?%5Cdpi%7B200%7D%20%5C%20%5C%20%5C%20%5C%20%5C%20%5C%20ced%28X%5E*%2C%20X%29%20%3D%20ded%28X%5E*%20%5Crightarrow%20X%29%20%5Ctimes%20ded%28X%20%5Crightarrow%20X%5E*%29%5E%5Calpha%20%5C%5C%20%5C%5C%20%3D%20%5CBigg%28%20%5Cfrac%7B%5Csum%5Climits_%7Bu%20%5Cin%20X%5E*%7D%20W%28u%29%5Cmin%5Climits_%7Bv%20%5Cin%20X%7D%28dist%28u%2Cv%29%29%7D%7B%5Csum%5Climits_%7Bu%20%5Cin%20X%5E*%7DW%28u%29%7D%20&amp;plus;%201%20%5CBigg%29%20%5Ctimes%20%5CBigg%28%20%5Cfrac%7B%5Csum%5Climits_%7Bu%20%5Cin%20X%7D%20W%28u%29%5Cmin%5Climits_%7Bv%20%5Cin%20X%5E*%7D%28dist%28u%2Cv%29%29%7D%7B%5Csum%5Climits_%7Bu%20%5Cin%20X%7DW%28u%29%7D%20&amp;plus;1%20%5CBigg%29%5E%5Calph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2" y="2553857"/>
            <a:ext cx="98964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2"/>
          <p:cNvSpPr txBox="1">
            <a:spLocks/>
          </p:cNvSpPr>
          <p:nvPr/>
        </p:nvSpPr>
        <p:spPr>
          <a:xfrm>
            <a:off x="48400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2060"/>
                </a:solidFill>
              </a:rPr>
              <a:t>Embedding-based Context Matching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99100" y="991694"/>
            <a:ext cx="1122948" cy="1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6D6560-2177-4975-8CB2-D0D02533F19C}"/>
              </a:ext>
            </a:extLst>
          </p:cNvPr>
          <p:cNvSpPr txBox="1"/>
          <p:nvPr/>
        </p:nvSpPr>
        <p:spPr>
          <a:xfrm>
            <a:off x="8969434" y="5530829"/>
            <a:ext cx="308402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ea typeface="+mn-lt"/>
                <a:cs typeface="+mn-lt"/>
              </a:rPr>
              <a:t>How much additional terms of </a:t>
            </a:r>
            <a:r>
              <a:rPr lang="en-US" sz="2000" i="1" dirty="0">
                <a:solidFill>
                  <a:srgbClr val="002060"/>
                </a:solidFill>
                <a:ea typeface="+mn-lt"/>
                <a:cs typeface="+mn-lt"/>
              </a:rPr>
              <a:t>X</a:t>
            </a:r>
            <a:r>
              <a:rPr lang="en-US" sz="2000" dirty="0">
                <a:solidFill>
                  <a:srgbClr val="002060"/>
                </a:solidFill>
                <a:ea typeface="+mn-lt"/>
                <a:cs typeface="+mn-lt"/>
              </a:rPr>
              <a:t>  shift </a:t>
            </a:r>
            <a:r>
              <a:rPr lang="en-US" sz="2000">
                <a:solidFill>
                  <a:srgbClr val="002060"/>
                </a:solidFill>
                <a:ea typeface="+mn-lt"/>
                <a:cs typeface="+mn-lt"/>
              </a:rPr>
              <a:t>its </a:t>
            </a:r>
            <a:r>
              <a:rPr lang="en-US" sz="2000" smtClean="0">
                <a:solidFill>
                  <a:srgbClr val="002060"/>
                </a:solidFill>
                <a:ea typeface="+mn-lt"/>
                <a:cs typeface="+mn-lt"/>
              </a:rPr>
              <a:t>meaning</a:t>
            </a:r>
            <a:endParaRPr lang="en-GB" sz="2000">
              <a:solidFill>
                <a:srgbClr val="002060"/>
              </a:solidFill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E2EF38-C52B-4E53-9C94-3F67660F476D}"/>
              </a:ext>
            </a:extLst>
          </p:cNvPr>
          <p:cNvSpPr txBox="1"/>
          <p:nvPr/>
        </p:nvSpPr>
        <p:spPr>
          <a:xfrm>
            <a:off x="-116377" y="5684717"/>
            <a:ext cx="30258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ea typeface="+mn-lt"/>
                <a:cs typeface="+mn-lt"/>
              </a:rPr>
              <a:t>   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   </a:t>
            </a:r>
            <a:r>
              <a:rPr lang="en-US" sz="2000" dirty="0">
                <a:solidFill>
                  <a:srgbClr val="002060"/>
                </a:solidFill>
                <a:ea typeface="+mn-lt"/>
                <a:cs typeface="+mn-lt"/>
              </a:rPr>
              <a:t>How well </a:t>
            </a:r>
            <a:r>
              <a:rPr lang="en-US" sz="2000" i="1" dirty="0">
                <a:solidFill>
                  <a:srgbClr val="002060"/>
                </a:solidFill>
                <a:ea typeface="+mn-lt"/>
                <a:cs typeface="+mn-lt"/>
              </a:rPr>
              <a:t>X</a:t>
            </a:r>
            <a:r>
              <a:rPr lang="en-US" sz="2000" i="1" baseline="30000" dirty="0">
                <a:solidFill>
                  <a:srgbClr val="002060"/>
                </a:solidFill>
                <a:ea typeface="+mn-lt"/>
                <a:cs typeface="+mn-lt"/>
              </a:rPr>
              <a:t>*</a:t>
            </a:r>
            <a:r>
              <a:rPr lang="en-US" sz="2000" baseline="-25000" dirty="0">
                <a:solidFill>
                  <a:srgbClr val="002060"/>
                </a:solidFill>
                <a:ea typeface="+mn-lt"/>
                <a:cs typeface="+mn-lt"/>
              </a:rPr>
              <a:t> </a:t>
            </a:r>
            <a:r>
              <a:rPr lang="en-US" sz="2000" dirty="0">
                <a:solidFill>
                  <a:srgbClr val="002060"/>
                </a:solidFill>
                <a:ea typeface="+mn-lt"/>
                <a:cs typeface="+mn-lt"/>
              </a:rPr>
              <a:t>matches </a:t>
            </a:r>
            <a:r>
              <a:rPr lang="en-US" sz="2000" i="1" dirty="0">
                <a:solidFill>
                  <a:srgbClr val="002060"/>
                </a:solidFill>
                <a:ea typeface="+mn-lt"/>
                <a:cs typeface="+mn-lt"/>
              </a:rPr>
              <a:t>X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 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B3D017-5853-4ED5-8C01-6B64C711BBAF}"/>
              </a:ext>
            </a:extLst>
          </p:cNvPr>
          <p:cNvSpPr/>
          <p:nvPr/>
        </p:nvSpPr>
        <p:spPr>
          <a:xfrm>
            <a:off x="955559" y="2326602"/>
            <a:ext cx="10323152" cy="301462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56" name="Elbow Connector 2055"/>
          <p:cNvCxnSpPr/>
          <p:nvPr/>
        </p:nvCxnSpPr>
        <p:spPr>
          <a:xfrm rot="16200000" flipH="1">
            <a:off x="8045650" y="4960988"/>
            <a:ext cx="1365429" cy="48213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3" idx="3"/>
          </p:cNvCxnSpPr>
          <p:nvPr/>
        </p:nvCxnSpPr>
        <p:spPr>
          <a:xfrm rot="5400000">
            <a:off x="2526000" y="4902801"/>
            <a:ext cx="1365428" cy="59851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4" y="6413863"/>
            <a:ext cx="1549200" cy="3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9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099595"/>
            <a:ext cx="10515601" cy="5758405"/>
          </a:xfrm>
        </p:spPr>
        <p:txBody>
          <a:bodyPr vert="horz" lIns="91440" tIns="45720" rIns="91440" bIns="45720" numCol="1" rtlCol="0" anchor="t"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QA over Knowledge Graphs</a:t>
            </a:r>
            <a:endParaRPr lang="en-US" dirty="0">
              <a:solidFill>
                <a:srgbClr val="002060"/>
              </a:solidFill>
              <a:cs typeface="Calibri"/>
            </a:endParaRP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Abujabal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et 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WWW 2018], [Zheng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et 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PVLDB 2018]</a:t>
            </a:r>
            <a:endParaRPr lang="en-US">
              <a:solidFill>
                <a:schemeClr val="tx2">
                  <a:lumMod val="75000"/>
                </a:schemeClr>
              </a:solidFill>
              <a:cs typeface="Calibri"/>
            </a:endParaRP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[Xu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et 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ACL 2016], [Bast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et 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CIKM 2015]</a:t>
            </a:r>
            <a:endParaRPr lang="en-US" dirty="0">
              <a:solidFill>
                <a:schemeClr val="tx2">
                  <a:lumMod val="75000"/>
                </a:schemeClr>
              </a:solidFill>
              <a:cs typeface="Calibri"/>
            </a:endParaRPr>
          </a:p>
          <a:p>
            <a:endParaRPr lang="en-US" dirty="0">
              <a:solidFill>
                <a:srgbClr val="002060"/>
              </a:solidFill>
              <a:cs typeface="Calibri"/>
            </a:endParaRPr>
          </a:p>
          <a:p>
            <a:r>
              <a:rPr lang="en-US" dirty="0">
                <a:solidFill>
                  <a:srgbClr val="002060"/>
                </a:solidFill>
              </a:rPr>
              <a:t>QA on Text</a:t>
            </a:r>
            <a:endParaRPr lang="en-US" dirty="0">
              <a:solidFill>
                <a:srgbClr val="002060"/>
              </a:solidFill>
              <a:cs typeface="Calibri"/>
            </a:endParaRP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[Yang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et 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EMNLP 2018], [Clark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et 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ACL 2018], [Chen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et 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ACL 2017]</a:t>
            </a:r>
            <a:endParaRPr lang="en-US" dirty="0">
              <a:solidFill>
                <a:schemeClr val="tx2">
                  <a:lumMod val="75000"/>
                </a:schemeClr>
              </a:solidFill>
              <a:cs typeface="Calibri"/>
            </a:endParaRPr>
          </a:p>
          <a:p>
            <a:endParaRPr lang="en-US" dirty="0">
              <a:solidFill>
                <a:srgbClr val="002060"/>
              </a:solidFill>
              <a:cs typeface="Calibri"/>
            </a:endParaRPr>
          </a:p>
          <a:p>
            <a:r>
              <a:rPr lang="en-US" dirty="0">
                <a:solidFill>
                  <a:srgbClr val="002060"/>
                </a:solidFill>
              </a:rPr>
              <a:t> </a:t>
            </a:r>
            <a:r>
              <a:rPr lang="en-US">
                <a:solidFill>
                  <a:srgbClr val="002060"/>
                </a:solidFill>
              </a:rPr>
              <a:t>Recognizing </a:t>
            </a:r>
            <a:r>
              <a:rPr lang="en-US" smtClean="0">
                <a:solidFill>
                  <a:srgbClr val="002060"/>
                </a:solidFill>
              </a:rPr>
              <a:t>numeric </a:t>
            </a:r>
            <a:r>
              <a:rPr lang="en-US" dirty="0">
                <a:solidFill>
                  <a:srgbClr val="002060"/>
                </a:solidFill>
              </a:rPr>
              <a:t>expressions from text </a:t>
            </a:r>
            <a:endParaRPr lang="en-US" dirty="0">
              <a:solidFill>
                <a:srgbClr val="002060"/>
              </a:solidFill>
              <a:cs typeface="Calibri"/>
            </a:endParaRP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[Alonso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et 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SIGIR 2018], [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Saha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et 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ACL 2017]</a:t>
            </a:r>
            <a:endParaRPr lang="en-US">
              <a:solidFill>
                <a:schemeClr val="tx2">
                  <a:lumMod val="75000"/>
                </a:schemeClr>
              </a:solidFill>
              <a:cs typeface="Calibri"/>
            </a:endParaRP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Madaan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et 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AAAI 2016], [Roy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et 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TACL 2015]</a:t>
            </a:r>
            <a:endParaRPr lang="en-US" dirty="0">
              <a:solidFill>
                <a:schemeClr val="tx2">
                  <a:lumMod val="75000"/>
                </a:schemeClr>
              </a:solidFill>
              <a:cs typeface="Calibri"/>
            </a:endParaRPr>
          </a:p>
          <a:p>
            <a:pPr lvl="1"/>
            <a:endParaRPr lang="en-US" dirty="0">
              <a:solidFill>
                <a:srgbClr val="002060"/>
              </a:solidFill>
              <a:cs typeface="Calibri"/>
            </a:endParaRPr>
          </a:p>
          <a:p>
            <a:r>
              <a:rPr lang="en-US" dirty="0">
                <a:solidFill>
                  <a:srgbClr val="002060"/>
                </a:solidFill>
              </a:rPr>
              <a:t> Neural-based Sequence Tagging </a:t>
            </a:r>
            <a:endParaRPr lang="en-US" dirty="0">
              <a:solidFill>
                <a:srgbClr val="002060"/>
              </a:solidFill>
              <a:cs typeface="Calibri"/>
            </a:endParaRP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[He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et 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ACL 2017], [FitzGerald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et 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EMNLP 2015], [Zhou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et 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ACL 2015]</a:t>
            </a:r>
            <a:endParaRPr lang="en-US" dirty="0">
              <a:solidFill>
                <a:schemeClr val="tx2">
                  <a:lumMod val="75000"/>
                </a:schemeClr>
              </a:solidFill>
              <a:cs typeface="Calibri"/>
            </a:endParaRPr>
          </a:p>
          <a:p>
            <a:pPr lvl="1"/>
            <a:endParaRPr lang="en-US" dirty="0">
              <a:solidFill>
                <a:srgbClr val="002060"/>
              </a:solidFill>
              <a:cs typeface="Calibri"/>
            </a:endParaRPr>
          </a:p>
          <a:p>
            <a:pPr lvl="1"/>
            <a:endParaRPr lang="en-US" dirty="0">
              <a:solidFill>
                <a:srgbClr val="002060"/>
              </a:solidFill>
              <a:cs typeface="Calibri"/>
            </a:endParaRPr>
          </a:p>
          <a:p>
            <a:pPr marL="457200" lvl="1" indent="0">
              <a:buNone/>
            </a:pPr>
            <a:endParaRPr lang="en-US" dirty="0">
              <a:solidFill>
                <a:srgbClr val="002060"/>
              </a:solidFill>
              <a:cs typeface="Calibri"/>
            </a:endParaRPr>
          </a:p>
          <a:p>
            <a:endParaRPr lang="en-US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AB63-C577-46B1-953F-DA7281346D01}" type="slidenum">
              <a:rPr lang="en-US" smtClean="0"/>
              <a:t>31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647726" y="1325563"/>
            <a:ext cx="4706074" cy="5226067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48400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2060"/>
                </a:solidFill>
              </a:rPr>
              <a:t>Related Work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99100" y="991694"/>
            <a:ext cx="1122948" cy="1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4" y="6413863"/>
            <a:ext cx="1549200" cy="3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6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3">
            <a:extLst>
              <a:ext uri="{FF2B5EF4-FFF2-40B4-BE49-F238E27FC236}">
                <a16:creationId xmlns:a16="http://schemas.microsoft.com/office/drawing/2014/main" id="{41221589-C648-4CC4-8279-387B5A7725F9}"/>
              </a:ext>
            </a:extLst>
          </p:cNvPr>
          <p:cNvSpPr/>
          <p:nvPr/>
        </p:nvSpPr>
        <p:spPr>
          <a:xfrm>
            <a:off x="6945253" y="1870011"/>
            <a:ext cx="4162720" cy="10163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: Rounded Corners 3">
            <a:extLst>
              <a:ext uri="{FF2B5EF4-FFF2-40B4-BE49-F238E27FC236}">
                <a16:creationId xmlns:a16="http://schemas.microsoft.com/office/drawing/2014/main" id="{41221589-C648-4CC4-8279-387B5A7725F9}"/>
              </a:ext>
            </a:extLst>
          </p:cNvPr>
          <p:cNvSpPr/>
          <p:nvPr/>
        </p:nvSpPr>
        <p:spPr>
          <a:xfrm>
            <a:off x="6967473" y="4153736"/>
            <a:ext cx="4140500" cy="10006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3">
            <a:extLst>
              <a:ext uri="{FF2B5EF4-FFF2-40B4-BE49-F238E27FC236}">
                <a16:creationId xmlns:a16="http://schemas.microsoft.com/office/drawing/2014/main" id="{41221589-C648-4CC4-8279-387B5A7725F9}"/>
              </a:ext>
            </a:extLst>
          </p:cNvPr>
          <p:cNvSpPr/>
          <p:nvPr/>
        </p:nvSpPr>
        <p:spPr>
          <a:xfrm>
            <a:off x="6967473" y="3009354"/>
            <a:ext cx="4140500" cy="10106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6498182" y="1325563"/>
            <a:ext cx="4993105" cy="5817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>
                <a:solidFill>
                  <a:srgbClr val="002060"/>
                </a:solidFill>
              </a:rPr>
              <a:t>Output</a:t>
            </a:r>
            <a:r>
              <a:rPr lang="en-US">
                <a:solidFill>
                  <a:srgbClr val="002060"/>
                </a:solidFill>
              </a:rPr>
              <a:t>: List of entity results</a:t>
            </a:r>
          </a:p>
          <a:p>
            <a:pPr lvl="1"/>
            <a:endParaRPr lang="en-US" sz="1800">
              <a:solidFill>
                <a:srgbClr val="00B050"/>
              </a:solidFill>
            </a:endParaRPr>
          </a:p>
          <a:p>
            <a:pPr lvl="1"/>
            <a:r>
              <a:rPr lang="en-US" sz="2200">
                <a:solidFill>
                  <a:srgbClr val="00B050"/>
                </a:solidFill>
              </a:rPr>
              <a:t>Chevrolet Corvette </a:t>
            </a:r>
            <a:r>
              <a:rPr lang="en-US" sz="2200" smtClean="0">
                <a:solidFill>
                  <a:srgbClr val="00B050"/>
                </a:solidFill>
              </a:rPr>
              <a:t>Z06 </a:t>
            </a:r>
            <a:endParaRPr lang="en-US" sz="220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sz="2200">
                <a:solidFill>
                  <a:srgbClr val="00B050"/>
                </a:solidFill>
              </a:rPr>
              <a:t>	</a:t>
            </a:r>
            <a:r>
              <a:rPr lang="en-US" sz="2200" smtClean="0">
                <a:solidFill>
                  <a:srgbClr val="00B050"/>
                </a:solidFill>
              </a:rPr>
              <a:t>	</a:t>
            </a:r>
            <a:r>
              <a:rPr lang="en-US" sz="2200" smtClean="0">
                <a:solidFill>
                  <a:srgbClr val="C00000"/>
                </a:solidFill>
              </a:rPr>
              <a:t>$</a:t>
            </a:r>
            <a:r>
              <a:rPr lang="en-US" sz="2200">
                <a:solidFill>
                  <a:srgbClr val="C00000"/>
                </a:solidFill>
              </a:rPr>
              <a:t>79,495</a:t>
            </a:r>
            <a:endParaRPr lang="en-US" sz="2200">
              <a:solidFill>
                <a:srgbClr val="C00000"/>
              </a:solidFill>
              <a:cs typeface="Calibri"/>
            </a:endParaRPr>
          </a:p>
          <a:p>
            <a:pPr marL="457200" lvl="1" indent="0">
              <a:buNone/>
            </a:pPr>
            <a:endParaRPr lang="en-US" sz="2200">
              <a:solidFill>
                <a:srgbClr val="00B050"/>
              </a:solidFill>
            </a:endParaRPr>
          </a:p>
          <a:p>
            <a:pPr lvl="1"/>
            <a:r>
              <a:rPr lang="en-US" sz="2200">
                <a:solidFill>
                  <a:srgbClr val="00B050"/>
                </a:solidFill>
              </a:rPr>
              <a:t>Chevrolet Camaro </a:t>
            </a:r>
            <a:r>
              <a:rPr lang="en-US" sz="2200" smtClean="0">
                <a:solidFill>
                  <a:srgbClr val="00B050"/>
                </a:solidFill>
              </a:rPr>
              <a:t>ZL1</a:t>
            </a:r>
          </a:p>
          <a:p>
            <a:pPr marL="914400" lvl="2" indent="0">
              <a:buNone/>
            </a:pPr>
            <a:r>
              <a:rPr lang="en-US" sz="2200" smtClean="0">
                <a:solidFill>
                  <a:srgbClr val="C00000"/>
                </a:solidFill>
              </a:rPr>
              <a:t>	$</a:t>
            </a:r>
            <a:r>
              <a:rPr lang="en-US" sz="2200">
                <a:solidFill>
                  <a:srgbClr val="C00000"/>
                </a:solidFill>
              </a:rPr>
              <a:t>61,500</a:t>
            </a:r>
            <a:endParaRPr lang="en-US" sz="2200">
              <a:solidFill>
                <a:srgbClr val="C00000"/>
              </a:solidFill>
              <a:cs typeface="Calibri"/>
            </a:endParaRPr>
          </a:p>
          <a:p>
            <a:pPr marL="457200" lvl="1" indent="0">
              <a:buNone/>
            </a:pPr>
            <a:endParaRPr lang="en-US" sz="2200">
              <a:solidFill>
                <a:srgbClr val="00B050"/>
              </a:solidFill>
            </a:endParaRPr>
          </a:p>
          <a:p>
            <a:pPr lvl="1"/>
            <a:r>
              <a:rPr lang="en-US" sz="2200">
                <a:solidFill>
                  <a:srgbClr val="00B050"/>
                </a:solidFill>
              </a:rPr>
              <a:t>Ford Shelby </a:t>
            </a:r>
            <a:r>
              <a:rPr lang="en-US" sz="2200" smtClean="0">
                <a:solidFill>
                  <a:srgbClr val="00B050"/>
                </a:solidFill>
              </a:rPr>
              <a:t>GT350R</a:t>
            </a:r>
            <a:r>
              <a:rPr lang="en-US" sz="220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914400" lvl="2" indent="0">
              <a:buNone/>
            </a:pPr>
            <a:r>
              <a:rPr lang="en-US" sz="2200" smtClean="0">
                <a:solidFill>
                  <a:srgbClr val="C00000"/>
                </a:solidFill>
              </a:rPr>
              <a:t>	$</a:t>
            </a:r>
            <a:r>
              <a:rPr lang="en-US" sz="2200">
                <a:solidFill>
                  <a:srgbClr val="C00000"/>
                </a:solidFill>
              </a:rPr>
              <a:t>67,135</a:t>
            </a:r>
            <a:endParaRPr lang="en-US" sz="2200">
              <a:solidFill>
                <a:srgbClr val="C00000"/>
              </a:solidFill>
              <a:cs typeface="Calibri"/>
            </a:endParaRPr>
          </a:p>
          <a:p>
            <a:pPr marL="457200" lvl="1" indent="0">
              <a:buNone/>
            </a:pPr>
            <a:endParaRPr lang="en-US">
              <a:solidFill>
                <a:srgbClr val="00B050"/>
              </a:solidFill>
            </a:endParaRPr>
          </a:p>
          <a:p>
            <a:pPr lvl="1"/>
            <a:r>
              <a:rPr lang="en-US" sz="2200">
                <a:solidFill>
                  <a:srgbClr val="002060"/>
                </a:solidFill>
              </a:rPr>
              <a:t>etc.</a:t>
            </a:r>
            <a:endParaRPr lang="en-US" sz="2200">
              <a:solidFill>
                <a:srgbClr val="002060"/>
              </a:solidFill>
              <a:cs typeface="Calibri"/>
            </a:endParaRPr>
          </a:p>
          <a:p>
            <a:pPr marL="0" indent="0">
              <a:buNone/>
            </a:pPr>
            <a:r>
              <a:rPr lang="en-US" sz="2400">
                <a:solidFill>
                  <a:srgbClr val="C00000"/>
                </a:solidFill>
              </a:rPr>
              <a:t>        </a:t>
            </a:r>
            <a:r>
              <a:rPr lang="en-US" sz="2400" b="1">
                <a:solidFill>
                  <a:srgbClr val="C00000"/>
                </a:solidFill>
              </a:rPr>
              <a:t>from multiple </a:t>
            </a:r>
            <a:r>
              <a:rPr lang="en-US" sz="2400" b="1" smtClean="0">
                <a:solidFill>
                  <a:srgbClr val="C00000"/>
                </a:solidFill>
              </a:rPr>
              <a:t>pages</a:t>
            </a:r>
            <a:endParaRPr lang="en-US" sz="220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 sz="1800">
              <a:solidFill>
                <a:srgbClr val="00B050"/>
              </a:solidFill>
            </a:endParaRPr>
          </a:p>
        </p:txBody>
      </p:sp>
      <p:sp>
        <p:nvSpPr>
          <p:cNvPr id="25" name="Rectangle: Rounded Corners 3">
            <a:extLst>
              <a:ext uri="{FF2B5EF4-FFF2-40B4-BE49-F238E27FC236}">
                <a16:creationId xmlns:a16="http://schemas.microsoft.com/office/drawing/2014/main" id="{41221589-C648-4CC4-8279-387B5A7725F9}"/>
              </a:ext>
            </a:extLst>
          </p:cNvPr>
          <p:cNvSpPr/>
          <p:nvPr/>
        </p:nvSpPr>
        <p:spPr>
          <a:xfrm>
            <a:off x="960120" y="2458169"/>
            <a:ext cx="5670186" cy="5232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AB63-C577-46B1-953F-DA7281346D01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9100" y="1325563"/>
            <a:ext cx="6031206" cy="4093912"/>
          </a:xfrm>
        </p:spPr>
        <p:txBody>
          <a:bodyPr/>
          <a:lstStyle/>
          <a:p>
            <a:r>
              <a:rPr lang="en-US" u="sng">
                <a:solidFill>
                  <a:srgbClr val="002060"/>
                </a:solidFill>
              </a:rPr>
              <a:t>Input</a:t>
            </a:r>
            <a:r>
              <a:rPr lang="en-US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US">
                <a:solidFill>
                  <a:srgbClr val="002060"/>
                </a:solidFill>
              </a:rPr>
              <a:t>Quantity query: </a:t>
            </a:r>
            <a:endParaRPr lang="en-US" smtClean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en-US" sz="2200" u="sng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sz="2200" u="sng" smtClean="0">
                <a:solidFill>
                  <a:srgbClr val="C00000"/>
                </a:solidFill>
              </a:rPr>
              <a:t>Cars</a:t>
            </a:r>
            <a:r>
              <a:rPr lang="en-US" sz="2200" smtClean="0">
                <a:solidFill>
                  <a:srgbClr val="C00000"/>
                </a:solidFill>
              </a:rPr>
              <a:t> </a:t>
            </a:r>
            <a:r>
              <a:rPr lang="en-US" sz="2200">
                <a:solidFill>
                  <a:srgbClr val="002060"/>
                </a:solidFill>
              </a:rPr>
              <a:t>with</a:t>
            </a:r>
            <a:r>
              <a:rPr lang="en-US" sz="2200">
                <a:solidFill>
                  <a:srgbClr val="C00000"/>
                </a:solidFill>
              </a:rPr>
              <a:t> </a:t>
            </a:r>
            <a:r>
              <a:rPr lang="en-US" sz="2200" u="sng">
                <a:solidFill>
                  <a:srgbClr val="C00000"/>
                </a:solidFill>
              </a:rPr>
              <a:t>price less than 100k Euro in Germany</a:t>
            </a:r>
          </a:p>
          <a:p>
            <a:pPr lvl="1"/>
            <a:endParaRPr lang="en-US">
              <a:solidFill>
                <a:srgbClr val="002060"/>
              </a:solidFill>
            </a:endParaRPr>
          </a:p>
          <a:p>
            <a:pPr lvl="1"/>
            <a:r>
              <a:rPr lang="en-US" smtClean="0">
                <a:solidFill>
                  <a:srgbClr val="002060"/>
                </a:solidFill>
              </a:rPr>
              <a:t>Text </a:t>
            </a:r>
            <a:r>
              <a:rPr lang="en-US">
                <a:solidFill>
                  <a:srgbClr val="002060"/>
                </a:solidFill>
              </a:rPr>
              <a:t>corpus:</a:t>
            </a:r>
          </a:p>
          <a:p>
            <a:pPr lvl="1"/>
            <a:endParaRPr lang="en-US">
              <a:solidFill>
                <a:srgbClr val="00206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60" y="2052787"/>
            <a:ext cx="685800" cy="685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60" y="3158949"/>
            <a:ext cx="685800" cy="68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140" y="4288972"/>
            <a:ext cx="685800" cy="652182"/>
          </a:xfrm>
          <a:prstGeom prst="rect">
            <a:avLst/>
          </a:prstGeom>
        </p:spPr>
      </p:pic>
      <p:sp>
        <p:nvSpPr>
          <p:cNvPr id="17" name="Title 2"/>
          <p:cNvSpPr txBox="1">
            <a:spLocks/>
          </p:cNvSpPr>
          <p:nvPr/>
        </p:nvSpPr>
        <p:spPr>
          <a:xfrm>
            <a:off x="48400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rgbClr val="002060"/>
                </a:solidFill>
              </a:rPr>
              <a:t>Problem Statement</a:t>
            </a:r>
            <a:endParaRPr lang="en-US" b="1">
              <a:solidFill>
                <a:srgbClr val="00206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99100" y="991694"/>
            <a:ext cx="1122948" cy="1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A close up of a sign&#10;&#10;Description generated with high confidence">
            <a:extLst>
              <a:ext uri="{FF2B5EF4-FFF2-40B4-BE49-F238E27FC236}">
                <a16:creationId xmlns:a16="http://schemas.microsoft.com/office/drawing/2014/main" id="{EF4BAE29-C650-4812-A7EF-A5D377C9DB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8515" y="3842657"/>
            <a:ext cx="1374020" cy="13740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4" y="6413863"/>
            <a:ext cx="1549200" cy="3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9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">
            <a:extLst>
              <a:ext uri="{FF2B5EF4-FFF2-40B4-BE49-F238E27FC236}">
                <a16:creationId xmlns:a16="http://schemas.microsoft.com/office/drawing/2014/main" id="{41221589-C648-4CC4-8279-387B5A7725F9}"/>
              </a:ext>
            </a:extLst>
          </p:cNvPr>
          <p:cNvSpPr/>
          <p:nvPr/>
        </p:nvSpPr>
        <p:spPr>
          <a:xfrm>
            <a:off x="11082989" y="2073633"/>
            <a:ext cx="1018308" cy="5232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: Rounded Corners 3">
            <a:extLst>
              <a:ext uri="{FF2B5EF4-FFF2-40B4-BE49-F238E27FC236}">
                <a16:creationId xmlns:a16="http://schemas.microsoft.com/office/drawing/2014/main" id="{41221589-C648-4CC4-8279-387B5A7725F9}"/>
              </a:ext>
            </a:extLst>
          </p:cNvPr>
          <p:cNvSpPr/>
          <p:nvPr/>
        </p:nvSpPr>
        <p:spPr>
          <a:xfrm>
            <a:off x="5915768" y="3514455"/>
            <a:ext cx="4535195" cy="20419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">
            <a:extLst>
              <a:ext uri="{FF2B5EF4-FFF2-40B4-BE49-F238E27FC236}">
                <a16:creationId xmlns:a16="http://schemas.microsoft.com/office/drawing/2014/main" id="{41221589-C648-4CC4-8279-387B5A7725F9}"/>
              </a:ext>
            </a:extLst>
          </p:cNvPr>
          <p:cNvSpPr/>
          <p:nvPr/>
        </p:nvSpPr>
        <p:spPr>
          <a:xfrm>
            <a:off x="6330221" y="4760191"/>
            <a:ext cx="2026599" cy="381084"/>
          </a:xfrm>
          <a:prstGeom prst="roundRect">
            <a:avLst/>
          </a:prstGeom>
          <a:solidFill>
            <a:srgbClr val="FFB3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: Rounded Corners 3">
            <a:extLst>
              <a:ext uri="{FF2B5EF4-FFF2-40B4-BE49-F238E27FC236}">
                <a16:creationId xmlns:a16="http://schemas.microsoft.com/office/drawing/2014/main" id="{41221589-C648-4CC4-8279-387B5A7725F9}"/>
              </a:ext>
            </a:extLst>
          </p:cNvPr>
          <p:cNvSpPr/>
          <p:nvPr/>
        </p:nvSpPr>
        <p:spPr>
          <a:xfrm>
            <a:off x="5503554" y="2073899"/>
            <a:ext cx="5551409" cy="5283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AB63-C577-46B1-953F-DA7281346D01}" type="slidenum">
              <a:rPr lang="en-US" smtClean="0"/>
              <a:t>5</a:t>
            </a:fld>
            <a:endParaRPr lang="en-US"/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48400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002060"/>
                </a:solidFill>
              </a:rPr>
              <a:t>Related Work: QALD </a:t>
            </a:r>
            <a:r>
              <a:rPr lang="en-US" sz="2800" b="1" dirty="0" smtClean="0">
                <a:solidFill>
                  <a:srgbClr val="002060"/>
                </a:solidFill>
              </a:rPr>
              <a:t>(Question Answering over Linked Data)</a:t>
            </a:r>
            <a:endParaRPr lang="en-US" sz="2800" b="1" dirty="0">
              <a:solidFill>
                <a:srgbClr val="00206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99100" y="991694"/>
            <a:ext cx="1122948" cy="1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6">
            <a:extLst>
              <a:ext uri="{FF2B5EF4-FFF2-40B4-BE49-F238E27FC236}">
                <a16:creationId xmlns:a16="http://schemas.microsoft.com/office/drawing/2014/main" id="{F5C48BCF-6D0F-4C39-A8EC-4105C41DCACD}"/>
              </a:ext>
            </a:extLst>
          </p:cNvPr>
          <p:cNvSpPr txBox="1"/>
          <p:nvPr/>
        </p:nvSpPr>
        <p:spPr>
          <a:xfrm>
            <a:off x="5548094" y="1317479"/>
            <a:ext cx="553072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sz="2800" u="sng" dirty="0" smtClean="0">
                <a:solidFill>
                  <a:srgbClr val="002060"/>
                </a:solidFill>
              </a:rPr>
              <a:t>Quantity query:</a:t>
            </a:r>
          </a:p>
          <a:p>
            <a:endParaRPr lang="en-US" i="1" smtClean="0">
              <a:solidFill>
                <a:srgbClr val="002060"/>
              </a:solidFill>
            </a:endParaRPr>
          </a:p>
          <a:p>
            <a:r>
              <a:rPr lang="en-US" i="1" smtClean="0">
                <a:solidFill>
                  <a:srgbClr val="002060"/>
                </a:solidFill>
              </a:rPr>
              <a:t>SUVs </a:t>
            </a:r>
            <a:r>
              <a:rPr lang="en-US" i="1" dirty="0">
                <a:solidFill>
                  <a:srgbClr val="002060"/>
                </a:solidFill>
              </a:rPr>
              <a:t>with fuel </a:t>
            </a:r>
            <a:r>
              <a:rPr lang="en-US" i="1">
                <a:solidFill>
                  <a:srgbClr val="002060"/>
                </a:solidFill>
              </a:rPr>
              <a:t>consumption </a:t>
            </a:r>
            <a:r>
              <a:rPr lang="en-US" i="1" smtClean="0">
                <a:solidFill>
                  <a:srgbClr val="002060"/>
                </a:solidFill>
              </a:rPr>
              <a:t>below 20 MPG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2B400D62-1CC3-405B-9685-4B17252C05D9}"/>
              </a:ext>
            </a:extLst>
          </p:cNvPr>
          <p:cNvSpPr/>
          <p:nvPr/>
        </p:nvSpPr>
        <p:spPr>
          <a:xfrm>
            <a:off x="8127629" y="2802684"/>
            <a:ext cx="289007" cy="5045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BF6EE7F2-6DD5-43BE-8A6C-031E01246526}"/>
              </a:ext>
            </a:extLst>
          </p:cNvPr>
          <p:cNvSpPr txBox="1"/>
          <p:nvPr/>
        </p:nvSpPr>
        <p:spPr>
          <a:xfrm>
            <a:off x="6127206" y="3617428"/>
            <a:ext cx="41523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smtClean="0">
                <a:solidFill>
                  <a:srgbClr val="002060"/>
                </a:solidFill>
              </a:rPr>
              <a:t>SELECT </a:t>
            </a:r>
            <a:r>
              <a:rPr lang="en-US">
                <a:solidFill>
                  <a:srgbClr val="002060"/>
                </a:solidFill>
              </a:rPr>
              <a:t>?</a:t>
            </a:r>
            <a:r>
              <a:rPr lang="en-US" smtClean="0">
                <a:solidFill>
                  <a:srgbClr val="002060"/>
                </a:solidFill>
              </a:rPr>
              <a:t>e ?x WHERE   {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smtClean="0">
                <a:solidFill>
                  <a:srgbClr val="002060"/>
                </a:solidFill>
              </a:rPr>
              <a:t>   ?</a:t>
            </a:r>
            <a:r>
              <a:rPr lang="en-US" dirty="0">
                <a:solidFill>
                  <a:srgbClr val="002060"/>
                </a:solidFill>
              </a:rPr>
              <a:t>e   type   </a:t>
            </a:r>
            <a:r>
              <a:rPr lang="en-US" dirty="0" err="1">
                <a:solidFill>
                  <a:srgbClr val="002060"/>
                </a:solidFill>
              </a:rPr>
              <a:t>SportUtilityVehicle</a:t>
            </a:r>
            <a:r>
              <a:rPr lang="en-US" dirty="0">
                <a:solidFill>
                  <a:srgbClr val="002060"/>
                </a:solidFill>
              </a:rPr>
              <a:t> .</a:t>
            </a:r>
          </a:p>
          <a:p>
            <a:r>
              <a:rPr lang="en-US" smtClean="0">
                <a:solidFill>
                  <a:srgbClr val="002060"/>
                </a:solidFill>
              </a:rPr>
              <a:t>   ?</a:t>
            </a:r>
            <a:r>
              <a:rPr lang="en-US" dirty="0">
                <a:solidFill>
                  <a:srgbClr val="002060"/>
                </a:solidFill>
              </a:rPr>
              <a:t>e   </a:t>
            </a:r>
            <a:r>
              <a:rPr lang="en-US" dirty="0" err="1">
                <a:solidFill>
                  <a:srgbClr val="002060"/>
                </a:solidFill>
              </a:rPr>
              <a:t>hasFuelConsumption</a:t>
            </a:r>
            <a:r>
              <a:rPr lang="en-US" dirty="0">
                <a:solidFill>
                  <a:srgbClr val="002060"/>
                </a:solidFill>
              </a:rPr>
              <a:t>   ?x .</a:t>
            </a:r>
          </a:p>
          <a:p>
            <a:r>
              <a:rPr lang="en-US" smtClean="0">
                <a:solidFill>
                  <a:srgbClr val="002060"/>
                </a:solidFill>
              </a:rPr>
              <a:t>   ?</a:t>
            </a:r>
            <a:r>
              <a:rPr lang="en-US">
                <a:solidFill>
                  <a:srgbClr val="002060"/>
                </a:solidFill>
              </a:rPr>
              <a:t>x   </a:t>
            </a:r>
            <a:r>
              <a:rPr lang="en-US" smtClean="0">
                <a:solidFill>
                  <a:srgbClr val="002060"/>
                </a:solidFill>
              </a:rPr>
              <a:t>&lt;   20 MPG</a:t>
            </a:r>
          </a:p>
          <a:p>
            <a:r>
              <a:rPr lang="en-US">
                <a:solidFill>
                  <a:srgbClr val="002060"/>
                </a:solidFill>
              </a:rPr>
              <a:t>}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65166760-50C0-4F3A-AE87-49E009A23EC1}"/>
              </a:ext>
            </a:extLst>
          </p:cNvPr>
          <p:cNvSpPr txBox="1"/>
          <p:nvPr/>
        </p:nvSpPr>
        <p:spPr>
          <a:xfrm>
            <a:off x="5975630" y="5652057"/>
            <a:ext cx="4475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algn="r"/>
            <a:r>
              <a:rPr lang="en-US" i="1" dirty="0">
                <a:solidFill>
                  <a:srgbClr val="FF0000"/>
                </a:solidFill>
              </a:rPr>
              <a:t>Needs to </a:t>
            </a:r>
            <a:r>
              <a:rPr lang="en-US" i="1">
                <a:solidFill>
                  <a:srgbClr val="FF0000"/>
                </a:solidFill>
              </a:rPr>
              <a:t>understand </a:t>
            </a:r>
            <a:r>
              <a:rPr lang="en-US" i="1" smtClean="0">
                <a:solidFill>
                  <a:srgbClr val="FF0000"/>
                </a:solidFill>
              </a:rPr>
              <a:t>the quantity</a:t>
            </a:r>
          </a:p>
          <a:p>
            <a:pPr algn="r"/>
            <a:r>
              <a:rPr lang="en-US" sz="2000" i="1" smtClean="0">
                <a:solidFill>
                  <a:srgbClr val="FF0000"/>
                </a:solidFill>
              </a:rPr>
              <a:t>(measure, value, unit)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89447" y="2703529"/>
            <a:ext cx="214949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002060"/>
                </a:solidFill>
              </a:defRPr>
            </a:lvl1pPr>
          </a:lstStyle>
          <a:p>
            <a:r>
              <a:rPr lang="de-DE" dirty="0"/>
              <a:t>Query </a:t>
            </a:r>
            <a:r>
              <a:rPr lang="de-DE" dirty="0" err="1"/>
              <a:t>with</a:t>
            </a:r>
            <a:endParaRPr lang="de-DE" dirty="0"/>
          </a:p>
          <a:p>
            <a:r>
              <a:rPr lang="de-DE" dirty="0" err="1"/>
              <a:t>quantity</a:t>
            </a:r>
            <a:r>
              <a:rPr lang="de-DE" dirty="0"/>
              <a:t> </a:t>
            </a:r>
            <a:r>
              <a:rPr lang="de-DE" dirty="0" err="1"/>
              <a:t>condition</a:t>
            </a:r>
            <a:endParaRPr lang="de-DE" dirty="0"/>
          </a:p>
        </p:txBody>
      </p:sp>
      <p:sp>
        <p:nvSpPr>
          <p:cNvPr id="30" name="Rectangle: Rounded Corners 3">
            <a:extLst>
              <a:ext uri="{FF2B5EF4-FFF2-40B4-BE49-F238E27FC236}">
                <a16:creationId xmlns:a16="http://schemas.microsoft.com/office/drawing/2014/main" id="{41221589-C648-4CC4-8279-387B5A7725F9}"/>
              </a:ext>
            </a:extLst>
          </p:cNvPr>
          <p:cNvSpPr/>
          <p:nvPr/>
        </p:nvSpPr>
        <p:spPr>
          <a:xfrm>
            <a:off x="411481" y="3507302"/>
            <a:ext cx="4446798" cy="16744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3">
            <a:extLst>
              <a:ext uri="{FF2B5EF4-FFF2-40B4-BE49-F238E27FC236}">
                <a16:creationId xmlns:a16="http://schemas.microsoft.com/office/drawing/2014/main" id="{41221589-C648-4CC4-8279-387B5A7725F9}"/>
              </a:ext>
            </a:extLst>
          </p:cNvPr>
          <p:cNvSpPr/>
          <p:nvPr/>
        </p:nvSpPr>
        <p:spPr>
          <a:xfrm>
            <a:off x="411480" y="2073633"/>
            <a:ext cx="4446798" cy="5232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F3D0A2D5-671E-4804-A3EB-36C22EF074FF}"/>
              </a:ext>
            </a:extLst>
          </p:cNvPr>
          <p:cNvSpPr txBox="1"/>
          <p:nvPr/>
        </p:nvSpPr>
        <p:spPr>
          <a:xfrm>
            <a:off x="484004" y="1317479"/>
            <a:ext cx="437427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sz="2800" u="sng" dirty="0">
                <a:solidFill>
                  <a:srgbClr val="002060"/>
                </a:solidFill>
              </a:rPr>
              <a:t>Typical QALD query:</a:t>
            </a:r>
          </a:p>
          <a:p>
            <a:endParaRPr lang="en-US" i="1">
              <a:solidFill>
                <a:srgbClr val="002060"/>
              </a:solidFill>
            </a:endParaRPr>
          </a:p>
          <a:p>
            <a:r>
              <a:rPr lang="en-US" i="1" smtClean="0">
                <a:solidFill>
                  <a:srgbClr val="002060"/>
                </a:solidFill>
              </a:rPr>
              <a:t>fuel consumption of Toyota Prado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22" name="Pfeil: nach unten 21">
            <a:extLst>
              <a:ext uri="{FF2B5EF4-FFF2-40B4-BE49-F238E27FC236}">
                <a16:creationId xmlns:a16="http://schemas.microsoft.com/office/drawing/2014/main" id="{ED790A23-75CB-4678-9EF3-515D533F4C96}"/>
              </a:ext>
            </a:extLst>
          </p:cNvPr>
          <p:cNvSpPr/>
          <p:nvPr/>
        </p:nvSpPr>
        <p:spPr>
          <a:xfrm>
            <a:off x="1882565" y="2799479"/>
            <a:ext cx="289007" cy="5045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0C834492-9C11-4BC2-B76C-581667C9B2A7}"/>
              </a:ext>
            </a:extLst>
          </p:cNvPr>
          <p:cNvSpPr txBox="1"/>
          <p:nvPr/>
        </p:nvSpPr>
        <p:spPr>
          <a:xfrm>
            <a:off x="599670" y="3590097"/>
            <a:ext cx="4328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smtClean="0">
                <a:solidFill>
                  <a:srgbClr val="002060"/>
                </a:solidFill>
              </a:rPr>
              <a:t>SELECT ?e ?x WHERE   {</a:t>
            </a:r>
            <a:endParaRPr lang="en-US">
              <a:solidFill>
                <a:srgbClr val="002060"/>
              </a:solidFill>
            </a:endParaRPr>
          </a:p>
          <a:p>
            <a:r>
              <a:rPr lang="en-US" smtClean="0">
                <a:solidFill>
                  <a:srgbClr val="002060"/>
                </a:solidFill>
              </a:rPr>
              <a:t>   ?</a:t>
            </a:r>
            <a:r>
              <a:rPr lang="en-US">
                <a:solidFill>
                  <a:srgbClr val="002060"/>
                </a:solidFill>
              </a:rPr>
              <a:t>e   type   SportUtilityVehicle .</a:t>
            </a:r>
          </a:p>
          <a:p>
            <a:r>
              <a:rPr lang="en-US" smtClean="0">
                <a:solidFill>
                  <a:srgbClr val="002060"/>
                </a:solidFill>
              </a:rPr>
              <a:t>   ?</a:t>
            </a:r>
            <a:r>
              <a:rPr lang="en-US">
                <a:solidFill>
                  <a:srgbClr val="002060"/>
                </a:solidFill>
              </a:rPr>
              <a:t>e   hasFuelConsumption   ?x </a:t>
            </a:r>
            <a:r>
              <a:rPr lang="en-US" smtClean="0">
                <a:solidFill>
                  <a:srgbClr val="002060"/>
                </a:solidFill>
              </a:rPr>
              <a:t> </a:t>
            </a:r>
          </a:p>
          <a:p>
            <a:r>
              <a:rPr lang="en-US">
                <a:solidFill>
                  <a:srgbClr val="002060"/>
                </a:solidFill>
              </a:rPr>
              <a:t>}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6CD6CDB0-48CA-4409-BFBC-08DBBE32E569}"/>
              </a:ext>
            </a:extLst>
          </p:cNvPr>
          <p:cNvSpPr txBox="1"/>
          <p:nvPr/>
        </p:nvSpPr>
        <p:spPr>
          <a:xfrm>
            <a:off x="813594" y="5266456"/>
            <a:ext cx="3642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i="1" dirty="0">
                <a:solidFill>
                  <a:srgbClr val="0070C0"/>
                </a:solidFill>
              </a:rPr>
              <a:t>Can return any literal for </a:t>
            </a:r>
            <a:r>
              <a:rPr lang="en-US" i="1">
                <a:solidFill>
                  <a:srgbClr val="0070C0"/>
                </a:solidFill>
              </a:rPr>
              <a:t>?</a:t>
            </a:r>
            <a:r>
              <a:rPr lang="en-US" i="1" smtClean="0">
                <a:solidFill>
                  <a:srgbClr val="0070C0"/>
                </a:solidFill>
              </a:rPr>
              <a:t>x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87977" y="2698158"/>
            <a:ext cx="2904256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002060"/>
                </a:solidFill>
              </a:rPr>
              <a:t>Q</a:t>
            </a:r>
            <a:r>
              <a:rPr lang="de-DE" sz="2000" b="1" dirty="0" smtClean="0">
                <a:solidFill>
                  <a:srgbClr val="002060"/>
                </a:solidFill>
              </a:rPr>
              <a:t>uery </a:t>
            </a:r>
            <a:r>
              <a:rPr lang="de-DE" sz="2000" b="1" dirty="0" err="1" smtClean="0">
                <a:solidFill>
                  <a:srgbClr val="002060"/>
                </a:solidFill>
              </a:rPr>
              <a:t>with</a:t>
            </a:r>
            <a:endParaRPr lang="de-DE" sz="2000" b="1" dirty="0" smtClean="0">
              <a:solidFill>
                <a:srgbClr val="002060"/>
              </a:solidFill>
            </a:endParaRPr>
          </a:p>
          <a:p>
            <a:r>
              <a:rPr lang="de-DE" sz="2000" b="1" smtClean="0">
                <a:solidFill>
                  <a:srgbClr val="002060"/>
                </a:solidFill>
              </a:rPr>
              <a:t>property/quantity </a:t>
            </a:r>
            <a:r>
              <a:rPr lang="de-DE" sz="2000" b="1" dirty="0" err="1" smtClean="0">
                <a:solidFill>
                  <a:srgbClr val="0000FF"/>
                </a:solidFill>
              </a:rPr>
              <a:t>lookup</a:t>
            </a:r>
            <a:endParaRPr lang="de-DE" sz="2000" b="1" dirty="0">
              <a:solidFill>
                <a:srgbClr val="00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127913" y="2104433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>
                <a:solidFill>
                  <a:srgbClr val="FF0000"/>
                </a:solidFill>
              </a:rPr>
              <a:t>in </a:t>
            </a:r>
            <a:r>
              <a:rPr lang="en-US" smtClean="0">
                <a:solidFill>
                  <a:srgbClr val="FF0000"/>
                </a:solidFill>
              </a:rPr>
              <a:t>city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TextBox 6">
            <a:extLst>
              <a:ext uri="{FF2B5EF4-FFF2-40B4-BE49-F238E27FC236}">
                <a16:creationId xmlns:a16="http://schemas.microsoft.com/office/drawing/2014/main" id="{65166760-50C0-4F3A-AE87-49E009A23EC1}"/>
              </a:ext>
            </a:extLst>
          </p:cNvPr>
          <p:cNvSpPr txBox="1"/>
          <p:nvPr/>
        </p:nvSpPr>
        <p:spPr>
          <a:xfrm>
            <a:off x="324850" y="5805944"/>
            <a:ext cx="462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algn="r"/>
            <a:r>
              <a:rPr lang="en-US" i="1" smtClean="0">
                <a:solidFill>
                  <a:srgbClr val="FF0000"/>
                </a:solidFill>
              </a:rPr>
              <a:t>Limited amount of quantities in KBs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4" y="6413863"/>
            <a:ext cx="1549200" cy="3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1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2" grpId="0" animBg="1"/>
      <p:bldP spid="33" grpId="0" animBg="1"/>
      <p:bldP spid="31" grpId="0" animBg="1"/>
      <p:bldP spid="20" grpId="0"/>
      <p:bldP spid="10" grpId="0" animBg="1"/>
      <p:bldP spid="23" grpId="0"/>
      <p:bldP spid="25" grpId="0"/>
      <p:bldP spid="2" grpId="0" animBg="1"/>
      <p:bldP spid="30" grpId="0" animBg="1"/>
      <p:bldP spid="29" grpId="0" animBg="1"/>
      <p:bldP spid="21" grpId="0"/>
      <p:bldP spid="22" grpId="0" animBg="1"/>
      <p:bldP spid="24" grpId="0"/>
      <p:bldP spid="26" grpId="0"/>
      <p:bldP spid="27" grpId="0" animBg="1"/>
      <p:bldP spid="34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">
            <a:extLst>
              <a:ext uri="{FF2B5EF4-FFF2-40B4-BE49-F238E27FC236}">
                <a16:creationId xmlns:a16="http://schemas.microsoft.com/office/drawing/2014/main" id="{41221589-C648-4CC4-8279-387B5A7725F9}"/>
              </a:ext>
            </a:extLst>
          </p:cNvPr>
          <p:cNvSpPr/>
          <p:nvPr/>
        </p:nvSpPr>
        <p:spPr>
          <a:xfrm>
            <a:off x="11082989" y="2073633"/>
            <a:ext cx="1018308" cy="5232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: Rounded Corners 3">
            <a:extLst>
              <a:ext uri="{FF2B5EF4-FFF2-40B4-BE49-F238E27FC236}">
                <a16:creationId xmlns:a16="http://schemas.microsoft.com/office/drawing/2014/main" id="{41221589-C648-4CC4-8279-387B5A7725F9}"/>
              </a:ext>
            </a:extLst>
          </p:cNvPr>
          <p:cNvSpPr/>
          <p:nvPr/>
        </p:nvSpPr>
        <p:spPr>
          <a:xfrm>
            <a:off x="5915768" y="3514455"/>
            <a:ext cx="4535195" cy="20419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">
            <a:extLst>
              <a:ext uri="{FF2B5EF4-FFF2-40B4-BE49-F238E27FC236}">
                <a16:creationId xmlns:a16="http://schemas.microsoft.com/office/drawing/2014/main" id="{41221589-C648-4CC4-8279-387B5A7725F9}"/>
              </a:ext>
            </a:extLst>
          </p:cNvPr>
          <p:cNvSpPr/>
          <p:nvPr/>
        </p:nvSpPr>
        <p:spPr>
          <a:xfrm>
            <a:off x="6330221" y="4760191"/>
            <a:ext cx="2026599" cy="381084"/>
          </a:xfrm>
          <a:prstGeom prst="roundRect">
            <a:avLst/>
          </a:prstGeom>
          <a:solidFill>
            <a:srgbClr val="FFB3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: Rounded Corners 3">
            <a:extLst>
              <a:ext uri="{FF2B5EF4-FFF2-40B4-BE49-F238E27FC236}">
                <a16:creationId xmlns:a16="http://schemas.microsoft.com/office/drawing/2014/main" id="{41221589-C648-4CC4-8279-387B5A7725F9}"/>
              </a:ext>
            </a:extLst>
          </p:cNvPr>
          <p:cNvSpPr/>
          <p:nvPr/>
        </p:nvSpPr>
        <p:spPr>
          <a:xfrm>
            <a:off x="5503554" y="2073899"/>
            <a:ext cx="5551409" cy="5283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AB63-C577-46B1-953F-DA7281346D01}" type="slidenum">
              <a:rPr lang="en-US" smtClean="0"/>
              <a:t>6</a:t>
            </a:fld>
            <a:endParaRPr lang="en-US"/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48400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002060"/>
                </a:solidFill>
              </a:rPr>
              <a:t>Related Work: QALD </a:t>
            </a:r>
            <a:r>
              <a:rPr lang="en-US" sz="2800" b="1" dirty="0" smtClean="0">
                <a:solidFill>
                  <a:srgbClr val="002060"/>
                </a:solidFill>
              </a:rPr>
              <a:t>(Question Answering over Linked Data)</a:t>
            </a:r>
            <a:endParaRPr lang="en-US" sz="2800" b="1" dirty="0">
              <a:solidFill>
                <a:srgbClr val="00206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99100" y="991694"/>
            <a:ext cx="1122948" cy="1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6">
            <a:extLst>
              <a:ext uri="{FF2B5EF4-FFF2-40B4-BE49-F238E27FC236}">
                <a16:creationId xmlns:a16="http://schemas.microsoft.com/office/drawing/2014/main" id="{F5C48BCF-6D0F-4C39-A8EC-4105C41DCACD}"/>
              </a:ext>
            </a:extLst>
          </p:cNvPr>
          <p:cNvSpPr txBox="1"/>
          <p:nvPr/>
        </p:nvSpPr>
        <p:spPr>
          <a:xfrm>
            <a:off x="5548094" y="1317479"/>
            <a:ext cx="553072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sz="2800" u="sng" dirty="0" smtClean="0">
                <a:solidFill>
                  <a:srgbClr val="002060"/>
                </a:solidFill>
              </a:rPr>
              <a:t>Quantity query:</a:t>
            </a:r>
          </a:p>
          <a:p>
            <a:endParaRPr lang="en-US" i="1" smtClean="0">
              <a:solidFill>
                <a:srgbClr val="002060"/>
              </a:solidFill>
            </a:endParaRPr>
          </a:p>
          <a:p>
            <a:r>
              <a:rPr lang="en-US" i="1" smtClean="0">
                <a:solidFill>
                  <a:srgbClr val="002060"/>
                </a:solidFill>
              </a:rPr>
              <a:t>SUVs </a:t>
            </a:r>
            <a:r>
              <a:rPr lang="en-US" i="1" dirty="0">
                <a:solidFill>
                  <a:srgbClr val="002060"/>
                </a:solidFill>
              </a:rPr>
              <a:t>with fuel </a:t>
            </a:r>
            <a:r>
              <a:rPr lang="en-US" i="1">
                <a:solidFill>
                  <a:srgbClr val="002060"/>
                </a:solidFill>
              </a:rPr>
              <a:t>consumption </a:t>
            </a:r>
            <a:r>
              <a:rPr lang="en-US" i="1" smtClean="0">
                <a:solidFill>
                  <a:srgbClr val="002060"/>
                </a:solidFill>
              </a:rPr>
              <a:t>below 20 MPG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2B400D62-1CC3-405B-9685-4B17252C05D9}"/>
              </a:ext>
            </a:extLst>
          </p:cNvPr>
          <p:cNvSpPr/>
          <p:nvPr/>
        </p:nvSpPr>
        <p:spPr>
          <a:xfrm>
            <a:off x="8127629" y="2802684"/>
            <a:ext cx="289007" cy="5045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BF6EE7F2-6DD5-43BE-8A6C-031E01246526}"/>
              </a:ext>
            </a:extLst>
          </p:cNvPr>
          <p:cNvSpPr txBox="1"/>
          <p:nvPr/>
        </p:nvSpPr>
        <p:spPr>
          <a:xfrm>
            <a:off x="6127206" y="3617428"/>
            <a:ext cx="41523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smtClean="0">
                <a:solidFill>
                  <a:srgbClr val="002060"/>
                </a:solidFill>
              </a:rPr>
              <a:t>SELECT </a:t>
            </a:r>
            <a:r>
              <a:rPr lang="en-US">
                <a:solidFill>
                  <a:srgbClr val="002060"/>
                </a:solidFill>
              </a:rPr>
              <a:t>?</a:t>
            </a:r>
            <a:r>
              <a:rPr lang="en-US" smtClean="0">
                <a:solidFill>
                  <a:srgbClr val="002060"/>
                </a:solidFill>
              </a:rPr>
              <a:t>e ?x WHERE   {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smtClean="0">
                <a:solidFill>
                  <a:srgbClr val="002060"/>
                </a:solidFill>
              </a:rPr>
              <a:t>   ?</a:t>
            </a:r>
            <a:r>
              <a:rPr lang="en-US" dirty="0">
                <a:solidFill>
                  <a:srgbClr val="002060"/>
                </a:solidFill>
              </a:rPr>
              <a:t>e   type   </a:t>
            </a:r>
            <a:r>
              <a:rPr lang="en-US" dirty="0" err="1">
                <a:solidFill>
                  <a:srgbClr val="002060"/>
                </a:solidFill>
              </a:rPr>
              <a:t>SportUtilityVehicle</a:t>
            </a:r>
            <a:r>
              <a:rPr lang="en-US" dirty="0">
                <a:solidFill>
                  <a:srgbClr val="002060"/>
                </a:solidFill>
              </a:rPr>
              <a:t> .</a:t>
            </a:r>
          </a:p>
          <a:p>
            <a:r>
              <a:rPr lang="en-US" smtClean="0">
                <a:solidFill>
                  <a:srgbClr val="002060"/>
                </a:solidFill>
              </a:rPr>
              <a:t>   ?</a:t>
            </a:r>
            <a:r>
              <a:rPr lang="en-US" dirty="0">
                <a:solidFill>
                  <a:srgbClr val="002060"/>
                </a:solidFill>
              </a:rPr>
              <a:t>e   </a:t>
            </a:r>
            <a:r>
              <a:rPr lang="en-US" dirty="0" err="1">
                <a:solidFill>
                  <a:srgbClr val="002060"/>
                </a:solidFill>
              </a:rPr>
              <a:t>hasFuelConsumption</a:t>
            </a:r>
            <a:r>
              <a:rPr lang="en-US" dirty="0">
                <a:solidFill>
                  <a:srgbClr val="002060"/>
                </a:solidFill>
              </a:rPr>
              <a:t>   ?x .</a:t>
            </a:r>
          </a:p>
          <a:p>
            <a:r>
              <a:rPr lang="en-US" smtClean="0">
                <a:solidFill>
                  <a:srgbClr val="002060"/>
                </a:solidFill>
              </a:rPr>
              <a:t>   ?</a:t>
            </a:r>
            <a:r>
              <a:rPr lang="en-US">
                <a:solidFill>
                  <a:srgbClr val="002060"/>
                </a:solidFill>
              </a:rPr>
              <a:t>x   </a:t>
            </a:r>
            <a:r>
              <a:rPr lang="en-US" smtClean="0">
                <a:solidFill>
                  <a:srgbClr val="002060"/>
                </a:solidFill>
              </a:rPr>
              <a:t>&lt;   20 MPG</a:t>
            </a:r>
          </a:p>
          <a:p>
            <a:r>
              <a:rPr lang="en-US">
                <a:solidFill>
                  <a:srgbClr val="002060"/>
                </a:solidFill>
              </a:rPr>
              <a:t>}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65166760-50C0-4F3A-AE87-49E009A23EC1}"/>
              </a:ext>
            </a:extLst>
          </p:cNvPr>
          <p:cNvSpPr txBox="1"/>
          <p:nvPr/>
        </p:nvSpPr>
        <p:spPr>
          <a:xfrm>
            <a:off x="5975630" y="5652057"/>
            <a:ext cx="4475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algn="r"/>
            <a:r>
              <a:rPr lang="en-US" i="1" dirty="0">
                <a:solidFill>
                  <a:srgbClr val="FF0000"/>
                </a:solidFill>
              </a:rPr>
              <a:t>Needs to </a:t>
            </a:r>
            <a:r>
              <a:rPr lang="en-US" i="1">
                <a:solidFill>
                  <a:srgbClr val="FF0000"/>
                </a:solidFill>
              </a:rPr>
              <a:t>understand </a:t>
            </a:r>
            <a:r>
              <a:rPr lang="en-US" i="1" smtClean="0">
                <a:solidFill>
                  <a:srgbClr val="FF0000"/>
                </a:solidFill>
              </a:rPr>
              <a:t>the quantity</a:t>
            </a:r>
          </a:p>
          <a:p>
            <a:pPr algn="r"/>
            <a:r>
              <a:rPr lang="en-US" sz="2000" i="1" smtClean="0">
                <a:solidFill>
                  <a:srgbClr val="FF0000"/>
                </a:solidFill>
              </a:rPr>
              <a:t>(measure, value, unit)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89447" y="2703529"/>
            <a:ext cx="214949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002060"/>
                </a:solidFill>
              </a:defRPr>
            </a:lvl1pPr>
          </a:lstStyle>
          <a:p>
            <a:r>
              <a:rPr lang="de-DE" dirty="0"/>
              <a:t>Query </a:t>
            </a:r>
            <a:r>
              <a:rPr lang="de-DE" dirty="0" err="1"/>
              <a:t>with</a:t>
            </a:r>
            <a:endParaRPr lang="de-DE" dirty="0"/>
          </a:p>
          <a:p>
            <a:r>
              <a:rPr lang="de-DE" dirty="0" err="1"/>
              <a:t>quantity</a:t>
            </a:r>
            <a:r>
              <a:rPr lang="de-DE" dirty="0"/>
              <a:t> </a:t>
            </a:r>
            <a:r>
              <a:rPr lang="de-DE" dirty="0" err="1"/>
              <a:t>condition</a:t>
            </a:r>
            <a:endParaRPr lang="de-DE" dirty="0"/>
          </a:p>
        </p:txBody>
      </p:sp>
      <p:sp>
        <p:nvSpPr>
          <p:cNvPr id="30" name="Rectangle: Rounded Corners 3">
            <a:extLst>
              <a:ext uri="{FF2B5EF4-FFF2-40B4-BE49-F238E27FC236}">
                <a16:creationId xmlns:a16="http://schemas.microsoft.com/office/drawing/2014/main" id="{41221589-C648-4CC4-8279-387B5A7725F9}"/>
              </a:ext>
            </a:extLst>
          </p:cNvPr>
          <p:cNvSpPr/>
          <p:nvPr/>
        </p:nvSpPr>
        <p:spPr>
          <a:xfrm>
            <a:off x="411481" y="3507302"/>
            <a:ext cx="4446798" cy="16744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3">
            <a:extLst>
              <a:ext uri="{FF2B5EF4-FFF2-40B4-BE49-F238E27FC236}">
                <a16:creationId xmlns:a16="http://schemas.microsoft.com/office/drawing/2014/main" id="{41221589-C648-4CC4-8279-387B5A7725F9}"/>
              </a:ext>
            </a:extLst>
          </p:cNvPr>
          <p:cNvSpPr/>
          <p:nvPr/>
        </p:nvSpPr>
        <p:spPr>
          <a:xfrm>
            <a:off x="411480" y="2073633"/>
            <a:ext cx="4446798" cy="5232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F3D0A2D5-671E-4804-A3EB-36C22EF074FF}"/>
              </a:ext>
            </a:extLst>
          </p:cNvPr>
          <p:cNvSpPr txBox="1"/>
          <p:nvPr/>
        </p:nvSpPr>
        <p:spPr>
          <a:xfrm>
            <a:off x="484004" y="1317479"/>
            <a:ext cx="437427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sz="2800" u="sng" dirty="0">
                <a:solidFill>
                  <a:srgbClr val="002060"/>
                </a:solidFill>
              </a:rPr>
              <a:t>Typical QALD query:</a:t>
            </a:r>
          </a:p>
          <a:p>
            <a:endParaRPr lang="en-US" i="1">
              <a:solidFill>
                <a:srgbClr val="002060"/>
              </a:solidFill>
            </a:endParaRPr>
          </a:p>
          <a:p>
            <a:r>
              <a:rPr lang="en-US" i="1" smtClean="0">
                <a:solidFill>
                  <a:srgbClr val="002060"/>
                </a:solidFill>
              </a:rPr>
              <a:t>fuel consumption of Toyota Prado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22" name="Pfeil: nach unten 21">
            <a:extLst>
              <a:ext uri="{FF2B5EF4-FFF2-40B4-BE49-F238E27FC236}">
                <a16:creationId xmlns:a16="http://schemas.microsoft.com/office/drawing/2014/main" id="{ED790A23-75CB-4678-9EF3-515D533F4C96}"/>
              </a:ext>
            </a:extLst>
          </p:cNvPr>
          <p:cNvSpPr/>
          <p:nvPr/>
        </p:nvSpPr>
        <p:spPr>
          <a:xfrm>
            <a:off x="1882565" y="2799479"/>
            <a:ext cx="289007" cy="5045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0C834492-9C11-4BC2-B76C-581667C9B2A7}"/>
              </a:ext>
            </a:extLst>
          </p:cNvPr>
          <p:cNvSpPr txBox="1"/>
          <p:nvPr/>
        </p:nvSpPr>
        <p:spPr>
          <a:xfrm>
            <a:off x="599670" y="3590097"/>
            <a:ext cx="4328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smtClean="0">
                <a:solidFill>
                  <a:srgbClr val="002060"/>
                </a:solidFill>
              </a:rPr>
              <a:t>SELECT ?e ?x WHERE   {</a:t>
            </a:r>
            <a:endParaRPr lang="en-US">
              <a:solidFill>
                <a:srgbClr val="002060"/>
              </a:solidFill>
            </a:endParaRPr>
          </a:p>
          <a:p>
            <a:r>
              <a:rPr lang="en-US" smtClean="0">
                <a:solidFill>
                  <a:srgbClr val="002060"/>
                </a:solidFill>
              </a:rPr>
              <a:t>   ?</a:t>
            </a:r>
            <a:r>
              <a:rPr lang="en-US">
                <a:solidFill>
                  <a:srgbClr val="002060"/>
                </a:solidFill>
              </a:rPr>
              <a:t>e   type   SportUtilityVehicle .</a:t>
            </a:r>
          </a:p>
          <a:p>
            <a:r>
              <a:rPr lang="en-US" smtClean="0">
                <a:solidFill>
                  <a:srgbClr val="002060"/>
                </a:solidFill>
              </a:rPr>
              <a:t>   ?</a:t>
            </a:r>
            <a:r>
              <a:rPr lang="en-US">
                <a:solidFill>
                  <a:srgbClr val="002060"/>
                </a:solidFill>
              </a:rPr>
              <a:t>e   hasFuelConsumption   ?x </a:t>
            </a:r>
            <a:r>
              <a:rPr lang="en-US" smtClean="0">
                <a:solidFill>
                  <a:srgbClr val="002060"/>
                </a:solidFill>
              </a:rPr>
              <a:t> </a:t>
            </a:r>
          </a:p>
          <a:p>
            <a:r>
              <a:rPr lang="en-US">
                <a:solidFill>
                  <a:srgbClr val="002060"/>
                </a:solidFill>
              </a:rPr>
              <a:t>}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6CD6CDB0-48CA-4409-BFBC-08DBBE32E569}"/>
              </a:ext>
            </a:extLst>
          </p:cNvPr>
          <p:cNvSpPr txBox="1"/>
          <p:nvPr/>
        </p:nvSpPr>
        <p:spPr>
          <a:xfrm>
            <a:off x="813594" y="5266456"/>
            <a:ext cx="3642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i="1" dirty="0">
                <a:solidFill>
                  <a:srgbClr val="0070C0"/>
                </a:solidFill>
              </a:rPr>
              <a:t>Can return any literal for </a:t>
            </a:r>
            <a:r>
              <a:rPr lang="en-US" i="1">
                <a:solidFill>
                  <a:srgbClr val="0070C0"/>
                </a:solidFill>
              </a:rPr>
              <a:t>?</a:t>
            </a:r>
            <a:r>
              <a:rPr lang="en-US" i="1" smtClean="0">
                <a:solidFill>
                  <a:srgbClr val="0070C0"/>
                </a:solidFill>
              </a:rPr>
              <a:t>x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87977" y="2698158"/>
            <a:ext cx="2904256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002060"/>
                </a:solidFill>
              </a:rPr>
              <a:t>Q</a:t>
            </a:r>
            <a:r>
              <a:rPr lang="de-DE" sz="2000" b="1" dirty="0" smtClean="0">
                <a:solidFill>
                  <a:srgbClr val="002060"/>
                </a:solidFill>
              </a:rPr>
              <a:t>uery </a:t>
            </a:r>
            <a:r>
              <a:rPr lang="de-DE" sz="2000" b="1" dirty="0" err="1" smtClean="0">
                <a:solidFill>
                  <a:srgbClr val="002060"/>
                </a:solidFill>
              </a:rPr>
              <a:t>with</a:t>
            </a:r>
            <a:endParaRPr lang="de-DE" sz="2000" b="1" dirty="0" smtClean="0">
              <a:solidFill>
                <a:srgbClr val="002060"/>
              </a:solidFill>
            </a:endParaRPr>
          </a:p>
          <a:p>
            <a:r>
              <a:rPr lang="de-DE" sz="2000" b="1" smtClean="0">
                <a:solidFill>
                  <a:srgbClr val="002060"/>
                </a:solidFill>
              </a:rPr>
              <a:t>property/quantity </a:t>
            </a:r>
            <a:r>
              <a:rPr lang="de-DE" sz="2000" b="1" dirty="0" err="1" smtClean="0">
                <a:solidFill>
                  <a:srgbClr val="0000FF"/>
                </a:solidFill>
              </a:rPr>
              <a:t>lookup</a:t>
            </a:r>
            <a:endParaRPr lang="de-DE" sz="2000" b="1" dirty="0">
              <a:solidFill>
                <a:srgbClr val="00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127913" y="2104433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>
                <a:solidFill>
                  <a:srgbClr val="FF0000"/>
                </a:solidFill>
              </a:rPr>
              <a:t>in </a:t>
            </a:r>
            <a:r>
              <a:rPr lang="en-US" smtClean="0">
                <a:solidFill>
                  <a:srgbClr val="FF0000"/>
                </a:solidFill>
              </a:rPr>
              <a:t>city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TextBox 6">
            <a:extLst>
              <a:ext uri="{FF2B5EF4-FFF2-40B4-BE49-F238E27FC236}">
                <a16:creationId xmlns:a16="http://schemas.microsoft.com/office/drawing/2014/main" id="{65166760-50C0-4F3A-AE87-49E009A23EC1}"/>
              </a:ext>
            </a:extLst>
          </p:cNvPr>
          <p:cNvSpPr txBox="1"/>
          <p:nvPr/>
        </p:nvSpPr>
        <p:spPr>
          <a:xfrm>
            <a:off x="324850" y="5805944"/>
            <a:ext cx="462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algn="r"/>
            <a:r>
              <a:rPr lang="en-US" i="1" smtClean="0">
                <a:solidFill>
                  <a:srgbClr val="FF0000"/>
                </a:solidFill>
              </a:rPr>
              <a:t>Limited amount of quantities in KBs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8" name="Rectangle: Rounded Corners 3">
            <a:extLst>
              <a:ext uri="{FF2B5EF4-FFF2-40B4-BE49-F238E27FC236}">
                <a16:creationId xmlns:a16="http://schemas.microsoft.com/office/drawing/2014/main" id="{41221589-C648-4CC4-8279-387B5A7725F9}"/>
              </a:ext>
            </a:extLst>
          </p:cNvPr>
          <p:cNvSpPr/>
          <p:nvPr/>
        </p:nvSpPr>
        <p:spPr>
          <a:xfrm>
            <a:off x="3044770" y="1996319"/>
            <a:ext cx="6099228" cy="28536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>
            <a:outerShdw blurRad="190500" sx="110000" sy="11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rIns="457200" bIns="91440" rtlCol="0" anchor="ctr"/>
          <a:lstStyle/>
          <a:p>
            <a:r>
              <a:rPr lang="en-GB" sz="2800" smtClean="0">
                <a:solidFill>
                  <a:srgbClr val="002060"/>
                </a:solidFill>
              </a:rPr>
              <a:t>Objectives: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smtClean="0">
                <a:solidFill>
                  <a:srgbClr val="C00000"/>
                </a:solidFill>
              </a:rPr>
              <a:t>High recall of quantities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smtClean="0">
                <a:solidFill>
                  <a:srgbClr val="C00000"/>
                </a:solidFill>
              </a:rPr>
              <a:t>Understanding quantities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smtClean="0">
                <a:solidFill>
                  <a:srgbClr val="C00000"/>
                </a:solidFill>
              </a:rPr>
              <a:t>Complex quantity conditions</a:t>
            </a:r>
          </a:p>
          <a:p>
            <a:endParaRPr lang="en-GB" smtClean="0">
              <a:solidFill>
                <a:srgbClr val="002060"/>
              </a:solidFill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GB" sz="2800" smtClean="0">
                <a:solidFill>
                  <a:srgbClr val="00B050"/>
                </a:solidFill>
              </a:rPr>
              <a:t>Tap directly into the text source</a:t>
            </a:r>
            <a:endParaRPr lang="en-GB" sz="2800">
              <a:solidFill>
                <a:srgbClr val="00B050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4" y="6413863"/>
            <a:ext cx="1549200" cy="3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60942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endParaRPr lang="en-US" sz="320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u="sng">
                <a:solidFill>
                  <a:srgbClr val="002060"/>
                </a:solidFill>
              </a:rPr>
              <a:t>Approach</a:t>
            </a:r>
          </a:p>
          <a:p>
            <a:endParaRPr lang="en-US" sz="32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3200">
                <a:solidFill>
                  <a:schemeClr val="bg1">
                    <a:lumMod val="50000"/>
                  </a:schemeClr>
                </a:solidFill>
              </a:rPr>
              <a:t>System Overview</a:t>
            </a:r>
          </a:p>
          <a:p>
            <a:endParaRPr lang="en-US" sz="32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320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endParaRPr lang="en-US" sz="320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AB63-C577-46B1-953F-DA7281346D01}" type="slidenum">
              <a:rPr lang="en-US" smtClean="0"/>
              <a:t>7</a:t>
            </a:fld>
            <a:endParaRPr lang="en-US"/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8400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2060"/>
                </a:solidFill>
              </a:rPr>
              <a:t>Outline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99100" y="991694"/>
            <a:ext cx="1122948" cy="1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4" y="6413863"/>
            <a:ext cx="1549200" cy="3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9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3">
            <a:extLst>
              <a:ext uri="{FF2B5EF4-FFF2-40B4-BE49-F238E27FC236}">
                <a16:creationId xmlns:a16="http://schemas.microsoft.com/office/drawing/2014/main" id="{41221589-C648-4CC4-8279-387B5A7725F9}"/>
              </a:ext>
            </a:extLst>
          </p:cNvPr>
          <p:cNvSpPr/>
          <p:nvPr/>
        </p:nvSpPr>
        <p:spPr>
          <a:xfrm>
            <a:off x="2965269" y="1508760"/>
            <a:ext cx="5989320" cy="5232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221589-C648-4CC4-8279-387B5A7725F9}"/>
              </a:ext>
            </a:extLst>
          </p:cNvPr>
          <p:cNvSpPr/>
          <p:nvPr/>
        </p:nvSpPr>
        <p:spPr>
          <a:xfrm>
            <a:off x="1387660" y="5019542"/>
            <a:ext cx="9385636" cy="10842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24" y="2437246"/>
            <a:ext cx="11853154" cy="220863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u="sng">
                <a:solidFill>
                  <a:srgbClr val="002060"/>
                </a:solidFill>
              </a:rPr>
              <a:t>Quantity-query </a:t>
            </a:r>
            <a:r>
              <a:rPr lang="en-US" sz="2400" b="1" i="1" u="sng">
                <a:solidFill>
                  <a:srgbClr val="002060"/>
                </a:solidFill>
              </a:rPr>
              <a:t>(</a:t>
            </a:r>
            <a:r>
              <a:rPr lang="en-US" sz="2400" b="1" i="1" u="sng" err="1">
                <a:solidFill>
                  <a:srgbClr val="002060"/>
                </a:solidFill>
              </a:rPr>
              <a:t>Qquery</a:t>
            </a:r>
            <a:r>
              <a:rPr lang="en-US" sz="2400" b="1" i="1" u="sng">
                <a:solidFill>
                  <a:srgbClr val="002060"/>
                </a:solidFill>
              </a:rPr>
              <a:t>)</a:t>
            </a:r>
            <a:r>
              <a:rPr lang="en-US" sz="2400">
                <a:solidFill>
                  <a:srgbClr val="002060"/>
                </a:solidFill>
              </a:rPr>
              <a:t>: </a:t>
            </a:r>
            <a:endParaRPr lang="en-US" sz="2400">
              <a:solidFill>
                <a:srgbClr val="002060"/>
              </a:solidFill>
              <a:cs typeface="Calibri"/>
            </a:endParaRPr>
          </a:p>
          <a:p>
            <a:pPr lvl="1"/>
            <a:r>
              <a:rPr lang="en-US" sz="2300">
                <a:solidFill>
                  <a:srgbClr val="C00000"/>
                </a:solidFill>
              </a:rPr>
              <a:t>Semantic type (</a:t>
            </a:r>
            <a:r>
              <a:rPr lang="en-US" sz="2300" i="1">
                <a:solidFill>
                  <a:srgbClr val="C00000"/>
                </a:solidFill>
              </a:rPr>
              <a:t>t</a:t>
            </a:r>
            <a:r>
              <a:rPr lang="en-US" sz="2300" i="1" baseline="30000">
                <a:solidFill>
                  <a:srgbClr val="C00000"/>
                </a:solidFill>
              </a:rPr>
              <a:t>*</a:t>
            </a:r>
            <a:r>
              <a:rPr lang="en-US" sz="230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sz="2300">
                <a:solidFill>
                  <a:srgbClr val="00B050"/>
                </a:solidFill>
              </a:rPr>
              <a:t>Quantity constraint (</a:t>
            </a:r>
            <a:r>
              <a:rPr lang="en-US" sz="2300" i="1">
                <a:solidFill>
                  <a:srgbClr val="00B050"/>
                </a:solidFill>
              </a:rPr>
              <a:t>q</a:t>
            </a:r>
            <a:r>
              <a:rPr lang="en-US" sz="2300" i="1" baseline="30000">
                <a:solidFill>
                  <a:srgbClr val="00B050"/>
                </a:solidFill>
              </a:rPr>
              <a:t>*</a:t>
            </a:r>
            <a:r>
              <a:rPr lang="en-US" sz="2300">
                <a:solidFill>
                  <a:srgbClr val="00B050"/>
                </a:solidFill>
              </a:rPr>
              <a:t>): </a:t>
            </a:r>
            <a:r>
              <a:rPr lang="en-US" sz="2300">
                <a:solidFill>
                  <a:srgbClr val="002060"/>
                </a:solidFill>
              </a:rPr>
              <a:t>{value (</a:t>
            </a:r>
            <a:r>
              <a:rPr lang="en-US" sz="2300" i="1">
                <a:solidFill>
                  <a:srgbClr val="002060"/>
                </a:solidFill>
              </a:rPr>
              <a:t>v</a:t>
            </a:r>
            <a:r>
              <a:rPr lang="en-US" sz="2300">
                <a:solidFill>
                  <a:srgbClr val="002060"/>
                </a:solidFill>
              </a:rPr>
              <a:t>), </a:t>
            </a:r>
            <a:r>
              <a:rPr lang="en-US" sz="2300" smtClean="0">
                <a:solidFill>
                  <a:srgbClr val="002060"/>
                </a:solidFill>
              </a:rPr>
              <a:t>unit </a:t>
            </a:r>
            <a:r>
              <a:rPr lang="en-US" sz="2300">
                <a:solidFill>
                  <a:srgbClr val="002060"/>
                </a:solidFill>
              </a:rPr>
              <a:t>(</a:t>
            </a:r>
            <a:r>
              <a:rPr lang="en-US" sz="2300" i="1">
                <a:solidFill>
                  <a:srgbClr val="002060"/>
                </a:solidFill>
              </a:rPr>
              <a:t>u</a:t>
            </a:r>
            <a:r>
              <a:rPr lang="en-US" sz="2300">
                <a:solidFill>
                  <a:srgbClr val="002060"/>
                </a:solidFill>
              </a:rPr>
              <a:t>), comparison operator (</a:t>
            </a:r>
            <a:r>
              <a:rPr lang="en-US" sz="2300" i="1">
                <a:solidFill>
                  <a:srgbClr val="002060"/>
                </a:solidFill>
              </a:rPr>
              <a:t>o</a:t>
            </a:r>
            <a:r>
              <a:rPr lang="en-US" sz="2300">
                <a:solidFill>
                  <a:srgbClr val="002060"/>
                </a:solidFill>
              </a:rPr>
              <a:t>)}</a:t>
            </a:r>
            <a:endParaRPr lang="en-US" sz="2300">
              <a:solidFill>
                <a:srgbClr val="002060"/>
              </a:solidFill>
              <a:cs typeface="Calibri"/>
            </a:endParaRPr>
          </a:p>
          <a:p>
            <a:pPr marL="457200" lvl="1" indent="0">
              <a:buNone/>
            </a:pPr>
            <a:r>
              <a:rPr lang="en-US" sz="2300">
                <a:solidFill>
                  <a:srgbClr val="002060"/>
                </a:solidFill>
              </a:rPr>
              <a:t>                                                                                </a:t>
            </a:r>
            <a:r>
              <a:rPr lang="en-US" sz="1600">
                <a:solidFill>
                  <a:srgbClr val="002060"/>
                </a:solidFill>
              </a:rPr>
              <a:t>                           </a:t>
            </a:r>
            <a:r>
              <a:rPr lang="en-US" sz="1600" smtClean="0">
                <a:solidFill>
                  <a:srgbClr val="002060"/>
                </a:solidFill>
              </a:rPr>
              <a:t>  </a:t>
            </a:r>
            <a:r>
              <a:rPr lang="en-US" sz="1800" i="1" smtClean="0">
                <a:solidFill>
                  <a:schemeClr val="accent3">
                    <a:lumMod val="50000"/>
                  </a:schemeClr>
                </a:solidFill>
              </a:rPr>
              <a:t>(equal</a:t>
            </a:r>
            <a:r>
              <a:rPr lang="en-US" sz="1800" i="1">
                <a:solidFill>
                  <a:schemeClr val="accent3">
                    <a:lumMod val="50000"/>
                  </a:schemeClr>
                </a:solidFill>
              </a:rPr>
              <a:t>, approximate, less/more </a:t>
            </a:r>
            <a:r>
              <a:rPr lang="en-US" sz="1800" i="1" smtClean="0">
                <a:solidFill>
                  <a:schemeClr val="accent3">
                    <a:lumMod val="50000"/>
                  </a:schemeClr>
                </a:solidFill>
              </a:rPr>
              <a:t>than, interval)</a:t>
            </a:r>
            <a:endParaRPr lang="en-US" sz="1800" i="1">
              <a:solidFill>
                <a:schemeClr val="accent3">
                  <a:lumMod val="50000"/>
                </a:schemeClr>
              </a:solidFill>
              <a:cs typeface="Calibri"/>
            </a:endParaRPr>
          </a:p>
          <a:p>
            <a:pPr lvl="1"/>
            <a:r>
              <a:rPr lang="en-US" sz="2300">
                <a:solidFill>
                  <a:srgbClr val="0070C0"/>
                </a:solidFill>
              </a:rPr>
              <a:t>Context constraint (</a:t>
            </a:r>
            <a:r>
              <a:rPr lang="en-US" sz="2300" i="1">
                <a:solidFill>
                  <a:srgbClr val="0070C0"/>
                </a:solidFill>
              </a:rPr>
              <a:t>X</a:t>
            </a:r>
            <a:r>
              <a:rPr lang="en-US" sz="2300" i="1" baseline="30000">
                <a:solidFill>
                  <a:srgbClr val="0070C0"/>
                </a:solidFill>
              </a:rPr>
              <a:t>*</a:t>
            </a:r>
            <a:r>
              <a:rPr lang="en-US" sz="2300">
                <a:solidFill>
                  <a:srgbClr val="0070C0"/>
                </a:solidFill>
              </a:rPr>
              <a:t>): </a:t>
            </a:r>
            <a:r>
              <a:rPr lang="en-US" sz="2300">
                <a:solidFill>
                  <a:srgbClr val="002060"/>
                </a:solidFill>
              </a:rPr>
              <a:t>a </a:t>
            </a:r>
            <a:r>
              <a:rPr lang="en-US" sz="2300" u="sng">
                <a:solidFill>
                  <a:srgbClr val="002060"/>
                </a:solidFill>
              </a:rPr>
              <a:t>bag</a:t>
            </a:r>
            <a:r>
              <a:rPr lang="en-US" sz="2300">
                <a:solidFill>
                  <a:srgbClr val="002060"/>
                </a:solidFill>
              </a:rPr>
              <a:t> of </a:t>
            </a:r>
            <a:r>
              <a:rPr lang="en-US" sz="2300" u="sng">
                <a:solidFill>
                  <a:srgbClr val="002060"/>
                </a:solidFill>
              </a:rPr>
              <a:t>important words</a:t>
            </a:r>
            <a:r>
              <a:rPr lang="en-US" sz="2300">
                <a:solidFill>
                  <a:srgbClr val="002060"/>
                </a:solidFill>
              </a:rPr>
              <a:t> </a:t>
            </a:r>
            <a:r>
              <a:rPr lang="en-US" sz="2300" smtClean="0">
                <a:solidFill>
                  <a:srgbClr val="002060"/>
                </a:solidFill>
              </a:rPr>
              <a:t>expressing </a:t>
            </a:r>
            <a:r>
              <a:rPr lang="en-US" sz="2300">
                <a:solidFill>
                  <a:srgbClr val="002060"/>
                </a:solidFill>
              </a:rPr>
              <a:t>the relation between</a:t>
            </a:r>
            <a:r>
              <a:rPr lang="en-US" sz="2300"/>
              <a:t> </a:t>
            </a:r>
            <a:r>
              <a:rPr lang="en-US" sz="2300" i="1">
                <a:solidFill>
                  <a:srgbClr val="FF0000"/>
                </a:solidFill>
              </a:rPr>
              <a:t>t</a:t>
            </a:r>
            <a:r>
              <a:rPr lang="en-US" sz="2300" i="1" baseline="30000">
                <a:solidFill>
                  <a:srgbClr val="FF0000"/>
                </a:solidFill>
              </a:rPr>
              <a:t>*</a:t>
            </a:r>
            <a:r>
              <a:rPr lang="en-US" sz="2300"/>
              <a:t> </a:t>
            </a:r>
            <a:r>
              <a:rPr lang="en-US" sz="2300">
                <a:solidFill>
                  <a:srgbClr val="002060"/>
                </a:solidFill>
              </a:rPr>
              <a:t>and</a:t>
            </a:r>
            <a:r>
              <a:rPr lang="en-US" sz="23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300" i="1">
                <a:solidFill>
                  <a:srgbClr val="00B050"/>
                </a:solidFill>
              </a:rPr>
              <a:t>q</a:t>
            </a:r>
            <a:r>
              <a:rPr lang="en-US" sz="2300" i="1" baseline="30000">
                <a:solidFill>
                  <a:srgbClr val="00B050"/>
                </a:solidFill>
              </a:rPr>
              <a:t>*</a:t>
            </a:r>
            <a:endParaRPr lang="en-US" sz="2300">
              <a:cs typeface="Calibri"/>
            </a:endParaRPr>
          </a:p>
          <a:p>
            <a:pPr marL="0" indent="0">
              <a:buNone/>
            </a:pPr>
            <a:endParaRPr lang="en-US" sz="2300">
              <a:solidFill>
                <a:srgbClr val="0070C0"/>
              </a:solidFill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AB63-C577-46B1-953F-DA7281346D01}" type="slidenum">
              <a:rPr lang="en-US" smtClean="0"/>
              <a:t>8</a:t>
            </a:fld>
            <a:endParaRPr lang="en-US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48400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2060"/>
                </a:solidFill>
              </a:rPr>
              <a:t>Computational Framework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99100" y="991694"/>
            <a:ext cx="1122948" cy="1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28E462-CA4D-4770-966B-B447CF20298B}"/>
              </a:ext>
            </a:extLst>
          </p:cNvPr>
          <p:cNvSpPr txBox="1"/>
          <p:nvPr/>
        </p:nvSpPr>
        <p:spPr>
          <a:xfrm>
            <a:off x="1631906" y="5159505"/>
            <a:ext cx="9141390" cy="10705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300" u="sng">
                <a:solidFill>
                  <a:srgbClr val="002060"/>
                </a:solidFill>
                <a:ea typeface="+mn-lt"/>
                <a:cs typeface="+mn-lt"/>
              </a:rPr>
              <a:t>Example</a:t>
            </a:r>
            <a:r>
              <a:rPr lang="en-US" sz="2300" u="sng" smtClean="0">
                <a:solidFill>
                  <a:srgbClr val="002060"/>
                </a:solidFill>
                <a:ea typeface="+mn-lt"/>
                <a:cs typeface="+mn-lt"/>
              </a:rPr>
              <a:t>:</a:t>
            </a:r>
            <a:endParaRPr lang="en-US" sz="2300">
              <a:ea typeface="+mn-lt"/>
              <a:cs typeface="+mn-lt"/>
            </a:endParaRP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300" err="1">
                <a:solidFill>
                  <a:srgbClr val="002060"/>
                </a:solidFill>
                <a:ea typeface="+mn-lt"/>
                <a:cs typeface="+mn-lt"/>
              </a:rPr>
              <a:t>Qquery</a:t>
            </a:r>
            <a:r>
              <a:rPr lang="en-US" sz="2300" i="1">
                <a:solidFill>
                  <a:srgbClr val="002060"/>
                </a:solidFill>
                <a:ea typeface="+mn-lt"/>
                <a:cs typeface="+mn-lt"/>
              </a:rPr>
              <a:t>: </a:t>
            </a:r>
            <a:r>
              <a:rPr lang="en-US" sz="2300" i="1">
                <a:ea typeface="+mn-lt"/>
                <a:cs typeface="+mn-lt"/>
              </a:rPr>
              <a:t>    </a:t>
            </a:r>
            <a:r>
              <a:rPr lang="en-US" sz="2300" i="1">
                <a:solidFill>
                  <a:srgbClr val="C00000"/>
                </a:solidFill>
                <a:ea typeface="+mn-lt"/>
                <a:cs typeface="+mn-lt"/>
              </a:rPr>
              <a:t>t</a:t>
            </a:r>
            <a:r>
              <a:rPr lang="en-US" sz="2300" i="1" baseline="30000">
                <a:solidFill>
                  <a:srgbClr val="C00000"/>
                </a:solidFill>
                <a:ea typeface="+mn-lt"/>
                <a:cs typeface="+mn-lt"/>
              </a:rPr>
              <a:t>*</a:t>
            </a:r>
            <a:r>
              <a:rPr lang="en-US" sz="2300">
                <a:solidFill>
                  <a:srgbClr val="C00000"/>
                </a:solidFill>
                <a:ea typeface="+mn-lt"/>
                <a:cs typeface="+mn-lt"/>
              </a:rPr>
              <a:t>: Car</a:t>
            </a:r>
            <a:r>
              <a:rPr lang="en-US" sz="23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; </a:t>
            </a:r>
            <a:r>
              <a:rPr lang="en-US" sz="2300">
                <a:ea typeface="+mn-lt"/>
                <a:cs typeface="+mn-lt"/>
              </a:rPr>
              <a:t>         </a:t>
            </a:r>
            <a:r>
              <a:rPr lang="en-US" sz="2300" i="1">
                <a:solidFill>
                  <a:srgbClr val="00B050"/>
                </a:solidFill>
                <a:ea typeface="+mn-lt"/>
                <a:cs typeface="+mn-lt"/>
              </a:rPr>
              <a:t>q</a:t>
            </a:r>
            <a:r>
              <a:rPr lang="en-US" sz="2300" i="1" baseline="30000">
                <a:solidFill>
                  <a:srgbClr val="00B050"/>
                </a:solidFill>
                <a:ea typeface="+mn-lt"/>
                <a:cs typeface="+mn-lt"/>
              </a:rPr>
              <a:t>*</a:t>
            </a:r>
            <a:r>
              <a:rPr lang="en-US" sz="2300">
                <a:solidFill>
                  <a:srgbClr val="00B050"/>
                </a:solidFill>
                <a:ea typeface="+mn-lt"/>
                <a:cs typeface="+mn-lt"/>
              </a:rPr>
              <a:t>: (&lt; 100.000 €)</a:t>
            </a:r>
            <a:r>
              <a:rPr lang="en-US" sz="23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;  </a:t>
            </a:r>
            <a:r>
              <a:rPr lang="en-US" sz="2300">
                <a:ea typeface="+mn-lt"/>
                <a:cs typeface="+mn-lt"/>
              </a:rPr>
              <a:t>        </a:t>
            </a:r>
            <a:r>
              <a:rPr lang="en-US" sz="2300" i="1">
                <a:solidFill>
                  <a:srgbClr val="0070C0"/>
                </a:solidFill>
                <a:ea typeface="+mn-lt"/>
                <a:cs typeface="+mn-lt"/>
              </a:rPr>
              <a:t>X</a:t>
            </a:r>
            <a:r>
              <a:rPr lang="en-US" sz="2300" i="1" baseline="30000">
                <a:solidFill>
                  <a:srgbClr val="0070C0"/>
                </a:solidFill>
                <a:ea typeface="+mn-lt"/>
                <a:cs typeface="+mn-lt"/>
              </a:rPr>
              <a:t>*</a:t>
            </a:r>
            <a:r>
              <a:rPr lang="en-US" sz="2300">
                <a:solidFill>
                  <a:srgbClr val="0070C0"/>
                </a:solidFill>
                <a:ea typeface="+mn-lt"/>
                <a:cs typeface="+mn-lt"/>
              </a:rPr>
              <a:t>: </a:t>
            </a:r>
            <a:r>
              <a:rPr lang="en-US" sz="2300" smtClean="0">
                <a:solidFill>
                  <a:srgbClr val="0070C0"/>
                </a:solidFill>
                <a:ea typeface="+mn-lt"/>
                <a:cs typeface="+mn-lt"/>
              </a:rPr>
              <a:t>{ price</a:t>
            </a:r>
            <a:r>
              <a:rPr lang="en-US" sz="2300">
                <a:solidFill>
                  <a:srgbClr val="0070C0"/>
                </a:solidFill>
                <a:ea typeface="+mn-lt"/>
                <a:cs typeface="+mn-lt"/>
              </a:rPr>
              <a:t>, </a:t>
            </a:r>
            <a:r>
              <a:rPr lang="en-US" sz="2300" smtClean="0">
                <a:solidFill>
                  <a:srgbClr val="0070C0"/>
                </a:solidFill>
                <a:ea typeface="+mn-lt"/>
                <a:cs typeface="+mn-lt"/>
              </a:rPr>
              <a:t>Germany }</a:t>
            </a:r>
            <a:endParaRPr lang="en-US" sz="2300">
              <a:ea typeface="+mn-lt"/>
              <a:cs typeface="+mn-lt"/>
            </a:endParaRPr>
          </a:p>
          <a:p>
            <a:pPr algn="l"/>
            <a:endParaRPr lang="en-GB"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05240" y="1586285"/>
            <a:ext cx="595047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300">
                <a:solidFill>
                  <a:srgbClr val="002060"/>
                </a:solidFill>
                <a:ea typeface="+mn-lt"/>
                <a:cs typeface="+mn-lt"/>
              </a:rPr>
              <a:t>“Cars with price under 100k Euro in Germany”</a:t>
            </a:r>
            <a:endParaRPr lang="en-US" sz="2300">
              <a:ea typeface="+mn-lt"/>
              <a:cs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4" y="6413863"/>
            <a:ext cx="1549200" cy="3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3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6C7D71-E52C-4945-A5E8-EFA3C6AFFDB0}"/>
              </a:ext>
            </a:extLst>
          </p:cNvPr>
          <p:cNvSpPr/>
          <p:nvPr/>
        </p:nvSpPr>
        <p:spPr>
          <a:xfrm>
            <a:off x="414303" y="3791509"/>
            <a:ext cx="11485618" cy="234161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418" y="1483154"/>
            <a:ext cx="11501582" cy="21507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u="sng">
                <a:solidFill>
                  <a:srgbClr val="002060"/>
                </a:solidFill>
              </a:rPr>
              <a:t>Quantity-fact </a:t>
            </a:r>
            <a:r>
              <a:rPr lang="en-US" sz="2400" b="1" i="1" u="sng">
                <a:solidFill>
                  <a:srgbClr val="002060"/>
                </a:solidFill>
              </a:rPr>
              <a:t>(</a:t>
            </a:r>
            <a:r>
              <a:rPr lang="en-US" sz="2400" b="1" i="1" u="sng" err="1">
                <a:solidFill>
                  <a:srgbClr val="002060"/>
                </a:solidFill>
              </a:rPr>
              <a:t>Qfact</a:t>
            </a:r>
            <a:r>
              <a:rPr lang="en-US" sz="2400" b="1" i="1" u="sng">
                <a:solidFill>
                  <a:srgbClr val="002060"/>
                </a:solidFill>
              </a:rPr>
              <a:t>)</a:t>
            </a:r>
            <a:r>
              <a:rPr lang="en-US" sz="2400">
                <a:solidFill>
                  <a:srgbClr val="002060"/>
                </a:solidFill>
              </a:rPr>
              <a:t>:</a:t>
            </a:r>
            <a:endParaRPr lang="en-US" sz="3200"/>
          </a:p>
          <a:p>
            <a:pPr lvl="1"/>
            <a:r>
              <a:rPr lang="en-US" sz="2300">
                <a:solidFill>
                  <a:srgbClr val="C00000"/>
                </a:solidFill>
              </a:rPr>
              <a:t>Entity (</a:t>
            </a:r>
            <a:r>
              <a:rPr lang="en-US" sz="2300" i="1">
                <a:solidFill>
                  <a:srgbClr val="C00000"/>
                </a:solidFill>
              </a:rPr>
              <a:t>e</a:t>
            </a:r>
            <a:r>
              <a:rPr lang="en-US" sz="230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sz="2300">
                <a:solidFill>
                  <a:srgbClr val="00B050"/>
                </a:solidFill>
              </a:rPr>
              <a:t>Quantity (</a:t>
            </a:r>
            <a:r>
              <a:rPr lang="en-US" sz="2300" i="1">
                <a:solidFill>
                  <a:srgbClr val="00B050"/>
                </a:solidFill>
              </a:rPr>
              <a:t>q</a:t>
            </a:r>
            <a:r>
              <a:rPr lang="en-US" sz="2300">
                <a:solidFill>
                  <a:srgbClr val="00B050"/>
                </a:solidFill>
              </a:rPr>
              <a:t>): </a:t>
            </a:r>
            <a:r>
              <a:rPr lang="en-US" sz="2300">
                <a:solidFill>
                  <a:srgbClr val="002060"/>
                </a:solidFill>
              </a:rPr>
              <a:t>{value (</a:t>
            </a:r>
            <a:r>
              <a:rPr lang="en-US" sz="2300" i="1">
                <a:solidFill>
                  <a:srgbClr val="002060"/>
                </a:solidFill>
              </a:rPr>
              <a:t>v</a:t>
            </a:r>
            <a:r>
              <a:rPr lang="en-US" sz="2300">
                <a:solidFill>
                  <a:srgbClr val="002060"/>
                </a:solidFill>
              </a:rPr>
              <a:t>), </a:t>
            </a:r>
            <a:r>
              <a:rPr lang="en-US" sz="2300" smtClean="0">
                <a:solidFill>
                  <a:srgbClr val="002060"/>
                </a:solidFill>
              </a:rPr>
              <a:t>unit </a:t>
            </a:r>
            <a:r>
              <a:rPr lang="en-US" sz="2300">
                <a:solidFill>
                  <a:srgbClr val="002060"/>
                </a:solidFill>
              </a:rPr>
              <a:t>(</a:t>
            </a:r>
            <a:r>
              <a:rPr lang="en-US" sz="2300" i="1">
                <a:solidFill>
                  <a:srgbClr val="002060"/>
                </a:solidFill>
              </a:rPr>
              <a:t>v</a:t>
            </a:r>
            <a:r>
              <a:rPr lang="en-US" sz="2300">
                <a:solidFill>
                  <a:srgbClr val="002060"/>
                </a:solidFill>
              </a:rPr>
              <a:t>), value resolution (</a:t>
            </a:r>
            <a:r>
              <a:rPr lang="en-US" sz="2300" i="1">
                <a:solidFill>
                  <a:srgbClr val="002060"/>
                </a:solidFill>
              </a:rPr>
              <a:t>r</a:t>
            </a:r>
            <a:r>
              <a:rPr lang="en-US" sz="2300">
                <a:solidFill>
                  <a:srgbClr val="002060"/>
                </a:solidFill>
              </a:rPr>
              <a:t>)}</a:t>
            </a:r>
            <a:endParaRPr lang="en-US" sz="2300">
              <a:solidFill>
                <a:srgbClr val="002060"/>
              </a:solidFill>
              <a:cs typeface="Calibri"/>
            </a:endParaRPr>
          </a:p>
          <a:p>
            <a:pPr marL="457200" lvl="1" indent="0">
              <a:buNone/>
            </a:pPr>
            <a:r>
              <a:rPr lang="en-US" sz="2300">
                <a:solidFill>
                  <a:srgbClr val="002060"/>
                </a:solidFill>
              </a:rPr>
              <a:t>                                                                     </a:t>
            </a:r>
            <a:r>
              <a:rPr lang="en-US" sz="2000">
                <a:solidFill>
                  <a:srgbClr val="002060"/>
                </a:solidFill>
              </a:rPr>
              <a:t>       </a:t>
            </a:r>
            <a:r>
              <a:rPr lang="en-US" sz="1800" i="1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800" i="1">
                <a:solidFill>
                  <a:schemeClr val="accent3">
                    <a:lumMod val="50000"/>
                  </a:schemeClr>
                </a:solidFill>
              </a:rPr>
              <a:t>(equal, approximate, less/more than, interval)</a:t>
            </a:r>
            <a:endParaRPr lang="en-US" sz="1800" i="1">
              <a:solidFill>
                <a:schemeClr val="accent3">
                  <a:lumMod val="50000"/>
                </a:schemeClr>
              </a:solidFill>
              <a:cs typeface="Calibri"/>
            </a:endParaRPr>
          </a:p>
          <a:p>
            <a:pPr lvl="1"/>
            <a:r>
              <a:rPr lang="en-US" sz="2300">
                <a:solidFill>
                  <a:srgbClr val="0070C0"/>
                </a:solidFill>
              </a:rPr>
              <a:t>Context (</a:t>
            </a:r>
            <a:r>
              <a:rPr lang="en-US" sz="2300" i="1">
                <a:solidFill>
                  <a:srgbClr val="0070C0"/>
                </a:solidFill>
              </a:rPr>
              <a:t>X</a:t>
            </a:r>
            <a:r>
              <a:rPr lang="en-US" sz="2300">
                <a:solidFill>
                  <a:srgbClr val="0070C0"/>
                </a:solidFill>
              </a:rPr>
              <a:t>): </a:t>
            </a:r>
            <a:r>
              <a:rPr lang="en-US" sz="2300">
                <a:solidFill>
                  <a:srgbClr val="002060"/>
                </a:solidFill>
              </a:rPr>
              <a:t>a </a:t>
            </a:r>
            <a:r>
              <a:rPr lang="en-US" sz="2300" u="sng">
                <a:solidFill>
                  <a:srgbClr val="002060"/>
                </a:solidFill>
              </a:rPr>
              <a:t>bag</a:t>
            </a:r>
            <a:r>
              <a:rPr lang="en-US" sz="2300">
                <a:solidFill>
                  <a:srgbClr val="002060"/>
                </a:solidFill>
              </a:rPr>
              <a:t> of </a:t>
            </a:r>
            <a:r>
              <a:rPr lang="en-US" sz="2300" u="sng">
                <a:solidFill>
                  <a:srgbClr val="002060"/>
                </a:solidFill>
              </a:rPr>
              <a:t>important words</a:t>
            </a:r>
            <a:r>
              <a:rPr lang="en-US" sz="2300">
                <a:solidFill>
                  <a:srgbClr val="002060"/>
                </a:solidFill>
              </a:rPr>
              <a:t> describing the connection between</a:t>
            </a:r>
            <a:r>
              <a:rPr lang="en-US" sz="2300"/>
              <a:t> </a:t>
            </a:r>
            <a:r>
              <a:rPr lang="en-US" sz="2300" i="1">
                <a:solidFill>
                  <a:srgbClr val="FF0000"/>
                </a:solidFill>
              </a:rPr>
              <a:t>e</a:t>
            </a:r>
            <a:r>
              <a:rPr lang="en-US" sz="2300"/>
              <a:t> </a:t>
            </a:r>
            <a:r>
              <a:rPr lang="en-US" sz="2300">
                <a:solidFill>
                  <a:srgbClr val="002060"/>
                </a:solidFill>
              </a:rPr>
              <a:t>and</a:t>
            </a:r>
            <a:r>
              <a:rPr lang="en-US" sz="2300"/>
              <a:t> </a:t>
            </a:r>
            <a:r>
              <a:rPr lang="en-US" sz="2300" i="1">
                <a:solidFill>
                  <a:srgbClr val="00B050"/>
                </a:solidFill>
              </a:rPr>
              <a:t>q</a:t>
            </a:r>
            <a:endParaRPr lang="en-US" sz="2300">
              <a:cs typeface="Calibri"/>
            </a:endParaRPr>
          </a:p>
          <a:p>
            <a:endParaRPr lang="en-US" sz="2300"/>
          </a:p>
          <a:p>
            <a:pPr marL="0" indent="0">
              <a:buNone/>
            </a:pPr>
            <a:r>
              <a:rPr lang="en-US" sz="2300" u="sng">
                <a:solidFill>
                  <a:srgbClr val="002060"/>
                </a:solidFill>
              </a:rPr>
              <a:t>Example:</a:t>
            </a:r>
            <a:endParaRPr lang="en-US" sz="2300" u="sng">
              <a:solidFill>
                <a:srgbClr val="002060"/>
              </a:solidFill>
              <a:cs typeface="Calibri"/>
            </a:endParaRPr>
          </a:p>
          <a:p>
            <a:pPr marL="0" indent="0">
              <a:buNone/>
            </a:pPr>
            <a:r>
              <a:rPr lang="en-US" sz="2300">
                <a:solidFill>
                  <a:srgbClr val="0070C0"/>
                </a:solidFill>
              </a:rPr>
              <a:t>      </a:t>
            </a:r>
            <a:r>
              <a:rPr lang="en-US" sz="2300">
                <a:solidFill>
                  <a:srgbClr val="002060"/>
                </a:solidFill>
              </a:rPr>
              <a:t> “BMW i8 has price about €138k in Germany and range from 50 to 60km battery only”</a:t>
            </a:r>
            <a:endParaRPr lang="en-US" sz="2300">
              <a:solidFill>
                <a:srgbClr val="002060"/>
              </a:solidFill>
              <a:cs typeface="Calibri"/>
            </a:endParaRPr>
          </a:p>
          <a:p>
            <a:pPr marL="0" indent="0">
              <a:buNone/>
            </a:pPr>
            <a:endParaRPr lang="en-US" sz="2300"/>
          </a:p>
          <a:p>
            <a:pPr lvl="1"/>
            <a:r>
              <a:rPr lang="en-US" sz="2300" err="1">
                <a:solidFill>
                  <a:srgbClr val="002060"/>
                </a:solidFill>
              </a:rPr>
              <a:t>Qfact</a:t>
            </a:r>
            <a:r>
              <a:rPr lang="en-US" sz="2300">
                <a:solidFill>
                  <a:srgbClr val="002060"/>
                </a:solidFill>
              </a:rPr>
              <a:t> 1</a:t>
            </a:r>
            <a:r>
              <a:rPr lang="en-US" sz="2300" i="1">
                <a:solidFill>
                  <a:srgbClr val="002060"/>
                </a:solidFill>
              </a:rPr>
              <a:t>:  </a:t>
            </a:r>
            <a:r>
              <a:rPr lang="en-US" sz="2300" i="1">
                <a:solidFill>
                  <a:srgbClr val="FF0000"/>
                </a:solidFill>
              </a:rPr>
              <a:t>   </a:t>
            </a:r>
            <a:r>
              <a:rPr lang="en-US" sz="2300" i="1">
                <a:solidFill>
                  <a:srgbClr val="C00000"/>
                </a:solidFill>
              </a:rPr>
              <a:t>e</a:t>
            </a:r>
            <a:r>
              <a:rPr lang="en-US" sz="2300">
                <a:solidFill>
                  <a:srgbClr val="C00000"/>
                </a:solidFill>
              </a:rPr>
              <a:t>: BMW i8</a:t>
            </a:r>
            <a:r>
              <a:rPr lang="en-US" sz="230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r>
              <a:rPr lang="en-US" sz="2300"/>
              <a:t>     </a:t>
            </a:r>
            <a:r>
              <a:rPr lang="en-US" sz="2300" i="1">
                <a:solidFill>
                  <a:srgbClr val="00B050"/>
                </a:solidFill>
              </a:rPr>
              <a:t>q</a:t>
            </a:r>
            <a:r>
              <a:rPr lang="en-US" sz="2300">
                <a:solidFill>
                  <a:srgbClr val="00B050"/>
                </a:solidFill>
              </a:rPr>
              <a:t>: </a:t>
            </a:r>
            <a:r>
              <a:rPr lang="en-US" sz="2300" smtClean="0">
                <a:solidFill>
                  <a:srgbClr val="00B050"/>
                </a:solidFill>
              </a:rPr>
              <a:t>(= 138.000 €)</a:t>
            </a:r>
            <a:r>
              <a:rPr lang="en-US" sz="2300" smtClean="0"/>
              <a:t>;</a:t>
            </a:r>
            <a:r>
              <a:rPr lang="en-US" sz="2300"/>
              <a:t>     </a:t>
            </a:r>
            <a:r>
              <a:rPr lang="en-US" sz="2300" i="1">
                <a:solidFill>
                  <a:srgbClr val="0070C0"/>
                </a:solidFill>
              </a:rPr>
              <a:t>X</a:t>
            </a:r>
            <a:r>
              <a:rPr lang="en-US" sz="2300">
                <a:solidFill>
                  <a:srgbClr val="0070C0"/>
                </a:solidFill>
              </a:rPr>
              <a:t>: </a:t>
            </a:r>
            <a:r>
              <a:rPr lang="en-US" sz="2300" smtClean="0">
                <a:solidFill>
                  <a:srgbClr val="0070C0"/>
                </a:solidFill>
              </a:rPr>
              <a:t>{ price</a:t>
            </a:r>
            <a:r>
              <a:rPr lang="en-US" sz="2300">
                <a:solidFill>
                  <a:srgbClr val="0070C0"/>
                </a:solidFill>
              </a:rPr>
              <a:t>, </a:t>
            </a:r>
            <a:r>
              <a:rPr lang="en-US" sz="2300" smtClean="0">
                <a:solidFill>
                  <a:srgbClr val="0070C0"/>
                </a:solidFill>
              </a:rPr>
              <a:t>Germany }</a:t>
            </a:r>
            <a:endParaRPr lang="en-US" sz="2300">
              <a:solidFill>
                <a:srgbClr val="0070C0"/>
              </a:solidFill>
              <a:cs typeface="Calibri"/>
            </a:endParaRPr>
          </a:p>
          <a:p>
            <a:pPr lvl="1"/>
            <a:r>
              <a:rPr lang="en-US" sz="2300" err="1">
                <a:solidFill>
                  <a:srgbClr val="002060"/>
                </a:solidFill>
              </a:rPr>
              <a:t>Qfact</a:t>
            </a:r>
            <a:r>
              <a:rPr lang="en-US" sz="2300">
                <a:solidFill>
                  <a:srgbClr val="002060"/>
                </a:solidFill>
              </a:rPr>
              <a:t> 2</a:t>
            </a:r>
            <a:r>
              <a:rPr lang="en-US" sz="2300" i="1">
                <a:solidFill>
                  <a:srgbClr val="002060"/>
                </a:solidFill>
              </a:rPr>
              <a:t>: </a:t>
            </a:r>
            <a:r>
              <a:rPr lang="en-US" sz="2300" i="1"/>
              <a:t>    </a:t>
            </a:r>
            <a:r>
              <a:rPr lang="en-US" sz="2300" i="1">
                <a:solidFill>
                  <a:srgbClr val="C00000"/>
                </a:solidFill>
              </a:rPr>
              <a:t>e</a:t>
            </a:r>
            <a:r>
              <a:rPr lang="en-US" sz="2300">
                <a:solidFill>
                  <a:srgbClr val="C00000"/>
                </a:solidFill>
              </a:rPr>
              <a:t>: BMW i8</a:t>
            </a:r>
            <a:r>
              <a:rPr lang="en-US" sz="230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r>
              <a:rPr lang="en-US" sz="2300">
                <a:solidFill>
                  <a:srgbClr val="C00000"/>
                </a:solidFill>
              </a:rPr>
              <a:t> </a:t>
            </a:r>
            <a:r>
              <a:rPr lang="en-US" sz="2300"/>
              <a:t>    </a:t>
            </a:r>
            <a:r>
              <a:rPr lang="en-US" sz="2300" i="1">
                <a:solidFill>
                  <a:srgbClr val="00B050"/>
                </a:solidFill>
              </a:rPr>
              <a:t>q</a:t>
            </a:r>
            <a:r>
              <a:rPr lang="en-US" sz="2300">
                <a:solidFill>
                  <a:srgbClr val="00B050"/>
                </a:solidFill>
              </a:rPr>
              <a:t>: </a:t>
            </a:r>
            <a:r>
              <a:rPr lang="en-US" sz="2300" smtClean="0">
                <a:solidFill>
                  <a:srgbClr val="00B050"/>
                </a:solidFill>
              </a:rPr>
              <a:t>([</a:t>
            </a:r>
            <a:r>
              <a:rPr lang="en-US" sz="2300">
                <a:solidFill>
                  <a:srgbClr val="00B050"/>
                </a:solidFill>
              </a:rPr>
              <a:t>50-60] </a:t>
            </a:r>
            <a:r>
              <a:rPr lang="en-US" sz="2300" smtClean="0">
                <a:solidFill>
                  <a:srgbClr val="00B050"/>
                </a:solidFill>
              </a:rPr>
              <a:t>km)</a:t>
            </a:r>
            <a:r>
              <a:rPr lang="en-US" sz="2300" smtClean="0"/>
              <a:t>;</a:t>
            </a:r>
            <a:r>
              <a:rPr lang="en-US" sz="2300"/>
              <a:t>     </a:t>
            </a:r>
            <a:r>
              <a:rPr lang="en-US" sz="2300" i="1">
                <a:solidFill>
                  <a:srgbClr val="0070C0"/>
                </a:solidFill>
              </a:rPr>
              <a:t>X</a:t>
            </a:r>
            <a:r>
              <a:rPr lang="en-US" sz="2300">
                <a:solidFill>
                  <a:srgbClr val="0070C0"/>
                </a:solidFill>
              </a:rPr>
              <a:t>: </a:t>
            </a:r>
            <a:r>
              <a:rPr lang="en-US" sz="2300" smtClean="0">
                <a:solidFill>
                  <a:srgbClr val="0070C0"/>
                </a:solidFill>
              </a:rPr>
              <a:t>{ range</a:t>
            </a:r>
            <a:r>
              <a:rPr lang="en-US" sz="2300">
                <a:solidFill>
                  <a:srgbClr val="0070C0"/>
                </a:solidFill>
              </a:rPr>
              <a:t>, </a:t>
            </a:r>
            <a:r>
              <a:rPr lang="en-US" sz="2300" smtClean="0">
                <a:solidFill>
                  <a:srgbClr val="0070C0"/>
                </a:solidFill>
              </a:rPr>
              <a:t>battery }</a:t>
            </a:r>
            <a:endParaRPr lang="en-US" sz="2300">
              <a:solidFill>
                <a:srgbClr val="0070C0"/>
              </a:solidFill>
              <a:cs typeface="Calibri"/>
            </a:endParaRPr>
          </a:p>
          <a:p>
            <a:pPr lvl="1"/>
            <a:endParaRPr lang="en-US" sz="23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AB63-C577-46B1-953F-DA7281346D01}" type="slidenum">
              <a:rPr lang="en-US" smtClean="0"/>
              <a:t>9</a:t>
            </a:fld>
            <a:endParaRPr lang="en-US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48400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2060"/>
                </a:solidFill>
              </a:rPr>
              <a:t>Computational Framework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99100" y="991694"/>
            <a:ext cx="1122948" cy="1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4" y="6413863"/>
            <a:ext cx="1549200" cy="3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0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1012</Words>
  <Application>Microsoft Office PowerPoint</Application>
  <PresentationFormat>Widescreen</PresentationFormat>
  <Paragraphs>339</Paragraphs>
  <Slides>31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Max-Planck-Gesellschaft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387</cp:revision>
  <dcterms:created xsi:type="dcterms:W3CDTF">2018-11-03T09:18:38Z</dcterms:created>
  <dcterms:modified xsi:type="dcterms:W3CDTF">2019-10-28T08:21:12Z</dcterms:modified>
</cp:coreProperties>
</file>