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"/>
  </p:notesMasterIdLst>
  <p:sldIdLst>
    <p:sldId id="256" r:id="rId2"/>
  </p:sldIdLst>
  <p:sldSz cx="30275213" cy="42803763"/>
  <p:notesSz cx="31954788" cy="41919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3300"/>
    <a:srgbClr val="FFFF99"/>
    <a:srgbClr val="FFFFCC"/>
    <a:srgbClr val="CCFF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435" autoAdjust="0"/>
  </p:normalViewPr>
  <p:slideViewPr>
    <p:cSldViewPr snapToGrid="0">
      <p:cViewPr>
        <p:scale>
          <a:sx n="33" d="100"/>
          <a:sy n="33" d="100"/>
        </p:scale>
        <p:origin x="1949" y="-43"/>
      </p:cViewPr>
      <p:guideLst>
        <p:guide orient="horz" pos="13482"/>
        <p:guide pos="9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847763" cy="210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100675" y="0"/>
            <a:ext cx="13846175" cy="210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57E7-7BCB-4346-B0F9-D40F4DD28B9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74388" y="5240338"/>
            <a:ext cx="10006012" cy="14147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95638" y="20173950"/>
            <a:ext cx="25563512" cy="16505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817675"/>
            <a:ext cx="13847763" cy="2101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100675" y="39817675"/>
            <a:ext cx="13846175" cy="2101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59F4-FC03-45D7-97A7-5D4C98A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42B-DE5F-422E-B51A-942D4642E8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65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9725-FAD4-49F5-AA9A-B10FF65C61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2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2146-E424-4174-9CAB-C892B375B8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26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B969-AD3D-44DD-912F-90EBF4335A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0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60AC-7969-4711-8DDF-B52113E08B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27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B052-8645-4DAE-816B-8CF54F7124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9E21-8921-4099-8A60-6ED6ECBB5D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6171-3BF0-4530-937C-20D10EB5CD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54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0113-C359-4D8E-B99E-E735EB933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26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2CC9-53DF-46EA-8DB1-F798930962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4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1814-9254-466D-9106-2FCACFA299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22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D535-FC35-439C-8EFE-4046421D13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40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tmp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15" y="17711804"/>
            <a:ext cx="20327783" cy="4446035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346069" y="18135600"/>
            <a:ext cx="7772400" cy="88981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346069" y="19540742"/>
            <a:ext cx="7178041" cy="88696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347241" y="20943222"/>
            <a:ext cx="9846916" cy="88696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ontent Placeholder 2"/>
          <p:cNvSpPr txBox="1">
            <a:spLocks/>
          </p:cNvSpPr>
          <p:nvPr/>
        </p:nvSpPr>
        <p:spPr bwMode="auto">
          <a:xfrm>
            <a:off x="346071" y="16509755"/>
            <a:ext cx="29929142" cy="566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34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545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231">
                <a:solidFill>
                  <a:schemeClr val="tx1"/>
                </a:solidFill>
                <a:latin typeface="+mn-lt"/>
              </a:defRPr>
            </a:lvl2pPr>
            <a:lvl3pPr marL="385309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575">
                <a:solidFill>
                  <a:schemeClr val="tx1"/>
                </a:solidFill>
                <a:latin typeface="+mn-lt"/>
              </a:defRPr>
            </a:lvl3pPr>
            <a:lvl4pPr marL="5779636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4pPr>
            <a:lvl5pPr marL="770618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5pPr>
            <a:lvl6pPr marL="9632726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6pPr>
            <a:lvl7pPr marL="11559272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7pPr>
            <a:lvl8pPr marL="13485817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8pPr>
            <a:lvl9pPr marL="15412363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5400" b="1" u="sng" kern="0" smtClean="0">
                <a:solidFill>
                  <a:srgbClr val="002060"/>
                </a:solidFill>
                <a:latin typeface="Calibri" panose="020F0502020204030204" pitchFamily="34" charset="0"/>
              </a:rPr>
              <a:t>Three steps: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2800" kern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914400" indent="-914400" algn="l">
              <a:buFont typeface="Wingdings" panose="05000000000000000000" pitchFamily="2" charset="2"/>
              <a:buChar char="Ø"/>
            </a:pP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Entity Disambiguation</a:t>
            </a:r>
            <a:r>
              <a:rPr lang="en-US" sz="4800" kern="0" baseline="30000" smtClean="0">
                <a:solidFill>
                  <a:srgbClr val="002060"/>
                </a:solidFill>
                <a:latin typeface="Calibri" panose="020F0502020204030204" pitchFamily="34" charset="0"/>
              </a:rPr>
              <a:t> [2]</a:t>
            </a:r>
            <a:endParaRPr lang="en-US" sz="4800" kern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2800" kern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914400" indent="-914400" algn="l">
              <a:buFont typeface="Wingdings" panose="05000000000000000000" pitchFamily="2" charset="2"/>
              <a:buChar char="Ø"/>
            </a:pP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Quantity Detection </a:t>
            </a:r>
            <a:r>
              <a:rPr lang="en-US" sz="4800" kern="0" baseline="30000" smtClean="0">
                <a:solidFill>
                  <a:srgbClr val="002060"/>
                </a:solidFill>
                <a:latin typeface="Calibri" panose="020F0502020204030204" pitchFamily="34" charset="0"/>
              </a:rPr>
              <a:t>[3]</a:t>
            </a:r>
            <a:endParaRPr lang="en-US" sz="4800" kern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2800" kern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914400" indent="-914400" algn="l">
              <a:buFont typeface="Wingdings" panose="05000000000000000000" pitchFamily="2" charset="2"/>
              <a:buChar char="Ø"/>
            </a:pP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Neural-based Qfact Extraction </a:t>
            </a:r>
            <a:r>
              <a:rPr lang="en-US" sz="4800" kern="0" baseline="30000" smtClean="0">
                <a:solidFill>
                  <a:srgbClr val="002060"/>
                </a:solidFill>
                <a:latin typeface="Calibri" panose="020F0502020204030204" pitchFamily="34" charset="0"/>
              </a:rPr>
              <a:t>[1]</a:t>
            </a:r>
            <a:endParaRPr lang="en-US" sz="4800" kern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346072" y="7623702"/>
            <a:ext cx="6664328" cy="1590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323367" y="9500026"/>
            <a:ext cx="6664328" cy="1590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321175" y="11376350"/>
            <a:ext cx="6664328" cy="1590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5116350"/>
            <a:ext cx="15138400" cy="1019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34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545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231">
                <a:solidFill>
                  <a:schemeClr val="tx1"/>
                </a:solidFill>
                <a:latin typeface="+mn-lt"/>
              </a:defRPr>
            </a:lvl2pPr>
            <a:lvl3pPr marL="385309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575">
                <a:solidFill>
                  <a:schemeClr val="tx1"/>
                </a:solidFill>
                <a:latin typeface="+mn-lt"/>
              </a:defRPr>
            </a:lvl3pPr>
            <a:lvl4pPr marL="5779636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4pPr>
            <a:lvl5pPr marL="770618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5pPr>
            <a:lvl6pPr marL="9632726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6pPr>
            <a:lvl7pPr marL="11559272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7pPr>
            <a:lvl8pPr marL="13485817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8pPr>
            <a:lvl9pPr marL="15412363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u="sng" kern="0" smtClean="0">
                <a:solidFill>
                  <a:srgbClr val="002060"/>
                </a:solidFill>
                <a:latin typeface="Calibri" panose="020F0502020204030204" pitchFamily="34" charset="0"/>
              </a:rPr>
              <a:t>Quantity query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endParaRPr lang="en-US" sz="4800" i="1" u="sng" kern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000" kern="0" smtClean="0">
                <a:solidFill>
                  <a:srgbClr val="002060"/>
                </a:solidFill>
                <a:latin typeface="Calibri" panose="020F0502020204030204" pitchFamily="34" charset="0"/>
              </a:rPr>
              <a:t>         </a:t>
            </a:r>
          </a:p>
          <a:p>
            <a:pPr algn="l"/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         </a:t>
            </a:r>
            <a:r>
              <a:rPr lang="en-US" sz="4800" u="sng" kern="0" smtClean="0">
                <a:solidFill>
                  <a:srgbClr val="002060"/>
                </a:solidFill>
                <a:latin typeface="Calibri" panose="020F0502020204030204" pitchFamily="34" charset="0"/>
              </a:rPr>
              <a:t>What we expect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            </a:t>
            </a:r>
            <a:r>
              <a:rPr lang="en-US" sz="4800" u="sng" kern="0" smtClean="0">
                <a:solidFill>
                  <a:srgbClr val="002060"/>
                </a:solidFill>
                <a:latin typeface="Calibri" panose="020F0502020204030204" pitchFamily="34" charset="0"/>
              </a:rPr>
              <a:t>Standard search </a:t>
            </a:r>
            <a:r>
              <a:rPr lang="en-US" sz="4800" u="sng" kern="0" smtClean="0">
                <a:solidFill>
                  <a:srgbClr val="002060"/>
                </a:solidFill>
                <a:latin typeface="Calibri" panose="020F0502020204030204" pitchFamily="34" charset="0"/>
              </a:rPr>
              <a:t>engines give</a:t>
            </a:r>
            <a:endParaRPr lang="en-US" sz="4800" u="sng" ker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l"/>
            <a:endParaRPr lang="en-US" sz="200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4000" smtClean="0">
                <a:solidFill>
                  <a:srgbClr val="00B050"/>
                </a:solidFill>
                <a:latin typeface="Calibri" panose="020F0502020204030204" pitchFamily="34" charset="0"/>
              </a:rPr>
              <a:t>   Porsche </a:t>
            </a:r>
            <a:r>
              <a:rPr lang="en-US" sz="4000">
                <a:solidFill>
                  <a:srgbClr val="00B050"/>
                </a:solidFill>
                <a:latin typeface="Calibri" panose="020F0502020204030204" pitchFamily="34" charset="0"/>
              </a:rPr>
              <a:t>911 Carrera</a:t>
            </a:r>
          </a:p>
          <a:p>
            <a:pPr algn="l"/>
            <a:r>
              <a:rPr lang="en-US" sz="400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4000" smtClean="0">
                <a:solidFill>
                  <a:srgbClr val="C0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4000">
                <a:solidFill>
                  <a:srgbClr val="C00000"/>
                </a:solidFill>
                <a:latin typeface="Calibri" panose="020F0502020204030204" pitchFamily="34" charset="0"/>
              </a:rPr>
              <a:t>$</a:t>
            </a:r>
            <a:r>
              <a:rPr lang="en-US" sz="4000" smtClean="0">
                <a:solidFill>
                  <a:srgbClr val="C00000"/>
                </a:solidFill>
                <a:latin typeface="Calibri" panose="020F0502020204030204" pitchFamily="34" charset="0"/>
              </a:rPr>
              <a:t>89,400</a:t>
            </a: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Calibri" panose="020F0502020204030204" pitchFamily="34" charset="0"/>
              </a:rPr>
              <a:t>   </a:t>
            </a:r>
          </a:p>
          <a:p>
            <a:pPr algn="l"/>
            <a:r>
              <a:rPr lang="en-US" sz="400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4000" smtClean="0">
                <a:solidFill>
                  <a:srgbClr val="00B050"/>
                </a:solidFill>
                <a:latin typeface="Calibri" panose="020F0502020204030204" pitchFamily="34" charset="0"/>
              </a:rPr>
              <a:t>  Chevrolet </a:t>
            </a:r>
            <a:r>
              <a:rPr lang="en-US" sz="4000">
                <a:solidFill>
                  <a:srgbClr val="00B050"/>
                </a:solidFill>
                <a:latin typeface="Calibri" panose="020F0502020204030204" pitchFamily="34" charset="0"/>
              </a:rPr>
              <a:t>Camaro </a:t>
            </a:r>
            <a:r>
              <a:rPr lang="en-US" sz="4000" smtClean="0">
                <a:solidFill>
                  <a:srgbClr val="00B050"/>
                </a:solidFill>
                <a:latin typeface="Calibri" panose="020F0502020204030204" pitchFamily="34" charset="0"/>
              </a:rPr>
              <a:t>ZL1</a:t>
            </a:r>
          </a:p>
          <a:p>
            <a:pPr algn="l"/>
            <a:r>
              <a:rPr lang="en-US" sz="4000" smtClean="0">
                <a:solidFill>
                  <a:srgbClr val="C00000"/>
                </a:solidFill>
                <a:latin typeface="Calibri" panose="020F0502020204030204" pitchFamily="34" charset="0"/>
              </a:rPr>
              <a:t>                 $61,500</a:t>
            </a:r>
            <a:r>
              <a:rPr lang="en-US" sz="400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endParaRPr lang="en-US" sz="400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4000" smtClean="0">
                <a:solidFill>
                  <a:srgbClr val="00B050"/>
                </a:solidFill>
                <a:latin typeface="Calibri" panose="020F0502020204030204" pitchFamily="34" charset="0"/>
              </a:rPr>
              <a:t>   Ford </a:t>
            </a:r>
            <a:r>
              <a:rPr lang="en-US" sz="4000">
                <a:solidFill>
                  <a:srgbClr val="00B050"/>
                </a:solidFill>
                <a:latin typeface="Calibri" panose="020F0502020204030204" pitchFamily="34" charset="0"/>
              </a:rPr>
              <a:t>Shelby GT350R</a:t>
            </a:r>
            <a:r>
              <a:rPr lang="en-US" sz="40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US" sz="400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4000" smtClean="0">
                <a:solidFill>
                  <a:srgbClr val="C00000"/>
                </a:solidFill>
                <a:latin typeface="Calibri" panose="020F0502020204030204" pitchFamily="34" charset="0"/>
              </a:rPr>
              <a:t>                 $</a:t>
            </a:r>
            <a:r>
              <a:rPr lang="en-US" sz="4000">
                <a:solidFill>
                  <a:srgbClr val="C00000"/>
                </a:solidFill>
                <a:latin typeface="Calibri" panose="020F0502020204030204" pitchFamily="34" charset="0"/>
              </a:rPr>
              <a:t>67,135</a:t>
            </a:r>
            <a:endParaRPr lang="en-US" sz="4000" ker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Calibri" panose="020F0502020204030204" pitchFamily="34" charset="0"/>
              </a:rPr>
              <a:t>   </a:t>
            </a:r>
          </a:p>
          <a:p>
            <a:pPr algn="l"/>
            <a:r>
              <a:rPr lang="en-US" sz="4000" smtClean="0">
                <a:solidFill>
                  <a:srgbClr val="00B050"/>
                </a:solidFill>
                <a:latin typeface="Calibri" panose="020F0502020204030204" pitchFamily="34" charset="0"/>
              </a:rPr>
              <a:t>   etc.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kern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b="1" u="sng" kern="0" smtClean="0">
                <a:solidFill>
                  <a:srgbClr val="002060"/>
                </a:solidFill>
                <a:latin typeface="Calibri" panose="020F0502020204030204" pitchFamily="34" charset="0"/>
              </a:rPr>
              <a:t>Objective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 Understanding of </a:t>
            </a:r>
            <a:r>
              <a:rPr lang="en-US" sz="4800" u="sng" kern="0" smtClean="0">
                <a:solidFill>
                  <a:srgbClr val="C00000"/>
                </a:solidFill>
                <a:latin typeface="Calibri" panose="020F0502020204030204" pitchFamily="34" charset="0"/>
              </a:rPr>
              <a:t>Quantities</a:t>
            </a: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0" y="34544746"/>
            <a:ext cx="14916710" cy="524107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5897039" y="5191850"/>
            <a:ext cx="8242406" cy="10254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kern="0">
                <a:solidFill>
                  <a:srgbClr val="002060"/>
                </a:solidFill>
                <a:latin typeface="Calibri" panose="020F0502020204030204" pitchFamily="34" charset="0"/>
              </a:rPr>
              <a:t>“</a:t>
            </a:r>
            <a:r>
              <a:rPr lang="en-US" sz="4800" i="1" kern="0">
                <a:solidFill>
                  <a:srgbClr val="002060"/>
                </a:solidFill>
                <a:latin typeface="Calibri" panose="020F0502020204030204" pitchFamily="34" charset="0"/>
              </a:rPr>
              <a:t>cars with price less than </a:t>
            </a:r>
            <a:r>
              <a:rPr lang="en-US" sz="4800" i="1" u="sng" kern="0">
                <a:solidFill>
                  <a:srgbClr val="C00000"/>
                </a:solidFill>
                <a:latin typeface="Calibri" panose="020F0502020204030204" pitchFamily="34" charset="0"/>
              </a:rPr>
              <a:t>$99k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”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61" y="9711028"/>
            <a:ext cx="1166138" cy="1166138"/>
          </a:xfrm>
          <a:prstGeom prst="rect">
            <a:avLst/>
          </a:prstGeom>
        </p:spPr>
      </p:pic>
      <p:sp>
        <p:nvSpPr>
          <p:cNvPr id="2051" name="Line 16"/>
          <p:cNvSpPr>
            <a:spLocks noChangeShapeType="1"/>
          </p:cNvSpPr>
          <p:nvPr/>
        </p:nvSpPr>
        <p:spPr bwMode="auto">
          <a:xfrm>
            <a:off x="1357762" y="39988770"/>
            <a:ext cx="27561276" cy="0"/>
          </a:xfrm>
          <a:prstGeom prst="line">
            <a:avLst/>
          </a:prstGeom>
          <a:noFill/>
          <a:ln w="533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5315" tIns="192658" rIns="385315" bIns="192658"/>
          <a:lstStyle/>
          <a:p>
            <a:endParaRPr lang="en-US"/>
          </a:p>
        </p:txBody>
      </p:sp>
      <p:sp>
        <p:nvSpPr>
          <p:cNvPr id="2052" name="Line 19"/>
          <p:cNvSpPr>
            <a:spLocks noChangeShapeType="1"/>
          </p:cNvSpPr>
          <p:nvPr/>
        </p:nvSpPr>
        <p:spPr bwMode="auto">
          <a:xfrm>
            <a:off x="1045282" y="3496571"/>
            <a:ext cx="27561276" cy="0"/>
          </a:xfrm>
          <a:prstGeom prst="line">
            <a:avLst/>
          </a:prstGeom>
          <a:noFill/>
          <a:ln w="533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5315" tIns="192658" rIns="385315" bIns="192658"/>
          <a:lstStyle/>
          <a:p>
            <a:endParaRPr lang="en-US"/>
          </a:p>
        </p:txBody>
      </p:sp>
      <p:pic>
        <p:nvPicPr>
          <p:cNvPr id="2054" name="Picture 16" descr="mpilogo-inf-wid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714" y="40732866"/>
            <a:ext cx="9890701" cy="15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7" descr="minerva-MPG-small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2" y="40284095"/>
            <a:ext cx="4107617" cy="22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2"/>
          <p:cNvSpPr txBox="1">
            <a:spLocks/>
          </p:cNvSpPr>
          <p:nvPr/>
        </p:nvSpPr>
        <p:spPr>
          <a:xfrm>
            <a:off x="346071" y="3835508"/>
            <a:ext cx="14672319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rgbClr val="002060"/>
                </a:solidFill>
                <a:latin typeface="Calibri" panose="020F0502020204030204" pitchFamily="34" charset="0"/>
              </a:rPr>
              <a:t>Motivation</a:t>
            </a:r>
            <a:endParaRPr lang="en-US" sz="60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14" y="7833804"/>
            <a:ext cx="1170432" cy="11704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14" y="11592159"/>
            <a:ext cx="1170432" cy="1170432"/>
          </a:xfrm>
          <a:prstGeom prst="rect">
            <a:avLst/>
          </a:prstGeom>
        </p:spPr>
      </p:pic>
      <p:sp>
        <p:nvSpPr>
          <p:cNvPr id="19" name="Title 2"/>
          <p:cNvSpPr txBox="1">
            <a:spLocks/>
          </p:cNvSpPr>
          <p:nvPr/>
        </p:nvSpPr>
        <p:spPr>
          <a:xfrm>
            <a:off x="15301004" y="3835507"/>
            <a:ext cx="14716122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mtClean="0">
                <a:solidFill>
                  <a:srgbClr val="002060"/>
                </a:solidFill>
                <a:latin typeface="Calibri" panose="020F0502020204030204" pitchFamily="34" charset="0"/>
              </a:rPr>
              <a:t>Computational Framework</a:t>
            </a:r>
            <a:endParaRPr lang="en-US" sz="60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316545" y="15414135"/>
            <a:ext cx="29671054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mtClean="0">
                <a:solidFill>
                  <a:srgbClr val="002060"/>
                </a:solidFill>
                <a:latin typeface="Calibri" panose="020F0502020204030204" pitchFamily="34" charset="0"/>
              </a:rPr>
              <a:t>Qfact Extraction from Text</a:t>
            </a:r>
            <a:endParaRPr lang="en-US" sz="60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15301004" y="22527185"/>
            <a:ext cx="14716122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mtClean="0">
                <a:solidFill>
                  <a:srgbClr val="002060"/>
                </a:solidFill>
                <a:latin typeface="Calibri" panose="020F0502020204030204" pitchFamily="34" charset="0"/>
              </a:rPr>
              <a:t>Qsearch Interface</a:t>
            </a:r>
            <a:endParaRPr lang="en-US" sz="60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554909" y="5191849"/>
            <a:ext cx="2277441" cy="102543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b="1" kern="0" smtClean="0">
                <a:solidFill>
                  <a:srgbClr val="002060"/>
                </a:solidFill>
                <a:latin typeface="Calibri" panose="020F0502020204030204" pitchFamily="34" charset="0"/>
              </a:rPr>
              <a:t>Qquery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098917" y="7623702"/>
            <a:ext cx="2277441" cy="10979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car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1204739" y="7623702"/>
            <a:ext cx="2277441" cy="10979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{ price }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6310561" y="7623702"/>
            <a:ext cx="3322320" cy="10979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&lt; 99,000 $</a:t>
            </a:r>
            <a:endParaRPr lang="en-US" sz="4800"/>
          </a:p>
        </p:txBody>
      </p:sp>
      <p:sp>
        <p:nvSpPr>
          <p:cNvPr id="7" name="Rectangle 6"/>
          <p:cNvSpPr/>
          <p:nvPr/>
        </p:nvSpPr>
        <p:spPr>
          <a:xfrm>
            <a:off x="42543" y="610032"/>
            <a:ext cx="302326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8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 with Quantities: Extraction, Search, and Ranking</a:t>
            </a:r>
            <a:r>
              <a:rPr lang="en-US" altLang="en-US" sz="7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7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72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5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altLang="en-US" sz="5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Thinh Ho, Koninika Pal, Niko Kleer, Klaus Berberich, Gerhard Weikum</a:t>
            </a:r>
            <a:endParaRPr lang="en-US" sz="72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19603773" y="12930344"/>
            <a:ext cx="2277441" cy="102543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b="1" kern="0" smtClean="0">
                <a:solidFill>
                  <a:srgbClr val="002060"/>
                </a:solidFill>
                <a:latin typeface="Calibri" panose="020F0502020204030204" pitchFamily="34" charset="0"/>
              </a:rPr>
              <a:t>Qfact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5960215" y="10285330"/>
            <a:ext cx="2554843" cy="10979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BMW i3</a:t>
            </a:r>
            <a:endParaRPr lang="en-US" sz="480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20017557" y="10285330"/>
            <a:ext cx="4651803" cy="10979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{ cost, Germany }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6310561" y="10285330"/>
            <a:ext cx="3322320" cy="10979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34,950 € 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34" idx="2"/>
            <a:endCxn id="35" idx="0"/>
          </p:cNvCxnSpPr>
          <p:nvPr/>
        </p:nvCxnSpPr>
        <p:spPr>
          <a:xfrm flipH="1">
            <a:off x="17237638" y="6217282"/>
            <a:ext cx="3455992" cy="140642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  <a:endCxn id="36" idx="0"/>
          </p:cNvCxnSpPr>
          <p:nvPr/>
        </p:nvCxnSpPr>
        <p:spPr>
          <a:xfrm>
            <a:off x="20693630" y="6217282"/>
            <a:ext cx="1649830" cy="140642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0"/>
            <a:endCxn id="43" idx="2"/>
          </p:cNvCxnSpPr>
          <p:nvPr/>
        </p:nvCxnSpPr>
        <p:spPr>
          <a:xfrm flipH="1" flipV="1">
            <a:off x="17237637" y="11383263"/>
            <a:ext cx="3504857" cy="15470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0"/>
            <a:endCxn id="44" idx="2"/>
          </p:cNvCxnSpPr>
          <p:nvPr/>
        </p:nvCxnSpPr>
        <p:spPr>
          <a:xfrm flipV="1">
            <a:off x="20742494" y="11383263"/>
            <a:ext cx="1600965" cy="15470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8436939" y="6413714"/>
            <a:ext cx="155363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C00000"/>
                </a:solidFill>
              </a:rPr>
              <a:t>t</a:t>
            </a:r>
            <a:r>
              <a:rPr lang="en-US" sz="3600" i="1" baseline="30000" smtClean="0">
                <a:solidFill>
                  <a:srgbClr val="C00000"/>
                </a:solidFill>
              </a:rPr>
              <a:t>*</a:t>
            </a:r>
            <a:r>
              <a:rPr lang="en-US" sz="36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:type </a:t>
            </a:r>
            <a:endParaRPr lang="en-US" sz="3600"/>
          </a:p>
        </p:txBody>
      </p:sp>
      <p:sp>
        <p:nvSpPr>
          <p:cNvPr id="94" name="Rectangle 93"/>
          <p:cNvSpPr/>
          <p:nvPr/>
        </p:nvSpPr>
        <p:spPr>
          <a:xfrm>
            <a:off x="20322064" y="6560789"/>
            <a:ext cx="211949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0070C0"/>
                </a:solidFill>
              </a:rPr>
              <a:t>X</a:t>
            </a:r>
            <a:r>
              <a:rPr lang="en-US" sz="3600" i="1" baseline="30000" smtClean="0">
                <a:solidFill>
                  <a:srgbClr val="0070C0"/>
                </a:solidFill>
              </a:rPr>
              <a:t>*</a:t>
            </a:r>
            <a:r>
              <a:rPr lang="en-US" sz="36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:context</a:t>
            </a:r>
            <a:endParaRPr lang="en-US" sz="3600"/>
          </a:p>
        </p:txBody>
      </p:sp>
      <p:sp>
        <p:nvSpPr>
          <p:cNvPr id="96" name="Rectangle 95"/>
          <p:cNvSpPr/>
          <p:nvPr/>
        </p:nvSpPr>
        <p:spPr>
          <a:xfrm>
            <a:off x="22049611" y="5289572"/>
            <a:ext cx="320792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4800" i="1" smtClean="0">
                <a:solidFill>
                  <a:srgbClr val="002060"/>
                </a:solidFill>
              </a:rPr>
              <a:t>=  (</a:t>
            </a:r>
            <a:r>
              <a:rPr lang="en-US" sz="4800" i="1" smtClean="0">
                <a:solidFill>
                  <a:srgbClr val="C00000"/>
                </a:solidFill>
              </a:rPr>
              <a:t>t</a:t>
            </a:r>
            <a:r>
              <a:rPr lang="en-US" sz="4800" i="1" baseline="30000" smtClean="0">
                <a:solidFill>
                  <a:srgbClr val="C00000"/>
                </a:solidFill>
              </a:rPr>
              <a:t>*</a:t>
            </a:r>
            <a:r>
              <a:rPr lang="en-US" sz="4800" i="1" smtClean="0"/>
              <a:t>; </a:t>
            </a:r>
            <a:r>
              <a:rPr lang="en-US" sz="4800" i="1" smtClean="0">
                <a:solidFill>
                  <a:srgbClr val="00B050"/>
                </a:solidFill>
              </a:rPr>
              <a:t>q</a:t>
            </a:r>
            <a:r>
              <a:rPr lang="en-US" sz="4800" i="1" baseline="30000" smtClean="0">
                <a:solidFill>
                  <a:srgbClr val="00B050"/>
                </a:solidFill>
              </a:rPr>
              <a:t>*</a:t>
            </a:r>
            <a:r>
              <a:rPr lang="en-US" sz="4800" i="1" smtClean="0"/>
              <a:t>; </a:t>
            </a:r>
            <a:r>
              <a:rPr lang="en-US" sz="4800" i="1" smtClean="0">
                <a:solidFill>
                  <a:srgbClr val="0070C0"/>
                </a:solidFill>
              </a:rPr>
              <a:t>X</a:t>
            </a:r>
            <a:r>
              <a:rPr lang="en-US" sz="4800" i="1" baseline="30000" smtClean="0">
                <a:solidFill>
                  <a:srgbClr val="0070C0"/>
                </a:solidFill>
              </a:rPr>
              <a:t>*</a:t>
            </a:r>
            <a:r>
              <a:rPr lang="en-US" sz="4800" i="1">
                <a:solidFill>
                  <a:srgbClr val="002060"/>
                </a:solidFill>
              </a:rPr>
              <a:t>)</a:t>
            </a:r>
            <a:endParaRPr lang="en-US" sz="4800">
              <a:solidFill>
                <a:srgbClr val="00206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153058" y="13023546"/>
            <a:ext cx="2678938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4800" i="1" smtClean="0">
                <a:solidFill>
                  <a:srgbClr val="002060"/>
                </a:solidFill>
              </a:rPr>
              <a:t>=  (</a:t>
            </a:r>
            <a:r>
              <a:rPr lang="en-US" sz="4800" i="1">
                <a:solidFill>
                  <a:srgbClr val="C00000"/>
                </a:solidFill>
              </a:rPr>
              <a:t>e</a:t>
            </a:r>
            <a:r>
              <a:rPr lang="en-US" sz="4800" i="1" smtClean="0"/>
              <a:t>; </a:t>
            </a:r>
            <a:r>
              <a:rPr lang="en-US" sz="4800" i="1" smtClean="0">
                <a:solidFill>
                  <a:srgbClr val="00B050"/>
                </a:solidFill>
              </a:rPr>
              <a:t>q</a:t>
            </a:r>
            <a:r>
              <a:rPr lang="en-US" sz="4800" i="1" smtClean="0"/>
              <a:t>; </a:t>
            </a:r>
            <a:r>
              <a:rPr lang="en-US" sz="4800" i="1" smtClean="0">
                <a:solidFill>
                  <a:srgbClr val="0070C0"/>
                </a:solidFill>
              </a:rPr>
              <a:t>X</a:t>
            </a:r>
            <a:r>
              <a:rPr lang="en-US" sz="4800" i="1" smtClean="0">
                <a:solidFill>
                  <a:srgbClr val="002060"/>
                </a:solidFill>
              </a:rPr>
              <a:t>)</a:t>
            </a:r>
            <a:endParaRPr lang="en-US" sz="4800">
              <a:solidFill>
                <a:srgbClr val="002060"/>
              </a:solidFill>
            </a:endParaRPr>
          </a:p>
        </p:txBody>
      </p:sp>
      <p:cxnSp>
        <p:nvCxnSpPr>
          <p:cNvPr id="49" name="Straight Arrow Connector 48"/>
          <p:cNvCxnSpPr>
            <a:stCxn id="34" idx="2"/>
            <a:endCxn id="37" idx="0"/>
          </p:cNvCxnSpPr>
          <p:nvPr/>
        </p:nvCxnSpPr>
        <p:spPr>
          <a:xfrm>
            <a:off x="20693630" y="6217282"/>
            <a:ext cx="7278091" cy="140642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2792509" y="6410531"/>
            <a:ext cx="226857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00B050"/>
                </a:solidFill>
              </a:rPr>
              <a:t>q</a:t>
            </a:r>
            <a:r>
              <a:rPr lang="en-US" sz="3600" i="1" baseline="30000" smtClean="0">
                <a:solidFill>
                  <a:srgbClr val="00B050"/>
                </a:solidFill>
              </a:rPr>
              <a:t>*</a:t>
            </a:r>
            <a:r>
              <a:rPr lang="en-US" sz="36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:quantity</a:t>
            </a:r>
            <a:endParaRPr lang="en-US" sz="3600"/>
          </a:p>
        </p:txBody>
      </p:sp>
      <p:sp>
        <p:nvSpPr>
          <p:cNvPr id="98" name="Rectangle 97"/>
          <p:cNvSpPr/>
          <p:nvPr/>
        </p:nvSpPr>
        <p:spPr>
          <a:xfrm>
            <a:off x="18381971" y="11885556"/>
            <a:ext cx="172675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C00000"/>
                </a:solidFill>
              </a:rPr>
              <a:t>e</a:t>
            </a:r>
            <a:r>
              <a:rPr lang="en-US" sz="36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:entity </a:t>
            </a:r>
            <a:endParaRPr lang="en-US" sz="3600"/>
          </a:p>
        </p:txBody>
      </p:sp>
      <p:sp>
        <p:nvSpPr>
          <p:cNvPr id="99" name="Rectangle 98"/>
          <p:cNvSpPr/>
          <p:nvPr/>
        </p:nvSpPr>
        <p:spPr>
          <a:xfrm>
            <a:off x="20398222" y="11866657"/>
            <a:ext cx="196560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0070C0"/>
                </a:solidFill>
              </a:rPr>
              <a:t>X</a:t>
            </a:r>
            <a:r>
              <a:rPr lang="en-US" sz="36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:context</a:t>
            </a:r>
            <a:endParaRPr lang="en-US" sz="3600"/>
          </a:p>
        </p:txBody>
      </p:sp>
      <p:cxnSp>
        <p:nvCxnSpPr>
          <p:cNvPr id="66" name="Straight Arrow Connector 65"/>
          <p:cNvCxnSpPr>
            <a:stCxn id="42" idx="0"/>
            <a:endCxn id="45" idx="2"/>
          </p:cNvCxnSpPr>
          <p:nvPr/>
        </p:nvCxnSpPr>
        <p:spPr>
          <a:xfrm flipV="1">
            <a:off x="20742494" y="11383263"/>
            <a:ext cx="7229227" cy="15470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2940052" y="11901972"/>
            <a:ext cx="211468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00B050"/>
                </a:solidFill>
              </a:rPr>
              <a:t>q</a:t>
            </a:r>
            <a:r>
              <a:rPr lang="en-US" sz="3600" kern="0" smtClean="0">
                <a:solidFill>
                  <a:srgbClr val="002060"/>
                </a:solidFill>
                <a:latin typeface="Calibri" panose="020F0502020204030204" pitchFamily="34" charset="0"/>
              </a:rPr>
              <a:t>:quantity</a:t>
            </a:r>
            <a:endParaRPr lang="en-US" sz="3600"/>
          </a:p>
        </p:txBody>
      </p:sp>
      <p:cxnSp>
        <p:nvCxnSpPr>
          <p:cNvPr id="101" name="Straight Arrow Connector 100"/>
          <p:cNvCxnSpPr>
            <a:stCxn id="3" idx="3"/>
            <a:endCxn id="34" idx="1"/>
          </p:cNvCxnSpPr>
          <p:nvPr/>
        </p:nvCxnSpPr>
        <p:spPr>
          <a:xfrm flipV="1">
            <a:off x="14139445" y="5704566"/>
            <a:ext cx="5415464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2" idx="1"/>
          </p:cNvCxnSpPr>
          <p:nvPr/>
        </p:nvCxnSpPr>
        <p:spPr>
          <a:xfrm>
            <a:off x="15018389" y="13438358"/>
            <a:ext cx="4585384" cy="4703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582356" y="5322486"/>
            <a:ext cx="2193405" cy="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000" i="1" smtClean="0">
                <a:solidFill>
                  <a:srgbClr val="C00000"/>
                </a:solidFill>
              </a:rPr>
              <a:t>translate</a:t>
            </a:r>
            <a:endParaRPr lang="en-US" sz="4000" i="1">
              <a:solidFill>
                <a:srgbClr val="C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6418950" y="13065130"/>
            <a:ext cx="1710043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000" i="1" smtClean="0">
                <a:solidFill>
                  <a:srgbClr val="C00000"/>
                </a:solidFill>
              </a:rPr>
              <a:t>extract</a:t>
            </a:r>
            <a:endParaRPr lang="en-US" sz="4000" i="1">
              <a:solidFill>
                <a:srgbClr val="C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610878" y="14340667"/>
            <a:ext cx="1336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Qfact Extraction  &amp;  Qquery-Qfact Matching </a:t>
            </a:r>
            <a:r>
              <a:rPr lang="en-US" sz="4800" kern="0" baseline="30000" smtClean="0">
                <a:solidFill>
                  <a:srgbClr val="002060"/>
                </a:solidFill>
                <a:latin typeface="Calibri" panose="020F0502020204030204" pitchFamily="34" charset="0"/>
              </a:rPr>
              <a:t>[1]</a:t>
            </a:r>
            <a:endParaRPr lang="en-US" sz="4800" u="sng" kern="0" baseline="300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5060" y="7623701"/>
            <a:ext cx="7813329" cy="6332076"/>
          </a:xfrm>
          <a:prstGeom prst="rect">
            <a:avLst/>
          </a:prstGeom>
          <a:effectLst>
            <a:outerShdw blurRad="190500" dist="165100" dir="2700000" algn="tl" rotWithShape="0">
              <a:prstClr val="black">
                <a:alpha val="13000"/>
              </a:prstClr>
            </a:outerShdw>
          </a:effectLst>
        </p:spPr>
      </p:pic>
      <p:sp>
        <p:nvSpPr>
          <p:cNvPr id="147" name="Rounded Rectangle 146"/>
          <p:cNvSpPr/>
          <p:nvPr/>
        </p:nvSpPr>
        <p:spPr bwMode="auto">
          <a:xfrm>
            <a:off x="13223692" y="16770756"/>
            <a:ext cx="13739357" cy="817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7263"/>
            <a:r>
              <a:rPr lang="en-US" sz="4400" kern="0" smtClean="0">
                <a:solidFill>
                  <a:srgbClr val="002060"/>
                </a:solidFill>
                <a:latin typeface="Calibri" panose="020F0502020204030204" pitchFamily="34" charset="0"/>
              </a:rPr>
              <a:t>For </a:t>
            </a:r>
            <a:r>
              <a:rPr lang="en-US" sz="4400" kern="0" smtClean="0">
                <a:solidFill>
                  <a:srgbClr val="C00000"/>
                </a:solidFill>
                <a:latin typeface="Calibri" panose="020F0502020204030204" pitchFamily="34" charset="0"/>
              </a:rPr>
              <a:t>each</a:t>
            </a:r>
            <a:r>
              <a:rPr lang="en-US" sz="4400" kern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4400" kern="0" smtClean="0">
                <a:solidFill>
                  <a:srgbClr val="C00000"/>
                </a:solidFill>
                <a:latin typeface="Calibri" panose="020F0502020204030204" pitchFamily="34" charset="0"/>
              </a:rPr>
              <a:t>quantity</a:t>
            </a:r>
            <a:r>
              <a:rPr lang="en-US" sz="4400" kern="0" smtClean="0">
                <a:solidFill>
                  <a:srgbClr val="002060"/>
                </a:solidFill>
                <a:latin typeface="Calibri" panose="020F0502020204030204" pitchFamily="34" charset="0"/>
              </a:rPr>
              <a:t>, find its linked </a:t>
            </a:r>
            <a:r>
              <a:rPr lang="en-US" sz="4400" kern="0" smtClean="0">
                <a:solidFill>
                  <a:srgbClr val="00B050"/>
                </a:solidFill>
                <a:latin typeface="Calibri" panose="020F0502020204030204" pitchFamily="34" charset="0"/>
              </a:rPr>
              <a:t>entity</a:t>
            </a:r>
            <a:r>
              <a:rPr lang="en-US" sz="4400" kern="0" smtClean="0">
                <a:solidFill>
                  <a:srgbClr val="002060"/>
                </a:solidFill>
                <a:latin typeface="Calibri" panose="020F0502020204030204" pitchFamily="34" charset="0"/>
              </a:rPr>
              <a:t> and </a:t>
            </a:r>
            <a:r>
              <a:rPr lang="en-US" sz="4400" kern="0" smtClean="0">
                <a:solidFill>
                  <a:srgbClr val="0070C0"/>
                </a:solidFill>
                <a:latin typeface="Calibri" panose="020F0502020204030204" pitchFamily="34" charset="0"/>
              </a:rPr>
              <a:t>context</a:t>
            </a:r>
            <a:endParaRPr lang="en-US" sz="4400">
              <a:solidFill>
                <a:srgbClr val="0070C0"/>
              </a:solidFill>
            </a:endParaRPr>
          </a:p>
        </p:txBody>
      </p:sp>
      <p:sp>
        <p:nvSpPr>
          <p:cNvPr id="155" name="Content Placeholder 2"/>
          <p:cNvSpPr txBox="1">
            <a:spLocks/>
          </p:cNvSpPr>
          <p:nvPr/>
        </p:nvSpPr>
        <p:spPr bwMode="auto">
          <a:xfrm>
            <a:off x="136251" y="30554667"/>
            <a:ext cx="14974209" cy="44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34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545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231">
                <a:solidFill>
                  <a:schemeClr val="tx1"/>
                </a:solidFill>
                <a:latin typeface="+mn-lt"/>
              </a:defRPr>
            </a:lvl2pPr>
            <a:lvl3pPr marL="385309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575">
                <a:solidFill>
                  <a:schemeClr val="tx1"/>
                </a:solidFill>
                <a:latin typeface="+mn-lt"/>
              </a:defRPr>
            </a:lvl3pPr>
            <a:lvl4pPr marL="5779636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4pPr>
            <a:lvl5pPr marL="770618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5pPr>
            <a:lvl6pPr marL="9632726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6pPr>
            <a:lvl7pPr marL="11559272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7pPr>
            <a:lvl8pPr marL="13485817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8pPr>
            <a:lvl9pPr marL="15412363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Bef>
                <a:spcPts val="1800"/>
              </a:spcBef>
            </a:pPr>
            <a:r>
              <a:rPr lang="en-US" sz="4800" b="1" kern="0" smtClean="0">
                <a:solidFill>
                  <a:srgbClr val="002060"/>
                </a:solidFill>
                <a:latin typeface="Calibri" panose="020F0502020204030204" pitchFamily="34" charset="0"/>
              </a:rPr>
              <a:t>Datasets: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 STICS, New York Times, Wikipedia</a:t>
            </a:r>
          </a:p>
          <a:p>
            <a:pPr algn="l">
              <a:spcBef>
                <a:spcPts val="1800"/>
              </a:spcBef>
            </a:pPr>
            <a:r>
              <a:rPr lang="en-US" sz="4800" b="1" kern="0" smtClean="0">
                <a:solidFill>
                  <a:srgbClr val="002060"/>
                </a:solidFill>
                <a:latin typeface="Calibri" panose="020F0502020204030204" pitchFamily="34" charset="0"/>
              </a:rPr>
              <a:t>Query Domains: 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Finance, Transport, Sports, Technology</a:t>
            </a:r>
          </a:p>
          <a:p>
            <a:pPr algn="l">
              <a:spcBef>
                <a:spcPts val="1800"/>
              </a:spcBef>
            </a:pPr>
            <a:r>
              <a:rPr lang="en-US" sz="4800" b="1" kern="0" smtClean="0">
                <a:solidFill>
                  <a:srgbClr val="002060"/>
                </a:solidFill>
                <a:latin typeface="Calibri" panose="020F0502020204030204" pitchFamily="34" charset="0"/>
              </a:rPr>
              <a:t>Metrics: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Precision@K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, Hit@K, MRR</a:t>
            </a:r>
          </a:p>
          <a:p>
            <a:pPr algn="l">
              <a:spcBef>
                <a:spcPts val="1800"/>
              </a:spcBef>
            </a:pPr>
            <a:r>
              <a:rPr lang="en-US" sz="4800" b="1" kern="0" smtClean="0">
                <a:solidFill>
                  <a:srgbClr val="002060"/>
                </a:solidFill>
                <a:latin typeface="Calibri" panose="020F0502020204030204" pitchFamily="34" charset="0"/>
              </a:rPr>
              <a:t>Baselines: </a:t>
            </a:r>
            <a:r>
              <a:rPr lang="en-US" sz="4800" kern="0" smtClean="0">
                <a:solidFill>
                  <a:srgbClr val="002060"/>
                </a:solidFill>
                <a:latin typeface="Calibri" panose="020F0502020204030204" pitchFamily="34" charset="0"/>
              </a:rPr>
              <a:t>Google, Elasticsearch</a:t>
            </a:r>
            <a:endParaRPr lang="en-US" sz="4800" u="sng" ker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Title 2"/>
          <p:cNvSpPr txBox="1">
            <a:spLocks/>
          </p:cNvSpPr>
          <p:nvPr/>
        </p:nvSpPr>
        <p:spPr>
          <a:xfrm>
            <a:off x="15301004" y="36642182"/>
            <a:ext cx="14652067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mtClean="0">
                <a:solidFill>
                  <a:srgbClr val="002060"/>
                </a:solidFill>
                <a:latin typeface="Calibri" panose="020F0502020204030204" pitchFamily="34" charset="0"/>
              </a:rPr>
              <a:t>References</a:t>
            </a:r>
            <a:endParaRPr lang="en-US" sz="60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Content Placeholder 2"/>
          <p:cNvSpPr txBox="1">
            <a:spLocks/>
          </p:cNvSpPr>
          <p:nvPr/>
        </p:nvSpPr>
        <p:spPr bwMode="auto">
          <a:xfrm>
            <a:off x="15062780" y="37683024"/>
            <a:ext cx="15138399" cy="24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2" tIns="219446" rIns="438892" bIns="219446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34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545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231">
                <a:solidFill>
                  <a:schemeClr val="tx1"/>
                </a:solidFill>
                <a:latin typeface="+mn-lt"/>
              </a:defRPr>
            </a:lvl2pPr>
            <a:lvl3pPr marL="385309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575">
                <a:solidFill>
                  <a:schemeClr val="tx1"/>
                </a:solidFill>
                <a:latin typeface="+mn-lt"/>
              </a:defRPr>
            </a:lvl3pPr>
            <a:lvl4pPr marL="5779636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4pPr>
            <a:lvl5pPr marL="770618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5pPr>
            <a:lvl6pPr marL="9632726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6pPr>
            <a:lvl7pPr marL="11559272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7pPr>
            <a:lvl8pPr marL="13485817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8pPr>
            <a:lvl9pPr marL="15412363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[1] V</a:t>
            </a:r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. T. </a:t>
            </a:r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Ho et al. Qsearch</a:t>
            </a:r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: Answering Quantity Queries from </a:t>
            </a:r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Text. ISWC </a:t>
            </a:r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2019</a:t>
            </a:r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[2] J. Hoffart et al. Robust disambiguation of named entities in text. </a:t>
            </a:r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EMNLP </a:t>
            </a:r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2011</a:t>
            </a:r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[3] S. </a:t>
            </a:r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Roy et al. </a:t>
            </a:r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Reasoning about quantities in natural </a:t>
            </a:r>
            <a:r>
              <a:rPr lang="en-US" sz="3400" kern="0" smtClean="0">
                <a:solidFill>
                  <a:srgbClr val="002060"/>
                </a:solidFill>
                <a:cs typeface="Arial" panose="020B0604020202020204" pitchFamily="34" charset="0"/>
              </a:rPr>
              <a:t>language. TACL </a:t>
            </a:r>
            <a:r>
              <a:rPr lang="en-US" sz="3400" kern="0">
                <a:solidFill>
                  <a:srgbClr val="002060"/>
                </a:solidFill>
                <a:cs typeface="Arial" panose="020B0604020202020204" pitchFamily="34" charset="0"/>
              </a:rPr>
              <a:t>2015.</a:t>
            </a:r>
            <a:endParaRPr lang="en-US" sz="3400" kern="0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08399" y="7623702"/>
            <a:ext cx="655320" cy="346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315371" y="10918048"/>
            <a:ext cx="511390" cy="335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414673" y="12715402"/>
            <a:ext cx="511390" cy="335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3" idx="0"/>
            <a:endCxn id="35" idx="2"/>
          </p:cNvCxnSpPr>
          <p:nvPr/>
        </p:nvCxnSpPr>
        <p:spPr>
          <a:xfrm flipV="1">
            <a:off x="17237637" y="8721635"/>
            <a:ext cx="1" cy="1563695"/>
          </a:xfrm>
          <a:prstGeom prst="straightConnector1">
            <a:avLst/>
          </a:prstGeom>
          <a:ln w="57150">
            <a:solidFill>
              <a:srgbClr val="FF33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4" idx="0"/>
            <a:endCxn id="36" idx="2"/>
          </p:cNvCxnSpPr>
          <p:nvPr/>
        </p:nvCxnSpPr>
        <p:spPr>
          <a:xfrm flipV="1">
            <a:off x="22343459" y="8721635"/>
            <a:ext cx="1" cy="1563695"/>
          </a:xfrm>
          <a:prstGeom prst="straightConnector1">
            <a:avLst/>
          </a:prstGeom>
          <a:ln w="57150">
            <a:solidFill>
              <a:srgbClr val="FF33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5" idx="0"/>
            <a:endCxn id="37" idx="2"/>
          </p:cNvCxnSpPr>
          <p:nvPr/>
        </p:nvCxnSpPr>
        <p:spPr>
          <a:xfrm flipV="1">
            <a:off x="27971721" y="8721635"/>
            <a:ext cx="0" cy="1563695"/>
          </a:xfrm>
          <a:prstGeom prst="straightConnector1">
            <a:avLst/>
          </a:prstGeom>
          <a:ln w="57150">
            <a:solidFill>
              <a:srgbClr val="FF33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5859027" y="9162217"/>
            <a:ext cx="28693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C00000"/>
                </a:solidFill>
              </a:rPr>
              <a:t>type matching</a:t>
            </a:r>
            <a:endParaRPr lang="en-US" sz="3600"/>
          </a:p>
        </p:txBody>
      </p:sp>
      <p:sp>
        <p:nvSpPr>
          <p:cNvPr id="128" name="Rectangle 127"/>
          <p:cNvSpPr/>
          <p:nvPr/>
        </p:nvSpPr>
        <p:spPr>
          <a:xfrm>
            <a:off x="20744680" y="9173853"/>
            <a:ext cx="342497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C00000"/>
                </a:solidFill>
              </a:rPr>
              <a:t>context matching</a:t>
            </a:r>
            <a:endParaRPr lang="en-US" sz="3600"/>
          </a:p>
        </p:txBody>
      </p:sp>
      <p:sp>
        <p:nvSpPr>
          <p:cNvPr id="129" name="Rectangle 128"/>
          <p:cNvSpPr/>
          <p:nvPr/>
        </p:nvSpPr>
        <p:spPr>
          <a:xfrm>
            <a:off x="26207904" y="9162216"/>
            <a:ext cx="361502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i="1" smtClean="0">
                <a:solidFill>
                  <a:srgbClr val="C00000"/>
                </a:solidFill>
              </a:rPr>
              <a:t>quantity matching</a:t>
            </a:r>
            <a:endParaRPr lang="en-US" sz="3600"/>
          </a:p>
        </p:txBody>
      </p:sp>
      <p:sp>
        <p:nvSpPr>
          <p:cNvPr id="130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15692100" y="7279678"/>
            <a:ext cx="3186737" cy="4521236"/>
          </a:xfrm>
          <a:prstGeom prst="roundRect">
            <a:avLst/>
          </a:prstGeom>
          <a:noFill/>
          <a:ln w="571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19713107" y="7267954"/>
            <a:ext cx="5257047" cy="4521236"/>
          </a:xfrm>
          <a:prstGeom prst="roundRect">
            <a:avLst>
              <a:gd name="adj" fmla="val 10963"/>
            </a:avLst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25929643" y="7279678"/>
            <a:ext cx="4023428" cy="4521236"/>
          </a:xfrm>
          <a:prstGeom prst="roundRect">
            <a:avLst>
              <a:gd name="adj" fmla="val 10963"/>
            </a:avLst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itle 2"/>
          <p:cNvSpPr txBox="1">
            <a:spLocks/>
          </p:cNvSpPr>
          <p:nvPr/>
        </p:nvSpPr>
        <p:spPr>
          <a:xfrm>
            <a:off x="346071" y="22529991"/>
            <a:ext cx="14672317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mtClean="0">
                <a:solidFill>
                  <a:srgbClr val="002060"/>
                </a:solidFill>
                <a:latin typeface="Calibri" panose="020F0502020204030204" pitchFamily="34" charset="0"/>
              </a:rPr>
              <a:t>System Overview</a:t>
            </a:r>
            <a:endParaRPr lang="en-US" sz="60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Title 2"/>
          <p:cNvSpPr txBox="1">
            <a:spLocks/>
          </p:cNvSpPr>
          <p:nvPr/>
        </p:nvSpPr>
        <p:spPr>
          <a:xfrm>
            <a:off x="316545" y="29453849"/>
            <a:ext cx="14701843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smtClean="0">
                <a:solidFill>
                  <a:srgbClr val="002060"/>
                </a:solidFill>
                <a:latin typeface="Calibri" panose="020F0502020204030204" pitchFamily="34" charset="0"/>
              </a:rPr>
              <a:t>Evaluation</a:t>
            </a:r>
            <a:endParaRPr lang="en-US" sz="6000" b="1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110" name="Picture 109" descr="Screen Clipping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0" y="23999144"/>
            <a:ext cx="14854107" cy="4770686"/>
          </a:xfrm>
          <a:prstGeom prst="rect">
            <a:avLst/>
          </a:prstGeom>
        </p:spPr>
      </p:pic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16847177" y="23703869"/>
            <a:ext cx="11625472" cy="10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2" tIns="219446" rIns="438892" bIns="219446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34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6545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231">
                <a:solidFill>
                  <a:schemeClr val="tx1"/>
                </a:solidFill>
                <a:latin typeface="+mn-lt"/>
              </a:defRPr>
            </a:lvl2pPr>
            <a:lvl3pPr marL="385309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575">
                <a:solidFill>
                  <a:schemeClr val="tx1"/>
                </a:solidFill>
                <a:latin typeface="+mn-lt"/>
              </a:defRPr>
            </a:lvl3pPr>
            <a:lvl4pPr marL="5779636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4pPr>
            <a:lvl5pPr marL="7706181" indent="0" algn="ctr" defTabSz="4033607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5pPr>
            <a:lvl6pPr marL="9632726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6pPr>
            <a:lvl7pPr marL="11559272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7pPr>
            <a:lvl8pPr marL="13485817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8pPr>
            <a:lvl9pPr marL="15412363" indent="0" algn="ctr" defTabSz="4033707" rtl="0" fontAlgn="base">
              <a:spcBef>
                <a:spcPct val="20000"/>
              </a:spcBef>
              <a:spcAft>
                <a:spcPct val="0"/>
              </a:spcAft>
              <a:buNone/>
              <a:defRPr sz="8828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4800" b="1" u="sng" kern="0" smtClean="0">
                <a:solidFill>
                  <a:srgbClr val="002060"/>
                </a:solidFill>
                <a:latin typeface="Calibri" panose="020F0502020204030204" pitchFamily="34" charset="0"/>
              </a:rPr>
              <a:t>URL</a:t>
            </a:r>
            <a:r>
              <a:rPr lang="en-US" sz="4800" b="1" u="sng" ker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r>
              <a:rPr lang="en-US" sz="4800" kern="0">
                <a:solidFill>
                  <a:srgbClr val="002060"/>
                </a:solidFill>
                <a:latin typeface="Calibri" panose="020F0502020204030204" pitchFamily="34" charset="0"/>
              </a:rPr>
              <a:t>   </a:t>
            </a:r>
            <a:r>
              <a:rPr lang="en-US" sz="4800" i="1">
                <a:solidFill>
                  <a:srgbClr val="0000FF"/>
                </a:solidFill>
                <a:latin typeface="Calibri" panose="020F0502020204030204" pitchFamily="34" charset="0"/>
              </a:rPr>
              <a:t>https://qsearch.mpi-inf.mpg.de/</a:t>
            </a:r>
            <a:endParaRPr lang="en-US" sz="4800" ker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71343" y="25035288"/>
            <a:ext cx="14686593" cy="11246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Max-Planck-Institut fuer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Title  (font size: 72-96) First name, Last name e-mail</dc:title>
  <dc:creator>schoenb</dc:creator>
  <cp:lastModifiedBy>Administrator</cp:lastModifiedBy>
  <cp:revision>153</cp:revision>
  <dcterms:created xsi:type="dcterms:W3CDTF">2005-05-03T12:28:14Z</dcterms:created>
  <dcterms:modified xsi:type="dcterms:W3CDTF">2020-01-29T13:38:52Z</dcterms:modified>
</cp:coreProperties>
</file>