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92" r:id="rId4"/>
    <p:sldId id="261" r:id="rId5"/>
    <p:sldId id="262" r:id="rId6"/>
    <p:sldId id="263" r:id="rId7"/>
    <p:sldId id="264" r:id="rId8"/>
    <p:sldId id="267" r:id="rId9"/>
    <p:sldId id="266" r:id="rId10"/>
    <p:sldId id="268" r:id="rId11"/>
    <p:sldId id="269" r:id="rId12"/>
    <p:sldId id="270" r:id="rId13"/>
    <p:sldId id="289" r:id="rId14"/>
    <p:sldId id="291" r:id="rId15"/>
    <p:sldId id="290" r:id="rId16"/>
    <p:sldId id="265" r:id="rId17"/>
    <p:sldId id="271" r:id="rId18"/>
    <p:sldId id="272" r:id="rId19"/>
    <p:sldId id="274" r:id="rId20"/>
    <p:sldId id="293" r:id="rId21"/>
    <p:sldId id="300" r:id="rId22"/>
    <p:sldId id="294" r:id="rId23"/>
    <p:sldId id="277" r:id="rId24"/>
    <p:sldId id="295" r:id="rId25"/>
    <p:sldId id="296" r:id="rId26"/>
    <p:sldId id="297" r:id="rId27"/>
    <p:sldId id="298" r:id="rId28"/>
    <p:sldId id="299" r:id="rId29"/>
    <p:sldId id="301"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8" d="100"/>
          <a:sy n="118" d="100"/>
        </p:scale>
        <p:origin x="27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9CEB0D0-7408-476C-BA3B-9D01C3178C8D}" type="datetimeFigureOut">
              <a:rPr lang="en-US" smtClean="0"/>
              <a:t>08/11/2024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83CFAF-1AAA-4FCF-BF0E-8C53D45683A6}" type="slidenum">
              <a:rPr lang="en-US" smtClean="0"/>
              <a:t>‹#›</a:t>
            </a:fld>
            <a:endParaRPr lang="en-US"/>
          </a:p>
        </p:txBody>
      </p:sp>
    </p:spTree>
    <p:extLst>
      <p:ext uri="{BB962C8B-B14F-4D97-AF65-F5344CB8AC3E}">
        <p14:creationId xmlns:p14="http://schemas.microsoft.com/office/powerpoint/2010/main" val="3237541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CEB0D0-7408-476C-BA3B-9D01C3178C8D}" type="datetimeFigureOut">
              <a:rPr lang="en-US" smtClean="0"/>
              <a:t>08/11/2024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83CFAF-1AAA-4FCF-BF0E-8C53D45683A6}" type="slidenum">
              <a:rPr lang="en-US" smtClean="0"/>
              <a:t>‹#›</a:t>
            </a:fld>
            <a:endParaRPr lang="en-US"/>
          </a:p>
        </p:txBody>
      </p:sp>
    </p:spTree>
    <p:extLst>
      <p:ext uri="{BB962C8B-B14F-4D97-AF65-F5344CB8AC3E}">
        <p14:creationId xmlns:p14="http://schemas.microsoft.com/office/powerpoint/2010/main" val="2849536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CEB0D0-7408-476C-BA3B-9D01C3178C8D}" type="datetimeFigureOut">
              <a:rPr lang="en-US" smtClean="0"/>
              <a:t>08/11/2024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83CFAF-1AAA-4FCF-BF0E-8C53D45683A6}" type="slidenum">
              <a:rPr lang="en-US" smtClean="0"/>
              <a:t>‹#›</a:t>
            </a:fld>
            <a:endParaRPr lang="en-US"/>
          </a:p>
        </p:txBody>
      </p:sp>
    </p:spTree>
    <p:extLst>
      <p:ext uri="{BB962C8B-B14F-4D97-AF65-F5344CB8AC3E}">
        <p14:creationId xmlns:p14="http://schemas.microsoft.com/office/powerpoint/2010/main" val="1171645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CEB0D0-7408-476C-BA3B-9D01C3178C8D}" type="datetimeFigureOut">
              <a:rPr lang="en-US" smtClean="0"/>
              <a:t>08/11/2024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83CFAF-1AAA-4FCF-BF0E-8C53D45683A6}" type="slidenum">
              <a:rPr lang="en-US" smtClean="0"/>
              <a:t>‹#›</a:t>
            </a:fld>
            <a:endParaRPr lang="en-US"/>
          </a:p>
        </p:txBody>
      </p:sp>
    </p:spTree>
    <p:extLst>
      <p:ext uri="{BB962C8B-B14F-4D97-AF65-F5344CB8AC3E}">
        <p14:creationId xmlns:p14="http://schemas.microsoft.com/office/powerpoint/2010/main" val="1719789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9CEB0D0-7408-476C-BA3B-9D01C3178C8D}" type="datetimeFigureOut">
              <a:rPr lang="en-US" smtClean="0"/>
              <a:t>08/11/2024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83CFAF-1AAA-4FCF-BF0E-8C53D45683A6}" type="slidenum">
              <a:rPr lang="en-US" smtClean="0"/>
              <a:t>‹#›</a:t>
            </a:fld>
            <a:endParaRPr lang="en-US"/>
          </a:p>
        </p:txBody>
      </p:sp>
    </p:spTree>
    <p:extLst>
      <p:ext uri="{BB962C8B-B14F-4D97-AF65-F5344CB8AC3E}">
        <p14:creationId xmlns:p14="http://schemas.microsoft.com/office/powerpoint/2010/main" val="1408631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9CEB0D0-7408-476C-BA3B-9D01C3178C8D}" type="datetimeFigureOut">
              <a:rPr lang="en-US" smtClean="0"/>
              <a:t>08/11/2024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83CFAF-1AAA-4FCF-BF0E-8C53D45683A6}" type="slidenum">
              <a:rPr lang="en-US" smtClean="0"/>
              <a:t>‹#›</a:t>
            </a:fld>
            <a:endParaRPr lang="en-US"/>
          </a:p>
        </p:txBody>
      </p:sp>
    </p:spTree>
    <p:extLst>
      <p:ext uri="{BB962C8B-B14F-4D97-AF65-F5344CB8AC3E}">
        <p14:creationId xmlns:p14="http://schemas.microsoft.com/office/powerpoint/2010/main" val="2277000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9CEB0D0-7408-476C-BA3B-9D01C3178C8D}" type="datetimeFigureOut">
              <a:rPr lang="en-US" smtClean="0"/>
              <a:t>08/11/2024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83CFAF-1AAA-4FCF-BF0E-8C53D45683A6}" type="slidenum">
              <a:rPr lang="en-US" smtClean="0"/>
              <a:t>‹#›</a:t>
            </a:fld>
            <a:endParaRPr lang="en-US"/>
          </a:p>
        </p:txBody>
      </p:sp>
    </p:spTree>
    <p:extLst>
      <p:ext uri="{BB962C8B-B14F-4D97-AF65-F5344CB8AC3E}">
        <p14:creationId xmlns:p14="http://schemas.microsoft.com/office/powerpoint/2010/main" val="2668178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9CEB0D0-7408-476C-BA3B-9D01C3178C8D}" type="datetimeFigureOut">
              <a:rPr lang="en-US" smtClean="0"/>
              <a:t>08/11/2024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83CFAF-1AAA-4FCF-BF0E-8C53D45683A6}" type="slidenum">
              <a:rPr lang="en-US" smtClean="0"/>
              <a:t>‹#›</a:t>
            </a:fld>
            <a:endParaRPr lang="en-US"/>
          </a:p>
        </p:txBody>
      </p:sp>
    </p:spTree>
    <p:extLst>
      <p:ext uri="{BB962C8B-B14F-4D97-AF65-F5344CB8AC3E}">
        <p14:creationId xmlns:p14="http://schemas.microsoft.com/office/powerpoint/2010/main" val="2212654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CEB0D0-7408-476C-BA3B-9D01C3178C8D}" type="datetimeFigureOut">
              <a:rPr lang="en-US" smtClean="0"/>
              <a:t>08/11/2024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83CFAF-1AAA-4FCF-BF0E-8C53D45683A6}" type="slidenum">
              <a:rPr lang="en-US" smtClean="0"/>
              <a:t>‹#›</a:t>
            </a:fld>
            <a:endParaRPr lang="en-US"/>
          </a:p>
        </p:txBody>
      </p:sp>
    </p:spTree>
    <p:extLst>
      <p:ext uri="{BB962C8B-B14F-4D97-AF65-F5344CB8AC3E}">
        <p14:creationId xmlns:p14="http://schemas.microsoft.com/office/powerpoint/2010/main" val="4107482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9CEB0D0-7408-476C-BA3B-9D01C3178C8D}" type="datetimeFigureOut">
              <a:rPr lang="en-US" smtClean="0"/>
              <a:t>08/11/2024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83CFAF-1AAA-4FCF-BF0E-8C53D45683A6}" type="slidenum">
              <a:rPr lang="en-US" smtClean="0"/>
              <a:t>‹#›</a:t>
            </a:fld>
            <a:endParaRPr lang="en-US"/>
          </a:p>
        </p:txBody>
      </p:sp>
    </p:spTree>
    <p:extLst>
      <p:ext uri="{BB962C8B-B14F-4D97-AF65-F5344CB8AC3E}">
        <p14:creationId xmlns:p14="http://schemas.microsoft.com/office/powerpoint/2010/main" val="1619161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9CEB0D0-7408-476C-BA3B-9D01C3178C8D}" type="datetimeFigureOut">
              <a:rPr lang="en-US" smtClean="0"/>
              <a:t>08/11/2024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83CFAF-1AAA-4FCF-BF0E-8C53D45683A6}" type="slidenum">
              <a:rPr lang="en-US" smtClean="0"/>
              <a:t>‹#›</a:t>
            </a:fld>
            <a:endParaRPr lang="en-US"/>
          </a:p>
        </p:txBody>
      </p:sp>
    </p:spTree>
    <p:extLst>
      <p:ext uri="{BB962C8B-B14F-4D97-AF65-F5344CB8AC3E}">
        <p14:creationId xmlns:p14="http://schemas.microsoft.com/office/powerpoint/2010/main" val="3226996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CEB0D0-7408-476C-BA3B-9D01C3178C8D}" type="datetimeFigureOut">
              <a:rPr lang="en-US" smtClean="0"/>
              <a:t>08/11/2024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83CFAF-1AAA-4FCF-BF0E-8C53D45683A6}" type="slidenum">
              <a:rPr lang="en-US" smtClean="0"/>
              <a:t>‹#›</a:t>
            </a:fld>
            <a:endParaRPr lang="en-US"/>
          </a:p>
        </p:txBody>
      </p:sp>
    </p:spTree>
    <p:extLst>
      <p:ext uri="{BB962C8B-B14F-4D97-AF65-F5344CB8AC3E}">
        <p14:creationId xmlns:p14="http://schemas.microsoft.com/office/powerpoint/2010/main" val="22540503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microsoft.com/office/2007/relationships/hdphoto" Target="../media/hdphoto1.wdp"/><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hyperlink" Target="http://34.70.27.17:8050/" TargetMode="External"/></Relationships>
</file>

<file path=ppt/slides/_rels/slide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2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hyperlink" Target="http://127.0.0.1:8050/" TargetMode="External"/><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2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2.jfif"/></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hyperlink" Target="https://www.kaggle.com/datasets/blastchar/telco-customer-churn" TargetMode="Externa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p:cNvSpPr>
            <a:spLocks noGrp="1"/>
          </p:cNvSpPr>
          <p:nvPr>
            <p:ph type="ctrTitle"/>
          </p:nvPr>
        </p:nvSpPr>
        <p:spPr/>
        <p:txBody>
          <a:bodyPr/>
          <a:lstStyle/>
          <a:p>
            <a:r>
              <a:rPr lang="en-US" dirty="0" smtClean="0"/>
              <a:t>  </a:t>
            </a:r>
            <a:endParaRPr lang="en-US" dirty="0"/>
          </a:p>
        </p:txBody>
      </p:sp>
      <p:sp>
        <p:nvSpPr>
          <p:cNvPr id="22" name="Subtitle 21"/>
          <p:cNvSpPr>
            <a:spLocks noGrp="1"/>
          </p:cNvSpPr>
          <p:nvPr>
            <p:ph type="subTitle" idx="1"/>
          </p:nvPr>
        </p:nvSpPr>
        <p:spPr/>
        <p:txBody>
          <a:bodyPr/>
          <a:lstStyle/>
          <a:p>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8" name="Rounded Rectangle 7"/>
          <p:cNvSpPr/>
          <p:nvPr/>
        </p:nvSpPr>
        <p:spPr>
          <a:xfrm rot="2788539">
            <a:off x="217613" y="-520677"/>
            <a:ext cx="4512672" cy="3990505"/>
          </a:xfrm>
          <a:prstGeom prst="roundRect">
            <a:avLst/>
          </a:prstGeom>
          <a:effectLst>
            <a:outerShdw blurRad="1270000" dist="635000" dir="2700000" algn="ctr" rotWithShape="0">
              <a:srgbClr val="000000">
                <a:alpha val="7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endParaRPr lang="en-US" dirty="0">
              <a:ln>
                <a:gradFill>
                  <a:gsLst>
                    <a:gs pos="35000">
                      <a:schemeClr val="accent1">
                        <a:lumMod val="5000"/>
                        <a:lumOff val="95000"/>
                      </a:schemeClr>
                    </a:gs>
                    <a:gs pos="87000">
                      <a:schemeClr val="accent1">
                        <a:lumMod val="45000"/>
                        <a:lumOff val="55000"/>
                      </a:schemeClr>
                    </a:gs>
                    <a:gs pos="93000">
                      <a:schemeClr val="accent1">
                        <a:lumMod val="45000"/>
                        <a:lumOff val="55000"/>
                      </a:schemeClr>
                    </a:gs>
                    <a:gs pos="100000">
                      <a:schemeClr val="accent1">
                        <a:lumMod val="30000"/>
                        <a:lumOff val="70000"/>
                      </a:schemeClr>
                    </a:gs>
                  </a:gsLst>
                  <a:lin ang="5400000" scaled="1"/>
                </a:gradFill>
              </a:ln>
              <a:noFill/>
            </a:endParaRPr>
          </a:p>
        </p:txBody>
      </p:sp>
      <p:sp useBgFill="1">
        <p:nvSpPr>
          <p:cNvPr id="9" name="Rounded Rectangle 8"/>
          <p:cNvSpPr/>
          <p:nvPr/>
        </p:nvSpPr>
        <p:spPr>
          <a:xfrm rot="18989434">
            <a:off x="2679609" y="3190092"/>
            <a:ext cx="4507019" cy="4368389"/>
          </a:xfrm>
          <a:prstGeom prst="roundRect">
            <a:avLst/>
          </a:prstGeom>
          <a:effectLst>
            <a:outerShdw blurRad="1270000" dist="635000" dir="2700000" algn="ctr" rotWithShape="0">
              <a:srgbClr val="000000">
                <a:alpha val="7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393763" y="853697"/>
            <a:ext cx="4600781" cy="1384995"/>
          </a:xfrm>
          <a:prstGeom prst="rect">
            <a:avLst/>
          </a:prstGeom>
          <a:noFill/>
        </p:spPr>
        <p:txBody>
          <a:bodyPr wrap="square" rtlCol="0">
            <a:spAutoFit/>
          </a:bodyPr>
          <a:lstStyle/>
          <a:p>
            <a:pPr fontAlgn="base"/>
            <a:r>
              <a:rPr lang="en-US" sz="2800" b="1" dirty="0" smtClean="0">
                <a:solidFill>
                  <a:schemeClr val="accent1">
                    <a:lumMod val="40000"/>
                    <a:lumOff val="60000"/>
                  </a:schemeClr>
                </a:solidFill>
                <a:latin typeface="Bahnschrift SemiBold" panose="020B0502040204020203" pitchFamily="34" charset="0"/>
              </a:rPr>
              <a:t>Author: Denis Hovsepian</a:t>
            </a:r>
          </a:p>
          <a:p>
            <a:pPr fontAlgn="base"/>
            <a:r>
              <a:rPr lang="en-US" sz="2800" b="1" dirty="0" smtClean="0">
                <a:solidFill>
                  <a:schemeClr val="accent1">
                    <a:lumMod val="40000"/>
                    <a:lumOff val="60000"/>
                  </a:schemeClr>
                </a:solidFill>
                <a:latin typeface="Bahnschrift SemiBold" panose="020B0502040204020203" pitchFamily="34" charset="0"/>
              </a:rPr>
              <a:t>Course: “Relq”</a:t>
            </a:r>
          </a:p>
          <a:p>
            <a:pPr fontAlgn="base"/>
            <a:r>
              <a:rPr lang="en-US" sz="2800" b="1" dirty="0" smtClean="0">
                <a:solidFill>
                  <a:schemeClr val="accent1">
                    <a:lumMod val="40000"/>
                    <a:lumOff val="60000"/>
                  </a:schemeClr>
                </a:solidFill>
                <a:latin typeface="Bahnschrift SemiBold" panose="020B0502040204020203" pitchFamily="34" charset="0"/>
              </a:rPr>
              <a:t>Date: November 2024</a:t>
            </a:r>
            <a:endParaRPr lang="en-US" sz="2800" b="1" dirty="0">
              <a:solidFill>
                <a:schemeClr val="accent1">
                  <a:lumMod val="40000"/>
                  <a:lumOff val="60000"/>
                </a:schemeClr>
              </a:solidFill>
              <a:latin typeface="Bahnschrift SemiBold" panose="020B0502040204020203" pitchFamily="34" charset="0"/>
            </a:endParaRPr>
          </a:p>
        </p:txBody>
      </p:sp>
      <p:sp>
        <p:nvSpPr>
          <p:cNvPr id="23" name="TextBox 22"/>
          <p:cNvSpPr txBox="1"/>
          <p:nvPr/>
        </p:nvSpPr>
        <p:spPr>
          <a:xfrm>
            <a:off x="2422813" y="4657635"/>
            <a:ext cx="5020610" cy="1200329"/>
          </a:xfrm>
          <a:prstGeom prst="rect">
            <a:avLst/>
          </a:prstGeom>
          <a:noFill/>
        </p:spPr>
        <p:txBody>
          <a:bodyPr wrap="square" rtlCol="0">
            <a:spAutoFit/>
          </a:bodyPr>
          <a:lstStyle>
            <a:defPPr>
              <a:defRPr lang="en-US"/>
            </a:defPPr>
            <a:lvl1pPr fontAlgn="base">
              <a:defRPr sz="2400" b="1">
                <a:solidFill>
                  <a:schemeClr val="accent1">
                    <a:lumMod val="60000"/>
                    <a:lumOff val="40000"/>
                  </a:schemeClr>
                </a:solidFill>
                <a:latin typeface="ER Kurier 1251" panose="00000009000000000000" pitchFamily="49" charset="0"/>
              </a:defRPr>
            </a:lvl1pPr>
          </a:lstStyle>
          <a:p>
            <a:pPr algn="ctr"/>
            <a:r>
              <a:rPr lang="en-US" sz="3600" dirty="0">
                <a:solidFill>
                  <a:schemeClr val="accent1">
                    <a:lumMod val="40000"/>
                    <a:lumOff val="60000"/>
                  </a:schemeClr>
                </a:solidFill>
                <a:latin typeface="Bahnschrift SemiBold" panose="020B0502040204020203" pitchFamily="34" charset="0"/>
              </a:rPr>
              <a:t>Customer Retention and Churn Analysis </a:t>
            </a:r>
          </a:p>
        </p:txBody>
      </p:sp>
    </p:spTree>
    <p:extLst>
      <p:ext uri="{BB962C8B-B14F-4D97-AF65-F5344CB8AC3E}">
        <p14:creationId xmlns:p14="http://schemas.microsoft.com/office/powerpoint/2010/main" val="146568050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repeatCount="indefinite" fill="hold" nodeType="clickEffect">
                                  <p:stCondLst>
                                    <p:cond delay="0"/>
                                  </p:stCondLst>
                                  <p:childTnLst>
                                    <p:animEffect transition="out" filter="fade">
                                      <p:cBhvr>
                                        <p:cTn id="6" dur="6000" tmFilter="0, 0; .2, .5; .8, .5; 1, 0"/>
                                        <p:tgtEl>
                                          <p:spTgt spid="6"/>
                                        </p:tgtEl>
                                      </p:cBhvr>
                                    </p:animEffect>
                                    <p:animScale>
                                      <p:cBhvr>
                                        <p:cTn id="7" dur="3000" autoRev="1" fill="hold"/>
                                        <p:tgtEl>
                                          <p:spTgt spid="6"/>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randombar(horizontal)">
                                      <p:cBhvr>
                                        <p:cTn id="12" dur="1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6" presetClass="emph" presetSubtype="0" fill="hold" grpId="0" nodeType="clickEffect">
                                  <p:stCondLst>
                                    <p:cond delay="0"/>
                                  </p:stCondLst>
                                  <p:childTnLst>
                                    <p:animEffect transition="out" filter="fade">
                                      <p:cBhvr>
                                        <p:cTn id="16" dur="1500" tmFilter="0, 0; .2, .5; .8, .5; 1, 0"/>
                                        <p:tgtEl>
                                          <p:spTgt spid="8"/>
                                        </p:tgtEl>
                                      </p:cBhvr>
                                    </p:animEffect>
                                    <p:animScale>
                                      <p:cBhvr>
                                        <p:cTn id="17" dur="750" autoRev="1" fill="hold"/>
                                        <p:tgtEl>
                                          <p:spTgt spid="8"/>
                                        </p:tgtEl>
                                      </p:cBhvr>
                                      <p:by x="105000" y="105000"/>
                                    </p:animScale>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randombar(horizontal)">
                                      <p:cBhvr>
                                        <p:cTn id="22" dur="1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26" presetClass="emph" presetSubtype="0" fill="hold" grpId="0" nodeType="clickEffect">
                                  <p:stCondLst>
                                    <p:cond delay="0"/>
                                  </p:stCondLst>
                                  <p:childTnLst>
                                    <p:animEffect transition="out" filter="fade">
                                      <p:cBhvr>
                                        <p:cTn id="26" dur="1500" tmFilter="0, 0; .2, .5; .8, .5; 1, 0"/>
                                        <p:tgtEl>
                                          <p:spTgt spid="9"/>
                                        </p:tgtEl>
                                      </p:cBhvr>
                                    </p:animEffect>
                                    <p:animScale>
                                      <p:cBhvr>
                                        <p:cTn id="27" dur="750" autoRev="1" fill="hold"/>
                                        <p:tgtEl>
                                          <p:spTgt spid="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6" grpId="0"/>
      <p:bldP spid="2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p:cNvSpPr>
            <a:spLocks noGrp="1"/>
          </p:cNvSpPr>
          <p:nvPr>
            <p:ph type="ctrTitle"/>
          </p:nvPr>
        </p:nvSpPr>
        <p:spPr/>
        <p:txBody>
          <a:bodyPr/>
          <a:lstStyle/>
          <a:p>
            <a:endParaRPr lang="en-US"/>
          </a:p>
        </p:txBody>
      </p:sp>
      <p:sp>
        <p:nvSpPr>
          <p:cNvPr id="22" name="Subtitle 21"/>
          <p:cNvSpPr>
            <a:spLocks noGrp="1"/>
          </p:cNvSpPr>
          <p:nvPr>
            <p:ph type="subTitle" idx="1"/>
          </p:nvPr>
        </p:nvSpPr>
        <p:spPr/>
        <p:txBody>
          <a:bodyPr/>
          <a:lstStyle/>
          <a:p>
            <a:endParaRPr lang="en-US"/>
          </a:p>
        </p:txBody>
      </p:sp>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artisticBlur radius="35"/>
                    </a14:imgEffect>
                  </a14:imgLayer>
                </a14:imgProps>
              </a:ext>
              <a:ext uri="{28A0092B-C50C-407E-A947-70E740481C1C}">
                <a14:useLocalDpi xmlns:a14="http://schemas.microsoft.com/office/drawing/2010/main" val="0"/>
              </a:ext>
            </a:extLst>
          </a:blip>
          <a:stretch>
            <a:fillRect/>
          </a:stretch>
        </p:blipFill>
        <p:spPr>
          <a:xfrm>
            <a:off x="1" y="1"/>
            <a:ext cx="12192000" cy="6858000"/>
          </a:xfrm>
          <a:prstGeom prst="rect">
            <a:avLst/>
          </a:prstGeom>
        </p:spPr>
      </p:pic>
      <p:sp>
        <p:nvSpPr>
          <p:cNvPr id="2" name="TextBox 1"/>
          <p:cNvSpPr txBox="1"/>
          <p:nvPr/>
        </p:nvSpPr>
        <p:spPr>
          <a:xfrm>
            <a:off x="6015789" y="1838425"/>
            <a:ext cx="4071487" cy="2531444"/>
          </a:xfrm>
          <a:prstGeom prst="rect">
            <a:avLst/>
          </a:prstGeom>
          <a:noFill/>
        </p:spPr>
        <p:txBody>
          <a:bodyPr wrap="square" rtlCol="0">
            <a:spAutoFit/>
          </a:bodyPr>
          <a:lstStyle/>
          <a:p>
            <a:endParaRPr lang="en-US"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24428" y="1736066"/>
            <a:ext cx="8543144" cy="4936403"/>
          </a:xfrm>
          <a:prstGeom prst="rect">
            <a:avLst/>
          </a:prstGeom>
        </p:spPr>
      </p:pic>
      <p:sp>
        <p:nvSpPr>
          <p:cNvPr id="4" name="TextBox 3"/>
          <p:cNvSpPr txBox="1"/>
          <p:nvPr/>
        </p:nvSpPr>
        <p:spPr>
          <a:xfrm>
            <a:off x="687506" y="291366"/>
            <a:ext cx="11145103" cy="1661993"/>
          </a:xfrm>
          <a:prstGeom prst="rect">
            <a:avLst/>
          </a:prstGeom>
          <a:noFill/>
        </p:spPr>
        <p:txBody>
          <a:bodyPr wrap="square" rtlCol="0">
            <a:spAutoFit/>
          </a:bodyPr>
          <a:lstStyle/>
          <a:p>
            <a:pPr algn="ctr"/>
            <a:r>
              <a:rPr lang="en-US" sz="2000" b="1" dirty="0">
                <a:solidFill>
                  <a:schemeClr val="accent1">
                    <a:lumMod val="40000"/>
                    <a:lumOff val="60000"/>
                  </a:schemeClr>
                </a:solidFill>
                <a:latin typeface="Bahnschrift SemiBold" panose="020B0502040204020203" pitchFamily="34" charset="0"/>
              </a:rPr>
              <a:t>This graph shows customer churn based on partner status. Churn is higher among customers without a partner (1,200) compared to those with a partner (669). This suggests that customers with a partner are less likely to churn, providing a useful insight for developing targeted customer retention strategies.</a:t>
            </a:r>
          </a:p>
          <a:p>
            <a:pPr algn="just"/>
            <a:endParaRPr lang="en-US" sz="2200" b="1" dirty="0">
              <a:solidFill>
                <a:schemeClr val="bg1"/>
              </a:solidFill>
            </a:endParaRPr>
          </a:p>
        </p:txBody>
      </p:sp>
    </p:spTree>
    <p:extLst>
      <p:ext uri="{BB962C8B-B14F-4D97-AF65-F5344CB8AC3E}">
        <p14:creationId xmlns:p14="http://schemas.microsoft.com/office/powerpoint/2010/main" val="231714448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p:cNvSpPr>
            <a:spLocks noGrp="1"/>
          </p:cNvSpPr>
          <p:nvPr>
            <p:ph type="ctrTitle"/>
          </p:nvPr>
        </p:nvSpPr>
        <p:spPr/>
        <p:txBody>
          <a:bodyPr/>
          <a:lstStyle/>
          <a:p>
            <a:endParaRPr lang="en-US"/>
          </a:p>
        </p:txBody>
      </p:sp>
      <p:sp>
        <p:nvSpPr>
          <p:cNvPr id="22" name="Subtitle 21"/>
          <p:cNvSpPr>
            <a:spLocks noGrp="1"/>
          </p:cNvSpPr>
          <p:nvPr>
            <p:ph type="subTitle" idx="1"/>
          </p:nvPr>
        </p:nvSpPr>
        <p:spPr/>
        <p:txBody>
          <a:bodyPr/>
          <a:lstStyle/>
          <a:p>
            <a:endParaRPr lang="en-US"/>
          </a:p>
        </p:txBody>
      </p:sp>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artisticBlur radius="35"/>
                    </a14:imgEffect>
                  </a14:imgLayer>
                </a14:imgProps>
              </a:ext>
              <a:ext uri="{28A0092B-C50C-407E-A947-70E740481C1C}">
                <a14:useLocalDpi xmlns:a14="http://schemas.microsoft.com/office/drawing/2010/main" val="0"/>
              </a:ext>
            </a:extLst>
          </a:blip>
          <a:stretch>
            <a:fillRect/>
          </a:stretch>
        </p:blipFill>
        <p:spPr>
          <a:xfrm>
            <a:off x="0" y="173038"/>
            <a:ext cx="12192000" cy="6858000"/>
          </a:xfrm>
          <a:prstGeom prst="rect">
            <a:avLst/>
          </a:prstGeom>
        </p:spPr>
      </p:pic>
      <p:sp>
        <p:nvSpPr>
          <p:cNvPr id="2" name="TextBox 1"/>
          <p:cNvSpPr txBox="1"/>
          <p:nvPr/>
        </p:nvSpPr>
        <p:spPr>
          <a:xfrm>
            <a:off x="6015789" y="1838425"/>
            <a:ext cx="4071487" cy="2531444"/>
          </a:xfrm>
          <a:prstGeom prst="rect">
            <a:avLst/>
          </a:prstGeom>
          <a:noFill/>
        </p:spPr>
        <p:txBody>
          <a:bodyPr wrap="square" rtlCol="0">
            <a:spAutoFit/>
          </a:bodyPr>
          <a:lstStyle/>
          <a:p>
            <a:endParaRPr lang="en-US"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89969" y="643313"/>
            <a:ext cx="6464821" cy="5733299"/>
          </a:xfrm>
          <a:prstGeom prst="rect">
            <a:avLst/>
          </a:prstGeom>
        </p:spPr>
      </p:pic>
      <p:sp>
        <p:nvSpPr>
          <p:cNvPr id="4" name="TextBox 3"/>
          <p:cNvSpPr txBox="1"/>
          <p:nvPr/>
        </p:nvSpPr>
        <p:spPr>
          <a:xfrm>
            <a:off x="295890" y="871026"/>
            <a:ext cx="4835667" cy="4524315"/>
          </a:xfrm>
          <a:prstGeom prst="rect">
            <a:avLst/>
          </a:prstGeom>
          <a:noFill/>
        </p:spPr>
        <p:txBody>
          <a:bodyPr wrap="square" rtlCol="0">
            <a:spAutoFit/>
          </a:bodyPr>
          <a:lstStyle/>
          <a:p>
            <a:pPr algn="just"/>
            <a:r>
              <a:rPr lang="en-US" sz="2400" b="1" dirty="0">
                <a:solidFill>
                  <a:schemeClr val="accent1">
                    <a:lumMod val="40000"/>
                    <a:lumOff val="60000"/>
                  </a:schemeClr>
                </a:solidFill>
                <a:latin typeface="Bahnschrift SemiBold" panose="020B0502040204020203" pitchFamily="34" charset="0"/>
              </a:rPr>
              <a:t>This graph displays customer churn based on the presence of dependents. Customers without dependents have a higher churn rate (1,543) compared to those with dependents (326). </a:t>
            </a:r>
            <a:endParaRPr lang="en-US" sz="2400" b="1" dirty="0" smtClean="0">
              <a:solidFill>
                <a:schemeClr val="accent1">
                  <a:lumMod val="40000"/>
                  <a:lumOff val="60000"/>
                </a:schemeClr>
              </a:solidFill>
              <a:latin typeface="Bahnschrift SemiBold" panose="020B0502040204020203" pitchFamily="34" charset="0"/>
            </a:endParaRPr>
          </a:p>
          <a:p>
            <a:pPr algn="just"/>
            <a:endParaRPr lang="en-US" sz="2400" b="1" dirty="0" smtClean="0">
              <a:solidFill>
                <a:schemeClr val="accent1">
                  <a:lumMod val="40000"/>
                  <a:lumOff val="60000"/>
                </a:schemeClr>
              </a:solidFill>
              <a:latin typeface="Bahnschrift SemiBold" panose="020B0502040204020203" pitchFamily="34" charset="0"/>
            </a:endParaRPr>
          </a:p>
          <a:p>
            <a:pPr algn="just"/>
            <a:r>
              <a:rPr lang="en-US" sz="2400" b="1" dirty="0" smtClean="0">
                <a:solidFill>
                  <a:schemeClr val="accent1">
                    <a:lumMod val="40000"/>
                    <a:lumOff val="60000"/>
                  </a:schemeClr>
                </a:solidFill>
                <a:latin typeface="Bahnschrift SemiBold" panose="020B0502040204020203" pitchFamily="34" charset="0"/>
              </a:rPr>
              <a:t>This </a:t>
            </a:r>
            <a:r>
              <a:rPr lang="en-US" sz="2400" b="1" dirty="0">
                <a:solidFill>
                  <a:schemeClr val="accent1">
                    <a:lumMod val="40000"/>
                    <a:lumOff val="60000"/>
                  </a:schemeClr>
                </a:solidFill>
                <a:latin typeface="Bahnschrift SemiBold" panose="020B0502040204020203" pitchFamily="34" charset="0"/>
              </a:rPr>
              <a:t>suggests that customers with dependents may be more likely to stay with the company, possibly valuing service stability and reliability more highly.</a:t>
            </a:r>
          </a:p>
        </p:txBody>
      </p:sp>
    </p:spTree>
    <p:extLst>
      <p:ext uri="{BB962C8B-B14F-4D97-AF65-F5344CB8AC3E}">
        <p14:creationId xmlns:p14="http://schemas.microsoft.com/office/powerpoint/2010/main" val="219035753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p:cNvSpPr>
            <a:spLocks noGrp="1"/>
          </p:cNvSpPr>
          <p:nvPr>
            <p:ph type="ctrTitle"/>
          </p:nvPr>
        </p:nvSpPr>
        <p:spPr/>
        <p:txBody>
          <a:bodyPr/>
          <a:lstStyle/>
          <a:p>
            <a:endParaRPr lang="en-US"/>
          </a:p>
        </p:txBody>
      </p:sp>
      <p:sp>
        <p:nvSpPr>
          <p:cNvPr id="22" name="Subtitle 21"/>
          <p:cNvSpPr>
            <a:spLocks noGrp="1"/>
          </p:cNvSpPr>
          <p:nvPr>
            <p:ph type="subTitle" idx="1"/>
          </p:nvPr>
        </p:nvSpPr>
        <p:spPr/>
        <p:txBody>
          <a:bodyPr/>
          <a:lstStyle/>
          <a:p>
            <a:endParaRPr lang="en-US"/>
          </a:p>
        </p:txBody>
      </p:sp>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artisticBlur radius="35"/>
                    </a14:imgEffect>
                  </a14:imgLayer>
                </a14:imgProps>
              </a:ext>
              <a:ext uri="{28A0092B-C50C-407E-A947-70E740481C1C}">
                <a14:useLocalDpi xmlns:a14="http://schemas.microsoft.com/office/drawing/2010/main" val="0"/>
              </a:ext>
            </a:extLst>
          </a:blip>
          <a:stretch>
            <a:fillRect/>
          </a:stretch>
        </p:blipFill>
        <p:spPr>
          <a:xfrm>
            <a:off x="1" y="1"/>
            <a:ext cx="12192000" cy="6858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33388" y="1065234"/>
            <a:ext cx="5617923" cy="5073607"/>
          </a:xfrm>
          <a:prstGeom prst="rect">
            <a:avLst/>
          </a:prstGeom>
        </p:spPr>
      </p:pic>
      <p:sp>
        <p:nvSpPr>
          <p:cNvPr id="4" name="TextBox 3"/>
          <p:cNvSpPr txBox="1"/>
          <p:nvPr/>
        </p:nvSpPr>
        <p:spPr>
          <a:xfrm>
            <a:off x="295146" y="1256396"/>
            <a:ext cx="5343097" cy="4154984"/>
          </a:xfrm>
          <a:prstGeom prst="rect">
            <a:avLst/>
          </a:prstGeom>
          <a:noFill/>
        </p:spPr>
        <p:txBody>
          <a:bodyPr wrap="square" rtlCol="0">
            <a:spAutoFit/>
          </a:bodyPr>
          <a:lstStyle/>
          <a:p>
            <a:pPr algn="just"/>
            <a:r>
              <a:rPr lang="en-US" sz="2400" b="1" dirty="0">
                <a:solidFill>
                  <a:schemeClr val="accent1">
                    <a:lumMod val="40000"/>
                    <a:lumOff val="60000"/>
                  </a:schemeClr>
                </a:solidFill>
                <a:latin typeface="Bahnschrift SemiBold" panose="020B0502040204020203" pitchFamily="34" charset="0"/>
              </a:rPr>
              <a:t>This graph shows the number of customers based on senior citizen status. Most customers are not seniors, with churn in this group reaching 1,393, while senior customer churn stands at 476. </a:t>
            </a:r>
            <a:endParaRPr lang="en-US" sz="2400" b="1" dirty="0" smtClean="0">
              <a:solidFill>
                <a:schemeClr val="accent1">
                  <a:lumMod val="40000"/>
                  <a:lumOff val="60000"/>
                </a:schemeClr>
              </a:solidFill>
              <a:latin typeface="Bahnschrift SemiBold" panose="020B0502040204020203" pitchFamily="34" charset="0"/>
            </a:endParaRPr>
          </a:p>
          <a:p>
            <a:pPr algn="just"/>
            <a:endParaRPr lang="en-US" sz="2400" b="1" dirty="0">
              <a:solidFill>
                <a:schemeClr val="accent1">
                  <a:lumMod val="40000"/>
                  <a:lumOff val="60000"/>
                </a:schemeClr>
              </a:solidFill>
              <a:latin typeface="Bahnschrift SemiBold" panose="020B0502040204020203" pitchFamily="34" charset="0"/>
            </a:endParaRPr>
          </a:p>
          <a:p>
            <a:pPr algn="just"/>
            <a:r>
              <a:rPr lang="en-US" sz="2400" b="1" dirty="0" smtClean="0">
                <a:solidFill>
                  <a:schemeClr val="accent1">
                    <a:lumMod val="40000"/>
                    <a:lumOff val="60000"/>
                  </a:schemeClr>
                </a:solidFill>
                <a:latin typeface="Bahnschrift SemiBold" panose="020B0502040204020203" pitchFamily="34" charset="0"/>
              </a:rPr>
              <a:t>This </a:t>
            </a:r>
            <a:r>
              <a:rPr lang="en-US" sz="2400" b="1" dirty="0">
                <a:solidFill>
                  <a:schemeClr val="accent1">
                    <a:lumMod val="40000"/>
                    <a:lumOff val="60000"/>
                  </a:schemeClr>
                </a:solidFill>
                <a:latin typeface="Bahnschrift SemiBold" panose="020B0502040204020203" pitchFamily="34" charset="0"/>
              </a:rPr>
              <a:t>may indicate that seniors are relatively more likely to leave the service, although their overall numbers are smaller.</a:t>
            </a:r>
          </a:p>
        </p:txBody>
      </p:sp>
    </p:spTree>
    <p:extLst>
      <p:ext uri="{BB962C8B-B14F-4D97-AF65-F5344CB8AC3E}">
        <p14:creationId xmlns:p14="http://schemas.microsoft.com/office/powerpoint/2010/main" val="196602605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p:cNvSpPr>
            <a:spLocks noGrp="1"/>
          </p:cNvSpPr>
          <p:nvPr>
            <p:ph type="ctrTitle"/>
          </p:nvPr>
        </p:nvSpPr>
        <p:spPr/>
        <p:txBody>
          <a:bodyPr/>
          <a:lstStyle/>
          <a:p>
            <a:endParaRPr lang="en-US"/>
          </a:p>
        </p:txBody>
      </p:sp>
      <p:sp>
        <p:nvSpPr>
          <p:cNvPr id="22" name="Subtitle 21"/>
          <p:cNvSpPr>
            <a:spLocks noGrp="1"/>
          </p:cNvSpPr>
          <p:nvPr>
            <p:ph type="subTitle" idx="1"/>
          </p:nvPr>
        </p:nvSpPr>
        <p:spPr/>
        <p:txBody>
          <a:bodyPr/>
          <a:lstStyle/>
          <a:p>
            <a:endParaRPr lang="en-US"/>
          </a:p>
        </p:txBody>
      </p:sp>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artisticBlur radius="35"/>
                    </a14:imgEffect>
                  </a14:imgLayer>
                </a14:imgProps>
              </a:ext>
              <a:ext uri="{28A0092B-C50C-407E-A947-70E740481C1C}">
                <a14:useLocalDpi xmlns:a14="http://schemas.microsoft.com/office/drawing/2010/main" val="0"/>
              </a:ext>
            </a:extLst>
          </a:blip>
          <a:stretch>
            <a:fillRect/>
          </a:stretch>
        </p:blipFill>
        <p:spPr>
          <a:xfrm>
            <a:off x="1" y="1"/>
            <a:ext cx="12192000" cy="6858000"/>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39525" y="1484418"/>
            <a:ext cx="8144962" cy="4779674"/>
          </a:xfrm>
          <a:prstGeom prst="rect">
            <a:avLst/>
          </a:prstGeom>
        </p:spPr>
      </p:pic>
      <p:sp>
        <p:nvSpPr>
          <p:cNvPr id="7" name="TextBox 6"/>
          <p:cNvSpPr txBox="1"/>
          <p:nvPr/>
        </p:nvSpPr>
        <p:spPr>
          <a:xfrm>
            <a:off x="1316629" y="396240"/>
            <a:ext cx="9901830" cy="830997"/>
          </a:xfrm>
          <a:prstGeom prst="rect">
            <a:avLst/>
          </a:prstGeom>
          <a:noFill/>
        </p:spPr>
        <p:txBody>
          <a:bodyPr wrap="square" rtlCol="0">
            <a:spAutoFit/>
          </a:bodyPr>
          <a:lstStyle/>
          <a:p>
            <a:pPr algn="ctr"/>
            <a:r>
              <a:rPr lang="en-US" sz="2400" b="1" dirty="0">
                <a:solidFill>
                  <a:schemeClr val="accent1">
                    <a:lumMod val="40000"/>
                    <a:lumOff val="60000"/>
                  </a:schemeClr>
                </a:solidFill>
                <a:latin typeface="Bahnschrift SemiBold" panose="020B0502040204020203" pitchFamily="34" charset="0"/>
              </a:rPr>
              <a:t>Churn rate for month-to-month contracts much higher that for other contract durations.</a:t>
            </a:r>
          </a:p>
        </p:txBody>
      </p:sp>
    </p:spTree>
    <p:extLst>
      <p:ext uri="{BB962C8B-B14F-4D97-AF65-F5344CB8AC3E}">
        <p14:creationId xmlns:p14="http://schemas.microsoft.com/office/powerpoint/2010/main" val="3150085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p:cNvSpPr>
            <a:spLocks noGrp="1"/>
          </p:cNvSpPr>
          <p:nvPr>
            <p:ph type="ctrTitle"/>
          </p:nvPr>
        </p:nvSpPr>
        <p:spPr/>
        <p:txBody>
          <a:bodyPr/>
          <a:lstStyle/>
          <a:p>
            <a:endParaRPr lang="en-US"/>
          </a:p>
        </p:txBody>
      </p:sp>
      <p:sp>
        <p:nvSpPr>
          <p:cNvPr id="22" name="Subtitle 21"/>
          <p:cNvSpPr>
            <a:spLocks noGrp="1"/>
          </p:cNvSpPr>
          <p:nvPr>
            <p:ph type="subTitle" idx="1"/>
          </p:nvPr>
        </p:nvSpPr>
        <p:spPr/>
        <p:txBody>
          <a:bodyPr/>
          <a:lstStyle/>
          <a:p>
            <a:endParaRPr lang="en-US"/>
          </a:p>
        </p:txBody>
      </p:sp>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artisticBlur radius="35"/>
                    </a14:imgEffect>
                  </a14:imgLayer>
                </a14:imgProps>
              </a:ext>
              <a:ext uri="{28A0092B-C50C-407E-A947-70E740481C1C}">
                <a14:useLocalDpi xmlns:a14="http://schemas.microsoft.com/office/drawing/2010/main" val="0"/>
              </a:ext>
            </a:extLst>
          </a:blip>
          <a:stretch>
            <a:fillRect/>
          </a:stretch>
        </p:blipFill>
        <p:spPr>
          <a:xfrm>
            <a:off x="1" y="1"/>
            <a:ext cx="12192000" cy="6858000"/>
          </a:xfrm>
          <a:prstGeom prst="rect">
            <a:avLst/>
          </a:prstGeom>
        </p:spPr>
      </p:pic>
      <p:sp>
        <p:nvSpPr>
          <p:cNvPr id="7" name="TextBox 6"/>
          <p:cNvSpPr txBox="1"/>
          <p:nvPr/>
        </p:nvSpPr>
        <p:spPr>
          <a:xfrm>
            <a:off x="807113" y="185163"/>
            <a:ext cx="10871200" cy="830997"/>
          </a:xfrm>
          <a:prstGeom prst="rect">
            <a:avLst/>
          </a:prstGeom>
          <a:noFill/>
        </p:spPr>
        <p:txBody>
          <a:bodyPr wrap="square" rtlCol="0">
            <a:spAutoFit/>
          </a:bodyPr>
          <a:lstStyle/>
          <a:p>
            <a:pPr algn="ctr"/>
            <a:r>
              <a:rPr lang="en-US" sz="2400" b="1" dirty="0" err="1">
                <a:solidFill>
                  <a:schemeClr val="accent1">
                    <a:lumMod val="40000"/>
                    <a:lumOff val="60000"/>
                  </a:schemeClr>
                </a:solidFill>
                <a:latin typeface="Bahnschrift SemiBold" panose="020B0502040204020203" pitchFamily="34" charset="0"/>
              </a:rPr>
              <a:t>ElectronicCheck</a:t>
            </a:r>
            <a:r>
              <a:rPr lang="en-US" sz="2400" b="1" dirty="0">
                <a:solidFill>
                  <a:schemeClr val="accent1">
                    <a:lumMod val="40000"/>
                    <a:lumOff val="60000"/>
                  </a:schemeClr>
                </a:solidFill>
                <a:latin typeface="Bahnschrift SemiBold" panose="020B0502040204020203" pitchFamily="34" charset="0"/>
              </a:rPr>
              <a:t>: Has the highest number of churn cases, indicating potential issues with this payment option.</a:t>
            </a: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4000" y="1070431"/>
            <a:ext cx="9271000" cy="5733299"/>
          </a:xfrm>
          <a:prstGeom prst="rect">
            <a:avLst/>
          </a:prstGeom>
        </p:spPr>
      </p:pic>
    </p:spTree>
    <p:extLst>
      <p:ext uri="{BB962C8B-B14F-4D97-AF65-F5344CB8AC3E}">
        <p14:creationId xmlns:p14="http://schemas.microsoft.com/office/powerpoint/2010/main" val="183137743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p:cNvSpPr>
            <a:spLocks noGrp="1"/>
          </p:cNvSpPr>
          <p:nvPr>
            <p:ph type="ctrTitle"/>
          </p:nvPr>
        </p:nvSpPr>
        <p:spPr/>
        <p:txBody>
          <a:bodyPr/>
          <a:lstStyle/>
          <a:p>
            <a:endParaRPr lang="en-US"/>
          </a:p>
        </p:txBody>
      </p:sp>
      <p:sp>
        <p:nvSpPr>
          <p:cNvPr id="22" name="Subtitle 21"/>
          <p:cNvSpPr>
            <a:spLocks noGrp="1"/>
          </p:cNvSpPr>
          <p:nvPr>
            <p:ph type="subTitle" idx="1"/>
          </p:nvPr>
        </p:nvSpPr>
        <p:spPr/>
        <p:txBody>
          <a:bodyPr/>
          <a:lstStyle/>
          <a:p>
            <a:endParaRPr lang="en-US"/>
          </a:p>
        </p:txBody>
      </p:sp>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artisticBlur radius="35"/>
                    </a14:imgEffect>
                  </a14:imgLayer>
                </a14:imgProps>
              </a:ext>
              <a:ext uri="{28A0092B-C50C-407E-A947-70E740481C1C}">
                <a14:useLocalDpi xmlns:a14="http://schemas.microsoft.com/office/drawing/2010/main" val="0"/>
              </a:ext>
            </a:extLst>
          </a:blip>
          <a:stretch>
            <a:fillRect/>
          </a:stretch>
        </p:blipFill>
        <p:spPr>
          <a:xfrm>
            <a:off x="1" y="1"/>
            <a:ext cx="12192000" cy="6858000"/>
          </a:xfrm>
          <a:prstGeom prst="rect">
            <a:avLst/>
          </a:prstGeom>
        </p:spPr>
      </p:pic>
      <p:sp>
        <p:nvSpPr>
          <p:cNvPr id="4" name="TextBox 3"/>
          <p:cNvSpPr txBox="1"/>
          <p:nvPr/>
        </p:nvSpPr>
        <p:spPr>
          <a:xfrm>
            <a:off x="1023815" y="284516"/>
            <a:ext cx="9952485" cy="1200329"/>
          </a:xfrm>
          <a:prstGeom prst="rect">
            <a:avLst/>
          </a:prstGeom>
          <a:noFill/>
        </p:spPr>
        <p:txBody>
          <a:bodyPr wrap="square" rtlCol="0">
            <a:spAutoFit/>
          </a:bodyPr>
          <a:lstStyle/>
          <a:p>
            <a:pPr algn="ctr"/>
            <a:r>
              <a:rPr lang="en-US" sz="2400" b="1" dirty="0" err="1" smtClean="0">
                <a:solidFill>
                  <a:schemeClr val="accent1">
                    <a:lumMod val="40000"/>
                    <a:lumOff val="60000"/>
                  </a:schemeClr>
                </a:solidFill>
                <a:latin typeface="Bahnschrift SemiBold" panose="020B0502040204020203" pitchFamily="34" charset="0"/>
              </a:rPr>
              <a:t>FiberOptic</a:t>
            </a:r>
            <a:r>
              <a:rPr lang="en-US" sz="2400" b="1" dirty="0" smtClean="0">
                <a:solidFill>
                  <a:schemeClr val="accent1">
                    <a:lumMod val="40000"/>
                    <a:lumOff val="60000"/>
                  </a:schemeClr>
                </a:solidFill>
                <a:latin typeface="Bahnschrift SemiBold" panose="020B0502040204020203" pitchFamily="34" charset="0"/>
              </a:rPr>
              <a:t> </a:t>
            </a:r>
            <a:r>
              <a:rPr lang="en-US" sz="2400" b="1" dirty="0" err="1">
                <a:solidFill>
                  <a:schemeClr val="accent1">
                    <a:lumMod val="40000"/>
                    <a:lumOff val="60000"/>
                  </a:schemeClr>
                </a:solidFill>
                <a:latin typeface="Bahnschrift SemiBold" panose="020B0502040204020203" pitchFamily="34" charset="0"/>
              </a:rPr>
              <a:t>InternetService</a:t>
            </a:r>
            <a:r>
              <a:rPr lang="en-US" sz="2400" b="1" dirty="0">
                <a:solidFill>
                  <a:schemeClr val="accent1">
                    <a:lumMod val="40000"/>
                    <a:lumOff val="60000"/>
                  </a:schemeClr>
                </a:solidFill>
                <a:latin typeface="Bahnschrift SemiBold" panose="020B0502040204020203" pitchFamily="34" charset="0"/>
              </a:rPr>
              <a:t> keeps more customers</a:t>
            </a:r>
            <a:r>
              <a:rPr lang="hy-AM" sz="2400" b="1" dirty="0">
                <a:solidFill>
                  <a:schemeClr val="accent1">
                    <a:lumMod val="40000"/>
                    <a:lumOff val="60000"/>
                  </a:schemeClr>
                </a:solidFill>
                <a:latin typeface="Bahnschrift SemiBold" panose="020B0502040204020203" pitchFamily="34" charset="0"/>
              </a:rPr>
              <a:t>,</a:t>
            </a:r>
            <a:r>
              <a:rPr lang="en-US" sz="2400" b="1" dirty="0">
                <a:solidFill>
                  <a:schemeClr val="accent1">
                    <a:lumMod val="40000"/>
                    <a:lumOff val="60000"/>
                  </a:schemeClr>
                </a:solidFill>
                <a:latin typeface="Bahnschrift SemiBold" panose="020B0502040204020203" pitchFamily="34" charset="0"/>
              </a:rPr>
              <a:t> however, it also has the highest number of churn cases compared to other internet service types.</a:t>
            </a: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5269" y="1674869"/>
            <a:ext cx="8351149" cy="4856629"/>
          </a:xfrm>
          <a:prstGeom prst="rect">
            <a:avLst/>
          </a:prstGeom>
        </p:spPr>
      </p:pic>
    </p:spTree>
    <p:extLst>
      <p:ext uri="{BB962C8B-B14F-4D97-AF65-F5344CB8AC3E}">
        <p14:creationId xmlns:p14="http://schemas.microsoft.com/office/powerpoint/2010/main" val="366709930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p:cNvSpPr>
            <a:spLocks noGrp="1"/>
          </p:cNvSpPr>
          <p:nvPr>
            <p:ph type="ctrTitle"/>
          </p:nvPr>
        </p:nvSpPr>
        <p:spPr/>
        <p:txBody>
          <a:bodyPr/>
          <a:lstStyle/>
          <a:p>
            <a:endParaRPr lang="en-US"/>
          </a:p>
        </p:txBody>
      </p:sp>
      <p:sp>
        <p:nvSpPr>
          <p:cNvPr id="22" name="Subtitle 21"/>
          <p:cNvSpPr>
            <a:spLocks noGrp="1"/>
          </p:cNvSpPr>
          <p:nvPr>
            <p:ph type="subTitle" idx="1"/>
          </p:nvPr>
        </p:nvSpPr>
        <p:spPr/>
        <p:txBody>
          <a:bodyPr/>
          <a:lstStyle/>
          <a:p>
            <a:endParaRPr lang="en-US"/>
          </a:p>
        </p:txBody>
      </p:sp>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artisticBlur radius="35"/>
                    </a14:imgEffect>
                  </a14:imgLayer>
                </a14:imgProps>
              </a:ext>
              <a:ext uri="{28A0092B-C50C-407E-A947-70E740481C1C}">
                <a14:useLocalDpi xmlns:a14="http://schemas.microsoft.com/office/drawing/2010/main" val="0"/>
              </a:ext>
            </a:extLst>
          </a:blip>
          <a:stretch>
            <a:fillRect/>
          </a:stretch>
        </p:blipFill>
        <p:spPr>
          <a:xfrm>
            <a:off x="1" y="1"/>
            <a:ext cx="12192000" cy="6858000"/>
          </a:xfrm>
          <a:prstGeom prst="rect">
            <a:avLst/>
          </a:prstGeom>
        </p:spPr>
      </p:pic>
      <p:sp>
        <p:nvSpPr>
          <p:cNvPr id="2" name="TextBox 1"/>
          <p:cNvSpPr txBox="1"/>
          <p:nvPr/>
        </p:nvSpPr>
        <p:spPr>
          <a:xfrm>
            <a:off x="6015789" y="1838425"/>
            <a:ext cx="4071487" cy="2531444"/>
          </a:xfrm>
          <a:prstGeom prst="rect">
            <a:avLst/>
          </a:prstGeom>
          <a:noFill/>
        </p:spPr>
        <p:txBody>
          <a:bodyPr wrap="square" rtlCol="0">
            <a:spAutoFit/>
          </a:bodyPr>
          <a:lstStyle/>
          <a:p>
            <a:endParaRPr lang="en-US"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00223" y="2275272"/>
            <a:ext cx="7991554" cy="4295137"/>
          </a:xfrm>
          <a:prstGeom prst="rect">
            <a:avLst/>
          </a:prstGeom>
        </p:spPr>
      </p:pic>
      <p:sp>
        <p:nvSpPr>
          <p:cNvPr id="5" name="TextBox 4"/>
          <p:cNvSpPr txBox="1"/>
          <p:nvPr/>
        </p:nvSpPr>
        <p:spPr>
          <a:xfrm>
            <a:off x="412750" y="209485"/>
            <a:ext cx="11366500" cy="1938992"/>
          </a:xfrm>
          <a:prstGeom prst="rect">
            <a:avLst/>
          </a:prstGeom>
          <a:noFill/>
        </p:spPr>
        <p:txBody>
          <a:bodyPr wrap="square" rtlCol="0">
            <a:spAutoFit/>
          </a:bodyPr>
          <a:lstStyle/>
          <a:p>
            <a:pPr algn="ctr"/>
            <a:r>
              <a:rPr lang="en-US" sz="2400" b="1" dirty="0">
                <a:solidFill>
                  <a:schemeClr val="accent1">
                    <a:lumMod val="40000"/>
                    <a:lumOff val="60000"/>
                  </a:schemeClr>
                </a:solidFill>
                <a:latin typeface="Bahnschrift SemiBold" panose="020B0502040204020203" pitchFamily="34" charset="0"/>
              </a:rPr>
              <a:t>This graph presents customer churn statistics based on service tenure. It is clear that the highest churn rate is observed among customers with the shortest tenure (around 6 months). As tenure increases, the churn rate decreases, suggesting that long-term customers are more loyal. Churn cases are almost nonexistent among customers with the maximum tenure of 70 months.</a:t>
            </a:r>
          </a:p>
        </p:txBody>
      </p:sp>
    </p:spTree>
    <p:extLst>
      <p:ext uri="{BB962C8B-B14F-4D97-AF65-F5344CB8AC3E}">
        <p14:creationId xmlns:p14="http://schemas.microsoft.com/office/powerpoint/2010/main" val="15481136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p:cNvSpPr>
            <a:spLocks noGrp="1"/>
          </p:cNvSpPr>
          <p:nvPr>
            <p:ph type="ctrTitle"/>
          </p:nvPr>
        </p:nvSpPr>
        <p:spPr/>
        <p:txBody>
          <a:bodyPr/>
          <a:lstStyle/>
          <a:p>
            <a:endParaRPr lang="en-US"/>
          </a:p>
        </p:txBody>
      </p:sp>
      <p:sp>
        <p:nvSpPr>
          <p:cNvPr id="22" name="Subtitle 21"/>
          <p:cNvSpPr>
            <a:spLocks noGrp="1"/>
          </p:cNvSpPr>
          <p:nvPr>
            <p:ph type="subTitle" idx="1"/>
          </p:nvPr>
        </p:nvSpPr>
        <p:spPr/>
        <p:txBody>
          <a:bodyPr/>
          <a:lstStyle/>
          <a:p>
            <a:endParaRPr lang="en-US"/>
          </a:p>
        </p:txBody>
      </p:sp>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artisticBlur radius="35"/>
                    </a14:imgEffect>
                  </a14:imgLayer>
                </a14:imgProps>
              </a:ext>
              <a:ext uri="{28A0092B-C50C-407E-A947-70E740481C1C}">
                <a14:useLocalDpi xmlns:a14="http://schemas.microsoft.com/office/drawing/2010/main" val="0"/>
              </a:ext>
            </a:extLst>
          </a:blip>
          <a:stretch>
            <a:fillRect/>
          </a:stretch>
        </p:blipFill>
        <p:spPr>
          <a:xfrm>
            <a:off x="1" y="1"/>
            <a:ext cx="12192000" cy="6858000"/>
          </a:xfrm>
          <a:prstGeom prst="rect">
            <a:avLst/>
          </a:prstGeom>
        </p:spPr>
      </p:pic>
      <p:sp>
        <p:nvSpPr>
          <p:cNvPr id="2" name="TextBox 1"/>
          <p:cNvSpPr txBox="1"/>
          <p:nvPr/>
        </p:nvSpPr>
        <p:spPr>
          <a:xfrm>
            <a:off x="6015789" y="1838425"/>
            <a:ext cx="4071487" cy="2531444"/>
          </a:xfrm>
          <a:prstGeom prst="rect">
            <a:avLst/>
          </a:prstGeom>
          <a:noFill/>
        </p:spPr>
        <p:txBody>
          <a:bodyPr wrap="square" rtlCol="0">
            <a:spAutoFit/>
          </a:bodyPr>
          <a:lstStyle/>
          <a:p>
            <a:endParaRPr lang="en-US" dirty="0"/>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0745" y="2297533"/>
            <a:ext cx="10452195" cy="4354794"/>
          </a:xfrm>
          <a:prstGeom prst="rect">
            <a:avLst/>
          </a:prstGeom>
        </p:spPr>
      </p:pic>
      <p:sp>
        <p:nvSpPr>
          <p:cNvPr id="9" name="TextBox 8"/>
          <p:cNvSpPr txBox="1"/>
          <p:nvPr/>
        </p:nvSpPr>
        <p:spPr>
          <a:xfrm>
            <a:off x="443268" y="152867"/>
            <a:ext cx="11487150" cy="1938992"/>
          </a:xfrm>
          <a:prstGeom prst="rect">
            <a:avLst/>
          </a:prstGeom>
          <a:noFill/>
        </p:spPr>
        <p:txBody>
          <a:bodyPr wrap="square" rtlCol="0">
            <a:spAutoFit/>
          </a:bodyPr>
          <a:lstStyle/>
          <a:p>
            <a:pPr algn="ctr"/>
            <a:r>
              <a:rPr lang="en-US" sz="2400" b="1" dirty="0">
                <a:solidFill>
                  <a:schemeClr val="accent1">
                    <a:lumMod val="40000"/>
                    <a:lumOff val="60000"/>
                  </a:schemeClr>
                </a:solidFill>
                <a:latin typeface="Bahnschrift SemiBold" panose="020B0502040204020203" pitchFamily="34" charset="0"/>
              </a:rPr>
              <a:t>Churning customers have much lower tenure median compared to a median of non-churners.</a:t>
            </a:r>
          </a:p>
          <a:p>
            <a:pPr algn="ctr"/>
            <a:endParaRPr lang="en-US" sz="2400" b="1" dirty="0">
              <a:solidFill>
                <a:schemeClr val="accent1">
                  <a:lumMod val="40000"/>
                  <a:lumOff val="60000"/>
                </a:schemeClr>
              </a:solidFill>
              <a:latin typeface="Bahnschrift SemiBold" panose="020B0502040204020203" pitchFamily="34" charset="0"/>
            </a:endParaRPr>
          </a:p>
          <a:p>
            <a:pPr algn="ctr"/>
            <a:r>
              <a:rPr lang="en-US" sz="2400" b="1" dirty="0">
                <a:solidFill>
                  <a:schemeClr val="accent1">
                    <a:lumMod val="40000"/>
                    <a:lumOff val="60000"/>
                  </a:schemeClr>
                </a:solidFill>
                <a:latin typeface="Bahnschrift SemiBold" panose="020B0502040204020203" pitchFamily="34" charset="0"/>
              </a:rPr>
              <a:t>Churning customers have higher monthly median charges and much lower interquartile range compared to that of non-churners.</a:t>
            </a:r>
          </a:p>
        </p:txBody>
      </p:sp>
    </p:spTree>
    <p:extLst>
      <p:ext uri="{BB962C8B-B14F-4D97-AF65-F5344CB8AC3E}">
        <p14:creationId xmlns:p14="http://schemas.microsoft.com/office/powerpoint/2010/main" val="270129256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p:cNvSpPr>
            <a:spLocks noGrp="1"/>
          </p:cNvSpPr>
          <p:nvPr>
            <p:ph type="ctrTitle"/>
          </p:nvPr>
        </p:nvSpPr>
        <p:spPr/>
        <p:txBody>
          <a:bodyPr/>
          <a:lstStyle/>
          <a:p>
            <a:endParaRPr lang="en-US"/>
          </a:p>
        </p:txBody>
      </p:sp>
      <p:sp>
        <p:nvSpPr>
          <p:cNvPr id="22" name="Subtitle 21"/>
          <p:cNvSpPr>
            <a:spLocks noGrp="1"/>
          </p:cNvSpPr>
          <p:nvPr>
            <p:ph type="subTitle" idx="1"/>
          </p:nvPr>
        </p:nvSpPr>
        <p:spPr/>
        <p:txBody>
          <a:bodyPr/>
          <a:lstStyle/>
          <a:p>
            <a:endParaRPr lang="en-US"/>
          </a:p>
        </p:txBody>
      </p:sp>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artisticBlur radius="35"/>
                    </a14:imgEffect>
                  </a14:imgLayer>
                </a14:imgProps>
              </a:ext>
              <a:ext uri="{28A0092B-C50C-407E-A947-70E740481C1C}">
                <a14:useLocalDpi xmlns:a14="http://schemas.microsoft.com/office/drawing/2010/main" val="0"/>
              </a:ext>
            </a:extLst>
          </a:blip>
          <a:stretch>
            <a:fillRect/>
          </a:stretch>
        </p:blipFill>
        <p:spPr>
          <a:xfrm>
            <a:off x="1" y="1"/>
            <a:ext cx="12192000" cy="6858000"/>
          </a:xfrm>
          <a:prstGeom prst="rect">
            <a:avLst/>
          </a:prstGeom>
        </p:spPr>
      </p:pic>
      <p:sp>
        <p:nvSpPr>
          <p:cNvPr id="2" name="TextBox 1"/>
          <p:cNvSpPr txBox="1"/>
          <p:nvPr/>
        </p:nvSpPr>
        <p:spPr>
          <a:xfrm>
            <a:off x="6015789" y="1838425"/>
            <a:ext cx="4071487" cy="2531444"/>
          </a:xfrm>
          <a:prstGeom prst="rect">
            <a:avLst/>
          </a:prstGeom>
          <a:noFill/>
        </p:spPr>
        <p:txBody>
          <a:bodyPr wrap="square" rtlCol="0">
            <a:spAutoFit/>
          </a:bodyPr>
          <a:lstStyle/>
          <a:p>
            <a:endParaRPr lang="en-US"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23388" y="252751"/>
            <a:ext cx="6933847" cy="6202641"/>
          </a:xfrm>
          <a:prstGeom prst="rect">
            <a:avLst/>
          </a:prstGeom>
        </p:spPr>
      </p:pic>
      <p:sp>
        <p:nvSpPr>
          <p:cNvPr id="4" name="TextBox 3"/>
          <p:cNvSpPr txBox="1"/>
          <p:nvPr/>
        </p:nvSpPr>
        <p:spPr>
          <a:xfrm>
            <a:off x="280826" y="830303"/>
            <a:ext cx="4561737" cy="5047536"/>
          </a:xfrm>
          <a:prstGeom prst="rect">
            <a:avLst/>
          </a:prstGeom>
          <a:noFill/>
        </p:spPr>
        <p:txBody>
          <a:bodyPr wrap="square" rtlCol="0">
            <a:spAutoFit/>
          </a:bodyPr>
          <a:lstStyle/>
          <a:p>
            <a:r>
              <a:rPr lang="en-US" sz="2400" b="1" dirty="0">
                <a:solidFill>
                  <a:schemeClr val="accent1">
                    <a:lumMod val="40000"/>
                    <a:lumOff val="60000"/>
                  </a:schemeClr>
                </a:solidFill>
                <a:latin typeface="Bahnschrift SemiBold" panose="020B0502040204020203" pitchFamily="34" charset="0"/>
              </a:rPr>
              <a:t>Observations:</a:t>
            </a:r>
          </a:p>
          <a:p>
            <a:endParaRPr lang="en-US" sz="1000" b="1" dirty="0">
              <a:solidFill>
                <a:schemeClr val="accent1">
                  <a:lumMod val="40000"/>
                  <a:lumOff val="60000"/>
                </a:schemeClr>
              </a:solidFill>
              <a:latin typeface="Bahnschrift SemiBold" panose="020B0502040204020203" pitchFamily="34" charset="0"/>
            </a:endParaRPr>
          </a:p>
          <a:p>
            <a:r>
              <a:rPr lang="en-US" sz="2400" b="1" dirty="0">
                <a:solidFill>
                  <a:schemeClr val="accent1">
                    <a:lumMod val="40000"/>
                    <a:lumOff val="60000"/>
                  </a:schemeClr>
                </a:solidFill>
                <a:latin typeface="Bahnschrift SemiBold" panose="020B0502040204020203" pitchFamily="34" charset="0"/>
              </a:rPr>
              <a:t>Customer that has shorter time subscribe the service (smaller tenure) most likely to churn.</a:t>
            </a:r>
          </a:p>
          <a:p>
            <a:endParaRPr lang="en-US" sz="2400" b="1" dirty="0">
              <a:solidFill>
                <a:schemeClr val="accent1">
                  <a:lumMod val="40000"/>
                  <a:lumOff val="60000"/>
                </a:schemeClr>
              </a:solidFill>
              <a:latin typeface="Bahnschrift SemiBold" panose="020B0502040204020203" pitchFamily="34" charset="0"/>
            </a:endParaRPr>
          </a:p>
          <a:p>
            <a:r>
              <a:rPr lang="en-US" sz="2400" b="1" dirty="0">
                <a:solidFill>
                  <a:schemeClr val="accent1">
                    <a:lumMod val="40000"/>
                    <a:lumOff val="60000"/>
                  </a:schemeClr>
                </a:solidFill>
                <a:latin typeface="Bahnschrift SemiBold" panose="020B0502040204020203" pitchFamily="34" charset="0"/>
              </a:rPr>
              <a:t>Customer with lower </a:t>
            </a:r>
            <a:r>
              <a:rPr lang="en-US" sz="2400" b="1" dirty="0" err="1">
                <a:solidFill>
                  <a:schemeClr val="accent1">
                    <a:lumMod val="40000"/>
                    <a:lumOff val="60000"/>
                  </a:schemeClr>
                </a:solidFill>
                <a:latin typeface="Bahnschrift SemiBold" panose="020B0502040204020203" pitchFamily="34" charset="0"/>
              </a:rPr>
              <a:t>MonthlyCharges</a:t>
            </a:r>
            <a:r>
              <a:rPr lang="en-US" sz="2400" b="1" dirty="0">
                <a:solidFill>
                  <a:schemeClr val="accent1">
                    <a:lumMod val="40000"/>
                    <a:lumOff val="60000"/>
                  </a:schemeClr>
                </a:solidFill>
                <a:latin typeface="Bahnschrift SemiBold" panose="020B0502040204020203" pitchFamily="34" charset="0"/>
              </a:rPr>
              <a:t> is most likely to stay, and the higher Monthly Charges is most likely to churn.</a:t>
            </a:r>
          </a:p>
          <a:p>
            <a:endParaRPr lang="en-US" sz="2400" b="1" dirty="0">
              <a:solidFill>
                <a:schemeClr val="accent1">
                  <a:lumMod val="40000"/>
                  <a:lumOff val="60000"/>
                </a:schemeClr>
              </a:solidFill>
              <a:latin typeface="Bahnschrift SemiBold" panose="020B0502040204020203" pitchFamily="34" charset="0"/>
            </a:endParaRPr>
          </a:p>
          <a:p>
            <a:r>
              <a:rPr lang="en-US" sz="2400" b="1" dirty="0">
                <a:solidFill>
                  <a:schemeClr val="accent1">
                    <a:lumMod val="40000"/>
                    <a:lumOff val="60000"/>
                  </a:schemeClr>
                </a:solidFill>
                <a:latin typeface="Bahnschrift SemiBold" panose="020B0502040204020203" pitchFamily="34" charset="0"/>
              </a:rPr>
              <a:t>Interestingly, customers with lower </a:t>
            </a:r>
            <a:r>
              <a:rPr lang="en-US" sz="2400" b="1" dirty="0" err="1">
                <a:solidFill>
                  <a:schemeClr val="accent1">
                    <a:lumMod val="40000"/>
                    <a:lumOff val="60000"/>
                  </a:schemeClr>
                </a:solidFill>
                <a:latin typeface="Bahnschrift SemiBold" panose="020B0502040204020203" pitchFamily="34" charset="0"/>
              </a:rPr>
              <a:t>TotalCharges</a:t>
            </a:r>
            <a:r>
              <a:rPr lang="en-US" sz="2400" b="1" dirty="0">
                <a:solidFill>
                  <a:schemeClr val="accent1">
                    <a:lumMod val="40000"/>
                    <a:lumOff val="60000"/>
                  </a:schemeClr>
                </a:solidFill>
                <a:latin typeface="Bahnschrift SemiBold" panose="020B0502040204020203" pitchFamily="34" charset="0"/>
              </a:rPr>
              <a:t> is most likely to churn.</a:t>
            </a:r>
          </a:p>
        </p:txBody>
      </p:sp>
    </p:spTree>
    <p:extLst>
      <p:ext uri="{BB962C8B-B14F-4D97-AF65-F5344CB8AC3E}">
        <p14:creationId xmlns:p14="http://schemas.microsoft.com/office/powerpoint/2010/main" val="100337396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p:cNvSpPr>
            <a:spLocks noGrp="1"/>
          </p:cNvSpPr>
          <p:nvPr>
            <p:ph type="ctrTitle"/>
          </p:nvPr>
        </p:nvSpPr>
        <p:spPr/>
        <p:txBody>
          <a:bodyPr/>
          <a:lstStyle/>
          <a:p>
            <a:endParaRPr lang="en-US"/>
          </a:p>
        </p:txBody>
      </p:sp>
      <p:sp>
        <p:nvSpPr>
          <p:cNvPr id="22" name="Subtitle 21"/>
          <p:cNvSpPr>
            <a:spLocks noGrp="1"/>
          </p:cNvSpPr>
          <p:nvPr>
            <p:ph type="subTitle" idx="1"/>
          </p:nvPr>
        </p:nvSpPr>
        <p:spPr/>
        <p:txBody>
          <a:bodyPr/>
          <a:lstStyle/>
          <a:p>
            <a:endParaRPr lang="en-US"/>
          </a:p>
        </p:txBody>
      </p:sp>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artisticBlur radius="35"/>
                    </a14:imgEffect>
                  </a14:imgLayer>
                </a14:imgProps>
              </a:ext>
              <a:ext uri="{28A0092B-C50C-407E-A947-70E740481C1C}">
                <a14:useLocalDpi xmlns:a14="http://schemas.microsoft.com/office/drawing/2010/main" val="0"/>
              </a:ext>
            </a:extLst>
          </a:blip>
          <a:stretch>
            <a:fillRect/>
          </a:stretch>
        </p:blipFill>
        <p:spPr>
          <a:xfrm>
            <a:off x="1" y="1"/>
            <a:ext cx="12192000" cy="6858000"/>
          </a:xfrm>
          <a:prstGeom prst="rect">
            <a:avLst/>
          </a:prstGeom>
        </p:spPr>
      </p:pic>
      <p:sp>
        <p:nvSpPr>
          <p:cNvPr id="2" name="TextBox 1"/>
          <p:cNvSpPr txBox="1"/>
          <p:nvPr/>
        </p:nvSpPr>
        <p:spPr>
          <a:xfrm>
            <a:off x="6015789" y="1838425"/>
            <a:ext cx="4071487" cy="2531444"/>
          </a:xfrm>
          <a:prstGeom prst="rect">
            <a:avLst/>
          </a:prstGeom>
          <a:noFill/>
        </p:spPr>
        <p:txBody>
          <a:bodyPr wrap="square" rtlCol="0">
            <a:spAutoFit/>
          </a:bodyPr>
          <a:lstStyle/>
          <a:p>
            <a:endParaRPr lang="en-US"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14029" y="748469"/>
            <a:ext cx="6739141" cy="5522987"/>
          </a:xfrm>
          <a:prstGeom prst="rect">
            <a:avLst/>
          </a:prstGeom>
        </p:spPr>
      </p:pic>
      <p:sp>
        <p:nvSpPr>
          <p:cNvPr id="5" name="TextBox 4"/>
          <p:cNvSpPr txBox="1"/>
          <p:nvPr/>
        </p:nvSpPr>
        <p:spPr>
          <a:xfrm>
            <a:off x="194840" y="1632525"/>
            <a:ext cx="4635779" cy="3754874"/>
          </a:xfrm>
          <a:prstGeom prst="rect">
            <a:avLst/>
          </a:prstGeom>
          <a:noFill/>
        </p:spPr>
        <p:txBody>
          <a:bodyPr wrap="square" rtlCol="0">
            <a:spAutoFit/>
          </a:bodyPr>
          <a:lstStyle/>
          <a:p>
            <a:r>
              <a:rPr lang="en-US" sz="2400" b="1" dirty="0">
                <a:solidFill>
                  <a:schemeClr val="accent1">
                    <a:lumMod val="40000"/>
                    <a:lumOff val="60000"/>
                  </a:schemeClr>
                </a:solidFill>
                <a:latin typeface="Bahnschrift SemiBold" panose="020B0502040204020203" pitchFamily="34" charset="0"/>
              </a:rPr>
              <a:t>Tenure is highly (0.83) correlated to Total Charges but not to Monthly Charges (0.25</a:t>
            </a:r>
            <a:r>
              <a:rPr lang="en-US" sz="2400" b="1" dirty="0" smtClean="0">
                <a:solidFill>
                  <a:schemeClr val="accent1">
                    <a:lumMod val="40000"/>
                    <a:lumOff val="60000"/>
                  </a:schemeClr>
                </a:solidFill>
                <a:latin typeface="Bahnschrift SemiBold" panose="020B0502040204020203" pitchFamily="34" charset="0"/>
              </a:rPr>
              <a:t>).</a:t>
            </a:r>
          </a:p>
          <a:p>
            <a:endParaRPr lang="en-US" sz="2400" b="1" dirty="0">
              <a:solidFill>
                <a:schemeClr val="accent1">
                  <a:lumMod val="40000"/>
                  <a:lumOff val="60000"/>
                </a:schemeClr>
              </a:solidFill>
              <a:latin typeface="Bahnschrift SemiBold" panose="020B0502040204020203" pitchFamily="34" charset="0"/>
            </a:endParaRPr>
          </a:p>
          <a:p>
            <a:r>
              <a:rPr lang="en-US" sz="2400" b="1" dirty="0">
                <a:solidFill>
                  <a:schemeClr val="accent1">
                    <a:lumMod val="40000"/>
                    <a:lumOff val="60000"/>
                  </a:schemeClr>
                </a:solidFill>
                <a:latin typeface="Bahnschrift SemiBold" panose="020B0502040204020203" pitchFamily="34" charset="0"/>
              </a:rPr>
              <a:t>However Monthly Charges and Total Charges are somehow correlated to each other but the correlation value is less than 0.83.</a:t>
            </a:r>
          </a:p>
          <a:p>
            <a:pPr algn="just"/>
            <a:endParaRPr lang="en-US" sz="2200" b="1" dirty="0">
              <a:solidFill>
                <a:schemeClr val="bg1"/>
              </a:solidFill>
            </a:endParaRPr>
          </a:p>
        </p:txBody>
      </p:sp>
    </p:spTree>
    <p:extLst>
      <p:ext uri="{BB962C8B-B14F-4D97-AF65-F5344CB8AC3E}">
        <p14:creationId xmlns:p14="http://schemas.microsoft.com/office/powerpoint/2010/main" val="126534187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p:cNvSpPr>
            <a:spLocks noGrp="1"/>
          </p:cNvSpPr>
          <p:nvPr>
            <p:ph type="ctrTitle"/>
          </p:nvPr>
        </p:nvSpPr>
        <p:spPr/>
        <p:txBody>
          <a:bodyPr/>
          <a:lstStyle/>
          <a:p>
            <a:endParaRPr lang="en-US"/>
          </a:p>
        </p:txBody>
      </p:sp>
      <p:sp>
        <p:nvSpPr>
          <p:cNvPr id="22" name="Subtitle 21"/>
          <p:cNvSpPr>
            <a:spLocks noGrp="1"/>
          </p:cNvSpPr>
          <p:nvPr>
            <p:ph type="subTitle" idx="1"/>
          </p:nvPr>
        </p:nvSpPr>
        <p:spPr/>
        <p:txBody>
          <a:bodyPr/>
          <a:lstStyle/>
          <a:p>
            <a:endParaRPr lang="en-US"/>
          </a:p>
        </p:txBody>
      </p:sp>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artisticBlur radius="35"/>
                    </a14:imgEffect>
                  </a14:imgLayer>
                </a14:imgProps>
              </a:ext>
              <a:ext uri="{28A0092B-C50C-407E-A947-70E740481C1C}">
                <a14:useLocalDpi xmlns:a14="http://schemas.microsoft.com/office/drawing/2010/main" val="0"/>
              </a:ext>
            </a:extLst>
          </a:blip>
          <a:stretch>
            <a:fillRect/>
          </a:stretch>
        </p:blipFill>
        <p:spPr>
          <a:xfrm>
            <a:off x="1" y="1"/>
            <a:ext cx="12192000" cy="6857999"/>
          </a:xfrm>
          <a:prstGeom prst="rect">
            <a:avLst/>
          </a:prstGeom>
        </p:spPr>
      </p:pic>
      <p:sp>
        <p:nvSpPr>
          <p:cNvPr id="23" name="TextBox 22"/>
          <p:cNvSpPr txBox="1"/>
          <p:nvPr/>
        </p:nvSpPr>
        <p:spPr>
          <a:xfrm>
            <a:off x="2141174" y="8783252"/>
            <a:ext cx="5020610" cy="1323439"/>
          </a:xfrm>
          <a:prstGeom prst="rect">
            <a:avLst/>
          </a:prstGeom>
          <a:noFill/>
        </p:spPr>
        <p:txBody>
          <a:bodyPr wrap="square" rtlCol="0">
            <a:spAutoFit/>
          </a:bodyPr>
          <a:lstStyle/>
          <a:p>
            <a:pPr fontAlgn="base"/>
            <a:r>
              <a:rPr lang="en-US" sz="4000" b="1" dirty="0">
                <a:ln>
                  <a:gradFill>
                    <a:gsLst>
                      <a:gs pos="0">
                        <a:schemeClr val="accent1">
                          <a:lumMod val="5000"/>
                          <a:lumOff val="95000"/>
                        </a:schemeClr>
                      </a:gs>
                      <a:gs pos="0">
                        <a:schemeClr val="accent1">
                          <a:lumMod val="45000"/>
                          <a:lumOff val="55000"/>
                        </a:schemeClr>
                      </a:gs>
                      <a:gs pos="0">
                        <a:schemeClr val="accent1">
                          <a:lumMod val="45000"/>
                          <a:lumOff val="55000"/>
                        </a:schemeClr>
                      </a:gs>
                      <a:gs pos="0">
                        <a:schemeClr val="bg1"/>
                      </a:gs>
                    </a:gsLst>
                    <a:lin ang="5400000" scaled="1"/>
                  </a:gradFill>
                </a:ln>
                <a:solidFill>
                  <a:schemeClr val="accent1">
                    <a:lumMod val="40000"/>
                    <a:lumOff val="60000"/>
                  </a:schemeClr>
                </a:solidFill>
              </a:rPr>
              <a:t>Customer Retention and Churn Analysis</a:t>
            </a:r>
          </a:p>
        </p:txBody>
      </p:sp>
      <p:sp>
        <p:nvSpPr>
          <p:cNvPr id="2" name="TextBox 1"/>
          <p:cNvSpPr txBox="1"/>
          <p:nvPr/>
        </p:nvSpPr>
        <p:spPr>
          <a:xfrm>
            <a:off x="6015789" y="1838425"/>
            <a:ext cx="4071487" cy="2531444"/>
          </a:xfrm>
          <a:prstGeom prst="rect">
            <a:avLst/>
          </a:prstGeom>
          <a:noFill/>
        </p:spPr>
        <p:txBody>
          <a:bodyPr wrap="square" rtlCol="0">
            <a:spAutoFit/>
          </a:bodyPr>
          <a:lstStyle/>
          <a:p>
            <a:endParaRPr lang="en-US" dirty="0"/>
          </a:p>
        </p:txBody>
      </p:sp>
      <p:sp>
        <p:nvSpPr>
          <p:cNvPr id="5" name="TextBox 4"/>
          <p:cNvSpPr txBox="1"/>
          <p:nvPr/>
        </p:nvSpPr>
        <p:spPr>
          <a:xfrm>
            <a:off x="231817" y="1430161"/>
            <a:ext cx="11180774" cy="2523768"/>
          </a:xfrm>
          <a:prstGeom prst="rect">
            <a:avLst/>
          </a:prstGeom>
          <a:noFill/>
        </p:spPr>
        <p:txBody>
          <a:bodyPr wrap="square" rtlCol="0">
            <a:spAutoFit/>
          </a:bodyPr>
          <a:lstStyle/>
          <a:p>
            <a:pPr marL="514350" indent="-514350">
              <a:buAutoNum type="arabicPeriod"/>
            </a:pPr>
            <a:r>
              <a:rPr lang="en-US" sz="2800" b="1" dirty="0" smtClean="0">
                <a:solidFill>
                  <a:schemeClr val="accent1">
                    <a:lumMod val="40000"/>
                    <a:lumOff val="60000"/>
                  </a:schemeClr>
                </a:solidFill>
                <a:latin typeface="Bahnschrift SemiBold" panose="020B0502040204020203" pitchFamily="34" charset="0"/>
              </a:rPr>
              <a:t>Project </a:t>
            </a:r>
            <a:r>
              <a:rPr lang="en-US" sz="2800" b="1" dirty="0">
                <a:solidFill>
                  <a:schemeClr val="accent1">
                    <a:lumMod val="40000"/>
                    <a:lumOff val="60000"/>
                  </a:schemeClr>
                </a:solidFill>
                <a:latin typeface="Bahnschrift SemiBold" panose="020B0502040204020203" pitchFamily="34" charset="0"/>
              </a:rPr>
              <a:t>Description</a:t>
            </a:r>
            <a:r>
              <a:rPr lang="en-US" sz="2800" b="1" dirty="0" smtClean="0">
                <a:solidFill>
                  <a:schemeClr val="accent1">
                    <a:lumMod val="40000"/>
                    <a:lumOff val="60000"/>
                  </a:schemeClr>
                </a:solidFill>
                <a:latin typeface="Bahnschrift SemiBold" panose="020B0502040204020203" pitchFamily="34" charset="0"/>
              </a:rPr>
              <a:t>:</a:t>
            </a:r>
          </a:p>
          <a:p>
            <a:endParaRPr lang="en-US" sz="1000" b="1" dirty="0" smtClean="0">
              <a:solidFill>
                <a:schemeClr val="accent1">
                  <a:lumMod val="40000"/>
                  <a:lumOff val="60000"/>
                </a:schemeClr>
              </a:solidFill>
              <a:latin typeface="Bahnschrift SemiBold" panose="020B0502040204020203" pitchFamily="34" charset="0"/>
            </a:endParaRPr>
          </a:p>
          <a:p>
            <a:pPr algn="just"/>
            <a:r>
              <a:rPr lang="en-US" sz="2400" b="1" dirty="0" smtClean="0">
                <a:solidFill>
                  <a:schemeClr val="accent1">
                    <a:lumMod val="40000"/>
                    <a:lumOff val="60000"/>
                  </a:schemeClr>
                </a:solidFill>
                <a:latin typeface="Bahnschrift SemiBold" panose="020B0502040204020203" pitchFamily="34" charset="0"/>
              </a:rPr>
              <a:t>This </a:t>
            </a:r>
            <a:r>
              <a:rPr lang="en-US" sz="2400" b="1" dirty="0">
                <a:solidFill>
                  <a:schemeClr val="accent1">
                    <a:lumMod val="40000"/>
                    <a:lumOff val="60000"/>
                  </a:schemeClr>
                </a:solidFill>
                <a:latin typeface="Bahnschrift SemiBold" panose="020B0502040204020203" pitchFamily="34" charset="0"/>
              </a:rPr>
              <a:t>project aims to conduct an in-depth analysis of customer churn to uncover key factors that lead customers to leave the company. Customer churn is a significant challenge, especially in highly competitive markets. By understanding the reasons behind churn, the company can better retain customers through improved marketing strategies and increased loyalty</a:t>
            </a:r>
            <a:r>
              <a:rPr lang="en-US" sz="2400" b="1" dirty="0" smtClean="0">
                <a:solidFill>
                  <a:schemeClr val="accent1">
                    <a:lumMod val="40000"/>
                    <a:lumOff val="60000"/>
                  </a:schemeClr>
                </a:solidFill>
                <a:latin typeface="Bahnschrift SemiBold" panose="020B0502040204020203" pitchFamily="34" charset="0"/>
              </a:rPr>
              <a:t>.</a:t>
            </a:r>
            <a:endParaRPr lang="en-US" sz="2400" b="1" dirty="0">
              <a:solidFill>
                <a:schemeClr val="accent1">
                  <a:lumMod val="40000"/>
                  <a:lumOff val="60000"/>
                </a:schemeClr>
              </a:solidFill>
              <a:latin typeface="Bahnschrift SemiBold" panose="020B0502040204020203" pitchFamily="34" charset="0"/>
            </a:endParaRPr>
          </a:p>
        </p:txBody>
      </p:sp>
      <p:sp>
        <p:nvSpPr>
          <p:cNvPr id="3" name="Rectangle 2"/>
          <p:cNvSpPr/>
          <p:nvPr/>
        </p:nvSpPr>
        <p:spPr>
          <a:xfrm>
            <a:off x="231817" y="201625"/>
            <a:ext cx="3291286" cy="769441"/>
          </a:xfrm>
          <a:prstGeom prst="rect">
            <a:avLst/>
          </a:prstGeom>
        </p:spPr>
        <p:txBody>
          <a:bodyPr wrap="none">
            <a:spAutoFit/>
          </a:bodyPr>
          <a:lstStyle/>
          <a:p>
            <a:pPr algn="just"/>
            <a:r>
              <a:rPr lang="en-US" sz="4400" b="1" dirty="0">
                <a:solidFill>
                  <a:schemeClr val="accent1">
                    <a:lumMod val="40000"/>
                    <a:lumOff val="60000"/>
                  </a:schemeClr>
                </a:solidFill>
                <a:latin typeface="Bahnschrift SemiBold" panose="020B0502040204020203" pitchFamily="34" charset="0"/>
              </a:rPr>
              <a:t>Project Goal</a:t>
            </a:r>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90402" y="127276"/>
            <a:ext cx="1646435" cy="1646435"/>
          </a:xfrm>
          <a:prstGeom prst="rect">
            <a:avLst/>
          </a:prstGeom>
        </p:spPr>
      </p:pic>
      <p:sp>
        <p:nvSpPr>
          <p:cNvPr id="13" name="Rectangle 12"/>
          <p:cNvSpPr/>
          <p:nvPr/>
        </p:nvSpPr>
        <p:spPr>
          <a:xfrm>
            <a:off x="231817" y="3993324"/>
            <a:ext cx="11180774" cy="2185214"/>
          </a:xfrm>
          <a:prstGeom prst="rect">
            <a:avLst/>
          </a:prstGeom>
        </p:spPr>
        <p:txBody>
          <a:bodyPr wrap="square">
            <a:spAutoFit/>
          </a:bodyPr>
          <a:lstStyle/>
          <a:p>
            <a:pPr algn="just"/>
            <a:endParaRPr lang="ru-RU" sz="2400" b="1" dirty="0">
              <a:solidFill>
                <a:schemeClr val="accent1">
                  <a:lumMod val="40000"/>
                  <a:lumOff val="60000"/>
                </a:schemeClr>
              </a:solidFill>
              <a:latin typeface="Bahnschrift SemiBold" panose="020B0502040204020203" pitchFamily="34" charset="0"/>
            </a:endParaRPr>
          </a:p>
          <a:p>
            <a:pPr algn="just"/>
            <a:r>
              <a:rPr lang="en-US" sz="2800" b="1" dirty="0">
                <a:solidFill>
                  <a:schemeClr val="accent1">
                    <a:lumMod val="40000"/>
                    <a:lumOff val="60000"/>
                  </a:schemeClr>
                </a:solidFill>
                <a:latin typeface="Bahnschrift SemiBold" panose="020B0502040204020203" pitchFamily="34" charset="0"/>
              </a:rPr>
              <a:t>2. Objective: </a:t>
            </a:r>
            <a:endParaRPr lang="en-US" sz="2800" b="1" dirty="0" smtClean="0">
              <a:solidFill>
                <a:schemeClr val="accent1">
                  <a:lumMod val="40000"/>
                  <a:lumOff val="60000"/>
                </a:schemeClr>
              </a:solidFill>
              <a:latin typeface="Bahnschrift SemiBold" panose="020B0502040204020203" pitchFamily="34" charset="0"/>
            </a:endParaRPr>
          </a:p>
          <a:p>
            <a:pPr algn="just"/>
            <a:endParaRPr lang="en-US" sz="1000" b="1" dirty="0" smtClean="0">
              <a:solidFill>
                <a:schemeClr val="accent1">
                  <a:lumMod val="40000"/>
                  <a:lumOff val="60000"/>
                </a:schemeClr>
              </a:solidFill>
              <a:latin typeface="Bahnschrift SemiBold" panose="020B0502040204020203" pitchFamily="34" charset="0"/>
            </a:endParaRPr>
          </a:p>
          <a:p>
            <a:pPr algn="just"/>
            <a:r>
              <a:rPr lang="en-US" sz="2400" b="1" dirty="0" smtClean="0">
                <a:solidFill>
                  <a:schemeClr val="accent1">
                    <a:lumMod val="40000"/>
                    <a:lumOff val="60000"/>
                  </a:schemeClr>
                </a:solidFill>
                <a:latin typeface="Bahnschrift SemiBold" panose="020B0502040204020203" pitchFamily="34" charset="0"/>
              </a:rPr>
              <a:t>"</a:t>
            </a:r>
            <a:r>
              <a:rPr lang="en-US" sz="2400" b="1" dirty="0">
                <a:solidFill>
                  <a:schemeClr val="accent1">
                    <a:lumMod val="40000"/>
                    <a:lumOff val="60000"/>
                  </a:schemeClr>
                </a:solidFill>
                <a:latin typeface="Bahnschrift SemiBold" panose="020B0502040204020203" pitchFamily="34" charset="0"/>
              </a:rPr>
              <a:t>Analyze customer data to identify common characteristics of those who are prone to churn. Based on this analysis, a targeted retention strategy can be developed to help increase company profits by reducing churn rates."</a:t>
            </a:r>
          </a:p>
        </p:txBody>
      </p:sp>
    </p:spTree>
    <p:extLst>
      <p:ext uri="{BB962C8B-B14F-4D97-AF65-F5344CB8AC3E}">
        <p14:creationId xmlns:p14="http://schemas.microsoft.com/office/powerpoint/2010/main" val="290877557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up)">
                                      <p:cBhvr>
                                        <p:cTn id="12"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p:cNvSpPr>
            <a:spLocks noGrp="1"/>
          </p:cNvSpPr>
          <p:nvPr>
            <p:ph type="ctrTitle"/>
          </p:nvPr>
        </p:nvSpPr>
        <p:spPr/>
        <p:txBody>
          <a:bodyPr/>
          <a:lstStyle/>
          <a:p>
            <a:endParaRPr lang="en-US"/>
          </a:p>
        </p:txBody>
      </p:sp>
      <p:sp>
        <p:nvSpPr>
          <p:cNvPr id="22" name="Subtitle 21"/>
          <p:cNvSpPr>
            <a:spLocks noGrp="1"/>
          </p:cNvSpPr>
          <p:nvPr>
            <p:ph type="subTitle" idx="1"/>
          </p:nvPr>
        </p:nvSpPr>
        <p:spPr/>
        <p:txBody>
          <a:bodyPr/>
          <a:lstStyle/>
          <a:p>
            <a:endParaRPr lang="en-US"/>
          </a:p>
        </p:txBody>
      </p:sp>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artisticBlur radius="35"/>
                    </a14:imgEffect>
                  </a14:imgLayer>
                </a14:imgProps>
              </a:ext>
              <a:ext uri="{28A0092B-C50C-407E-A947-70E740481C1C}">
                <a14:useLocalDpi xmlns:a14="http://schemas.microsoft.com/office/drawing/2010/main" val="0"/>
              </a:ext>
            </a:extLst>
          </a:blip>
          <a:stretch>
            <a:fillRect/>
          </a:stretch>
        </p:blipFill>
        <p:spPr>
          <a:xfrm>
            <a:off x="1" y="5412"/>
            <a:ext cx="12192000" cy="6858000"/>
          </a:xfrm>
          <a:prstGeom prst="rect">
            <a:avLst/>
          </a:prstGeom>
        </p:spPr>
      </p:pic>
      <p:sp>
        <p:nvSpPr>
          <p:cNvPr id="3" name="TextBox 2"/>
          <p:cNvSpPr txBox="1"/>
          <p:nvPr/>
        </p:nvSpPr>
        <p:spPr>
          <a:xfrm>
            <a:off x="705700" y="2674415"/>
            <a:ext cx="10401449" cy="2677656"/>
          </a:xfrm>
          <a:prstGeom prst="rect">
            <a:avLst/>
          </a:prstGeom>
          <a:noFill/>
        </p:spPr>
        <p:txBody>
          <a:bodyPr wrap="square" rtlCol="0">
            <a:spAutoFit/>
          </a:bodyPr>
          <a:lstStyle/>
          <a:p>
            <a:pPr algn="just"/>
            <a:r>
              <a:rPr lang="en-US" sz="2400" b="1" dirty="0">
                <a:solidFill>
                  <a:schemeClr val="accent1">
                    <a:lumMod val="40000"/>
                    <a:lumOff val="60000"/>
                  </a:schemeClr>
                </a:solidFill>
                <a:latin typeface="Bahnschrift SemiBold" panose="020B0502040204020203" pitchFamily="34" charset="0"/>
              </a:rPr>
              <a:t>Ultimately, these are questions best directed to your marketing team:</a:t>
            </a:r>
          </a:p>
          <a:p>
            <a:pPr algn="just"/>
            <a:endParaRPr lang="en-US" sz="2400" b="1" dirty="0">
              <a:solidFill>
                <a:schemeClr val="accent1">
                  <a:lumMod val="40000"/>
                  <a:lumOff val="60000"/>
                </a:schemeClr>
              </a:solidFill>
              <a:latin typeface="Bahnschrift SemiBold" panose="020B0502040204020203" pitchFamily="34" charset="0"/>
            </a:endParaRPr>
          </a:p>
          <a:p>
            <a:pPr indent="-457200" algn="just">
              <a:buAutoNum type="arabicPeriod"/>
            </a:pPr>
            <a:r>
              <a:rPr lang="en-US" sz="2400" b="1" dirty="0">
                <a:solidFill>
                  <a:schemeClr val="accent1">
                    <a:lumMod val="40000"/>
                    <a:lumOff val="60000"/>
                  </a:schemeClr>
                </a:solidFill>
                <a:latin typeface="Bahnschrift SemiBold" panose="020B0502040204020203" pitchFamily="34" charset="0"/>
              </a:rPr>
              <a:t>What incentives can the company offer to encourage customers to sign </a:t>
            </a:r>
            <a:r>
              <a:rPr lang="en-US" sz="2400" b="1" dirty="0" smtClean="0">
                <a:solidFill>
                  <a:schemeClr val="accent1">
                    <a:lumMod val="40000"/>
                    <a:lumOff val="60000"/>
                  </a:schemeClr>
                </a:solidFill>
                <a:latin typeface="Bahnschrift SemiBold" panose="020B0502040204020203" pitchFamily="34" charset="0"/>
              </a:rPr>
              <a:t>One-year </a:t>
            </a:r>
            <a:r>
              <a:rPr lang="en-US" sz="2400" b="1" dirty="0">
                <a:solidFill>
                  <a:schemeClr val="accent1">
                    <a:lumMod val="40000"/>
                    <a:lumOff val="60000"/>
                  </a:schemeClr>
                </a:solidFill>
                <a:latin typeface="Bahnschrift SemiBold" panose="020B0502040204020203" pitchFamily="34" charset="0"/>
              </a:rPr>
              <a:t>or Two-year </a:t>
            </a:r>
            <a:r>
              <a:rPr lang="en-US" sz="2400" b="1" dirty="0" smtClean="0">
                <a:solidFill>
                  <a:schemeClr val="accent1">
                    <a:lumMod val="40000"/>
                    <a:lumOff val="60000"/>
                  </a:schemeClr>
                </a:solidFill>
                <a:latin typeface="Bahnschrift SemiBold" panose="020B0502040204020203" pitchFamily="34" charset="0"/>
              </a:rPr>
              <a:t>contracts?</a:t>
            </a:r>
          </a:p>
          <a:p>
            <a:pPr indent="-457200" algn="just">
              <a:buAutoNum type="arabicPeriod"/>
            </a:pPr>
            <a:r>
              <a:rPr lang="en-US" sz="2400" b="1" dirty="0" smtClean="0">
                <a:solidFill>
                  <a:schemeClr val="accent1">
                    <a:lumMod val="40000"/>
                    <a:lumOff val="60000"/>
                  </a:schemeClr>
                </a:solidFill>
                <a:latin typeface="Bahnschrift SemiBold" panose="020B0502040204020203" pitchFamily="34" charset="0"/>
              </a:rPr>
              <a:t>What </a:t>
            </a:r>
            <a:r>
              <a:rPr lang="en-US" sz="2400" b="1" dirty="0">
                <a:solidFill>
                  <a:schemeClr val="accent1">
                    <a:lumMod val="40000"/>
                    <a:lumOff val="60000"/>
                  </a:schemeClr>
                </a:solidFill>
                <a:latin typeface="Bahnschrift SemiBold" panose="020B0502040204020203" pitchFamily="34" charset="0"/>
              </a:rPr>
              <a:t>adjustments could make Month-to-Month contracts more appealing to </a:t>
            </a:r>
            <a:r>
              <a:rPr lang="en-US" sz="2400" b="1" dirty="0" smtClean="0">
                <a:solidFill>
                  <a:schemeClr val="accent1">
                    <a:lumMod val="40000"/>
                    <a:lumOff val="60000"/>
                  </a:schemeClr>
                </a:solidFill>
                <a:latin typeface="Bahnschrift SemiBold" panose="020B0502040204020203" pitchFamily="34" charset="0"/>
              </a:rPr>
              <a:t>customers without </a:t>
            </a:r>
            <a:r>
              <a:rPr lang="en-US" sz="2400" b="1" dirty="0">
                <a:solidFill>
                  <a:schemeClr val="accent1">
                    <a:lumMod val="40000"/>
                    <a:lumOff val="60000"/>
                  </a:schemeClr>
                </a:solidFill>
                <a:latin typeface="Bahnschrift SemiBold" panose="020B0502040204020203" pitchFamily="34" charset="0"/>
              </a:rPr>
              <a:t>diminishing the value of longer-term contracts?</a:t>
            </a:r>
          </a:p>
        </p:txBody>
      </p:sp>
      <p:sp>
        <p:nvSpPr>
          <p:cNvPr id="8" name="Rectangle 7"/>
          <p:cNvSpPr/>
          <p:nvPr/>
        </p:nvSpPr>
        <p:spPr>
          <a:xfrm>
            <a:off x="607957" y="921710"/>
            <a:ext cx="10613199" cy="830997"/>
          </a:xfrm>
          <a:prstGeom prst="rect">
            <a:avLst/>
          </a:prstGeom>
        </p:spPr>
        <p:txBody>
          <a:bodyPr wrap="square">
            <a:spAutoFit/>
          </a:bodyPr>
          <a:lstStyle/>
          <a:p>
            <a:pPr algn="just"/>
            <a:r>
              <a:rPr lang="en-US" sz="2400" b="1" dirty="0">
                <a:solidFill>
                  <a:schemeClr val="accent1">
                    <a:lumMod val="40000"/>
                    <a:lumOff val="60000"/>
                  </a:schemeClr>
                </a:solidFill>
                <a:latin typeface="Bahnschrift SemiBold" panose="020B0502040204020203" pitchFamily="34" charset="0"/>
              </a:rPr>
              <a:t>When we consider the Exploratory Data Analysis we did, it is clear that this company has some issue with their Month-to-month contracts.</a:t>
            </a:r>
          </a:p>
        </p:txBody>
      </p:sp>
    </p:spTree>
    <p:extLst>
      <p:ext uri="{BB962C8B-B14F-4D97-AF65-F5344CB8AC3E}">
        <p14:creationId xmlns:p14="http://schemas.microsoft.com/office/powerpoint/2010/main" val="349722532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1" name="Title 20"/>
          <p:cNvSpPr>
            <a:spLocks noGrp="1"/>
          </p:cNvSpPr>
          <p:nvPr>
            <p:ph type="ctrTitle"/>
          </p:nvPr>
        </p:nvSpPr>
        <p:spPr/>
        <p:txBody>
          <a:bodyPr/>
          <a:lstStyle/>
          <a:p>
            <a:endParaRPr lang="en-US"/>
          </a:p>
        </p:txBody>
      </p:sp>
      <p:sp>
        <p:nvSpPr>
          <p:cNvPr id="22" name="Subtitle 21"/>
          <p:cNvSpPr>
            <a:spLocks noGrp="1"/>
          </p:cNvSpPr>
          <p:nvPr>
            <p:ph type="subTitle" idx="1"/>
          </p:nvPr>
        </p:nvSpPr>
        <p:spPr/>
        <p:txBody>
          <a:bodyPr/>
          <a:lstStyle/>
          <a:p>
            <a:endParaRPr lang="en-US"/>
          </a:p>
        </p:txBody>
      </p:sp>
      <p:pic>
        <p:nvPicPr>
          <p:cNvPr id="6" name="Picture 5"/>
          <p:cNvPicPr>
            <a:picLocks noChangeAspect="1"/>
          </p:cNvPicPr>
          <p:nvPr/>
        </p:nvPicPr>
        <p:blipFill>
          <a:blip r:embed="rId4">
            <a:extLst>
              <a:ext uri="{BEBA8EAE-BF5A-486C-A8C5-ECC9F3942E4B}">
                <a14:imgProps xmlns:a14="http://schemas.microsoft.com/office/drawing/2010/main">
                  <a14:imgLayer r:embed="rId5">
                    <a14:imgEffect>
                      <a14:artisticBlur radius="35"/>
                    </a14:imgEffect>
                  </a14:imgLayer>
                </a14:imgProps>
              </a:ext>
              <a:ext uri="{28A0092B-C50C-407E-A947-70E740481C1C}">
                <a14:useLocalDpi xmlns:a14="http://schemas.microsoft.com/office/drawing/2010/main" val="0"/>
              </a:ext>
            </a:extLst>
          </a:blip>
          <a:stretch>
            <a:fillRect/>
          </a:stretch>
        </p:blipFill>
        <p:spPr>
          <a:xfrm>
            <a:off x="1" y="1"/>
            <a:ext cx="12192000" cy="6858000"/>
          </a:xfrm>
          <a:prstGeom prst="rect">
            <a:avLst/>
          </a:prstGeom>
        </p:spPr>
      </p:pic>
      <p:sp>
        <p:nvSpPr>
          <p:cNvPr id="2" name="TextBox 1"/>
          <p:cNvSpPr txBox="1"/>
          <p:nvPr/>
        </p:nvSpPr>
        <p:spPr>
          <a:xfrm>
            <a:off x="6015789" y="1838425"/>
            <a:ext cx="4071487" cy="2531444"/>
          </a:xfrm>
          <a:prstGeom prst="rect">
            <a:avLst/>
          </a:prstGeom>
          <a:noFill/>
        </p:spPr>
        <p:txBody>
          <a:bodyPr wrap="square" rtlCol="0">
            <a:spAutoFit/>
          </a:bodyPr>
          <a:lstStyle/>
          <a:p>
            <a:endParaRPr lang="en-US" dirty="0"/>
          </a:p>
        </p:txBody>
      </p:sp>
      <p:sp>
        <p:nvSpPr>
          <p:cNvPr id="7" name="Rectangle 6"/>
          <p:cNvSpPr/>
          <p:nvPr/>
        </p:nvSpPr>
        <p:spPr>
          <a:xfrm>
            <a:off x="534202" y="417025"/>
            <a:ext cx="11404964" cy="2923877"/>
          </a:xfrm>
          <a:prstGeom prst="rect">
            <a:avLst/>
          </a:prstGeom>
        </p:spPr>
        <p:txBody>
          <a:bodyPr wrap="square">
            <a:spAutoFit/>
          </a:bodyPr>
          <a:lstStyle/>
          <a:p>
            <a:pPr algn="just"/>
            <a:r>
              <a:rPr lang="en-US" sz="2400" b="1" dirty="0">
                <a:solidFill>
                  <a:schemeClr val="accent1">
                    <a:lumMod val="40000"/>
                    <a:lumOff val="60000"/>
                  </a:schemeClr>
                </a:solidFill>
                <a:latin typeface="Bahnschrift SemiBold" panose="020B0502040204020203" pitchFamily="34" charset="0"/>
              </a:rPr>
              <a:t>Key Focus Group for Retention Efforts:</a:t>
            </a:r>
          </a:p>
          <a:p>
            <a:pPr algn="just"/>
            <a:endParaRPr lang="en-US" sz="1100" b="1" dirty="0">
              <a:solidFill>
                <a:schemeClr val="accent1">
                  <a:lumMod val="40000"/>
                  <a:lumOff val="60000"/>
                </a:schemeClr>
              </a:solidFill>
              <a:latin typeface="Bahnschrift SemiBold" panose="020B0502040204020203" pitchFamily="34" charset="0"/>
            </a:endParaRPr>
          </a:p>
          <a:p>
            <a:pPr algn="just">
              <a:lnSpc>
                <a:spcPct val="150000"/>
              </a:lnSpc>
            </a:pPr>
            <a:r>
              <a:rPr lang="en-US" sz="2400" b="1" dirty="0" smtClean="0">
                <a:solidFill>
                  <a:schemeClr val="accent1">
                    <a:lumMod val="40000"/>
                    <a:lumOff val="60000"/>
                  </a:schemeClr>
                </a:solidFill>
                <a:latin typeface="Bahnschrift SemiBold" panose="020B0502040204020203" pitchFamily="34" charset="0"/>
              </a:rPr>
              <a:t>1</a:t>
            </a:r>
            <a:r>
              <a:rPr lang="en-US" sz="2400" b="1" dirty="0">
                <a:solidFill>
                  <a:schemeClr val="accent1">
                    <a:lumMod val="40000"/>
                    <a:lumOff val="60000"/>
                  </a:schemeClr>
                </a:solidFill>
                <a:latin typeface="Bahnschrift SemiBold" panose="020B0502040204020203" pitchFamily="34" charset="0"/>
              </a:rPr>
              <a:t>. Contract: Month-to-month,</a:t>
            </a:r>
          </a:p>
          <a:p>
            <a:pPr algn="just">
              <a:lnSpc>
                <a:spcPct val="150000"/>
              </a:lnSpc>
            </a:pPr>
            <a:r>
              <a:rPr lang="en-US" sz="2400" b="1" dirty="0">
                <a:solidFill>
                  <a:schemeClr val="accent1">
                    <a:lumMod val="40000"/>
                    <a:lumOff val="60000"/>
                  </a:schemeClr>
                </a:solidFill>
                <a:latin typeface="Bahnschrift SemiBold" panose="020B0502040204020203" pitchFamily="34" charset="0"/>
              </a:rPr>
              <a:t>2. Tenure: Short tenure,</a:t>
            </a:r>
          </a:p>
          <a:p>
            <a:pPr algn="just">
              <a:lnSpc>
                <a:spcPct val="150000"/>
              </a:lnSpc>
            </a:pPr>
            <a:r>
              <a:rPr lang="en-US" sz="2400" b="1" dirty="0">
                <a:solidFill>
                  <a:schemeClr val="accent1">
                    <a:lumMod val="40000"/>
                    <a:lumOff val="60000"/>
                  </a:schemeClr>
                </a:solidFill>
                <a:latin typeface="Bahnschrift SemiBold" panose="020B0502040204020203" pitchFamily="34" charset="0"/>
              </a:rPr>
              <a:t>3. Internet service: Fiber optic,</a:t>
            </a:r>
          </a:p>
          <a:p>
            <a:pPr algn="just">
              <a:lnSpc>
                <a:spcPct val="150000"/>
              </a:lnSpc>
            </a:pPr>
            <a:r>
              <a:rPr lang="en-US" sz="2400" b="1" dirty="0">
                <a:solidFill>
                  <a:schemeClr val="accent1">
                    <a:lumMod val="40000"/>
                    <a:lumOff val="60000"/>
                  </a:schemeClr>
                </a:solidFill>
                <a:latin typeface="Bahnschrift SemiBold" panose="020B0502040204020203" pitchFamily="34" charset="0"/>
              </a:rPr>
              <a:t>4. Payment method: Electronic check.</a:t>
            </a:r>
          </a:p>
        </p:txBody>
      </p:sp>
      <p:sp>
        <p:nvSpPr>
          <p:cNvPr id="3" name="Rectangle 2"/>
          <p:cNvSpPr/>
          <p:nvPr/>
        </p:nvSpPr>
        <p:spPr>
          <a:xfrm>
            <a:off x="534202" y="3844339"/>
            <a:ext cx="11093691" cy="2308324"/>
          </a:xfrm>
          <a:prstGeom prst="rect">
            <a:avLst/>
          </a:prstGeom>
        </p:spPr>
        <p:txBody>
          <a:bodyPr wrap="square">
            <a:spAutoFit/>
          </a:bodyPr>
          <a:lstStyle/>
          <a:p>
            <a:pPr algn="just"/>
            <a:r>
              <a:rPr lang="en-US" sz="2400" b="1" dirty="0">
                <a:solidFill>
                  <a:schemeClr val="accent1">
                    <a:lumMod val="40000"/>
                    <a:lumOff val="60000"/>
                  </a:schemeClr>
                </a:solidFill>
                <a:latin typeface="Bahnschrift SemiBold" panose="020B0502040204020203" pitchFamily="34" charset="0"/>
              </a:rPr>
              <a:t>Limitations:</a:t>
            </a:r>
          </a:p>
          <a:p>
            <a:pPr algn="just"/>
            <a:endParaRPr lang="en-US" sz="2400" b="1" dirty="0">
              <a:solidFill>
                <a:schemeClr val="accent1">
                  <a:lumMod val="40000"/>
                  <a:lumOff val="60000"/>
                </a:schemeClr>
              </a:solidFill>
              <a:latin typeface="Bahnschrift SemiBold" panose="020B0502040204020203" pitchFamily="34" charset="0"/>
            </a:endParaRPr>
          </a:p>
          <a:p>
            <a:pPr algn="just"/>
            <a:r>
              <a:rPr lang="en-US" sz="2400" b="1" dirty="0">
                <a:solidFill>
                  <a:schemeClr val="accent1">
                    <a:lumMod val="40000"/>
                    <a:lumOff val="60000"/>
                  </a:schemeClr>
                </a:solidFill>
                <a:latin typeface="Bahnschrift SemiBold" panose="020B0502040204020203" pitchFamily="34" charset="0"/>
              </a:rPr>
              <a:t>Data Constraints: The dataset may not cover all customer preferences and behaviors, limiting recommendation accuracy</a:t>
            </a:r>
            <a:r>
              <a:rPr lang="en-US" sz="2400" b="1" dirty="0" smtClean="0">
                <a:solidFill>
                  <a:schemeClr val="accent1">
                    <a:lumMod val="40000"/>
                    <a:lumOff val="60000"/>
                  </a:schemeClr>
                </a:solidFill>
                <a:latin typeface="Bahnschrift SemiBold" panose="020B0502040204020203" pitchFamily="34" charset="0"/>
              </a:rPr>
              <a:t>.</a:t>
            </a:r>
          </a:p>
          <a:p>
            <a:pPr algn="just"/>
            <a:endParaRPr lang="en-US" sz="2400" b="1" dirty="0">
              <a:solidFill>
                <a:schemeClr val="accent1">
                  <a:lumMod val="40000"/>
                  <a:lumOff val="60000"/>
                </a:schemeClr>
              </a:solidFill>
              <a:latin typeface="Bahnschrift SemiBold" panose="020B0502040204020203" pitchFamily="34" charset="0"/>
            </a:endParaRPr>
          </a:p>
          <a:p>
            <a:pPr algn="just"/>
            <a:r>
              <a:rPr lang="en-US" sz="2400" b="1" dirty="0">
                <a:solidFill>
                  <a:schemeClr val="accent1">
                    <a:lumMod val="40000"/>
                    <a:lumOff val="60000"/>
                  </a:schemeClr>
                </a:solidFill>
                <a:latin typeface="Bahnschrift SemiBold" panose="020B0502040204020203" pitchFamily="34" charset="0"/>
              </a:rPr>
              <a:t>Time Period: Results may vary for other timeframes.</a:t>
            </a:r>
          </a:p>
        </p:txBody>
      </p:sp>
    </p:spTree>
    <p:extLst>
      <p:ext uri="{BB962C8B-B14F-4D97-AF65-F5344CB8AC3E}">
        <p14:creationId xmlns:p14="http://schemas.microsoft.com/office/powerpoint/2010/main" val="150477380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1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p:cNvSpPr>
            <a:spLocks noGrp="1"/>
          </p:cNvSpPr>
          <p:nvPr>
            <p:ph type="ctrTitle"/>
          </p:nvPr>
        </p:nvSpPr>
        <p:spPr/>
        <p:txBody>
          <a:bodyPr/>
          <a:lstStyle/>
          <a:p>
            <a:endParaRPr lang="en-US"/>
          </a:p>
        </p:txBody>
      </p:sp>
      <p:sp>
        <p:nvSpPr>
          <p:cNvPr id="22" name="Subtitle 21"/>
          <p:cNvSpPr>
            <a:spLocks noGrp="1"/>
          </p:cNvSpPr>
          <p:nvPr>
            <p:ph type="subTitle" idx="1"/>
          </p:nvPr>
        </p:nvSpPr>
        <p:spPr/>
        <p:txBody>
          <a:bodyPr/>
          <a:lstStyle/>
          <a:p>
            <a:endParaRPr lang="en-US"/>
          </a:p>
        </p:txBody>
      </p:sp>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artisticBlur radius="35"/>
                    </a14:imgEffect>
                  </a14:imgLayer>
                </a14:imgProps>
              </a:ext>
              <a:ext uri="{28A0092B-C50C-407E-A947-70E740481C1C}">
                <a14:useLocalDpi xmlns:a14="http://schemas.microsoft.com/office/drawing/2010/main" val="0"/>
              </a:ext>
            </a:extLst>
          </a:blip>
          <a:stretch>
            <a:fillRect/>
          </a:stretch>
        </p:blipFill>
        <p:spPr>
          <a:xfrm>
            <a:off x="-80211" y="0"/>
            <a:ext cx="12192000" cy="6858000"/>
          </a:xfrm>
          <a:prstGeom prst="rect">
            <a:avLst/>
          </a:prstGeom>
        </p:spPr>
      </p:pic>
      <p:sp>
        <p:nvSpPr>
          <p:cNvPr id="3" name="TextBox 2"/>
          <p:cNvSpPr txBox="1"/>
          <p:nvPr/>
        </p:nvSpPr>
        <p:spPr>
          <a:xfrm>
            <a:off x="817738" y="1601404"/>
            <a:ext cx="10116393" cy="2862322"/>
          </a:xfrm>
          <a:prstGeom prst="rect">
            <a:avLst/>
          </a:prstGeom>
          <a:noFill/>
        </p:spPr>
        <p:txBody>
          <a:bodyPr wrap="square" rtlCol="0">
            <a:spAutoFit/>
          </a:bodyPr>
          <a:lstStyle/>
          <a:p>
            <a:pPr algn="just">
              <a:lnSpc>
                <a:spcPct val="150000"/>
              </a:lnSpc>
            </a:pPr>
            <a:r>
              <a:rPr lang="en-US" sz="2400" b="1" dirty="0">
                <a:solidFill>
                  <a:schemeClr val="accent1">
                    <a:lumMod val="40000"/>
                    <a:lumOff val="60000"/>
                  </a:schemeClr>
                </a:solidFill>
                <a:latin typeface="Bahnschrift SemiBold" panose="020B0502040204020203" pitchFamily="34" charset="0"/>
              </a:rPr>
              <a:t>Now, let's move to the interactive dashboard I created using </a:t>
            </a:r>
            <a:r>
              <a:rPr lang="en-US" sz="2400" b="1" dirty="0" err="1">
                <a:solidFill>
                  <a:schemeClr val="accent1">
                    <a:lumMod val="40000"/>
                    <a:lumOff val="60000"/>
                  </a:schemeClr>
                </a:solidFill>
                <a:latin typeface="Bahnschrift SemiBold" panose="020B0502040204020203" pitchFamily="34" charset="0"/>
              </a:rPr>
              <a:t>Plotly</a:t>
            </a:r>
            <a:r>
              <a:rPr lang="en-US" sz="2400" b="1" dirty="0">
                <a:solidFill>
                  <a:schemeClr val="accent1">
                    <a:lumMod val="40000"/>
                    <a:lumOff val="60000"/>
                  </a:schemeClr>
                </a:solidFill>
                <a:latin typeface="Bahnschrift SemiBold" panose="020B0502040204020203" pitchFamily="34" charset="0"/>
              </a:rPr>
              <a:t> Dash. </a:t>
            </a:r>
            <a:endParaRPr lang="en-US" sz="2400" b="1" dirty="0" smtClean="0">
              <a:solidFill>
                <a:schemeClr val="accent1">
                  <a:lumMod val="40000"/>
                  <a:lumOff val="60000"/>
                </a:schemeClr>
              </a:solidFill>
              <a:latin typeface="Bahnschrift SemiBold" panose="020B0502040204020203" pitchFamily="34" charset="0"/>
            </a:endParaRPr>
          </a:p>
          <a:p>
            <a:pPr algn="ctr">
              <a:lnSpc>
                <a:spcPct val="150000"/>
              </a:lnSpc>
            </a:pPr>
            <a:r>
              <a:rPr lang="en-US" sz="2400" b="1" dirty="0" smtClean="0">
                <a:solidFill>
                  <a:schemeClr val="accent1">
                    <a:lumMod val="40000"/>
                    <a:lumOff val="60000"/>
                  </a:schemeClr>
                </a:solidFill>
                <a:latin typeface="Bahnschrift SemiBold" panose="020B0502040204020203" pitchFamily="34" charset="0"/>
              </a:rPr>
              <a:t>This </a:t>
            </a:r>
            <a:r>
              <a:rPr lang="en-US" sz="2400" b="1" dirty="0">
                <a:solidFill>
                  <a:schemeClr val="accent1">
                    <a:lumMod val="40000"/>
                    <a:lumOff val="60000"/>
                  </a:schemeClr>
                </a:solidFill>
                <a:latin typeface="Bahnschrift SemiBold" panose="020B0502040204020203" pitchFamily="34" charset="0"/>
              </a:rPr>
              <a:t>dashboard provides real-time insights and allows us to explore different aspects of the data visually. I've set it up on a Google Cloud server, so it’s accessible through a dedicated link for easy access:  </a:t>
            </a:r>
            <a:r>
              <a:rPr lang="en-US" sz="2400" b="1" dirty="0">
                <a:solidFill>
                  <a:schemeClr val="accent1">
                    <a:lumMod val="40000"/>
                    <a:lumOff val="60000"/>
                  </a:schemeClr>
                </a:solidFill>
                <a:latin typeface="Bahnschrift SemiBold" panose="020B0502040204020203" pitchFamily="34" charset="0"/>
                <a:hlinkClick r:id="rId4"/>
              </a:rPr>
              <a:t>http://34.70.27.17:8050/</a:t>
            </a:r>
            <a:endParaRPr lang="en-US" sz="2400" b="1" dirty="0">
              <a:solidFill>
                <a:schemeClr val="accent1">
                  <a:lumMod val="40000"/>
                  <a:lumOff val="60000"/>
                </a:schemeClr>
              </a:solidFill>
              <a:latin typeface="Bahnschrift SemiBold" panose="020B0502040204020203" pitchFamily="34" charset="0"/>
            </a:endParaRPr>
          </a:p>
        </p:txBody>
      </p:sp>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6766" y="-698213"/>
            <a:ext cx="3690221" cy="2767666"/>
          </a:xfrm>
          <a:prstGeom prst="rect">
            <a:avLst/>
          </a:prstGeom>
        </p:spPr>
      </p:pic>
    </p:spTree>
    <p:extLst>
      <p:ext uri="{BB962C8B-B14F-4D97-AF65-F5344CB8AC3E}">
        <p14:creationId xmlns:p14="http://schemas.microsoft.com/office/powerpoint/2010/main" val="128347454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Effect transition="in" filter="fade">
                                      <p:cBhvr>
                                        <p:cTn id="9" dur="10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up)">
                                      <p:cBhvr>
                                        <p:cTn id="14"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p:cNvSpPr>
            <a:spLocks noGrp="1"/>
          </p:cNvSpPr>
          <p:nvPr>
            <p:ph type="ctrTitle"/>
          </p:nvPr>
        </p:nvSpPr>
        <p:spPr/>
        <p:txBody>
          <a:bodyPr/>
          <a:lstStyle/>
          <a:p>
            <a:endParaRPr lang="en-US"/>
          </a:p>
        </p:txBody>
      </p:sp>
      <p:sp>
        <p:nvSpPr>
          <p:cNvPr id="22" name="Subtitle 21"/>
          <p:cNvSpPr>
            <a:spLocks noGrp="1"/>
          </p:cNvSpPr>
          <p:nvPr>
            <p:ph type="subTitle" idx="1"/>
          </p:nvPr>
        </p:nvSpPr>
        <p:spPr/>
        <p:txBody>
          <a:bodyPr/>
          <a:lstStyle/>
          <a:p>
            <a:endParaRPr lang="en-US"/>
          </a:p>
        </p:txBody>
      </p:sp>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artisticBlur radius="35"/>
                    </a14:imgEffect>
                  </a14:imgLayer>
                </a14:imgProps>
              </a:ext>
              <a:ext uri="{28A0092B-C50C-407E-A947-70E740481C1C}">
                <a14:useLocalDpi xmlns:a14="http://schemas.microsoft.com/office/drawing/2010/main" val="0"/>
              </a:ext>
            </a:extLst>
          </a:blip>
          <a:stretch>
            <a:fillRect/>
          </a:stretch>
        </p:blipFill>
        <p:spPr>
          <a:xfrm>
            <a:off x="5412" y="5412"/>
            <a:ext cx="12192000" cy="6858000"/>
          </a:xfrm>
          <a:prstGeom prst="rect">
            <a:avLst/>
          </a:prstGeom>
        </p:spPr>
      </p:pic>
      <p:sp>
        <p:nvSpPr>
          <p:cNvPr id="7" name="TextBox 6"/>
          <p:cNvSpPr txBox="1"/>
          <p:nvPr/>
        </p:nvSpPr>
        <p:spPr>
          <a:xfrm>
            <a:off x="106713" y="1364998"/>
            <a:ext cx="11320095" cy="1569660"/>
          </a:xfrm>
          <a:prstGeom prst="rect">
            <a:avLst/>
          </a:prstGeom>
          <a:noFill/>
        </p:spPr>
        <p:txBody>
          <a:bodyPr wrap="square" rtlCol="0">
            <a:spAutoFit/>
          </a:bodyPr>
          <a:lstStyle/>
          <a:p>
            <a:pPr marL="457200" indent="-457200" algn="just">
              <a:buAutoNum type="arabicPeriod"/>
            </a:pPr>
            <a:r>
              <a:rPr lang="en-US" sz="2400" b="1" dirty="0" smtClean="0">
                <a:solidFill>
                  <a:schemeClr val="accent1">
                    <a:lumMod val="40000"/>
                    <a:lumOff val="60000"/>
                  </a:schemeClr>
                </a:solidFill>
                <a:latin typeface="Bahnschrift SemiBold" panose="020B0502040204020203" pitchFamily="34" charset="0"/>
              </a:rPr>
              <a:t>Libraries </a:t>
            </a:r>
            <a:r>
              <a:rPr lang="en-US" sz="2400" b="1" dirty="0">
                <a:solidFill>
                  <a:schemeClr val="accent1">
                    <a:lumMod val="40000"/>
                    <a:lumOff val="60000"/>
                  </a:schemeClr>
                </a:solidFill>
                <a:latin typeface="Bahnschrift SemiBold" panose="020B0502040204020203" pitchFamily="34" charset="0"/>
              </a:rPr>
              <a:t>and Data Integration: The code uses the dash and </a:t>
            </a:r>
            <a:r>
              <a:rPr lang="en-US" sz="2400" b="1" dirty="0" err="1">
                <a:solidFill>
                  <a:schemeClr val="accent1">
                    <a:lumMod val="40000"/>
                    <a:lumOff val="60000"/>
                  </a:schemeClr>
                </a:solidFill>
                <a:latin typeface="Bahnschrift SemiBold" panose="020B0502040204020203" pitchFamily="34" charset="0"/>
              </a:rPr>
              <a:t>plotly</a:t>
            </a:r>
            <a:r>
              <a:rPr lang="en-US" sz="2400" b="1" dirty="0">
                <a:solidFill>
                  <a:schemeClr val="accent1">
                    <a:lumMod val="40000"/>
                    <a:lumOff val="60000"/>
                  </a:schemeClr>
                </a:solidFill>
                <a:latin typeface="Bahnschrift SemiBold" panose="020B0502040204020203" pitchFamily="34" charset="0"/>
              </a:rPr>
              <a:t> libraries to create an interactive web application for visualizing customer churn data. dash serves as the framework for building the web app, while </a:t>
            </a:r>
            <a:r>
              <a:rPr lang="en-US" sz="2400" b="1" dirty="0" err="1">
                <a:solidFill>
                  <a:schemeClr val="accent1">
                    <a:lumMod val="40000"/>
                    <a:lumOff val="60000"/>
                  </a:schemeClr>
                </a:solidFill>
                <a:latin typeface="Bahnschrift SemiBold" panose="020B0502040204020203" pitchFamily="34" charset="0"/>
              </a:rPr>
              <a:t>plotly</a:t>
            </a:r>
            <a:r>
              <a:rPr lang="en-US" sz="2400" b="1" dirty="0">
                <a:solidFill>
                  <a:schemeClr val="accent1">
                    <a:lumMod val="40000"/>
                    <a:lumOff val="60000"/>
                  </a:schemeClr>
                </a:solidFill>
                <a:latin typeface="Bahnschrift SemiBold" panose="020B0502040204020203" pitchFamily="34" charset="0"/>
              </a:rPr>
              <a:t> is used to create various charts, such as pie, histogram, and bar charts</a:t>
            </a:r>
            <a:r>
              <a:rPr lang="en-US" sz="2400" b="1" dirty="0" smtClean="0">
                <a:solidFill>
                  <a:schemeClr val="accent1">
                    <a:lumMod val="40000"/>
                    <a:lumOff val="60000"/>
                  </a:schemeClr>
                </a:solidFill>
                <a:latin typeface="Bahnschrift SemiBold" panose="020B0502040204020203" pitchFamily="34" charset="0"/>
              </a:rPr>
              <a:t>.</a:t>
            </a:r>
          </a:p>
        </p:txBody>
      </p:sp>
      <p:sp>
        <p:nvSpPr>
          <p:cNvPr id="4" name="Rectangle 3"/>
          <p:cNvSpPr/>
          <p:nvPr/>
        </p:nvSpPr>
        <p:spPr>
          <a:xfrm>
            <a:off x="509515" y="185848"/>
            <a:ext cx="7453953" cy="954107"/>
          </a:xfrm>
          <a:prstGeom prst="rect">
            <a:avLst/>
          </a:prstGeom>
        </p:spPr>
        <p:txBody>
          <a:bodyPr wrap="square">
            <a:spAutoFit/>
          </a:bodyPr>
          <a:lstStyle/>
          <a:p>
            <a:pPr algn="just"/>
            <a:r>
              <a:rPr lang="en-US" sz="2800" b="1" dirty="0">
                <a:solidFill>
                  <a:schemeClr val="accent1">
                    <a:lumMod val="40000"/>
                    <a:lumOff val="60000"/>
                  </a:schemeClr>
                </a:solidFill>
                <a:latin typeface="Bahnschrift SemiBold" panose="020B0502040204020203" pitchFamily="34" charset="0"/>
              </a:rPr>
              <a:t>A quick overview of the main parts of the code and libraries:</a:t>
            </a:r>
          </a:p>
        </p:txBody>
      </p:sp>
      <p:sp>
        <p:nvSpPr>
          <p:cNvPr id="9" name="Rectangle 8"/>
          <p:cNvSpPr/>
          <p:nvPr/>
        </p:nvSpPr>
        <p:spPr>
          <a:xfrm>
            <a:off x="623735" y="4288304"/>
            <a:ext cx="7280413" cy="1938992"/>
          </a:xfrm>
          <a:prstGeom prst="rect">
            <a:avLst/>
          </a:prstGeom>
        </p:spPr>
        <p:txBody>
          <a:bodyPr wrap="square">
            <a:spAutoFit/>
          </a:bodyPr>
          <a:lstStyle/>
          <a:p>
            <a:pPr algn="just"/>
            <a:r>
              <a:rPr lang="en-US" sz="2400" b="1" dirty="0" smtClean="0">
                <a:solidFill>
                  <a:schemeClr val="accent1">
                    <a:lumMod val="40000"/>
                    <a:lumOff val="60000"/>
                  </a:schemeClr>
                </a:solidFill>
                <a:latin typeface="Bahnschrift SemiBold" panose="020B0502040204020203" pitchFamily="34" charset="0"/>
              </a:rPr>
              <a:t>This </a:t>
            </a:r>
            <a:r>
              <a:rPr lang="en-US" sz="2400" b="1" dirty="0" err="1">
                <a:solidFill>
                  <a:schemeClr val="accent1">
                    <a:lumMod val="40000"/>
                    <a:lumOff val="60000"/>
                  </a:schemeClr>
                </a:solidFill>
                <a:latin typeface="Bahnschrift SemiBold" panose="020B0502040204020203" pitchFamily="34" charset="0"/>
              </a:rPr>
              <a:t>DataFrame</a:t>
            </a:r>
            <a:r>
              <a:rPr lang="en-US" sz="2400" b="1" dirty="0">
                <a:solidFill>
                  <a:schemeClr val="accent1">
                    <a:lumMod val="40000"/>
                    <a:lumOff val="60000"/>
                  </a:schemeClr>
                </a:solidFill>
                <a:latin typeface="Bahnschrift SemiBold" panose="020B0502040204020203" pitchFamily="34" charset="0"/>
              </a:rPr>
              <a:t> acts as the main source of data for all the visualizations. Before plotting, the code performs some data preparation steps on the </a:t>
            </a:r>
            <a:r>
              <a:rPr lang="en-US" sz="2400" b="1" dirty="0" err="1">
                <a:solidFill>
                  <a:schemeClr val="accent1">
                    <a:lumMod val="40000"/>
                    <a:lumOff val="60000"/>
                  </a:schemeClr>
                </a:solidFill>
                <a:latin typeface="Bahnschrift SemiBold" panose="020B0502040204020203" pitchFamily="34" charset="0"/>
              </a:rPr>
              <a:t>DataFrame</a:t>
            </a:r>
            <a:r>
              <a:rPr lang="en-US" sz="2400" b="1" dirty="0">
                <a:solidFill>
                  <a:schemeClr val="accent1">
                    <a:lumMod val="40000"/>
                    <a:lumOff val="60000"/>
                  </a:schemeClr>
                </a:solidFill>
                <a:latin typeface="Bahnschrift SemiBold" panose="020B0502040204020203" pitchFamily="34" charset="0"/>
              </a:rPr>
              <a:t>, such as categorizing columns and transforming specific values for better analysis.</a:t>
            </a:r>
          </a:p>
        </p:txBody>
      </p:sp>
      <p:pic>
        <p:nvPicPr>
          <p:cNvPr id="8" name="Picture 7"/>
          <p:cNvPicPr>
            <a:picLocks noChangeAspect="1"/>
          </p:cNvPicPr>
          <p:nvPr/>
        </p:nvPicPr>
        <p:blipFill rotWithShape="1">
          <a:blip r:embed="rId4">
            <a:extLst>
              <a:ext uri="{28A0092B-C50C-407E-A947-70E740481C1C}">
                <a14:useLocalDpi xmlns:a14="http://schemas.microsoft.com/office/drawing/2010/main" val="0"/>
              </a:ext>
            </a:extLst>
          </a:blip>
          <a:srcRect r="51062"/>
          <a:stretch/>
        </p:blipFill>
        <p:spPr>
          <a:xfrm>
            <a:off x="8223558" y="4398496"/>
            <a:ext cx="3654444" cy="1828800"/>
          </a:xfrm>
          <a:prstGeom prst="rect">
            <a:avLst/>
          </a:prstGeom>
        </p:spPr>
      </p:pic>
      <p:sp>
        <p:nvSpPr>
          <p:cNvPr id="2" name="Rectangle 1"/>
          <p:cNvSpPr/>
          <p:nvPr/>
        </p:nvSpPr>
        <p:spPr>
          <a:xfrm>
            <a:off x="587433" y="3121535"/>
            <a:ext cx="10940676" cy="830997"/>
          </a:xfrm>
          <a:prstGeom prst="rect">
            <a:avLst/>
          </a:prstGeom>
        </p:spPr>
        <p:txBody>
          <a:bodyPr wrap="square">
            <a:spAutoFit/>
          </a:bodyPr>
          <a:lstStyle/>
          <a:p>
            <a:pPr algn="just"/>
            <a:r>
              <a:rPr lang="en-US" sz="2400" b="1" dirty="0">
                <a:solidFill>
                  <a:schemeClr val="accent1">
                    <a:lumMod val="40000"/>
                    <a:lumOff val="60000"/>
                  </a:schemeClr>
                </a:solidFill>
                <a:latin typeface="Bahnschrift SemiBold" panose="020B0502040204020203" pitchFamily="34" charset="0"/>
              </a:rPr>
              <a:t>Additionally, the data is loaded from a CSV file using pandas, which reads the file into a </a:t>
            </a:r>
            <a:r>
              <a:rPr lang="en-US" sz="2400" b="1" dirty="0" err="1">
                <a:solidFill>
                  <a:schemeClr val="accent1">
                    <a:lumMod val="40000"/>
                    <a:lumOff val="60000"/>
                  </a:schemeClr>
                </a:solidFill>
                <a:latin typeface="Bahnschrift SemiBold" panose="020B0502040204020203" pitchFamily="34" charset="0"/>
              </a:rPr>
              <a:t>DataFrame</a:t>
            </a:r>
            <a:r>
              <a:rPr lang="en-US" sz="2400" b="1" dirty="0">
                <a:solidFill>
                  <a:schemeClr val="accent1">
                    <a:lumMod val="40000"/>
                    <a:lumOff val="60000"/>
                  </a:schemeClr>
                </a:solidFill>
                <a:latin typeface="Bahnschrift SemiBold" panose="020B0502040204020203" pitchFamily="34" charset="0"/>
              </a:rPr>
              <a:t> (</a:t>
            </a:r>
            <a:r>
              <a:rPr lang="en-US" sz="2400" b="1" dirty="0" err="1">
                <a:solidFill>
                  <a:schemeClr val="accent1">
                    <a:lumMod val="40000"/>
                    <a:lumOff val="60000"/>
                  </a:schemeClr>
                </a:solidFill>
                <a:latin typeface="Bahnschrift SemiBold" panose="020B0502040204020203" pitchFamily="34" charset="0"/>
              </a:rPr>
              <a:t>df</a:t>
            </a:r>
            <a:r>
              <a:rPr lang="en-US" sz="2400" b="1" dirty="0">
                <a:solidFill>
                  <a:schemeClr val="accent1">
                    <a:lumMod val="40000"/>
                    <a:lumOff val="60000"/>
                  </a:schemeClr>
                </a:solidFill>
                <a:latin typeface="Bahnschrift SemiBold" panose="020B0502040204020203" pitchFamily="34" charset="0"/>
              </a:rPr>
              <a:t>). </a:t>
            </a:r>
          </a:p>
        </p:txBody>
      </p:sp>
    </p:spTree>
    <p:extLst>
      <p:ext uri="{BB962C8B-B14F-4D97-AF65-F5344CB8AC3E}">
        <p14:creationId xmlns:p14="http://schemas.microsoft.com/office/powerpoint/2010/main" val="72709872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1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up)">
                                      <p:cBhvr>
                                        <p:cTn id="17" dur="10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up)">
                                      <p:cBhvr>
                                        <p:cTn id="22" dur="10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randombar(horizontal)">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P spid="9" grpId="0"/>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artisticBlur radius="35"/>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7" name="TextBox 16"/>
          <p:cNvSpPr txBox="1"/>
          <p:nvPr/>
        </p:nvSpPr>
        <p:spPr>
          <a:xfrm>
            <a:off x="868860" y="1250670"/>
            <a:ext cx="10626969" cy="1938992"/>
          </a:xfrm>
          <a:prstGeom prst="rect">
            <a:avLst/>
          </a:prstGeom>
          <a:noFill/>
        </p:spPr>
        <p:txBody>
          <a:bodyPr wrap="square" rtlCol="0">
            <a:spAutoFit/>
          </a:bodyPr>
          <a:lstStyle/>
          <a:p>
            <a:pPr algn="just"/>
            <a:r>
              <a:rPr lang="en-US" sz="2400" b="1" dirty="0" smtClean="0">
                <a:solidFill>
                  <a:schemeClr val="accent1">
                    <a:lumMod val="40000"/>
                    <a:lumOff val="60000"/>
                  </a:schemeClr>
                </a:solidFill>
                <a:latin typeface="Bahnschrift SemiBold" panose="020B0502040204020203" pitchFamily="34" charset="0"/>
              </a:rPr>
              <a:t>2. Data </a:t>
            </a:r>
            <a:r>
              <a:rPr lang="en-US" sz="2400" b="1" dirty="0">
                <a:solidFill>
                  <a:schemeClr val="accent1">
                    <a:lumMod val="40000"/>
                    <a:lumOff val="60000"/>
                  </a:schemeClr>
                </a:solidFill>
                <a:latin typeface="Bahnschrift SemiBold" panose="020B0502040204020203" pitchFamily="34" charset="0"/>
              </a:rPr>
              <a:t>Loading and Preparation: The data is loaded from a CSV file, </a:t>
            </a:r>
            <a:r>
              <a:rPr lang="en-US" sz="2400" b="1" dirty="0" smtClean="0">
                <a:solidFill>
                  <a:schemeClr val="accent1">
                    <a:lumMod val="40000"/>
                    <a:lumOff val="60000"/>
                  </a:schemeClr>
                </a:solidFill>
                <a:latin typeface="Bahnschrift SemiBold" panose="020B0502040204020203" pitchFamily="34" charset="0"/>
              </a:rPr>
              <a:t>with transformations </a:t>
            </a:r>
            <a:r>
              <a:rPr lang="en-US" sz="2400" b="1" dirty="0">
                <a:solidFill>
                  <a:schemeClr val="accent1">
                    <a:lumMod val="40000"/>
                    <a:lumOff val="60000"/>
                  </a:schemeClr>
                </a:solidFill>
                <a:latin typeface="Bahnschrift SemiBold" panose="020B0502040204020203" pitchFamily="34" charset="0"/>
              </a:rPr>
              <a:t>applied, such as converting the “</a:t>
            </a:r>
            <a:r>
              <a:rPr lang="en-US" sz="2400" b="1" dirty="0" err="1">
                <a:solidFill>
                  <a:schemeClr val="accent1">
                    <a:lumMod val="40000"/>
                    <a:lumOff val="60000"/>
                  </a:schemeClr>
                </a:solidFill>
                <a:latin typeface="Bahnschrift SemiBold" panose="020B0502040204020203" pitchFamily="34" charset="0"/>
              </a:rPr>
              <a:t>SeniorCitizen</a:t>
            </a:r>
            <a:r>
              <a:rPr lang="en-US" sz="2400" b="1" dirty="0">
                <a:solidFill>
                  <a:schemeClr val="accent1">
                    <a:lumMod val="40000"/>
                    <a:lumOff val="60000"/>
                  </a:schemeClr>
                </a:solidFill>
                <a:latin typeface="Bahnschrift SemiBold" panose="020B0502040204020203" pitchFamily="34" charset="0"/>
              </a:rPr>
              <a:t>” column </a:t>
            </a:r>
            <a:r>
              <a:rPr lang="en-US" sz="2400" b="1" dirty="0" smtClean="0">
                <a:solidFill>
                  <a:schemeClr val="accent1">
                    <a:lumMod val="40000"/>
                    <a:lumOff val="60000"/>
                  </a:schemeClr>
                </a:solidFill>
                <a:latin typeface="Bahnschrift SemiBold" panose="020B0502040204020203" pitchFamily="34" charset="0"/>
              </a:rPr>
              <a:t>to display </a:t>
            </a:r>
            <a:r>
              <a:rPr lang="en-US" sz="2400" b="1" dirty="0">
                <a:solidFill>
                  <a:schemeClr val="accent1">
                    <a:lumMod val="40000"/>
                    <a:lumOff val="60000"/>
                  </a:schemeClr>
                </a:solidFill>
                <a:latin typeface="Bahnschrift SemiBold" panose="020B0502040204020203" pitchFamily="34" charset="0"/>
              </a:rPr>
              <a:t>values as "Yes" or "No." Unnecessary columns are excluded to </a:t>
            </a:r>
            <a:r>
              <a:rPr lang="en-US" sz="2400" b="1" dirty="0" smtClean="0">
                <a:solidFill>
                  <a:schemeClr val="accent1">
                    <a:lumMod val="40000"/>
                    <a:lumOff val="60000"/>
                  </a:schemeClr>
                </a:solidFill>
                <a:latin typeface="Bahnschrift SemiBold" panose="020B0502040204020203" pitchFamily="34" charset="0"/>
              </a:rPr>
              <a:t>  streamline </a:t>
            </a:r>
            <a:r>
              <a:rPr lang="en-US" sz="2400" b="1" dirty="0">
                <a:solidFill>
                  <a:schemeClr val="accent1">
                    <a:lumMod val="40000"/>
                    <a:lumOff val="60000"/>
                  </a:schemeClr>
                </a:solidFill>
                <a:latin typeface="Bahnschrift SemiBold" panose="020B0502040204020203" pitchFamily="34" charset="0"/>
              </a:rPr>
              <a:t>the analysis</a:t>
            </a:r>
            <a:r>
              <a:rPr lang="en-US" sz="2400" b="1" dirty="0" smtClean="0">
                <a:solidFill>
                  <a:schemeClr val="accent1">
                    <a:lumMod val="40000"/>
                    <a:lumOff val="60000"/>
                  </a:schemeClr>
                </a:solidFill>
                <a:latin typeface="Bahnschrift SemiBold" panose="020B0502040204020203" pitchFamily="34" charset="0"/>
              </a:rPr>
              <a:t>.</a:t>
            </a:r>
          </a:p>
          <a:p>
            <a:pPr algn="just"/>
            <a:endParaRPr lang="en-US" sz="2400" b="1" dirty="0" smtClean="0">
              <a:solidFill>
                <a:schemeClr val="accent1">
                  <a:lumMod val="40000"/>
                  <a:lumOff val="60000"/>
                </a:schemeClr>
              </a:solidFill>
              <a:latin typeface="Bahnschrift SemiBold"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61123" y="3604283"/>
            <a:ext cx="7486650" cy="438150"/>
          </a:xfrm>
          <a:prstGeom prst="rect">
            <a:avLst/>
          </a:prstGeom>
        </p:spPr>
      </p:pic>
    </p:spTree>
    <p:extLst>
      <p:ext uri="{BB962C8B-B14F-4D97-AF65-F5344CB8AC3E}">
        <p14:creationId xmlns:p14="http://schemas.microsoft.com/office/powerpoint/2010/main" val="405608338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p:cNvSpPr>
            <a:spLocks noGrp="1"/>
          </p:cNvSpPr>
          <p:nvPr>
            <p:ph type="ctrTitle"/>
          </p:nvPr>
        </p:nvSpPr>
        <p:spPr/>
        <p:txBody>
          <a:bodyPr/>
          <a:lstStyle/>
          <a:p>
            <a:endParaRPr lang="en-US"/>
          </a:p>
        </p:txBody>
      </p:sp>
      <p:sp>
        <p:nvSpPr>
          <p:cNvPr id="22" name="Subtitle 21"/>
          <p:cNvSpPr>
            <a:spLocks noGrp="1"/>
          </p:cNvSpPr>
          <p:nvPr>
            <p:ph type="subTitle" idx="1"/>
          </p:nvPr>
        </p:nvSpPr>
        <p:spPr/>
        <p:txBody>
          <a:bodyPr/>
          <a:lstStyle/>
          <a:p>
            <a:endParaRPr lang="en-US"/>
          </a:p>
        </p:txBody>
      </p:sp>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artisticBlur radius="35"/>
                    </a14:imgEffect>
                  </a14:imgLayer>
                </a14:imgProps>
              </a:ext>
              <a:ext uri="{28A0092B-C50C-407E-A947-70E740481C1C}">
                <a14:useLocalDpi xmlns:a14="http://schemas.microsoft.com/office/drawing/2010/main" val="0"/>
              </a:ext>
            </a:extLst>
          </a:blip>
          <a:stretch>
            <a:fillRect/>
          </a:stretch>
        </p:blipFill>
        <p:spPr>
          <a:xfrm>
            <a:off x="1" y="1"/>
            <a:ext cx="12192000" cy="6858000"/>
          </a:xfrm>
          <a:prstGeom prst="rect">
            <a:avLst/>
          </a:prstGeom>
        </p:spPr>
      </p:pic>
      <p:sp>
        <p:nvSpPr>
          <p:cNvPr id="2" name="TextBox 1"/>
          <p:cNvSpPr txBox="1"/>
          <p:nvPr/>
        </p:nvSpPr>
        <p:spPr>
          <a:xfrm>
            <a:off x="6015789" y="1838425"/>
            <a:ext cx="4071487" cy="2531444"/>
          </a:xfrm>
          <a:prstGeom prst="rect">
            <a:avLst/>
          </a:prstGeom>
          <a:noFill/>
        </p:spPr>
        <p:txBody>
          <a:bodyPr wrap="square" rtlCol="0">
            <a:spAutoFit/>
          </a:bodyPr>
          <a:lstStyle/>
          <a:p>
            <a:endParaRPr lang="en-US" dirty="0"/>
          </a:p>
        </p:txBody>
      </p:sp>
      <p:sp>
        <p:nvSpPr>
          <p:cNvPr id="5" name="TextBox 4"/>
          <p:cNvSpPr txBox="1"/>
          <p:nvPr/>
        </p:nvSpPr>
        <p:spPr>
          <a:xfrm>
            <a:off x="454216" y="136390"/>
            <a:ext cx="11186800" cy="2123658"/>
          </a:xfrm>
          <a:prstGeom prst="rect">
            <a:avLst/>
          </a:prstGeom>
          <a:noFill/>
        </p:spPr>
        <p:txBody>
          <a:bodyPr wrap="square" rtlCol="0">
            <a:spAutoFit/>
          </a:bodyPr>
          <a:lstStyle/>
          <a:p>
            <a:pPr algn="just"/>
            <a:r>
              <a:rPr lang="en-US" sz="2400" b="1" dirty="0">
                <a:solidFill>
                  <a:schemeClr val="accent1">
                    <a:lumMod val="40000"/>
                    <a:lumOff val="60000"/>
                  </a:schemeClr>
                </a:solidFill>
                <a:latin typeface="Bahnschrift SemiBold" panose="020B0502040204020203" pitchFamily="34" charset="0"/>
              </a:rPr>
              <a:t>3. Key Visualizations:</a:t>
            </a:r>
          </a:p>
          <a:p>
            <a:pPr algn="just"/>
            <a:endParaRPr lang="en-US" sz="900" b="1" dirty="0" smtClean="0">
              <a:solidFill>
                <a:schemeClr val="accent1">
                  <a:lumMod val="40000"/>
                  <a:lumOff val="60000"/>
                </a:schemeClr>
              </a:solidFill>
              <a:latin typeface="Bahnschrift SemiBold" panose="020B0502040204020203" pitchFamily="34" charset="0"/>
            </a:endParaRPr>
          </a:p>
          <a:p>
            <a:pPr algn="just"/>
            <a:r>
              <a:rPr lang="en-US" sz="2400" b="1" dirty="0" smtClean="0">
                <a:solidFill>
                  <a:schemeClr val="accent1">
                    <a:lumMod val="40000"/>
                    <a:lumOff val="60000"/>
                  </a:schemeClr>
                </a:solidFill>
                <a:latin typeface="Bahnschrift SemiBold" panose="020B0502040204020203" pitchFamily="34" charset="0"/>
              </a:rPr>
              <a:t>Pie </a:t>
            </a:r>
            <a:r>
              <a:rPr lang="en-US" sz="2400" b="1" dirty="0">
                <a:solidFill>
                  <a:schemeClr val="accent1">
                    <a:lumMod val="40000"/>
                    <a:lumOff val="60000"/>
                  </a:schemeClr>
                </a:solidFill>
                <a:latin typeface="Bahnschrift SemiBold" panose="020B0502040204020203" pitchFamily="34" charset="0"/>
              </a:rPr>
              <a:t>Chart: Displays the overall counts of customers by churn status.</a:t>
            </a:r>
          </a:p>
          <a:p>
            <a:pPr algn="just"/>
            <a:r>
              <a:rPr lang="en-US" sz="2400" b="1" dirty="0">
                <a:solidFill>
                  <a:schemeClr val="accent1">
                    <a:lumMod val="40000"/>
                    <a:lumOff val="60000"/>
                  </a:schemeClr>
                </a:solidFill>
                <a:latin typeface="Bahnschrift SemiBold" panose="020B0502040204020203" pitchFamily="34" charset="0"/>
              </a:rPr>
              <a:t>Dynamic Histograms and Bar Charts: These visualizations allow users to explore the distribution of customers across different attributes, such as </a:t>
            </a:r>
            <a:r>
              <a:rPr lang="en-US" sz="2400" b="1" dirty="0" err="1">
                <a:solidFill>
                  <a:schemeClr val="accent1">
                    <a:lumMod val="40000"/>
                    <a:lumOff val="60000"/>
                  </a:schemeClr>
                </a:solidFill>
                <a:latin typeface="Bahnschrift SemiBold" panose="020B0502040204020203" pitchFamily="34" charset="0"/>
              </a:rPr>
              <a:t>TotalCharges</a:t>
            </a:r>
            <a:r>
              <a:rPr lang="en-US" sz="2400" b="1" dirty="0">
                <a:solidFill>
                  <a:schemeClr val="accent1">
                    <a:lumMod val="40000"/>
                    <a:lumOff val="60000"/>
                  </a:schemeClr>
                </a:solidFill>
                <a:latin typeface="Bahnschrift SemiBold" panose="020B0502040204020203" pitchFamily="34" charset="0"/>
              </a:rPr>
              <a:t> and </a:t>
            </a:r>
            <a:r>
              <a:rPr lang="en-US" sz="2400" b="1" dirty="0" err="1">
                <a:solidFill>
                  <a:schemeClr val="accent1">
                    <a:lumMod val="40000"/>
                    <a:lumOff val="60000"/>
                  </a:schemeClr>
                </a:solidFill>
                <a:latin typeface="Bahnschrift SemiBold" panose="020B0502040204020203" pitchFamily="34" charset="0"/>
              </a:rPr>
              <a:t>MonthlyCharges</a:t>
            </a:r>
            <a:r>
              <a:rPr lang="en-US" sz="2400" b="1" dirty="0">
                <a:solidFill>
                  <a:schemeClr val="accent1">
                    <a:lumMod val="40000"/>
                    <a:lumOff val="60000"/>
                  </a:schemeClr>
                </a:solidFill>
                <a:latin typeface="Bahnschrift SemiBold" panose="020B0502040204020203" pitchFamily="34" charset="0"/>
              </a:rPr>
              <a:t>, with adjustable bin sizes for finer analysis.</a:t>
            </a:r>
          </a:p>
        </p:txBody>
      </p:sp>
      <p:pic>
        <p:nvPicPr>
          <p:cNvPr id="12" name="Picture 11"/>
          <p:cNvPicPr>
            <a:picLocks noChangeAspect="1"/>
          </p:cNvPicPr>
          <p:nvPr/>
        </p:nvPicPr>
        <p:blipFill rotWithShape="1">
          <a:blip r:embed="rId4">
            <a:extLst>
              <a:ext uri="{28A0092B-C50C-407E-A947-70E740481C1C}">
                <a14:useLocalDpi xmlns:a14="http://schemas.microsoft.com/office/drawing/2010/main" val="0"/>
              </a:ext>
            </a:extLst>
          </a:blip>
          <a:srcRect l="1071" t="8592" r="30003" b="1141"/>
          <a:stretch/>
        </p:blipFill>
        <p:spPr>
          <a:xfrm>
            <a:off x="6324690" y="2260048"/>
            <a:ext cx="4613116" cy="4440135"/>
          </a:xfrm>
          <a:prstGeom prst="rect">
            <a:avLst/>
          </a:prstGeom>
        </p:spPr>
      </p:pic>
      <p:pic>
        <p:nvPicPr>
          <p:cNvPr id="13" name="Picture 12"/>
          <p:cNvPicPr>
            <a:picLocks noChangeAspect="1"/>
          </p:cNvPicPr>
          <p:nvPr/>
        </p:nvPicPr>
        <p:blipFill rotWithShape="1">
          <a:blip r:embed="rId5">
            <a:extLst>
              <a:ext uri="{28A0092B-C50C-407E-A947-70E740481C1C}">
                <a14:useLocalDpi xmlns:a14="http://schemas.microsoft.com/office/drawing/2010/main" val="0"/>
              </a:ext>
            </a:extLst>
          </a:blip>
          <a:srcRect t="735" r="14586" b="2766"/>
          <a:stretch/>
        </p:blipFill>
        <p:spPr>
          <a:xfrm>
            <a:off x="856287" y="2280583"/>
            <a:ext cx="4552109" cy="4419600"/>
          </a:xfrm>
          <a:prstGeom prst="rect">
            <a:avLst/>
          </a:prstGeom>
        </p:spPr>
      </p:pic>
    </p:spTree>
    <p:extLst>
      <p:ext uri="{BB962C8B-B14F-4D97-AF65-F5344CB8AC3E}">
        <p14:creationId xmlns:p14="http://schemas.microsoft.com/office/powerpoint/2010/main" val="177162891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p:cNvSpPr>
            <a:spLocks noGrp="1"/>
          </p:cNvSpPr>
          <p:nvPr>
            <p:ph type="ctrTitle"/>
          </p:nvPr>
        </p:nvSpPr>
        <p:spPr/>
        <p:txBody>
          <a:bodyPr/>
          <a:lstStyle/>
          <a:p>
            <a:endParaRPr lang="en-US"/>
          </a:p>
        </p:txBody>
      </p:sp>
      <p:sp>
        <p:nvSpPr>
          <p:cNvPr id="22" name="Subtitle 21"/>
          <p:cNvSpPr>
            <a:spLocks noGrp="1"/>
          </p:cNvSpPr>
          <p:nvPr>
            <p:ph type="subTitle" idx="1"/>
          </p:nvPr>
        </p:nvSpPr>
        <p:spPr/>
        <p:txBody>
          <a:bodyPr/>
          <a:lstStyle/>
          <a:p>
            <a:endParaRPr lang="en-US"/>
          </a:p>
        </p:txBody>
      </p:sp>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artisticBlur radius="35"/>
                    </a14:imgEffect>
                  </a14:imgLayer>
                </a14:imgProps>
              </a:ext>
              <a:ext uri="{28A0092B-C50C-407E-A947-70E740481C1C}">
                <a14:useLocalDpi xmlns:a14="http://schemas.microsoft.com/office/drawing/2010/main" val="0"/>
              </a:ext>
            </a:extLst>
          </a:blip>
          <a:stretch>
            <a:fillRect/>
          </a:stretch>
        </p:blipFill>
        <p:spPr>
          <a:xfrm>
            <a:off x="1" y="1"/>
            <a:ext cx="12192000" cy="6858000"/>
          </a:xfrm>
          <a:prstGeom prst="rect">
            <a:avLst/>
          </a:prstGeom>
        </p:spPr>
      </p:pic>
      <p:sp>
        <p:nvSpPr>
          <p:cNvPr id="2" name="TextBox 1"/>
          <p:cNvSpPr txBox="1"/>
          <p:nvPr/>
        </p:nvSpPr>
        <p:spPr>
          <a:xfrm>
            <a:off x="6015789" y="1838425"/>
            <a:ext cx="4071487" cy="2531444"/>
          </a:xfrm>
          <a:prstGeom prst="rect">
            <a:avLst/>
          </a:prstGeom>
          <a:noFill/>
        </p:spPr>
        <p:txBody>
          <a:bodyPr wrap="square" rtlCol="0">
            <a:spAutoFit/>
          </a:bodyPr>
          <a:lstStyle/>
          <a:p>
            <a:endParaRPr lang="en-US" dirty="0"/>
          </a:p>
        </p:txBody>
      </p:sp>
      <p:sp>
        <p:nvSpPr>
          <p:cNvPr id="3" name="TextBox 2"/>
          <p:cNvSpPr txBox="1"/>
          <p:nvPr/>
        </p:nvSpPr>
        <p:spPr>
          <a:xfrm>
            <a:off x="419046" y="1487419"/>
            <a:ext cx="5713722" cy="3416320"/>
          </a:xfrm>
          <a:prstGeom prst="rect">
            <a:avLst/>
          </a:prstGeom>
          <a:noFill/>
        </p:spPr>
        <p:txBody>
          <a:bodyPr wrap="square" rtlCol="0">
            <a:spAutoFit/>
          </a:bodyPr>
          <a:lstStyle/>
          <a:p>
            <a:pPr algn="just"/>
            <a:r>
              <a:rPr lang="en-US" sz="2400" b="1" dirty="0">
                <a:solidFill>
                  <a:schemeClr val="accent1">
                    <a:lumMod val="40000"/>
                    <a:lumOff val="60000"/>
                  </a:schemeClr>
                </a:solidFill>
                <a:latin typeface="Bahnschrift SemiBold" panose="020B0502040204020203" pitchFamily="34" charset="0"/>
              </a:rPr>
              <a:t>Callbacks and Interactivity: Callback functions are used to update the charts based on user selection in the interface (e.g., selecting a column for analysis</a:t>
            </a:r>
            <a:r>
              <a:rPr lang="en-US" sz="2400" b="1" dirty="0" smtClean="0">
                <a:solidFill>
                  <a:schemeClr val="accent1">
                    <a:lumMod val="40000"/>
                    <a:lumOff val="60000"/>
                  </a:schemeClr>
                </a:solidFill>
                <a:latin typeface="Bahnschrift SemiBold" panose="020B0502040204020203" pitchFamily="34" charset="0"/>
              </a:rPr>
              <a:t>).</a:t>
            </a:r>
          </a:p>
          <a:p>
            <a:pPr algn="just"/>
            <a:endParaRPr lang="en-US" sz="2400" b="1" dirty="0">
              <a:solidFill>
                <a:schemeClr val="accent1">
                  <a:lumMod val="40000"/>
                  <a:lumOff val="60000"/>
                </a:schemeClr>
              </a:solidFill>
              <a:latin typeface="Bahnschrift SemiBold" panose="020B0502040204020203" pitchFamily="34" charset="0"/>
            </a:endParaRPr>
          </a:p>
          <a:p>
            <a:pPr algn="just"/>
            <a:r>
              <a:rPr lang="en-US" sz="2400" b="1" dirty="0" smtClean="0">
                <a:solidFill>
                  <a:schemeClr val="accent1">
                    <a:lumMod val="40000"/>
                    <a:lumOff val="60000"/>
                  </a:schemeClr>
                </a:solidFill>
                <a:latin typeface="Bahnschrift SemiBold" panose="020B0502040204020203" pitchFamily="34" charset="0"/>
              </a:rPr>
              <a:t>These </a:t>
            </a:r>
            <a:r>
              <a:rPr lang="en-US" sz="2400" b="1" dirty="0">
                <a:solidFill>
                  <a:schemeClr val="accent1">
                    <a:lumMod val="40000"/>
                    <a:lumOff val="60000"/>
                  </a:schemeClr>
                </a:solidFill>
                <a:latin typeface="Bahnschrift SemiBold" panose="020B0502040204020203" pitchFamily="34" charset="0"/>
              </a:rPr>
              <a:t>functions control bin sizes and ranges, enabling responsive and customizable charts depending on the data.</a:t>
            </a:r>
          </a:p>
        </p:txBody>
      </p:sp>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r="4528"/>
          <a:stretch/>
        </p:blipFill>
        <p:spPr>
          <a:xfrm>
            <a:off x="6551812" y="549179"/>
            <a:ext cx="5440895" cy="5921567"/>
          </a:xfrm>
          <a:prstGeom prst="rect">
            <a:avLst/>
          </a:prstGeom>
        </p:spPr>
      </p:pic>
    </p:spTree>
    <p:extLst>
      <p:ext uri="{BB962C8B-B14F-4D97-AF65-F5344CB8AC3E}">
        <p14:creationId xmlns:p14="http://schemas.microsoft.com/office/powerpoint/2010/main" val="4936957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p:cNvSpPr>
            <a:spLocks noGrp="1"/>
          </p:cNvSpPr>
          <p:nvPr>
            <p:ph type="ctrTitle"/>
          </p:nvPr>
        </p:nvSpPr>
        <p:spPr/>
        <p:txBody>
          <a:bodyPr/>
          <a:lstStyle/>
          <a:p>
            <a:endParaRPr lang="en-US"/>
          </a:p>
        </p:txBody>
      </p:sp>
      <p:sp>
        <p:nvSpPr>
          <p:cNvPr id="22" name="Subtitle 21"/>
          <p:cNvSpPr>
            <a:spLocks noGrp="1"/>
          </p:cNvSpPr>
          <p:nvPr>
            <p:ph type="subTitle" idx="1"/>
          </p:nvPr>
        </p:nvSpPr>
        <p:spPr/>
        <p:txBody>
          <a:bodyPr/>
          <a:lstStyle/>
          <a:p>
            <a:endParaRPr lang="en-US"/>
          </a:p>
        </p:txBody>
      </p:sp>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artisticBlur radius="35"/>
                    </a14:imgEffect>
                  </a14:imgLayer>
                </a14:imgProps>
              </a:ext>
              <a:ext uri="{28A0092B-C50C-407E-A947-70E740481C1C}">
                <a14:useLocalDpi xmlns:a14="http://schemas.microsoft.com/office/drawing/2010/main" val="0"/>
              </a:ext>
            </a:extLst>
          </a:blip>
          <a:stretch>
            <a:fillRect/>
          </a:stretch>
        </p:blipFill>
        <p:spPr>
          <a:xfrm>
            <a:off x="1" y="1"/>
            <a:ext cx="12192000" cy="6858000"/>
          </a:xfrm>
          <a:prstGeom prst="rect">
            <a:avLst/>
          </a:prstGeom>
        </p:spPr>
      </p:pic>
      <p:sp>
        <p:nvSpPr>
          <p:cNvPr id="2" name="TextBox 1"/>
          <p:cNvSpPr txBox="1"/>
          <p:nvPr/>
        </p:nvSpPr>
        <p:spPr>
          <a:xfrm>
            <a:off x="6015789" y="1838425"/>
            <a:ext cx="4071487" cy="2531444"/>
          </a:xfrm>
          <a:prstGeom prst="rect">
            <a:avLst/>
          </a:prstGeom>
          <a:noFill/>
        </p:spPr>
        <p:txBody>
          <a:bodyPr wrap="square" rtlCol="0">
            <a:spAutoFit/>
          </a:bodyPr>
          <a:lstStyle/>
          <a:p>
            <a:endParaRPr lang="en-US" dirty="0"/>
          </a:p>
        </p:txBody>
      </p:sp>
      <p:sp>
        <p:nvSpPr>
          <p:cNvPr id="7" name="TextBox 6"/>
          <p:cNvSpPr txBox="1"/>
          <p:nvPr/>
        </p:nvSpPr>
        <p:spPr>
          <a:xfrm>
            <a:off x="590203" y="598516"/>
            <a:ext cx="10857381" cy="1569660"/>
          </a:xfrm>
          <a:prstGeom prst="rect">
            <a:avLst/>
          </a:prstGeom>
          <a:noFill/>
        </p:spPr>
        <p:txBody>
          <a:bodyPr wrap="square" rtlCol="0">
            <a:spAutoFit/>
          </a:bodyPr>
          <a:lstStyle/>
          <a:p>
            <a:pPr algn="just"/>
            <a:r>
              <a:rPr lang="en-US" sz="2400" b="1" dirty="0">
                <a:solidFill>
                  <a:schemeClr val="accent1">
                    <a:lumMod val="40000"/>
                    <a:lumOff val="60000"/>
                  </a:schemeClr>
                </a:solidFill>
                <a:latin typeface="Bahnschrift SemiBold" panose="020B0502040204020203" pitchFamily="34" charset="0"/>
              </a:rPr>
              <a:t>This code is used to start the Dash server and launch the web app. </a:t>
            </a:r>
            <a:endParaRPr lang="en-US" sz="2400" b="1" dirty="0" smtClean="0">
              <a:solidFill>
                <a:schemeClr val="accent1">
                  <a:lumMod val="40000"/>
                  <a:lumOff val="60000"/>
                </a:schemeClr>
              </a:solidFill>
              <a:latin typeface="Bahnschrift SemiBold" panose="020B0502040204020203" pitchFamily="34" charset="0"/>
            </a:endParaRPr>
          </a:p>
          <a:p>
            <a:pPr algn="just"/>
            <a:r>
              <a:rPr lang="en-US" sz="2400" b="1" dirty="0" smtClean="0">
                <a:solidFill>
                  <a:schemeClr val="accent1">
                    <a:lumMod val="40000"/>
                    <a:lumOff val="60000"/>
                  </a:schemeClr>
                </a:solidFill>
                <a:latin typeface="Bahnschrift SemiBold" panose="020B0502040204020203" pitchFamily="34" charset="0"/>
              </a:rPr>
              <a:t>Setting </a:t>
            </a:r>
            <a:r>
              <a:rPr lang="en-US" sz="2400" b="1" dirty="0">
                <a:solidFill>
                  <a:schemeClr val="accent1">
                    <a:lumMod val="40000"/>
                    <a:lumOff val="60000"/>
                  </a:schemeClr>
                </a:solidFill>
                <a:latin typeface="Bahnschrift SemiBold" panose="020B0502040204020203" pitchFamily="34" charset="0"/>
              </a:rPr>
              <a:t>debug=True enables debug mode, which provides detailed error messages and automatically reloads the app during development when changes are made to the code.</a:t>
            </a: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4996" y="2566675"/>
            <a:ext cx="3714750" cy="742950"/>
          </a:xfrm>
          <a:prstGeom prst="rect">
            <a:avLst/>
          </a:prstGeom>
        </p:spPr>
      </p:pic>
      <p:sp>
        <p:nvSpPr>
          <p:cNvPr id="9" name="TextBox 8"/>
          <p:cNvSpPr txBox="1"/>
          <p:nvPr/>
        </p:nvSpPr>
        <p:spPr>
          <a:xfrm>
            <a:off x="590203" y="3602038"/>
            <a:ext cx="10968749" cy="1938992"/>
          </a:xfrm>
          <a:prstGeom prst="rect">
            <a:avLst/>
          </a:prstGeom>
          <a:noFill/>
        </p:spPr>
        <p:txBody>
          <a:bodyPr wrap="square" rtlCol="0">
            <a:spAutoFit/>
          </a:bodyPr>
          <a:lstStyle/>
          <a:p>
            <a:pPr algn="just"/>
            <a:r>
              <a:rPr lang="en-US" sz="2400" b="1" dirty="0">
                <a:solidFill>
                  <a:schemeClr val="accent1">
                    <a:lumMod val="40000"/>
                    <a:lumOff val="60000"/>
                  </a:schemeClr>
                </a:solidFill>
                <a:latin typeface="Bahnschrift SemiBold" panose="020B0502040204020203" pitchFamily="34" charset="0"/>
              </a:rPr>
              <a:t>Local Server Setup: The command </a:t>
            </a:r>
            <a:r>
              <a:rPr lang="en-US" sz="2400" b="1" dirty="0" err="1">
                <a:solidFill>
                  <a:schemeClr val="accent1">
                    <a:lumMod val="40000"/>
                    <a:lumOff val="60000"/>
                  </a:schemeClr>
                </a:solidFill>
                <a:latin typeface="Bahnschrift SemiBold" panose="020B0502040204020203" pitchFamily="34" charset="0"/>
              </a:rPr>
              <a:t>app.run_server</a:t>
            </a:r>
            <a:r>
              <a:rPr lang="en-US" sz="2400" b="1" dirty="0">
                <a:solidFill>
                  <a:schemeClr val="accent1">
                    <a:lumMod val="40000"/>
                    <a:lumOff val="60000"/>
                  </a:schemeClr>
                </a:solidFill>
                <a:latin typeface="Bahnschrift SemiBold" panose="020B0502040204020203" pitchFamily="34" charset="0"/>
              </a:rPr>
              <a:t>(debug=True) runs the Dash app on a local server, accessible at </a:t>
            </a:r>
            <a:r>
              <a:rPr lang="en-US" sz="2400" b="1" dirty="0">
                <a:solidFill>
                  <a:schemeClr val="accent1">
                    <a:lumMod val="40000"/>
                    <a:lumOff val="60000"/>
                  </a:schemeClr>
                </a:solidFill>
                <a:latin typeface="Bahnschrift SemiBold" panose="020B0502040204020203" pitchFamily="34" charset="0"/>
                <a:hlinkClick r:id="rId5"/>
              </a:rPr>
              <a:t>http://127.0.0.1:8050</a:t>
            </a:r>
            <a:r>
              <a:rPr lang="en-US" sz="2400" b="1" dirty="0" smtClean="0">
                <a:solidFill>
                  <a:schemeClr val="accent1">
                    <a:lumMod val="40000"/>
                    <a:lumOff val="60000"/>
                  </a:schemeClr>
                </a:solidFill>
                <a:latin typeface="Bahnschrift SemiBold" panose="020B0502040204020203" pitchFamily="34" charset="0"/>
                <a:hlinkClick r:id="rId5"/>
              </a:rPr>
              <a:t>/</a:t>
            </a:r>
            <a:r>
              <a:rPr lang="en-US" sz="2400" b="1" dirty="0" smtClean="0">
                <a:solidFill>
                  <a:schemeClr val="accent1">
                    <a:lumMod val="40000"/>
                    <a:lumOff val="60000"/>
                  </a:schemeClr>
                </a:solidFill>
                <a:latin typeface="Bahnschrift SemiBold" panose="020B0502040204020203" pitchFamily="34" charset="0"/>
              </a:rPr>
              <a:t>.</a:t>
            </a:r>
          </a:p>
          <a:p>
            <a:pPr algn="just"/>
            <a:r>
              <a:rPr lang="en-US" sz="2400" b="1" dirty="0" smtClean="0">
                <a:solidFill>
                  <a:schemeClr val="accent1">
                    <a:lumMod val="40000"/>
                    <a:lumOff val="60000"/>
                  </a:schemeClr>
                </a:solidFill>
                <a:latin typeface="Bahnschrift SemiBold" panose="020B0502040204020203" pitchFamily="34" charset="0"/>
              </a:rPr>
              <a:t>The </a:t>
            </a:r>
            <a:r>
              <a:rPr lang="en-US" sz="2400" b="1" dirty="0">
                <a:solidFill>
                  <a:schemeClr val="accent1">
                    <a:lumMod val="40000"/>
                    <a:lumOff val="60000"/>
                  </a:schemeClr>
                </a:solidFill>
                <a:latin typeface="Bahnschrift SemiBold" panose="020B0502040204020203" pitchFamily="34" charset="0"/>
              </a:rPr>
              <a:t>IP 127.0.0.1 points to the local machine, meaning only the computer running the code can access it by default. The port 8050 is the default for Dash, chosen because it’s not commonly used by other applications, reducing conflicts.</a:t>
            </a:r>
          </a:p>
        </p:txBody>
      </p:sp>
    </p:spTree>
    <p:extLst>
      <p:ext uri="{BB962C8B-B14F-4D97-AF65-F5344CB8AC3E}">
        <p14:creationId xmlns:p14="http://schemas.microsoft.com/office/powerpoint/2010/main" val="17596366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1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randombar(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up)">
                                      <p:cBhvr>
                                        <p:cTn id="1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p:cNvSpPr>
            <a:spLocks noGrp="1"/>
          </p:cNvSpPr>
          <p:nvPr>
            <p:ph type="ctrTitle"/>
          </p:nvPr>
        </p:nvSpPr>
        <p:spPr/>
        <p:txBody>
          <a:bodyPr/>
          <a:lstStyle/>
          <a:p>
            <a:endParaRPr lang="en-US"/>
          </a:p>
        </p:txBody>
      </p:sp>
      <p:sp>
        <p:nvSpPr>
          <p:cNvPr id="22" name="Subtitle 21"/>
          <p:cNvSpPr>
            <a:spLocks noGrp="1"/>
          </p:cNvSpPr>
          <p:nvPr>
            <p:ph type="subTitle" idx="1"/>
          </p:nvPr>
        </p:nvSpPr>
        <p:spPr/>
        <p:txBody>
          <a:bodyPr/>
          <a:lstStyle/>
          <a:p>
            <a:endParaRPr lang="en-US"/>
          </a:p>
        </p:txBody>
      </p:sp>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artisticBlur radius="35"/>
                    </a14:imgEffect>
                  </a14:imgLayer>
                </a14:imgProps>
              </a:ext>
              <a:ext uri="{28A0092B-C50C-407E-A947-70E740481C1C}">
                <a14:useLocalDpi xmlns:a14="http://schemas.microsoft.com/office/drawing/2010/main" val="0"/>
              </a:ext>
            </a:extLst>
          </a:blip>
          <a:stretch>
            <a:fillRect/>
          </a:stretch>
        </p:blipFill>
        <p:spPr>
          <a:xfrm>
            <a:off x="1" y="1"/>
            <a:ext cx="12192000" cy="6858000"/>
          </a:xfrm>
          <a:prstGeom prst="rect">
            <a:avLst/>
          </a:prstGeom>
        </p:spPr>
      </p:pic>
      <p:sp>
        <p:nvSpPr>
          <p:cNvPr id="2" name="TextBox 1"/>
          <p:cNvSpPr txBox="1"/>
          <p:nvPr/>
        </p:nvSpPr>
        <p:spPr>
          <a:xfrm>
            <a:off x="6015789" y="1838425"/>
            <a:ext cx="4071487" cy="2531444"/>
          </a:xfrm>
          <a:prstGeom prst="rect">
            <a:avLst/>
          </a:prstGeom>
          <a:noFill/>
        </p:spPr>
        <p:txBody>
          <a:bodyPr wrap="square" rtlCol="0">
            <a:spAutoFit/>
          </a:bodyPr>
          <a:lstStyle/>
          <a:p>
            <a:endParaRPr lang="en-US" dirty="0"/>
          </a:p>
        </p:txBody>
      </p:sp>
      <p:sp>
        <p:nvSpPr>
          <p:cNvPr id="3" name="TextBox 2"/>
          <p:cNvSpPr txBox="1"/>
          <p:nvPr/>
        </p:nvSpPr>
        <p:spPr>
          <a:xfrm>
            <a:off x="576281" y="154947"/>
            <a:ext cx="10879016" cy="1200329"/>
          </a:xfrm>
          <a:prstGeom prst="rect">
            <a:avLst/>
          </a:prstGeom>
          <a:noFill/>
        </p:spPr>
        <p:txBody>
          <a:bodyPr wrap="square" rtlCol="0">
            <a:spAutoFit/>
          </a:bodyPr>
          <a:lstStyle/>
          <a:p>
            <a:pPr algn="just"/>
            <a:r>
              <a:rPr lang="en-US" sz="2400" b="1" dirty="0">
                <a:solidFill>
                  <a:schemeClr val="accent1">
                    <a:lumMod val="40000"/>
                    <a:lumOff val="60000"/>
                  </a:schemeClr>
                </a:solidFill>
                <a:latin typeface="Bahnschrift SemiBold" panose="020B0502040204020203" pitchFamily="34" charset="0"/>
              </a:rPr>
              <a:t>To make the dashboard accessible online, I deployed it on Google Cloud. </a:t>
            </a:r>
            <a:r>
              <a:rPr lang="en-US" sz="2400" b="1" dirty="0" smtClean="0">
                <a:solidFill>
                  <a:schemeClr val="accent1">
                    <a:lumMod val="40000"/>
                    <a:lumOff val="60000"/>
                  </a:schemeClr>
                </a:solidFill>
                <a:latin typeface="Bahnschrift SemiBold" panose="020B0502040204020203" pitchFamily="34" charset="0"/>
              </a:rPr>
              <a:t>This </a:t>
            </a:r>
            <a:r>
              <a:rPr lang="en-US" sz="2400" b="1" dirty="0">
                <a:solidFill>
                  <a:schemeClr val="accent1">
                    <a:lumMod val="40000"/>
                    <a:lumOff val="60000"/>
                  </a:schemeClr>
                </a:solidFill>
                <a:latin typeface="Bahnschrift SemiBold" panose="020B0502040204020203" pitchFamily="34" charset="0"/>
              </a:rPr>
              <a:t>setup allows for remote access through a secure link, making it easy for team members and stakeholders to view and interact with the dashboard directly.</a:t>
            </a:r>
          </a:p>
        </p:txBody>
      </p:sp>
      <p:sp>
        <p:nvSpPr>
          <p:cNvPr id="4" name="TextBox 3"/>
          <p:cNvSpPr txBox="1"/>
          <p:nvPr/>
        </p:nvSpPr>
        <p:spPr>
          <a:xfrm>
            <a:off x="576281" y="4845758"/>
            <a:ext cx="11135998" cy="1938992"/>
          </a:xfrm>
          <a:prstGeom prst="rect">
            <a:avLst/>
          </a:prstGeom>
          <a:noFill/>
        </p:spPr>
        <p:txBody>
          <a:bodyPr wrap="square" rtlCol="0">
            <a:spAutoFit/>
          </a:bodyPr>
          <a:lstStyle/>
          <a:p>
            <a:pPr algn="just"/>
            <a:r>
              <a:rPr lang="en-US" sz="2400" b="1" dirty="0">
                <a:solidFill>
                  <a:schemeClr val="accent1">
                    <a:lumMod val="40000"/>
                    <a:lumOff val="60000"/>
                  </a:schemeClr>
                </a:solidFill>
                <a:latin typeface="Bahnschrift SemiBold" panose="020B0502040204020203" pitchFamily="34" charset="0"/>
              </a:rPr>
              <a:t>Here is a view of my Google Cloud Console, where the dashboard is hosted on a VM instance. This setup ensures the dashboard is accessible online through a specific link, allowing for real-time interaction with the churn analysis data. The VM instance’s configuration, including external IP, enables secure remote access for users to explore customer insights from anywhere.</a:t>
            </a: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64214" y="1389697"/>
            <a:ext cx="8568644" cy="3363986"/>
          </a:xfrm>
          <a:prstGeom prst="rect">
            <a:avLst/>
          </a:prstGeom>
        </p:spPr>
      </p:pic>
    </p:spTree>
    <p:extLst>
      <p:ext uri="{BB962C8B-B14F-4D97-AF65-F5344CB8AC3E}">
        <p14:creationId xmlns:p14="http://schemas.microsoft.com/office/powerpoint/2010/main" val="320678628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wipe(up)">
                                      <p:cBhvr>
                                        <p:cTn id="17" dur="10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p:cNvSpPr>
            <a:spLocks noGrp="1"/>
          </p:cNvSpPr>
          <p:nvPr>
            <p:ph type="ctrTitle"/>
          </p:nvPr>
        </p:nvSpPr>
        <p:spPr/>
        <p:txBody>
          <a:bodyPr/>
          <a:lstStyle/>
          <a:p>
            <a:endParaRPr lang="en-US"/>
          </a:p>
        </p:txBody>
      </p:sp>
      <p:sp>
        <p:nvSpPr>
          <p:cNvPr id="22" name="Subtitle 21"/>
          <p:cNvSpPr>
            <a:spLocks noGrp="1"/>
          </p:cNvSpPr>
          <p:nvPr>
            <p:ph type="subTitle" idx="1"/>
          </p:nvPr>
        </p:nvSpPr>
        <p:spPr/>
        <p:txBody>
          <a:bodyPr/>
          <a:lstStyle/>
          <a:p>
            <a:endParaRPr lang="en-US"/>
          </a:p>
        </p:txBody>
      </p:sp>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artisticBlur radius="35"/>
                    </a14:imgEffect>
                  </a14:imgLayer>
                </a14:imgProps>
              </a:ext>
              <a:ext uri="{28A0092B-C50C-407E-A947-70E740481C1C}">
                <a14:useLocalDpi xmlns:a14="http://schemas.microsoft.com/office/drawing/2010/main" val="0"/>
              </a:ext>
            </a:extLst>
          </a:blip>
          <a:stretch>
            <a:fillRect/>
          </a:stretch>
        </p:blipFill>
        <p:spPr>
          <a:xfrm>
            <a:off x="1" y="1"/>
            <a:ext cx="12192000" cy="6858000"/>
          </a:xfrm>
          <a:prstGeom prst="rect">
            <a:avLst/>
          </a:prstGeom>
        </p:spPr>
      </p:pic>
      <p:sp>
        <p:nvSpPr>
          <p:cNvPr id="2" name="TextBox 1"/>
          <p:cNvSpPr txBox="1"/>
          <p:nvPr/>
        </p:nvSpPr>
        <p:spPr>
          <a:xfrm>
            <a:off x="6015789" y="1838425"/>
            <a:ext cx="4071487" cy="2531444"/>
          </a:xfrm>
          <a:prstGeom prst="rect">
            <a:avLst/>
          </a:prstGeom>
          <a:noFill/>
        </p:spPr>
        <p:txBody>
          <a:bodyPr wrap="square" rtlCol="0">
            <a:spAutoFit/>
          </a:bodyPr>
          <a:lstStyle/>
          <a:p>
            <a:endParaRPr lang="en-US" dirty="0"/>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
            <a:ext cx="12192000" cy="6858000"/>
          </a:xfrm>
          <a:prstGeom prst="rect">
            <a:avLst/>
          </a:prstGeom>
        </p:spPr>
      </p:pic>
      <p:sp>
        <p:nvSpPr>
          <p:cNvPr id="10" name="TextBox 9"/>
          <p:cNvSpPr txBox="1"/>
          <p:nvPr/>
        </p:nvSpPr>
        <p:spPr>
          <a:xfrm>
            <a:off x="5105399" y="33844"/>
            <a:ext cx="4519247" cy="1446550"/>
          </a:xfrm>
          <a:prstGeom prst="rect">
            <a:avLst/>
          </a:prstGeom>
          <a:noFill/>
        </p:spPr>
        <p:txBody>
          <a:bodyPr wrap="square" rtlCol="0">
            <a:spAutoFit/>
          </a:bodyPr>
          <a:lstStyle/>
          <a:p>
            <a:pPr algn="ctr"/>
            <a:r>
              <a:rPr lang="en-US" sz="4400" dirty="0" smtClean="0">
                <a:ln w="0"/>
                <a:solidFill>
                  <a:schemeClr val="accent1"/>
                </a:solidFill>
                <a:effectLst>
                  <a:reflection blurRad="6350" stA="53000" endA="300" endPos="35500" dir="5400000" sy="-90000" algn="bl" rotWithShape="0"/>
                </a:effectLst>
                <a:latin typeface="Bahnschrift SemiBold" panose="020B0502040204020203" pitchFamily="34" charset="0"/>
              </a:rPr>
              <a:t>Thanks for Your Attention</a:t>
            </a:r>
            <a:endParaRPr lang="en-US" sz="4400" dirty="0">
              <a:ln w="0"/>
              <a:solidFill>
                <a:schemeClr val="accent1"/>
              </a:solidFill>
              <a:effectLst>
                <a:reflection blurRad="6350" stA="53000" endA="300" endPos="35500" dir="5400000" sy="-90000" algn="bl" rotWithShape="0"/>
              </a:effectLst>
              <a:latin typeface="Bahnschrift SemiBold" panose="020B0502040204020203" pitchFamily="34" charset="0"/>
            </a:endParaRPr>
          </a:p>
        </p:txBody>
      </p:sp>
    </p:spTree>
    <p:extLst>
      <p:ext uri="{BB962C8B-B14F-4D97-AF65-F5344CB8AC3E}">
        <p14:creationId xmlns:p14="http://schemas.microsoft.com/office/powerpoint/2010/main" val="1558642597"/>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repeatCount="indefinite" fill="hold" nodeType="clickEffect">
                                  <p:stCondLst>
                                    <p:cond delay="0"/>
                                  </p:stCondLst>
                                  <p:childTnLst>
                                    <p:animEffect transition="out" filter="fade">
                                      <p:cBhvr>
                                        <p:cTn id="6" dur="6000" tmFilter="0, 0; .2, .5; .8, .5; 1, 0"/>
                                        <p:tgtEl>
                                          <p:spTgt spid="9"/>
                                        </p:tgtEl>
                                      </p:cBhvr>
                                    </p:animEffect>
                                    <p:animScale>
                                      <p:cBhvr>
                                        <p:cTn id="7" dur="3000" autoRev="1" fill="hold"/>
                                        <p:tgtEl>
                                          <p:spTgt spid="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p:cNvSpPr>
            <a:spLocks noGrp="1"/>
          </p:cNvSpPr>
          <p:nvPr>
            <p:ph type="ctrTitle"/>
          </p:nvPr>
        </p:nvSpPr>
        <p:spPr/>
        <p:txBody>
          <a:bodyPr/>
          <a:lstStyle/>
          <a:p>
            <a:endParaRPr lang="en-US"/>
          </a:p>
        </p:txBody>
      </p:sp>
      <p:sp>
        <p:nvSpPr>
          <p:cNvPr id="22" name="Subtitle 21"/>
          <p:cNvSpPr>
            <a:spLocks noGrp="1"/>
          </p:cNvSpPr>
          <p:nvPr>
            <p:ph type="subTitle" idx="1"/>
          </p:nvPr>
        </p:nvSpPr>
        <p:spPr/>
        <p:txBody>
          <a:bodyPr/>
          <a:lstStyle/>
          <a:p>
            <a:endParaRPr lang="en-US"/>
          </a:p>
        </p:txBody>
      </p:sp>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artisticBlur radius="35"/>
                    </a14:imgEffect>
                  </a14:imgLayer>
                </a14:imgProps>
              </a:ext>
              <a:ext uri="{28A0092B-C50C-407E-A947-70E740481C1C}">
                <a14:useLocalDpi xmlns:a14="http://schemas.microsoft.com/office/drawing/2010/main" val="0"/>
              </a:ext>
            </a:extLst>
          </a:blip>
          <a:stretch>
            <a:fillRect/>
          </a:stretch>
        </p:blipFill>
        <p:spPr>
          <a:xfrm>
            <a:off x="1" y="1"/>
            <a:ext cx="12192000" cy="6858000"/>
          </a:xfrm>
          <a:prstGeom prst="rect">
            <a:avLst/>
          </a:prstGeom>
        </p:spPr>
      </p:pic>
      <p:sp>
        <p:nvSpPr>
          <p:cNvPr id="2" name="TextBox 1"/>
          <p:cNvSpPr txBox="1"/>
          <p:nvPr/>
        </p:nvSpPr>
        <p:spPr>
          <a:xfrm>
            <a:off x="6015789" y="1838425"/>
            <a:ext cx="4071487" cy="2531444"/>
          </a:xfrm>
          <a:prstGeom prst="rect">
            <a:avLst/>
          </a:prstGeom>
          <a:noFill/>
        </p:spPr>
        <p:txBody>
          <a:bodyPr wrap="square" rtlCol="0">
            <a:spAutoFit/>
          </a:bodyPr>
          <a:lstStyle/>
          <a:p>
            <a:endParaRPr lang="en-US" dirty="0"/>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28094" y="253108"/>
            <a:ext cx="1646435" cy="1646435"/>
          </a:xfrm>
          <a:prstGeom prst="rect">
            <a:avLst/>
          </a:prstGeom>
        </p:spPr>
      </p:pic>
      <p:sp>
        <p:nvSpPr>
          <p:cNvPr id="8" name="Rectangle 7"/>
          <p:cNvSpPr/>
          <p:nvPr/>
        </p:nvSpPr>
        <p:spPr>
          <a:xfrm>
            <a:off x="267308" y="357255"/>
            <a:ext cx="10400692" cy="3262432"/>
          </a:xfrm>
          <a:prstGeom prst="rect">
            <a:avLst/>
          </a:prstGeom>
        </p:spPr>
        <p:txBody>
          <a:bodyPr wrap="square">
            <a:spAutoFit/>
          </a:bodyPr>
          <a:lstStyle/>
          <a:p>
            <a:pPr algn="just"/>
            <a:endParaRPr lang="en-US" sz="2400" b="1" dirty="0">
              <a:solidFill>
                <a:schemeClr val="accent1">
                  <a:lumMod val="40000"/>
                  <a:lumOff val="60000"/>
                </a:schemeClr>
              </a:solidFill>
              <a:latin typeface="Bahnschrift SemiBold" panose="020B0502040204020203" pitchFamily="34" charset="0"/>
            </a:endParaRPr>
          </a:p>
          <a:p>
            <a:pPr algn="just"/>
            <a:r>
              <a:rPr lang="en-US" sz="2800" b="1" dirty="0">
                <a:solidFill>
                  <a:schemeClr val="accent1">
                    <a:lumMod val="40000"/>
                    <a:lumOff val="60000"/>
                  </a:schemeClr>
                </a:solidFill>
                <a:latin typeface="Bahnschrift SemiBold" panose="020B0502040204020203" pitchFamily="34" charset="0"/>
              </a:rPr>
              <a:t>3. Key Analysis Questions</a:t>
            </a:r>
            <a:r>
              <a:rPr lang="en-US" sz="2800" b="1" dirty="0" smtClean="0">
                <a:solidFill>
                  <a:schemeClr val="accent1">
                    <a:lumMod val="40000"/>
                    <a:lumOff val="60000"/>
                  </a:schemeClr>
                </a:solidFill>
                <a:latin typeface="Bahnschrift SemiBold" panose="020B0502040204020203" pitchFamily="34" charset="0"/>
              </a:rPr>
              <a:t>:</a:t>
            </a:r>
          </a:p>
          <a:p>
            <a:pPr algn="just"/>
            <a:endParaRPr lang="en-US" sz="1000" b="1" dirty="0">
              <a:solidFill>
                <a:schemeClr val="accent1">
                  <a:lumMod val="40000"/>
                  <a:lumOff val="60000"/>
                </a:schemeClr>
              </a:solidFill>
              <a:latin typeface="Bahnschrift SemiBold" panose="020B0502040204020203" pitchFamily="34" charset="0"/>
            </a:endParaRPr>
          </a:p>
          <a:p>
            <a:pPr marL="342900" indent="-342900" algn="just">
              <a:lnSpc>
                <a:spcPct val="150000"/>
              </a:lnSpc>
              <a:buFont typeface="Arial" panose="020B0604020202020204" pitchFamily="34" charset="0"/>
              <a:buChar char="•"/>
            </a:pPr>
            <a:r>
              <a:rPr lang="en-US" sz="2400" b="1" dirty="0">
                <a:solidFill>
                  <a:schemeClr val="accent1">
                    <a:lumMod val="40000"/>
                    <a:lumOff val="60000"/>
                  </a:schemeClr>
                </a:solidFill>
                <a:latin typeface="Bahnschrift SemiBold" panose="020B0502040204020203" pitchFamily="34" charset="0"/>
              </a:rPr>
              <a:t>What are the primary causes of customer churn?</a:t>
            </a:r>
          </a:p>
          <a:p>
            <a:pPr marL="342900" indent="-342900" algn="just">
              <a:lnSpc>
                <a:spcPct val="150000"/>
              </a:lnSpc>
              <a:buFont typeface="Arial" panose="020B0604020202020204" pitchFamily="34" charset="0"/>
              <a:buChar char="•"/>
            </a:pPr>
            <a:r>
              <a:rPr lang="en-US" sz="2400" b="1" dirty="0">
                <a:solidFill>
                  <a:schemeClr val="accent1">
                    <a:lumMod val="40000"/>
                    <a:lumOff val="60000"/>
                  </a:schemeClr>
                </a:solidFill>
                <a:latin typeface="Bahnschrift SemiBold" panose="020B0502040204020203" pitchFamily="34" charset="0"/>
              </a:rPr>
              <a:t>What customer characteristics are associated with a higher likelihood of churn?</a:t>
            </a:r>
          </a:p>
          <a:p>
            <a:pPr marL="342900" indent="-342900" algn="just">
              <a:lnSpc>
                <a:spcPct val="150000"/>
              </a:lnSpc>
              <a:buFont typeface="Arial" panose="020B0604020202020204" pitchFamily="34" charset="0"/>
              <a:buChar char="•"/>
            </a:pPr>
            <a:r>
              <a:rPr lang="en-US" sz="2400" b="1" dirty="0">
                <a:solidFill>
                  <a:schemeClr val="accent1">
                    <a:lumMod val="40000"/>
                    <a:lumOff val="60000"/>
                  </a:schemeClr>
                </a:solidFill>
                <a:latin typeface="Bahnschrift SemiBold" panose="020B0502040204020203" pitchFamily="34" charset="0"/>
              </a:rPr>
              <a:t>Which services and products influence customer retention</a:t>
            </a:r>
            <a:r>
              <a:rPr lang="en-US" sz="2400" b="1" dirty="0" smtClean="0">
                <a:solidFill>
                  <a:schemeClr val="accent1">
                    <a:lumMod val="40000"/>
                    <a:lumOff val="60000"/>
                  </a:schemeClr>
                </a:solidFill>
                <a:latin typeface="Bahnschrift SemiBold" panose="020B0502040204020203" pitchFamily="34" charset="0"/>
              </a:rPr>
              <a:t>?</a:t>
            </a:r>
            <a:endParaRPr lang="en-US" sz="2400" b="1" dirty="0">
              <a:solidFill>
                <a:schemeClr val="accent1">
                  <a:lumMod val="40000"/>
                  <a:lumOff val="60000"/>
                </a:schemeClr>
              </a:solidFill>
              <a:latin typeface="Bahnschrift SemiBold" panose="020B0502040204020203" pitchFamily="34" charset="0"/>
            </a:endParaRPr>
          </a:p>
        </p:txBody>
      </p:sp>
      <p:sp>
        <p:nvSpPr>
          <p:cNvPr id="4" name="Rectangle 3"/>
          <p:cNvSpPr/>
          <p:nvPr/>
        </p:nvSpPr>
        <p:spPr>
          <a:xfrm>
            <a:off x="136478" y="4827728"/>
            <a:ext cx="11812137" cy="1200329"/>
          </a:xfrm>
          <a:prstGeom prst="rect">
            <a:avLst/>
          </a:prstGeom>
        </p:spPr>
        <p:txBody>
          <a:bodyPr wrap="square">
            <a:spAutoFit/>
          </a:bodyPr>
          <a:lstStyle/>
          <a:p>
            <a:pPr algn="just"/>
            <a:r>
              <a:rPr lang="en-US" sz="2400" b="1" dirty="0" smtClean="0">
                <a:solidFill>
                  <a:schemeClr val="accent1">
                    <a:lumMod val="40000"/>
                    <a:lumOff val="60000"/>
                  </a:schemeClr>
                </a:solidFill>
                <a:latin typeface="Bahnschrift SemiBold" panose="020B0502040204020203" pitchFamily="34" charset="0"/>
              </a:rPr>
              <a:t>The </a:t>
            </a:r>
            <a:r>
              <a:rPr lang="en-US" sz="2400" b="1" dirty="0">
                <a:solidFill>
                  <a:schemeClr val="accent1">
                    <a:lumMod val="40000"/>
                    <a:lumOff val="60000"/>
                  </a:schemeClr>
                </a:solidFill>
                <a:latin typeface="Bahnschrift SemiBold" panose="020B0502040204020203" pitchFamily="34" charset="0"/>
              </a:rPr>
              <a:t>analysis will help the company identify areas for improvement in business processes and customer engagement strategies, ultimately supporting proactive efforts to prevent customer churn in the future.</a:t>
            </a:r>
          </a:p>
        </p:txBody>
      </p:sp>
      <p:sp>
        <p:nvSpPr>
          <p:cNvPr id="5" name="Rectangle 4"/>
          <p:cNvSpPr/>
          <p:nvPr/>
        </p:nvSpPr>
        <p:spPr>
          <a:xfrm>
            <a:off x="571655" y="4154025"/>
            <a:ext cx="1904689" cy="584775"/>
          </a:xfrm>
          <a:prstGeom prst="rect">
            <a:avLst/>
          </a:prstGeom>
        </p:spPr>
        <p:txBody>
          <a:bodyPr wrap="none">
            <a:spAutoFit/>
          </a:bodyPr>
          <a:lstStyle/>
          <a:p>
            <a:pPr algn="just"/>
            <a:r>
              <a:rPr lang="en-US" sz="3200" b="1" dirty="0">
                <a:solidFill>
                  <a:schemeClr val="accent1">
                    <a:lumMod val="40000"/>
                    <a:lumOff val="60000"/>
                  </a:schemeClr>
                </a:solidFill>
                <a:latin typeface="Bahnschrift SemiBold" panose="020B0502040204020203" pitchFamily="34" charset="0"/>
              </a:rPr>
              <a:t>Outcome:</a:t>
            </a:r>
          </a:p>
        </p:txBody>
      </p:sp>
    </p:spTree>
    <p:extLst>
      <p:ext uri="{BB962C8B-B14F-4D97-AF65-F5344CB8AC3E}">
        <p14:creationId xmlns:p14="http://schemas.microsoft.com/office/powerpoint/2010/main" val="1283950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1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p:cNvSpPr>
            <a:spLocks noGrp="1"/>
          </p:cNvSpPr>
          <p:nvPr>
            <p:ph type="ctrTitle"/>
          </p:nvPr>
        </p:nvSpPr>
        <p:spPr/>
        <p:txBody>
          <a:bodyPr/>
          <a:lstStyle/>
          <a:p>
            <a:endParaRPr lang="en-US"/>
          </a:p>
        </p:txBody>
      </p:sp>
      <p:sp>
        <p:nvSpPr>
          <p:cNvPr id="22" name="Subtitle 21"/>
          <p:cNvSpPr>
            <a:spLocks noGrp="1"/>
          </p:cNvSpPr>
          <p:nvPr>
            <p:ph type="subTitle" idx="1"/>
          </p:nvPr>
        </p:nvSpPr>
        <p:spPr/>
        <p:txBody>
          <a:bodyPr/>
          <a:lstStyle/>
          <a:p>
            <a:endParaRPr lang="en-US"/>
          </a:p>
        </p:txBody>
      </p:sp>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artisticBlur radius="35"/>
                    </a14:imgEffect>
                  </a14:imgLayer>
                </a14:imgProps>
              </a:ext>
              <a:ext uri="{28A0092B-C50C-407E-A947-70E740481C1C}">
                <a14:useLocalDpi xmlns:a14="http://schemas.microsoft.com/office/drawing/2010/main" val="0"/>
              </a:ext>
            </a:extLst>
          </a:blip>
          <a:stretch>
            <a:fillRect/>
          </a:stretch>
        </p:blipFill>
        <p:spPr>
          <a:xfrm>
            <a:off x="0" y="0"/>
            <a:ext cx="12192000" cy="6845299"/>
          </a:xfrm>
          <a:prstGeom prst="rect">
            <a:avLst/>
          </a:prstGeom>
        </p:spPr>
      </p:pic>
      <p:sp>
        <p:nvSpPr>
          <p:cNvPr id="2" name="Rectangle 1"/>
          <p:cNvSpPr/>
          <p:nvPr/>
        </p:nvSpPr>
        <p:spPr>
          <a:xfrm>
            <a:off x="304799" y="4538985"/>
            <a:ext cx="11261678" cy="1846659"/>
          </a:xfrm>
          <a:prstGeom prst="rect">
            <a:avLst/>
          </a:prstGeom>
        </p:spPr>
        <p:txBody>
          <a:bodyPr wrap="square">
            <a:spAutoFit/>
          </a:bodyPr>
          <a:lstStyle/>
          <a:p>
            <a:pPr algn="just"/>
            <a:r>
              <a:rPr lang="en-US" b="1" dirty="0" smtClean="0">
                <a:solidFill>
                  <a:schemeClr val="accent1">
                    <a:lumMod val="40000"/>
                    <a:lumOff val="60000"/>
                  </a:schemeClr>
                </a:solidFill>
                <a:latin typeface="Bahnschrift SemiBold" panose="020B0502040204020203" pitchFamily="34" charset="0"/>
              </a:rPr>
              <a:t/>
            </a:r>
            <a:br>
              <a:rPr lang="en-US" b="1" dirty="0" smtClean="0">
                <a:solidFill>
                  <a:schemeClr val="accent1">
                    <a:lumMod val="40000"/>
                    <a:lumOff val="60000"/>
                  </a:schemeClr>
                </a:solidFill>
                <a:latin typeface="Bahnschrift SemiBold" panose="020B0502040204020203" pitchFamily="34" charset="0"/>
              </a:rPr>
            </a:br>
            <a:r>
              <a:rPr lang="en-US" sz="2400" b="1" dirty="0" smtClean="0">
                <a:solidFill>
                  <a:schemeClr val="accent1">
                    <a:lumMod val="40000"/>
                    <a:lumOff val="60000"/>
                  </a:schemeClr>
                </a:solidFill>
                <a:latin typeface="Bahnschrift SemiBold" panose="020B0502040204020203" pitchFamily="34" charset="0"/>
              </a:rPr>
              <a:t>The </a:t>
            </a:r>
            <a:r>
              <a:rPr lang="en-US" sz="2400" b="1" dirty="0">
                <a:solidFill>
                  <a:schemeClr val="accent1">
                    <a:lumMod val="40000"/>
                    <a:lumOff val="60000"/>
                  </a:schemeClr>
                </a:solidFill>
                <a:latin typeface="Bahnschrift SemiBold" panose="020B0502040204020203" pitchFamily="34" charset="0"/>
              </a:rPr>
              <a:t>dataset includes information about the company's customers, containing around 7,000 rows and approximately </a:t>
            </a:r>
            <a:r>
              <a:rPr lang="en-US" sz="2400" b="1" dirty="0" smtClean="0">
                <a:solidFill>
                  <a:schemeClr val="accent1">
                    <a:lumMod val="40000"/>
                    <a:lumOff val="60000"/>
                  </a:schemeClr>
                </a:solidFill>
                <a:latin typeface="Bahnschrift SemiBold" panose="020B0502040204020203" pitchFamily="34" charset="0"/>
              </a:rPr>
              <a:t>21 </a:t>
            </a:r>
            <a:r>
              <a:rPr lang="en-US" sz="2400" b="1" dirty="0">
                <a:solidFill>
                  <a:schemeClr val="accent1">
                    <a:lumMod val="40000"/>
                    <a:lumOff val="60000"/>
                  </a:schemeClr>
                </a:solidFill>
                <a:latin typeface="Bahnschrift SemiBold" panose="020B0502040204020203" pitchFamily="34" charset="0"/>
              </a:rPr>
              <a:t>columns. These columns cover demographic, analytical, and financial details about each customer, with each row representing an individual customer.</a:t>
            </a:r>
          </a:p>
        </p:txBody>
      </p:sp>
      <p:sp>
        <p:nvSpPr>
          <p:cNvPr id="3" name="Rectangle 2"/>
          <p:cNvSpPr/>
          <p:nvPr/>
        </p:nvSpPr>
        <p:spPr>
          <a:xfrm>
            <a:off x="257032" y="145122"/>
            <a:ext cx="1338828" cy="769441"/>
          </a:xfrm>
          <a:prstGeom prst="rect">
            <a:avLst/>
          </a:prstGeom>
        </p:spPr>
        <p:txBody>
          <a:bodyPr wrap="none">
            <a:spAutoFit/>
          </a:bodyPr>
          <a:lstStyle/>
          <a:p>
            <a:pPr algn="just"/>
            <a:r>
              <a:rPr lang="en-US" sz="4400" b="1" dirty="0">
                <a:solidFill>
                  <a:schemeClr val="accent1">
                    <a:lumMod val="40000"/>
                    <a:lumOff val="60000"/>
                  </a:schemeClr>
                </a:solidFill>
                <a:latin typeface="Bahnschrift SemiBold" panose="020B0502040204020203" pitchFamily="34" charset="0"/>
              </a:rPr>
              <a:t>Data</a:t>
            </a:r>
          </a:p>
        </p:txBody>
      </p:sp>
      <p:sp>
        <p:nvSpPr>
          <p:cNvPr id="5" name="Rectangle 4"/>
          <p:cNvSpPr/>
          <p:nvPr/>
        </p:nvSpPr>
        <p:spPr>
          <a:xfrm>
            <a:off x="5838968" y="3435350"/>
            <a:ext cx="6096000" cy="461665"/>
          </a:xfrm>
          <a:prstGeom prst="rect">
            <a:avLst/>
          </a:prstGeom>
        </p:spPr>
        <p:txBody>
          <a:bodyPr>
            <a:spAutoFit/>
          </a:bodyPr>
          <a:lstStyle/>
          <a:p>
            <a:endParaRPr lang="en-US" sz="2400" b="1" dirty="0">
              <a:solidFill>
                <a:schemeClr val="accent1">
                  <a:lumMod val="40000"/>
                  <a:lumOff val="60000"/>
                </a:schemeClr>
              </a:solidFill>
              <a:latin typeface="Bahnschrift SemiBold" panose="020B0502040204020203" pitchFamily="34" charset="0"/>
            </a:endParaRPr>
          </a:p>
        </p:txBody>
      </p:sp>
      <p:sp>
        <p:nvSpPr>
          <p:cNvPr id="7" name="Rectangle 6"/>
          <p:cNvSpPr/>
          <p:nvPr/>
        </p:nvSpPr>
        <p:spPr>
          <a:xfrm>
            <a:off x="304799" y="4151933"/>
            <a:ext cx="3523722" cy="523220"/>
          </a:xfrm>
          <a:prstGeom prst="rect">
            <a:avLst/>
          </a:prstGeom>
        </p:spPr>
        <p:txBody>
          <a:bodyPr wrap="none">
            <a:spAutoFit/>
          </a:bodyPr>
          <a:lstStyle/>
          <a:p>
            <a:r>
              <a:rPr lang="en-US" sz="2800" b="1" dirty="0">
                <a:solidFill>
                  <a:schemeClr val="accent1">
                    <a:lumMod val="40000"/>
                    <a:lumOff val="60000"/>
                  </a:schemeClr>
                </a:solidFill>
                <a:latin typeface="Bahnschrift SemiBold" panose="020B0502040204020203" pitchFamily="34" charset="0"/>
              </a:rPr>
              <a:t>Dataset Description:</a:t>
            </a:r>
            <a:r>
              <a:rPr lang="ru-RU" sz="2800" b="1" dirty="0">
                <a:solidFill>
                  <a:schemeClr val="accent1">
                    <a:lumMod val="40000"/>
                    <a:lumOff val="60000"/>
                  </a:schemeClr>
                </a:solidFill>
                <a:latin typeface="Bahnschrift SemiBold" panose="020B0502040204020203" pitchFamily="34" charset="0"/>
              </a:rPr>
              <a:t> </a:t>
            </a:r>
            <a:endParaRPr lang="en-US" sz="2800" dirty="0"/>
          </a:p>
        </p:txBody>
      </p:sp>
      <p:pic>
        <p:nvPicPr>
          <p:cNvPr id="8" name="Picture 7"/>
          <p:cNvPicPr>
            <a:picLocks noChangeAspect="1"/>
          </p:cNvPicPr>
          <p:nvPr/>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0256293" y="194770"/>
            <a:ext cx="1473956" cy="1477000"/>
          </a:xfrm>
          <a:prstGeom prst="rect">
            <a:avLst/>
          </a:prstGeom>
        </p:spPr>
      </p:pic>
      <p:grpSp>
        <p:nvGrpSpPr>
          <p:cNvPr id="9" name="Group 8"/>
          <p:cNvGrpSpPr/>
          <p:nvPr/>
        </p:nvGrpSpPr>
        <p:grpSpPr>
          <a:xfrm>
            <a:off x="257032" y="1238756"/>
            <a:ext cx="11261678" cy="2769202"/>
            <a:chOff x="257032" y="1238756"/>
            <a:chExt cx="11261678" cy="2769202"/>
          </a:xfrm>
        </p:grpSpPr>
        <p:sp>
          <p:nvSpPr>
            <p:cNvPr id="4" name="TextBox 3"/>
            <p:cNvSpPr txBox="1"/>
            <p:nvPr/>
          </p:nvSpPr>
          <p:spPr>
            <a:xfrm>
              <a:off x="257032" y="1238756"/>
              <a:ext cx="11261678" cy="2215991"/>
            </a:xfrm>
            <a:prstGeom prst="rect">
              <a:avLst/>
            </a:prstGeom>
            <a:noFill/>
          </p:spPr>
          <p:txBody>
            <a:bodyPr wrap="square" rtlCol="0">
              <a:spAutoFit/>
            </a:bodyPr>
            <a:lstStyle/>
            <a:p>
              <a:pPr algn="just"/>
              <a:r>
                <a:rPr lang="en-US" sz="2800" b="1" dirty="0" smtClean="0">
                  <a:solidFill>
                    <a:schemeClr val="accent1">
                      <a:lumMod val="40000"/>
                      <a:lumOff val="60000"/>
                    </a:schemeClr>
                  </a:solidFill>
                  <a:latin typeface="Bahnschrift SemiBold" panose="020B0502040204020203" pitchFamily="34" charset="0"/>
                </a:rPr>
                <a:t>Data</a:t>
              </a:r>
              <a:r>
                <a:rPr lang="ru-RU" sz="2800" b="1" dirty="0" smtClean="0">
                  <a:solidFill>
                    <a:schemeClr val="accent1">
                      <a:lumMod val="40000"/>
                      <a:lumOff val="60000"/>
                    </a:schemeClr>
                  </a:solidFill>
                  <a:latin typeface="Bahnschrift SemiBold" panose="020B0502040204020203" pitchFamily="34" charset="0"/>
                </a:rPr>
                <a:t> </a:t>
              </a:r>
              <a:r>
                <a:rPr lang="en-US" sz="2800" b="1" dirty="0" smtClean="0">
                  <a:solidFill>
                    <a:schemeClr val="accent1">
                      <a:lumMod val="40000"/>
                      <a:lumOff val="60000"/>
                    </a:schemeClr>
                  </a:solidFill>
                  <a:latin typeface="Bahnschrift SemiBold" panose="020B0502040204020203" pitchFamily="34" charset="0"/>
                </a:rPr>
                <a:t>Source:</a:t>
              </a:r>
              <a:r>
                <a:rPr lang="ru-RU" sz="2800" b="1" dirty="0" smtClean="0">
                  <a:solidFill>
                    <a:schemeClr val="accent1">
                      <a:lumMod val="40000"/>
                      <a:lumOff val="60000"/>
                    </a:schemeClr>
                  </a:solidFill>
                  <a:latin typeface="Bahnschrift SemiBold" panose="020B0502040204020203" pitchFamily="34" charset="0"/>
                </a:rPr>
                <a:t> </a:t>
              </a:r>
              <a:endParaRPr lang="en-US" sz="2800" b="1" dirty="0" smtClean="0">
                <a:solidFill>
                  <a:schemeClr val="accent1">
                    <a:lumMod val="40000"/>
                    <a:lumOff val="60000"/>
                  </a:schemeClr>
                </a:solidFill>
                <a:latin typeface="Bahnschrift SemiBold" panose="020B0502040204020203" pitchFamily="34" charset="0"/>
              </a:endParaRPr>
            </a:p>
            <a:p>
              <a:pPr algn="just"/>
              <a:endParaRPr lang="ru-RU" sz="1400" b="1" dirty="0" smtClean="0">
                <a:solidFill>
                  <a:schemeClr val="accent1">
                    <a:lumMod val="40000"/>
                    <a:lumOff val="60000"/>
                  </a:schemeClr>
                </a:solidFill>
                <a:latin typeface="Bahnschrift SemiBold" panose="020B0502040204020203" pitchFamily="34" charset="0"/>
              </a:endParaRPr>
            </a:p>
            <a:p>
              <a:pPr algn="just"/>
              <a:r>
                <a:rPr lang="en-US" sz="2400" b="1" dirty="0">
                  <a:solidFill>
                    <a:schemeClr val="accent1">
                      <a:lumMod val="40000"/>
                      <a:lumOff val="60000"/>
                    </a:schemeClr>
                  </a:solidFill>
                  <a:latin typeface="Bahnschrift SemiBold" panose="020B0502040204020203" pitchFamily="34" charset="0"/>
                </a:rPr>
                <a:t>"The data used in this project was obtained from </a:t>
              </a:r>
              <a:r>
                <a:rPr lang="en-US" sz="2400" b="1" dirty="0" err="1">
                  <a:solidFill>
                    <a:schemeClr val="accent1">
                      <a:lumMod val="40000"/>
                      <a:lumOff val="60000"/>
                    </a:schemeClr>
                  </a:solidFill>
                  <a:latin typeface="Bahnschrift SemiBold" panose="020B0502040204020203" pitchFamily="34" charset="0"/>
                </a:rPr>
                <a:t>Kaggle</a:t>
              </a:r>
              <a:r>
                <a:rPr lang="en-US" sz="2400" b="1" dirty="0">
                  <a:solidFill>
                    <a:schemeClr val="accent1">
                      <a:lumMod val="40000"/>
                      <a:lumOff val="60000"/>
                    </a:schemeClr>
                  </a:solidFill>
                  <a:latin typeface="Bahnschrift SemiBold" panose="020B0502040204020203" pitchFamily="34" charset="0"/>
                </a:rPr>
                <a:t> </a:t>
              </a:r>
              <a:r>
                <a:rPr lang="en-US" sz="2400" b="1" dirty="0">
                  <a:solidFill>
                    <a:srgbClr val="0070C0"/>
                  </a:solidFill>
                  <a:latin typeface="Bahnschrift SemiBold" panose="020B0502040204020203" pitchFamily="34" charset="0"/>
                </a:rPr>
                <a:t>(</a:t>
              </a:r>
              <a:r>
                <a:rPr lang="en-US" sz="2400" b="1" dirty="0">
                  <a:solidFill>
                    <a:schemeClr val="accent1">
                      <a:lumMod val="20000"/>
                      <a:lumOff val="80000"/>
                    </a:schemeClr>
                  </a:solidFill>
                  <a:latin typeface="Bahnschrift SemiBold" panose="020B0502040204020203" pitchFamily="34" charset="0"/>
                  <a:hlinkClick r:id="rId5"/>
                </a:rPr>
                <a:t>https://</a:t>
              </a:r>
              <a:r>
                <a:rPr lang="en-US" sz="2400" b="1" dirty="0" smtClean="0">
                  <a:solidFill>
                    <a:schemeClr val="accent1">
                      <a:lumMod val="20000"/>
                      <a:lumOff val="80000"/>
                    </a:schemeClr>
                  </a:solidFill>
                  <a:latin typeface="Bahnschrift SemiBold" panose="020B0502040204020203" pitchFamily="34" charset="0"/>
                  <a:hlinkClick r:id="rId5"/>
                </a:rPr>
                <a:t>www.kaggle.com/datasets/blastchar/telco-customer-churn</a:t>
              </a:r>
              <a:r>
                <a:rPr lang="en-US" sz="2400" b="1" dirty="0" smtClean="0">
                  <a:solidFill>
                    <a:srgbClr val="0070C0"/>
                  </a:solidFill>
                  <a:latin typeface="Bahnschrift SemiBold" panose="020B0502040204020203" pitchFamily="34" charset="0"/>
                </a:rPr>
                <a:t>)</a:t>
              </a:r>
              <a:r>
                <a:rPr lang="en-US" sz="2400" b="1" dirty="0" smtClean="0">
                  <a:solidFill>
                    <a:schemeClr val="accent1">
                      <a:lumMod val="40000"/>
                      <a:lumOff val="60000"/>
                    </a:schemeClr>
                  </a:solidFill>
                  <a:latin typeface="Bahnschrift SemiBold" panose="020B0502040204020203" pitchFamily="34" charset="0"/>
                </a:rPr>
                <a:t>, </a:t>
              </a:r>
              <a:r>
                <a:rPr lang="en-US" sz="2400" b="1" dirty="0">
                  <a:solidFill>
                    <a:schemeClr val="accent1">
                      <a:lumMod val="40000"/>
                      <a:lumOff val="60000"/>
                    </a:schemeClr>
                  </a:solidFill>
                  <a:latin typeface="Bahnschrift SemiBold" panose="020B0502040204020203" pitchFamily="34" charset="0"/>
                </a:rPr>
                <a:t>a popular platform that provides open datasets for data science and machine learning. Using this dataset, the project investigates customer churn</a:t>
              </a:r>
              <a:r>
                <a:rPr lang="en-US" sz="2400" b="1" dirty="0" smtClean="0">
                  <a:solidFill>
                    <a:schemeClr val="accent1">
                      <a:lumMod val="40000"/>
                      <a:lumOff val="60000"/>
                    </a:schemeClr>
                  </a:solidFill>
                  <a:latin typeface="Bahnschrift SemiBold" panose="020B0502040204020203" pitchFamily="34" charset="0"/>
                </a:rPr>
                <a:t>."</a:t>
              </a:r>
              <a:endParaRPr lang="en-US" sz="2400" b="1" dirty="0">
                <a:solidFill>
                  <a:schemeClr val="accent1">
                    <a:lumMod val="40000"/>
                    <a:lumOff val="60000"/>
                  </a:schemeClr>
                </a:solidFill>
                <a:latin typeface="Bahnschrift SemiBold" panose="020B0502040204020203" pitchFamily="34" charset="0"/>
              </a:endParaRPr>
            </a:p>
          </p:txBody>
        </p:sp>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929316" y="3336428"/>
              <a:ext cx="1477368" cy="671530"/>
            </a:xfrm>
            <a:prstGeom prst="rect">
              <a:avLst/>
            </a:prstGeom>
          </p:spPr>
        </p:pic>
      </p:grpSp>
    </p:spTree>
    <p:extLst>
      <p:ext uri="{BB962C8B-B14F-4D97-AF65-F5344CB8AC3E}">
        <p14:creationId xmlns:p14="http://schemas.microsoft.com/office/powerpoint/2010/main" val="109133676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up)">
                                      <p:cBhvr>
                                        <p:cTn id="12" dur="1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10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p:cNvSpPr>
            <a:spLocks noGrp="1"/>
          </p:cNvSpPr>
          <p:nvPr>
            <p:ph type="ctrTitle"/>
          </p:nvPr>
        </p:nvSpPr>
        <p:spPr/>
        <p:txBody>
          <a:bodyPr/>
          <a:lstStyle/>
          <a:p>
            <a:endParaRPr lang="en-US"/>
          </a:p>
        </p:txBody>
      </p:sp>
      <p:sp>
        <p:nvSpPr>
          <p:cNvPr id="22" name="Subtitle 21"/>
          <p:cNvSpPr>
            <a:spLocks noGrp="1"/>
          </p:cNvSpPr>
          <p:nvPr>
            <p:ph type="subTitle" idx="1"/>
          </p:nvPr>
        </p:nvSpPr>
        <p:spPr/>
        <p:txBody>
          <a:bodyPr/>
          <a:lstStyle/>
          <a:p>
            <a:endParaRPr lang="en-US"/>
          </a:p>
        </p:txBody>
      </p:sp>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artisticBlur radius="35"/>
                    </a14:imgEffect>
                  </a14:imgLayer>
                </a14:imgProps>
              </a:ext>
              <a:ext uri="{28A0092B-C50C-407E-A947-70E740481C1C}">
                <a14:useLocalDpi xmlns:a14="http://schemas.microsoft.com/office/drawing/2010/main" val="0"/>
              </a:ext>
            </a:extLst>
          </a:blip>
          <a:stretch>
            <a:fillRect/>
          </a:stretch>
        </p:blipFill>
        <p:spPr>
          <a:xfrm>
            <a:off x="0" y="-32313"/>
            <a:ext cx="12192000" cy="6858000"/>
          </a:xfrm>
          <a:prstGeom prst="rect">
            <a:avLst/>
          </a:prstGeom>
        </p:spPr>
      </p:pic>
      <p:sp>
        <p:nvSpPr>
          <p:cNvPr id="2" name="TextBox 1"/>
          <p:cNvSpPr txBox="1"/>
          <p:nvPr/>
        </p:nvSpPr>
        <p:spPr>
          <a:xfrm>
            <a:off x="6015789" y="1838425"/>
            <a:ext cx="4071487" cy="2531444"/>
          </a:xfrm>
          <a:prstGeom prst="rect">
            <a:avLst/>
          </a:prstGeom>
          <a:noFill/>
        </p:spPr>
        <p:txBody>
          <a:bodyPr wrap="square" rtlCol="0">
            <a:spAutoFit/>
          </a:bodyPr>
          <a:lstStyle/>
          <a:p>
            <a:endParaRPr lang="en-US" dirty="0"/>
          </a:p>
        </p:txBody>
      </p:sp>
      <p:sp>
        <p:nvSpPr>
          <p:cNvPr id="3" name="TextBox 2"/>
          <p:cNvSpPr txBox="1"/>
          <p:nvPr/>
        </p:nvSpPr>
        <p:spPr>
          <a:xfrm>
            <a:off x="306533" y="576594"/>
            <a:ext cx="5956146" cy="2062103"/>
          </a:xfrm>
          <a:prstGeom prst="rect">
            <a:avLst/>
          </a:prstGeom>
          <a:noFill/>
        </p:spPr>
        <p:txBody>
          <a:bodyPr wrap="square" rtlCol="0">
            <a:spAutoFit/>
          </a:bodyPr>
          <a:lstStyle/>
          <a:p>
            <a:r>
              <a:rPr lang="en-US" sz="2800" b="1" dirty="0">
                <a:solidFill>
                  <a:schemeClr val="accent1">
                    <a:lumMod val="40000"/>
                    <a:lumOff val="60000"/>
                  </a:schemeClr>
                </a:solidFill>
                <a:latin typeface="Bahnschrift SemiBold" panose="020B0502040204020203" pitchFamily="34" charset="0"/>
              </a:rPr>
              <a:t>Analysis Approach</a:t>
            </a:r>
          </a:p>
          <a:p>
            <a:r>
              <a:rPr lang="en-US" sz="2800" b="1" dirty="0">
                <a:solidFill>
                  <a:schemeClr val="accent1">
                    <a:lumMod val="40000"/>
                    <a:lumOff val="60000"/>
                  </a:schemeClr>
                </a:solidFill>
                <a:latin typeface="Bahnschrift SemiBold" panose="020B0502040204020203" pitchFamily="34" charset="0"/>
              </a:rPr>
              <a:t>Methodology</a:t>
            </a:r>
            <a:r>
              <a:rPr lang="en-US" sz="2800" b="1" dirty="0" smtClean="0">
                <a:solidFill>
                  <a:schemeClr val="accent1">
                    <a:lumMod val="40000"/>
                    <a:lumOff val="60000"/>
                  </a:schemeClr>
                </a:solidFill>
                <a:latin typeface="Bahnschrift SemiBold" panose="020B0502040204020203" pitchFamily="34" charset="0"/>
              </a:rPr>
              <a:t>:</a:t>
            </a:r>
          </a:p>
          <a:p>
            <a:r>
              <a:rPr lang="en-US" sz="2400" b="1" dirty="0">
                <a:solidFill>
                  <a:schemeClr val="accent1">
                    <a:lumMod val="40000"/>
                    <a:lumOff val="60000"/>
                  </a:schemeClr>
                </a:solidFill>
                <a:latin typeface="Bahnschrift SemiBold" panose="020B0502040204020203" pitchFamily="34" charset="0"/>
              </a:rPr>
              <a:t/>
            </a:r>
            <a:br>
              <a:rPr lang="en-US" sz="2400" b="1" dirty="0">
                <a:solidFill>
                  <a:schemeClr val="accent1">
                    <a:lumMod val="40000"/>
                    <a:lumOff val="60000"/>
                  </a:schemeClr>
                </a:solidFill>
                <a:latin typeface="Bahnschrift SemiBold" panose="020B0502040204020203" pitchFamily="34" charset="0"/>
              </a:rPr>
            </a:br>
            <a:r>
              <a:rPr lang="en-US" sz="2400" b="1" dirty="0">
                <a:solidFill>
                  <a:schemeClr val="accent1">
                    <a:lumMod val="40000"/>
                    <a:lumOff val="60000"/>
                  </a:schemeClr>
                </a:solidFill>
                <a:latin typeface="Bahnschrift SemiBold" panose="020B0502040204020203" pitchFamily="34" charset="0"/>
              </a:rPr>
              <a:t>The following steps were conducted in this </a:t>
            </a:r>
            <a:r>
              <a:rPr lang="en-US" sz="2400" b="1" dirty="0" smtClean="0">
                <a:solidFill>
                  <a:schemeClr val="accent1">
                    <a:lumMod val="40000"/>
                    <a:lumOff val="60000"/>
                  </a:schemeClr>
                </a:solidFill>
                <a:latin typeface="Bahnschrift SemiBold" panose="020B0502040204020203" pitchFamily="34" charset="0"/>
              </a:rPr>
              <a:t>analysis.</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81996" y="137479"/>
            <a:ext cx="3367205" cy="4778159"/>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05637" y="2203332"/>
            <a:ext cx="2500183" cy="4387754"/>
          </a:xfrm>
          <a:prstGeom prst="rect">
            <a:avLst/>
          </a:prstGeom>
        </p:spPr>
      </p:pic>
      <p:sp>
        <p:nvSpPr>
          <p:cNvPr id="7" name="Rectangle 6"/>
          <p:cNvSpPr/>
          <p:nvPr/>
        </p:nvSpPr>
        <p:spPr>
          <a:xfrm>
            <a:off x="413469" y="4254432"/>
            <a:ext cx="8899455" cy="1815882"/>
          </a:xfrm>
          <a:prstGeom prst="rect">
            <a:avLst/>
          </a:prstGeom>
        </p:spPr>
        <p:txBody>
          <a:bodyPr wrap="square">
            <a:spAutoFit/>
          </a:bodyPr>
          <a:lstStyle/>
          <a:p>
            <a:r>
              <a:rPr lang="en-US" sz="2800" b="1" dirty="0" smtClean="0">
                <a:solidFill>
                  <a:schemeClr val="accent1">
                    <a:lumMod val="40000"/>
                    <a:lumOff val="60000"/>
                  </a:schemeClr>
                </a:solidFill>
                <a:latin typeface="Bahnschrift SemiBold" panose="020B0502040204020203" pitchFamily="34" charset="0"/>
              </a:rPr>
              <a:t>Data </a:t>
            </a:r>
            <a:r>
              <a:rPr lang="en-US" sz="2800" b="1" dirty="0">
                <a:solidFill>
                  <a:schemeClr val="accent1">
                    <a:lumMod val="40000"/>
                    <a:lumOff val="60000"/>
                  </a:schemeClr>
                </a:solidFill>
                <a:latin typeface="Bahnschrift SemiBold" panose="020B0502040204020203" pitchFamily="34" charset="0"/>
              </a:rPr>
              <a:t>Cleaning</a:t>
            </a:r>
            <a:r>
              <a:rPr lang="en-US" sz="2800" b="1" dirty="0" smtClean="0">
                <a:solidFill>
                  <a:schemeClr val="accent1">
                    <a:lumMod val="40000"/>
                    <a:lumOff val="60000"/>
                  </a:schemeClr>
                </a:solidFill>
                <a:latin typeface="Bahnschrift SemiBold" panose="020B0502040204020203" pitchFamily="34" charset="0"/>
              </a:rPr>
              <a:t>:</a:t>
            </a:r>
          </a:p>
          <a:p>
            <a:endParaRPr lang="ru-RU" sz="2400" b="1" dirty="0">
              <a:solidFill>
                <a:schemeClr val="accent1">
                  <a:lumMod val="40000"/>
                  <a:lumOff val="60000"/>
                </a:schemeClr>
              </a:solidFill>
              <a:latin typeface="Bahnschrift SemiBold" panose="020B0502040204020203" pitchFamily="34" charset="0"/>
            </a:endParaRPr>
          </a:p>
          <a:p>
            <a:r>
              <a:rPr lang="en-US" sz="2800" b="1" dirty="0">
                <a:solidFill>
                  <a:schemeClr val="accent1">
                    <a:lumMod val="40000"/>
                    <a:lumOff val="60000"/>
                  </a:schemeClr>
                </a:solidFill>
                <a:latin typeface="Bahnschrift SemiBold" panose="020B0502040204020203" pitchFamily="34" charset="0"/>
              </a:rPr>
              <a:t>Missing values were handled to restore data completeness.</a:t>
            </a:r>
            <a:endParaRPr lang="ru-RU" sz="2800" b="1" dirty="0">
              <a:solidFill>
                <a:schemeClr val="accent1">
                  <a:lumMod val="40000"/>
                  <a:lumOff val="60000"/>
                </a:schemeClr>
              </a:solidFill>
              <a:latin typeface="Bahnschrift SemiBold" panose="020B0502040204020203" pitchFamily="34" charset="0"/>
            </a:endParaRPr>
          </a:p>
        </p:txBody>
      </p:sp>
    </p:spTree>
    <p:extLst>
      <p:ext uri="{BB962C8B-B14F-4D97-AF65-F5344CB8AC3E}">
        <p14:creationId xmlns:p14="http://schemas.microsoft.com/office/powerpoint/2010/main" val="3111373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p:cNvSpPr>
            <a:spLocks noGrp="1"/>
          </p:cNvSpPr>
          <p:nvPr>
            <p:ph type="ctrTitle"/>
          </p:nvPr>
        </p:nvSpPr>
        <p:spPr/>
        <p:txBody>
          <a:bodyPr/>
          <a:lstStyle/>
          <a:p>
            <a:endParaRPr lang="en-US"/>
          </a:p>
        </p:txBody>
      </p:sp>
      <p:sp>
        <p:nvSpPr>
          <p:cNvPr id="22" name="Subtitle 21"/>
          <p:cNvSpPr>
            <a:spLocks noGrp="1"/>
          </p:cNvSpPr>
          <p:nvPr>
            <p:ph type="subTitle" idx="1"/>
          </p:nvPr>
        </p:nvSpPr>
        <p:spPr/>
        <p:txBody>
          <a:bodyPr/>
          <a:lstStyle/>
          <a:p>
            <a:endParaRPr lang="en-US"/>
          </a:p>
        </p:txBody>
      </p:sp>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artisticBlur radius="35"/>
                    </a14:imgEffect>
                  </a14:imgLayer>
                </a14:imgProps>
              </a:ext>
              <a:ext uri="{28A0092B-C50C-407E-A947-70E740481C1C}">
                <a14:useLocalDpi xmlns:a14="http://schemas.microsoft.com/office/drawing/2010/main" val="0"/>
              </a:ext>
            </a:extLst>
          </a:blip>
          <a:stretch>
            <a:fillRect/>
          </a:stretch>
        </p:blipFill>
        <p:spPr>
          <a:xfrm>
            <a:off x="1" y="1"/>
            <a:ext cx="12192000" cy="6858000"/>
          </a:xfrm>
          <a:prstGeom prst="rect">
            <a:avLst/>
          </a:prstGeom>
        </p:spPr>
      </p:pic>
      <p:sp>
        <p:nvSpPr>
          <p:cNvPr id="2" name="TextBox 1"/>
          <p:cNvSpPr txBox="1"/>
          <p:nvPr/>
        </p:nvSpPr>
        <p:spPr>
          <a:xfrm>
            <a:off x="6015789" y="1838425"/>
            <a:ext cx="4071487" cy="2531444"/>
          </a:xfrm>
          <a:prstGeom prst="rect">
            <a:avLst/>
          </a:prstGeom>
          <a:noFill/>
        </p:spPr>
        <p:txBody>
          <a:bodyPr wrap="square" rtlCol="0">
            <a:spAutoFit/>
          </a:bodyPr>
          <a:lstStyle/>
          <a:p>
            <a:endParaRPr lang="en-US"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9297" y="1209928"/>
            <a:ext cx="4670703" cy="4896300"/>
          </a:xfrm>
          <a:prstGeom prst="rect">
            <a:avLst/>
          </a:prstGeom>
        </p:spPr>
      </p:pic>
      <p:sp>
        <p:nvSpPr>
          <p:cNvPr id="5" name="TextBox 4"/>
          <p:cNvSpPr txBox="1"/>
          <p:nvPr/>
        </p:nvSpPr>
        <p:spPr>
          <a:xfrm>
            <a:off x="495300" y="220244"/>
            <a:ext cx="11419196" cy="830997"/>
          </a:xfrm>
          <a:prstGeom prst="rect">
            <a:avLst/>
          </a:prstGeom>
          <a:noFill/>
        </p:spPr>
        <p:txBody>
          <a:bodyPr wrap="square" rtlCol="0">
            <a:spAutoFit/>
          </a:bodyPr>
          <a:lstStyle/>
          <a:p>
            <a:pPr algn="ctr"/>
            <a:r>
              <a:rPr lang="en-US" sz="2400" b="1" dirty="0">
                <a:solidFill>
                  <a:schemeClr val="accent1">
                    <a:lumMod val="40000"/>
                    <a:lumOff val="60000"/>
                  </a:schemeClr>
                </a:solidFill>
                <a:latin typeface="Bahnschrift SemiBold" panose="020B0502040204020203" pitchFamily="34" charset="0"/>
              </a:rPr>
              <a:t>Data types were standardized to ensure that all variables are in appropriate formats, which is critical for analysis and modeling.</a:t>
            </a:r>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1080" y="1209928"/>
            <a:ext cx="5886917" cy="4896300"/>
          </a:xfrm>
          <a:prstGeom prst="rect">
            <a:avLst/>
          </a:prstGeom>
        </p:spPr>
      </p:pic>
    </p:spTree>
    <p:extLst>
      <p:ext uri="{BB962C8B-B14F-4D97-AF65-F5344CB8AC3E}">
        <p14:creationId xmlns:p14="http://schemas.microsoft.com/office/powerpoint/2010/main" val="425902816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p:cNvSpPr>
            <a:spLocks noGrp="1"/>
          </p:cNvSpPr>
          <p:nvPr>
            <p:ph type="ctrTitle"/>
          </p:nvPr>
        </p:nvSpPr>
        <p:spPr/>
        <p:txBody>
          <a:bodyPr/>
          <a:lstStyle/>
          <a:p>
            <a:endParaRPr lang="en-US"/>
          </a:p>
        </p:txBody>
      </p:sp>
      <p:sp>
        <p:nvSpPr>
          <p:cNvPr id="22" name="Subtitle 21"/>
          <p:cNvSpPr>
            <a:spLocks noGrp="1"/>
          </p:cNvSpPr>
          <p:nvPr>
            <p:ph type="subTitle" idx="1"/>
          </p:nvPr>
        </p:nvSpPr>
        <p:spPr/>
        <p:txBody>
          <a:bodyPr/>
          <a:lstStyle/>
          <a:p>
            <a:endParaRPr lang="en-US"/>
          </a:p>
        </p:txBody>
      </p:sp>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artisticBlur radius="35"/>
                    </a14:imgEffect>
                  </a14:imgLayer>
                </a14:imgProps>
              </a:ext>
              <a:ext uri="{28A0092B-C50C-407E-A947-70E740481C1C}">
                <a14:useLocalDpi xmlns:a14="http://schemas.microsoft.com/office/drawing/2010/main" val="0"/>
              </a:ext>
            </a:extLst>
          </a:blip>
          <a:stretch>
            <a:fillRect/>
          </a:stretch>
        </p:blipFill>
        <p:spPr>
          <a:xfrm>
            <a:off x="1" y="1"/>
            <a:ext cx="12192000" cy="6858000"/>
          </a:xfrm>
          <a:prstGeom prst="rect">
            <a:avLst/>
          </a:prstGeom>
        </p:spPr>
      </p:pic>
      <p:sp>
        <p:nvSpPr>
          <p:cNvPr id="2" name="TextBox 1"/>
          <p:cNvSpPr txBox="1"/>
          <p:nvPr/>
        </p:nvSpPr>
        <p:spPr>
          <a:xfrm>
            <a:off x="6015789" y="1838425"/>
            <a:ext cx="4071487" cy="2531444"/>
          </a:xfrm>
          <a:prstGeom prst="rect">
            <a:avLst/>
          </a:prstGeom>
          <a:noFill/>
        </p:spPr>
        <p:txBody>
          <a:bodyPr wrap="square" rtlCol="0">
            <a:spAutoFit/>
          </a:bodyPr>
          <a:lstStyle/>
          <a:p>
            <a:endParaRPr lang="en-US" dirty="0"/>
          </a:p>
        </p:txBody>
      </p:sp>
      <p:sp>
        <p:nvSpPr>
          <p:cNvPr id="3" name="TextBox 2"/>
          <p:cNvSpPr txBox="1"/>
          <p:nvPr/>
        </p:nvSpPr>
        <p:spPr>
          <a:xfrm>
            <a:off x="256512" y="168255"/>
            <a:ext cx="11678976" cy="1908215"/>
          </a:xfrm>
          <a:prstGeom prst="rect">
            <a:avLst/>
          </a:prstGeom>
          <a:noFill/>
        </p:spPr>
        <p:txBody>
          <a:bodyPr wrap="square" rtlCol="0">
            <a:spAutoFit/>
          </a:bodyPr>
          <a:lstStyle/>
          <a:p>
            <a:r>
              <a:rPr lang="en-US" sz="2400" b="1" dirty="0">
                <a:solidFill>
                  <a:schemeClr val="accent1">
                    <a:lumMod val="40000"/>
                    <a:lumOff val="60000"/>
                  </a:schemeClr>
                </a:solidFill>
                <a:latin typeface="Bahnschrift SemiBold" panose="020B0502040204020203" pitchFamily="34" charset="0"/>
              </a:rPr>
              <a:t>Categorical Columns Analysis</a:t>
            </a:r>
            <a:r>
              <a:rPr lang="en-US" sz="2400" b="1" dirty="0" smtClean="0">
                <a:solidFill>
                  <a:schemeClr val="accent1">
                    <a:lumMod val="40000"/>
                    <a:lumOff val="60000"/>
                  </a:schemeClr>
                </a:solidFill>
                <a:latin typeface="Bahnschrift SemiBold" panose="020B0502040204020203" pitchFamily="34" charset="0"/>
              </a:rPr>
              <a:t>:</a:t>
            </a:r>
          </a:p>
          <a:p>
            <a:endParaRPr lang="en-US" sz="2000" b="1" dirty="0">
              <a:solidFill>
                <a:schemeClr val="accent1">
                  <a:lumMod val="40000"/>
                  <a:lumOff val="60000"/>
                </a:schemeClr>
              </a:solidFill>
              <a:latin typeface="Bahnschrift SemiBold" panose="020B0502040204020203" pitchFamily="34" charset="0"/>
            </a:endParaRPr>
          </a:p>
          <a:p>
            <a:pPr algn="just"/>
            <a:r>
              <a:rPr lang="en-US" sz="2400" b="1" dirty="0">
                <a:solidFill>
                  <a:schemeClr val="accent1">
                    <a:lumMod val="40000"/>
                    <a:lumOff val="60000"/>
                  </a:schemeClr>
                </a:solidFill>
                <a:latin typeface="Bahnschrift SemiBold" panose="020B0502040204020203" pitchFamily="34" charset="0"/>
              </a:rPr>
              <a:t>Key categorical columns, such as Churn and Contract Type, were examined to identify customer churn preferences and patterns.</a:t>
            </a:r>
          </a:p>
          <a:p>
            <a:endParaRPr lang="en-US" sz="2200" b="1" dirty="0">
              <a:solidFill>
                <a:schemeClr val="bg1"/>
              </a:solidFill>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49249" y="1873111"/>
            <a:ext cx="8320442" cy="4768931"/>
          </a:xfrm>
          <a:prstGeom prst="rect">
            <a:avLst/>
          </a:prstGeom>
        </p:spPr>
      </p:pic>
    </p:spTree>
    <p:extLst>
      <p:ext uri="{BB962C8B-B14F-4D97-AF65-F5344CB8AC3E}">
        <p14:creationId xmlns:p14="http://schemas.microsoft.com/office/powerpoint/2010/main" val="108443809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p:cNvSpPr>
            <a:spLocks noGrp="1"/>
          </p:cNvSpPr>
          <p:nvPr>
            <p:ph type="ctrTitle"/>
          </p:nvPr>
        </p:nvSpPr>
        <p:spPr/>
        <p:txBody>
          <a:bodyPr/>
          <a:lstStyle/>
          <a:p>
            <a:endParaRPr lang="en-US"/>
          </a:p>
        </p:txBody>
      </p:sp>
      <p:sp>
        <p:nvSpPr>
          <p:cNvPr id="22" name="Subtitle 21"/>
          <p:cNvSpPr>
            <a:spLocks noGrp="1"/>
          </p:cNvSpPr>
          <p:nvPr>
            <p:ph type="subTitle" idx="1"/>
          </p:nvPr>
        </p:nvSpPr>
        <p:spPr/>
        <p:txBody>
          <a:bodyPr/>
          <a:lstStyle/>
          <a:p>
            <a:endParaRPr lang="en-US"/>
          </a:p>
        </p:txBody>
      </p:sp>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artisticBlur radius="35"/>
                    </a14:imgEffect>
                  </a14:imgLayer>
                </a14:imgProps>
              </a:ext>
              <a:ext uri="{28A0092B-C50C-407E-A947-70E740481C1C}">
                <a14:useLocalDpi xmlns:a14="http://schemas.microsoft.com/office/drawing/2010/main" val="0"/>
              </a:ext>
            </a:extLst>
          </a:blip>
          <a:stretch>
            <a:fillRect/>
          </a:stretch>
        </p:blipFill>
        <p:spPr>
          <a:xfrm>
            <a:off x="1" y="1"/>
            <a:ext cx="12192000" cy="6858000"/>
          </a:xfrm>
          <a:prstGeom prst="rect">
            <a:avLst/>
          </a:prstGeom>
        </p:spPr>
      </p:pic>
      <p:sp>
        <p:nvSpPr>
          <p:cNvPr id="4" name="TextBox 3"/>
          <p:cNvSpPr txBox="1"/>
          <p:nvPr/>
        </p:nvSpPr>
        <p:spPr>
          <a:xfrm>
            <a:off x="292100" y="137736"/>
            <a:ext cx="11709400" cy="1046440"/>
          </a:xfrm>
          <a:prstGeom prst="rect">
            <a:avLst/>
          </a:prstGeom>
          <a:noFill/>
        </p:spPr>
        <p:txBody>
          <a:bodyPr wrap="square" rtlCol="0">
            <a:spAutoFit/>
          </a:bodyPr>
          <a:lstStyle/>
          <a:p>
            <a:r>
              <a:rPr lang="en-US" sz="2800" b="1" dirty="0">
                <a:solidFill>
                  <a:schemeClr val="accent1">
                    <a:lumMod val="40000"/>
                    <a:lumOff val="60000"/>
                  </a:schemeClr>
                </a:solidFill>
                <a:latin typeface="Bahnschrift SemiBold" panose="020B0502040204020203" pitchFamily="34" charset="0"/>
              </a:rPr>
              <a:t>Visualization and Correlation Analysis</a:t>
            </a:r>
            <a:r>
              <a:rPr lang="en-US" sz="2800" b="1" dirty="0" smtClean="0">
                <a:solidFill>
                  <a:schemeClr val="accent1">
                    <a:lumMod val="40000"/>
                    <a:lumOff val="60000"/>
                  </a:schemeClr>
                </a:solidFill>
                <a:latin typeface="Bahnschrift SemiBold" panose="020B0502040204020203" pitchFamily="34" charset="0"/>
              </a:rPr>
              <a:t>:</a:t>
            </a:r>
          </a:p>
          <a:p>
            <a:endParaRPr lang="en-US" sz="1000" b="1" dirty="0">
              <a:solidFill>
                <a:schemeClr val="accent1">
                  <a:lumMod val="40000"/>
                  <a:lumOff val="60000"/>
                </a:schemeClr>
              </a:solidFill>
              <a:latin typeface="Bahnschrift SemiBold" panose="020B0502040204020203" pitchFamily="34" charset="0"/>
            </a:endParaRPr>
          </a:p>
          <a:p>
            <a:pPr algn="ctr"/>
            <a:r>
              <a:rPr lang="en-US" sz="2400" b="1" dirty="0">
                <a:solidFill>
                  <a:schemeClr val="accent1">
                    <a:lumMod val="40000"/>
                    <a:lumOff val="60000"/>
                  </a:schemeClr>
                </a:solidFill>
                <a:latin typeface="Bahnschrift SemiBold" panose="020B0502040204020203" pitchFamily="34" charset="0"/>
              </a:rPr>
              <a:t>Various graphs revealed potential relationships and patterns among the </a:t>
            </a:r>
            <a:r>
              <a:rPr lang="en-US" sz="2400" b="1" dirty="0" smtClean="0">
                <a:solidFill>
                  <a:schemeClr val="accent1">
                    <a:lumMod val="40000"/>
                    <a:lumOff val="60000"/>
                  </a:schemeClr>
                </a:solidFill>
                <a:latin typeface="Bahnschrift SemiBold" panose="020B0502040204020203" pitchFamily="34" charset="0"/>
              </a:rPr>
              <a:t>variables.</a:t>
            </a:r>
            <a:endParaRPr lang="en-US" sz="2400" b="1" dirty="0">
              <a:solidFill>
                <a:schemeClr val="accent1">
                  <a:lumMod val="40000"/>
                  <a:lumOff val="60000"/>
                </a:schemeClr>
              </a:solidFill>
              <a:latin typeface="Bahnschrift SemiBold" panose="020B0502040204020203" pitchFamily="34" charset="0"/>
            </a:endParaRPr>
          </a:p>
        </p:txBody>
      </p:sp>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b="6822"/>
          <a:stretch/>
        </p:blipFill>
        <p:spPr>
          <a:xfrm>
            <a:off x="3436392" y="1246307"/>
            <a:ext cx="3975100" cy="3867685"/>
          </a:xfrm>
          <a:prstGeom prst="rect">
            <a:avLst/>
          </a:prstGeom>
        </p:spPr>
      </p:pic>
      <p:sp>
        <p:nvSpPr>
          <p:cNvPr id="8" name="TextBox 7"/>
          <p:cNvSpPr txBox="1"/>
          <p:nvPr/>
        </p:nvSpPr>
        <p:spPr>
          <a:xfrm>
            <a:off x="247650" y="5191416"/>
            <a:ext cx="11696700" cy="1569660"/>
          </a:xfrm>
          <a:prstGeom prst="rect">
            <a:avLst/>
          </a:prstGeom>
          <a:noFill/>
        </p:spPr>
        <p:txBody>
          <a:bodyPr wrap="square" rtlCol="0">
            <a:spAutoFit/>
          </a:bodyPr>
          <a:lstStyle/>
          <a:p>
            <a:pPr algn="ctr"/>
            <a:r>
              <a:rPr lang="en-US" sz="2400" b="1" dirty="0">
                <a:solidFill>
                  <a:schemeClr val="accent1">
                    <a:lumMod val="40000"/>
                    <a:lumOff val="60000"/>
                  </a:schemeClr>
                </a:solidFill>
                <a:latin typeface="Bahnschrift SemiBold" panose="020B0502040204020203" pitchFamily="34" charset="0"/>
              </a:rPr>
              <a:t>This pie chart shows that 26.54% of the company’s customers have discontinued their services (churned), while 73.46% remain active. This level of churn is significant and may indicate issues related to customer satisfaction or service conditions.</a:t>
            </a:r>
          </a:p>
        </p:txBody>
      </p:sp>
    </p:spTree>
    <p:extLst>
      <p:ext uri="{BB962C8B-B14F-4D97-AF65-F5344CB8AC3E}">
        <p14:creationId xmlns:p14="http://schemas.microsoft.com/office/powerpoint/2010/main" val="376730186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heel(1)">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up)">
                                      <p:cBhvr>
                                        <p:cTn id="1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p:cNvSpPr>
            <a:spLocks noGrp="1"/>
          </p:cNvSpPr>
          <p:nvPr>
            <p:ph type="ctrTitle"/>
          </p:nvPr>
        </p:nvSpPr>
        <p:spPr/>
        <p:txBody>
          <a:bodyPr/>
          <a:lstStyle/>
          <a:p>
            <a:endParaRPr lang="en-US"/>
          </a:p>
        </p:txBody>
      </p:sp>
      <p:sp>
        <p:nvSpPr>
          <p:cNvPr id="22" name="Subtitle 21"/>
          <p:cNvSpPr>
            <a:spLocks noGrp="1"/>
          </p:cNvSpPr>
          <p:nvPr>
            <p:ph type="subTitle" idx="1"/>
          </p:nvPr>
        </p:nvSpPr>
        <p:spPr/>
        <p:txBody>
          <a:bodyPr/>
          <a:lstStyle/>
          <a:p>
            <a:endParaRPr lang="en-US"/>
          </a:p>
        </p:txBody>
      </p:sp>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artisticBlur radius="35"/>
                    </a14:imgEffect>
                  </a14:imgLayer>
                </a14:imgProps>
              </a:ext>
              <a:ext uri="{28A0092B-C50C-407E-A947-70E740481C1C}">
                <a14:useLocalDpi xmlns:a14="http://schemas.microsoft.com/office/drawing/2010/main" val="0"/>
              </a:ext>
            </a:extLst>
          </a:blip>
          <a:stretch>
            <a:fillRect/>
          </a:stretch>
        </p:blipFill>
        <p:spPr>
          <a:xfrm>
            <a:off x="1" y="1"/>
            <a:ext cx="12192000" cy="6858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37462" y="1164429"/>
            <a:ext cx="6464821" cy="5368550"/>
          </a:xfrm>
          <a:prstGeom prst="rect">
            <a:avLst/>
          </a:prstGeom>
        </p:spPr>
      </p:pic>
      <p:sp>
        <p:nvSpPr>
          <p:cNvPr id="4" name="TextBox 3"/>
          <p:cNvSpPr txBox="1"/>
          <p:nvPr/>
        </p:nvSpPr>
        <p:spPr>
          <a:xfrm>
            <a:off x="1169551" y="377742"/>
            <a:ext cx="9607125" cy="461665"/>
          </a:xfrm>
          <a:prstGeom prst="rect">
            <a:avLst/>
          </a:prstGeom>
          <a:noFill/>
        </p:spPr>
        <p:txBody>
          <a:bodyPr wrap="square" rtlCol="0">
            <a:spAutoFit/>
          </a:bodyPr>
          <a:lstStyle/>
          <a:p>
            <a:pPr algn="ctr"/>
            <a:r>
              <a:rPr lang="en-US" sz="2400" b="1" dirty="0">
                <a:solidFill>
                  <a:schemeClr val="accent1">
                    <a:lumMod val="40000"/>
                    <a:lumOff val="60000"/>
                  </a:schemeClr>
                </a:solidFill>
                <a:latin typeface="Bahnschrift SemiBold" panose="020B0502040204020203" pitchFamily="34" charset="0"/>
              </a:rPr>
              <a:t>The plot below shows that churn for both genders is very similar.</a:t>
            </a:r>
          </a:p>
        </p:txBody>
      </p:sp>
    </p:spTree>
    <p:extLst>
      <p:ext uri="{BB962C8B-B14F-4D97-AF65-F5344CB8AC3E}">
        <p14:creationId xmlns:p14="http://schemas.microsoft.com/office/powerpoint/2010/main" val="303893248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6182</TotalTime>
  <Words>1523</Words>
  <Application>Microsoft Office PowerPoint</Application>
  <PresentationFormat>Widescreen</PresentationFormat>
  <Paragraphs>104</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Bahnschrift SemiBold</vt:lpstr>
      <vt:lpstr>Calibri</vt:lpstr>
      <vt:lpstr>Calibri Light</vt:lpstr>
      <vt:lpstr>Office Theme</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Denis Hovsepyan</dc:creator>
  <cp:lastModifiedBy>Denis Hovsepyan</cp:lastModifiedBy>
  <cp:revision>96</cp:revision>
  <dcterms:created xsi:type="dcterms:W3CDTF">2024-11-05T04:04:37Z</dcterms:created>
  <dcterms:modified xsi:type="dcterms:W3CDTF">2024-11-10T14:54:36Z</dcterms:modified>
</cp:coreProperties>
</file>