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75" r:id="rId3"/>
    <p:sldId id="257" r:id="rId4"/>
    <p:sldId id="258" r:id="rId5"/>
    <p:sldId id="259" r:id="rId6"/>
    <p:sldId id="265" r:id="rId7"/>
    <p:sldId id="266" r:id="rId8"/>
    <p:sldId id="260" r:id="rId9"/>
    <p:sldId id="274" r:id="rId10"/>
    <p:sldId id="261" r:id="rId11"/>
    <p:sldId id="262" r:id="rId12"/>
    <p:sldId id="263" r:id="rId13"/>
    <p:sldId id="264" r:id="rId14"/>
    <p:sldId id="267" r:id="rId15"/>
    <p:sldId id="268" r:id="rId16"/>
    <p:sldId id="269" r:id="rId17"/>
    <p:sldId id="270" r:id="rId18"/>
    <p:sldId id="271" r:id="rId19"/>
    <p:sldId id="272" r:id="rId20"/>
    <p:sldId id="27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500"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509312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454108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39638688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2075716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531792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3562638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a:p>
        </p:txBody>
      </p:sp>
    </p:spTree>
    <p:extLst>
      <p:ext uri="{BB962C8B-B14F-4D97-AF65-F5344CB8AC3E}">
        <p14:creationId xmlns:p14="http://schemas.microsoft.com/office/powerpoint/2010/main" val="1911937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295534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4240332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12/15/2024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6073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a:p>
        </p:txBody>
      </p:sp>
    </p:spTree>
    <p:extLst>
      <p:ext uri="{BB962C8B-B14F-4D97-AF65-F5344CB8AC3E}">
        <p14:creationId xmlns:p14="http://schemas.microsoft.com/office/powerpoint/2010/main" val="3750316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12/15/2024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3815858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12/15/2024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6009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12/15/2024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186996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a:p>
        </p:txBody>
      </p:sp>
    </p:spTree>
    <p:extLst>
      <p:ext uri="{BB962C8B-B14F-4D97-AF65-F5344CB8AC3E}">
        <p14:creationId xmlns:p14="http://schemas.microsoft.com/office/powerpoint/2010/main" val="16617740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12/15/2024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a:p>
        </p:txBody>
      </p:sp>
    </p:spTree>
    <p:extLst>
      <p:ext uri="{BB962C8B-B14F-4D97-AF65-F5344CB8AC3E}">
        <p14:creationId xmlns:p14="http://schemas.microsoft.com/office/powerpoint/2010/main" val="3945825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12/15/2024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a:p>
        </p:txBody>
      </p:sp>
    </p:spTree>
    <p:extLst>
      <p:ext uri="{BB962C8B-B14F-4D97-AF65-F5344CB8AC3E}">
        <p14:creationId xmlns:p14="http://schemas.microsoft.com/office/powerpoint/2010/main" val="3065979869"/>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B0BB-9BB4-B6AE-E351-B60BBA06ED57}"/>
              </a:ext>
            </a:extLst>
          </p:cNvPr>
          <p:cNvSpPr>
            <a:spLocks noGrp="1"/>
          </p:cNvSpPr>
          <p:nvPr>
            <p:ph type="ctrTitle"/>
          </p:nvPr>
        </p:nvSpPr>
        <p:spPr>
          <a:xfrm>
            <a:off x="1507067" y="797675"/>
            <a:ext cx="7766936" cy="912593"/>
          </a:xfrm>
        </p:spPr>
        <p:txBody>
          <a:bodyPr/>
          <a:lstStyle/>
          <a:p>
            <a:pPr algn="ctr"/>
            <a:r>
              <a:rPr lang="en-US">
                <a:latin typeface="Arial" panose="020B0604020202020204" pitchFamily="34" charset="0"/>
                <a:cs typeface="Arial" panose="020B0604020202020204" pitchFamily="34" charset="0"/>
              </a:rPr>
              <a:t>CANTP module</a:t>
            </a:r>
            <a:endParaRPr lang="vi-VN">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A264379-36C4-4CBC-B8D8-18857EE2CF9C}"/>
              </a:ext>
            </a:extLst>
          </p:cNvPr>
          <p:cNvSpPr>
            <a:spLocks noGrp="1"/>
          </p:cNvSpPr>
          <p:nvPr>
            <p:ph type="subTitle" idx="1"/>
          </p:nvPr>
        </p:nvSpPr>
        <p:spPr>
          <a:xfrm>
            <a:off x="1507067" y="4033077"/>
            <a:ext cx="3713003" cy="1096899"/>
          </a:xfrm>
        </p:spPr>
        <p:txBody>
          <a:bodyPr/>
          <a:lstStyle/>
          <a:p>
            <a:pPr algn="l"/>
            <a:r>
              <a:rPr lang="en-US">
                <a:solidFill>
                  <a:schemeClr val="tx1"/>
                </a:solidFill>
                <a:latin typeface="Arial" panose="020B0604020202020204" pitchFamily="34" charset="0"/>
                <a:cs typeface="Arial" panose="020B0604020202020204" pitchFamily="34" charset="0"/>
              </a:rPr>
              <a:t>Author: </a:t>
            </a:r>
            <a:r>
              <a:rPr lang="en-US" err="1">
                <a:solidFill>
                  <a:schemeClr val="tx1"/>
                </a:solidFill>
                <a:latin typeface="Arial" panose="020B0604020202020204" pitchFamily="34" charset="0"/>
                <a:cs typeface="Arial" panose="020B0604020202020204" pitchFamily="34" charset="0"/>
              </a:rPr>
              <a:t>VuongHD</a:t>
            </a:r>
            <a:endParaRPr lang="en-US">
              <a:solidFill>
                <a:schemeClr val="tx1"/>
              </a:solidFill>
              <a:latin typeface="Arial" panose="020B0604020202020204" pitchFamily="34" charset="0"/>
              <a:cs typeface="Arial" panose="020B0604020202020204" pitchFamily="34" charset="0"/>
            </a:endParaRPr>
          </a:p>
          <a:p>
            <a:pPr algn="l"/>
            <a:r>
              <a:rPr lang="en-US">
                <a:solidFill>
                  <a:schemeClr val="tx1"/>
                </a:solidFill>
                <a:latin typeface="Arial" panose="020B0604020202020204" pitchFamily="34" charset="0"/>
                <a:cs typeface="Arial" panose="020B0604020202020204" pitchFamily="34" charset="0"/>
              </a:rPr>
              <a:t>Date: 25-Nov-2024</a:t>
            </a:r>
            <a:endParaRPr lang="vi-VN">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90621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950825-7322-1CA7-AE3E-CDA51DB079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6D90C2-129F-E42A-A2B8-9DBAEC2C1D28}"/>
              </a:ext>
            </a:extLst>
          </p:cNvPr>
          <p:cNvSpPr>
            <a:spLocks noGrp="1"/>
          </p:cNvSpPr>
          <p:nvPr>
            <p:ph type="ctrTitle"/>
          </p:nvPr>
        </p:nvSpPr>
        <p:spPr>
          <a:xfrm>
            <a:off x="1507066" y="797676"/>
            <a:ext cx="9172769" cy="676018"/>
          </a:xfrm>
        </p:spPr>
        <p:txBody>
          <a:bodyPr/>
          <a:lstStyle/>
          <a:p>
            <a:pPr algn="l"/>
            <a:r>
              <a:rPr lang="en-US" sz="4000" b="1" dirty="0">
                <a:solidFill>
                  <a:srgbClr val="FF0000"/>
                </a:solidFill>
                <a:latin typeface="Arial" panose="020B0604020202020204" pitchFamily="34" charset="0"/>
                <a:cs typeface="Arial" panose="020B0604020202020204" pitchFamily="34" charset="0"/>
              </a:rPr>
              <a:t>3.1 Services provided to upper layer</a:t>
            </a:r>
            <a:endParaRPr lang="vi-VN" sz="4000" b="1" dirty="0">
              <a:solidFill>
                <a:srgbClr val="FF0000"/>
              </a:solidFill>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2E548D90-B0CD-02BD-C710-140FF03901A8}"/>
              </a:ext>
            </a:extLst>
          </p:cNvPr>
          <p:cNvSpPr>
            <a:spLocks noGrp="1"/>
          </p:cNvSpPr>
          <p:nvPr>
            <p:ph type="subTitle" idx="1"/>
          </p:nvPr>
        </p:nvSpPr>
        <p:spPr>
          <a:xfrm>
            <a:off x="1507068" y="1620052"/>
            <a:ext cx="10160676" cy="5038561"/>
          </a:xfrm>
        </p:spPr>
        <p:txBody>
          <a:bodyPr>
            <a:normAutofit fontScale="92500" lnSpcReduction="20000"/>
          </a:bodyPr>
          <a:lstStyle/>
          <a:p>
            <a:pPr algn="l"/>
            <a:r>
              <a:rPr lang="en-US" sz="1900" b="1" dirty="0">
                <a:solidFill>
                  <a:schemeClr val="tx1"/>
                </a:solidFill>
                <a:latin typeface="Arial" panose="020B0604020202020204" pitchFamily="34" charset="0"/>
                <a:cs typeface="Arial" panose="020B0604020202020204" pitchFamily="34" charset="0"/>
              </a:rPr>
              <a:t>3.1.2 Transmit request</a:t>
            </a:r>
          </a:p>
          <a:p>
            <a:pPr marL="285750" indent="-285750" algn="l">
              <a:buFont typeface="Wingdings" panose="05000000000000000000" pitchFamily="2" charset="2"/>
              <a:buChar char="q"/>
            </a:pPr>
            <a:r>
              <a:rPr lang="en-US" sz="1900" dirty="0" err="1">
                <a:solidFill>
                  <a:schemeClr val="tx1"/>
                </a:solidFill>
                <a:latin typeface="Arial" panose="020B0604020202020204" pitchFamily="34" charset="0"/>
                <a:cs typeface="Arial" panose="020B0604020202020204" pitchFamily="34" charset="0"/>
              </a:rPr>
              <a:t>CanTp_Transmit</a:t>
            </a:r>
            <a:r>
              <a:rPr lang="en-US" sz="1900" dirty="0">
                <a:solidFill>
                  <a:schemeClr val="tx1"/>
                </a:solidFill>
                <a:latin typeface="Arial" panose="020B0604020202020204" pitchFamily="34" charset="0"/>
                <a:cs typeface="Arial" panose="020B0604020202020204" pitchFamily="34" charset="0"/>
              </a:rPr>
              <a:t>() will allow the upper layers to ask for data transfer using CAN Transport protocol facilities.</a:t>
            </a:r>
          </a:p>
          <a:p>
            <a:pPr marL="285750" indent="-285750" algn="l">
              <a:buFont typeface="Wingdings" panose="05000000000000000000" pitchFamily="2" charset="2"/>
              <a:buChar char="q"/>
            </a:pPr>
            <a:r>
              <a:rPr lang="en-US" sz="1900" dirty="0">
                <a:solidFill>
                  <a:schemeClr val="tx1"/>
                </a:solidFill>
                <a:latin typeface="Arial" panose="020B0604020202020204" pitchFamily="34" charset="0"/>
                <a:cs typeface="Arial" panose="020B0604020202020204" pitchFamily="34" charset="0"/>
              </a:rPr>
              <a:t>More details in sequence diagrams: </a:t>
            </a:r>
          </a:p>
          <a:p>
            <a:pPr algn="l"/>
            <a:r>
              <a:rPr lang="en-US" sz="1900" dirty="0">
                <a:solidFill>
                  <a:schemeClr val="tx1"/>
                </a:solidFill>
                <a:latin typeface="Arial" panose="020B0604020202020204" pitchFamily="34" charset="0"/>
                <a:cs typeface="Arial" panose="020B0604020202020204" pitchFamily="34" charset="0"/>
              </a:rPr>
              <a:t>		Transmit request of SF N-SDU</a:t>
            </a:r>
            <a:br>
              <a:rPr lang="en-US" sz="1900" dirty="0">
                <a:solidFill>
                  <a:schemeClr val="tx1"/>
                </a:solidFill>
                <a:latin typeface="Arial" panose="020B0604020202020204" pitchFamily="34" charset="0"/>
                <a:cs typeface="Arial" panose="020B0604020202020204" pitchFamily="34" charset="0"/>
              </a:rPr>
            </a:br>
            <a:r>
              <a:rPr lang="en-US" sz="1900" dirty="0">
                <a:solidFill>
                  <a:schemeClr val="tx1"/>
                </a:solidFill>
                <a:latin typeface="Arial" panose="020B0604020202020204" pitchFamily="34" charset="0"/>
                <a:cs typeface="Arial" panose="020B0604020202020204" pitchFamily="34" charset="0"/>
              </a:rPr>
              <a:t>		Transmit request of larger N-SDU</a:t>
            </a:r>
            <a:br>
              <a:rPr lang="en-US" sz="1900" dirty="0">
                <a:latin typeface="Arial" panose="020B0604020202020204" pitchFamily="34" charset="0"/>
                <a:cs typeface="Arial" panose="020B0604020202020204" pitchFamily="34" charset="0"/>
              </a:rPr>
            </a:br>
            <a:endParaRPr lang="en-US" sz="1900" dirty="0">
              <a:solidFill>
                <a:schemeClr val="tx1"/>
              </a:solidFill>
              <a:latin typeface="Arial" panose="020B0604020202020204" pitchFamily="34" charset="0"/>
              <a:cs typeface="Arial" panose="020B0604020202020204" pitchFamily="34" charset="0"/>
            </a:endParaRPr>
          </a:p>
          <a:p>
            <a:pPr algn="l"/>
            <a:r>
              <a:rPr lang="en-US" sz="1900" b="1" dirty="0">
                <a:solidFill>
                  <a:schemeClr val="tx1"/>
                </a:solidFill>
                <a:latin typeface="Arial" panose="020B0604020202020204" pitchFamily="34" charset="0"/>
                <a:cs typeface="Arial" panose="020B0604020202020204" pitchFamily="34" charset="0"/>
              </a:rPr>
              <a:t>3.1.3 Transmit cancelation:</a:t>
            </a:r>
          </a:p>
          <a:p>
            <a:pPr marL="285750" indent="-285750" algn="l">
              <a:buFont typeface="Wingdings" panose="05000000000000000000" pitchFamily="2" charset="2"/>
              <a:buChar char="q"/>
            </a:pPr>
            <a:r>
              <a:rPr lang="en-US" sz="1900" dirty="0">
                <a:solidFill>
                  <a:schemeClr val="tx1"/>
                </a:solidFill>
                <a:latin typeface="Arial" panose="020B0604020202020204" pitchFamily="34" charset="0"/>
                <a:cs typeface="Arial" panose="020B0604020202020204" pitchFamily="34" charset="0"/>
              </a:rPr>
              <a:t>It allows the upper layers to cancel transmission in progress</a:t>
            </a:r>
          </a:p>
          <a:p>
            <a:pPr marL="285750" indent="-285750" algn="l">
              <a:buFont typeface="Wingdings" panose="05000000000000000000" pitchFamily="2" charset="2"/>
              <a:buChar char="q"/>
            </a:pPr>
            <a:r>
              <a:rPr lang="en-US" sz="1900" dirty="0">
                <a:solidFill>
                  <a:schemeClr val="tx1"/>
                </a:solidFill>
                <a:latin typeface="Arial" panose="020B0604020202020204" pitchFamily="34" charset="0"/>
                <a:cs typeface="Arial" panose="020B0604020202020204" pitchFamily="34" charset="0"/>
              </a:rPr>
              <a:t>After the call of the service </a:t>
            </a:r>
            <a:r>
              <a:rPr lang="en-US" sz="1900" dirty="0" err="1">
                <a:solidFill>
                  <a:schemeClr val="tx1"/>
                </a:solidFill>
                <a:latin typeface="Arial" panose="020B0604020202020204" pitchFamily="34" charset="0"/>
                <a:cs typeface="Arial" panose="020B0604020202020204" pitchFamily="34" charset="0"/>
              </a:rPr>
              <a:t>CanTp_CancelTransmit</a:t>
            </a:r>
            <a:r>
              <a:rPr lang="en-US" sz="1900" dirty="0">
                <a:solidFill>
                  <a:schemeClr val="tx1"/>
                </a:solidFill>
                <a:latin typeface="Arial" panose="020B0604020202020204" pitchFamily="34" charset="0"/>
                <a:cs typeface="Arial" panose="020B0604020202020204" pitchFamily="34" charset="0"/>
              </a:rPr>
              <a:t>(), the transfer on this connection shall be aborted. </a:t>
            </a:r>
          </a:p>
          <a:p>
            <a:pPr marL="285750" indent="-285750" algn="l">
              <a:buFont typeface="Wingdings" panose="05000000000000000000" pitchFamily="2" charset="2"/>
              <a:buChar char="q"/>
            </a:pPr>
            <a:r>
              <a:rPr lang="en-US" sz="1900" dirty="0" err="1">
                <a:solidFill>
                  <a:schemeClr val="tx1"/>
                </a:solidFill>
                <a:latin typeface="Arial" panose="020B0604020202020204" pitchFamily="34" charset="0"/>
                <a:cs typeface="Arial" panose="020B0604020202020204" pitchFamily="34" charset="0"/>
              </a:rPr>
              <a:t>PduR_CanTpTxConfirmation</a:t>
            </a:r>
            <a:r>
              <a:rPr lang="en-US" sz="1900" dirty="0">
                <a:solidFill>
                  <a:schemeClr val="tx1"/>
                </a:solidFill>
                <a:latin typeface="Arial" panose="020B0604020202020204" pitchFamily="34" charset="0"/>
                <a:cs typeface="Arial" panose="020B0604020202020204" pitchFamily="34" charset="0"/>
              </a:rPr>
              <a:t>() shall be called after a transmit cancellation with value E_NOT_OK. </a:t>
            </a:r>
            <a:br>
              <a:rPr lang="en-US" sz="1900" dirty="0">
                <a:solidFill>
                  <a:schemeClr val="tx1"/>
                </a:solidFill>
                <a:latin typeface="Arial" panose="020B0604020202020204" pitchFamily="34" charset="0"/>
                <a:cs typeface="Arial" panose="020B0604020202020204" pitchFamily="34" charset="0"/>
              </a:rPr>
            </a:br>
            <a:endParaRPr lang="en-US" sz="1900" dirty="0">
              <a:solidFill>
                <a:schemeClr val="tx1"/>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q"/>
            </a:pPr>
            <a:r>
              <a:rPr lang="en-US" sz="1900" dirty="0">
                <a:solidFill>
                  <a:schemeClr val="tx1"/>
                </a:solidFill>
                <a:latin typeface="Arial" panose="020B0604020202020204" pitchFamily="34" charset="0"/>
                <a:cs typeface="Arial" panose="020B0604020202020204" pitchFamily="34" charset="0"/>
              </a:rPr>
              <a:t>If a transfer is in progress, that will generate a time-out error on the receiver side. </a:t>
            </a:r>
            <a:br>
              <a:rPr lang="en-US" dirty="0"/>
            </a:br>
            <a:br>
              <a:rPr lang="en-US" dirty="0"/>
            </a:b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505676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B9D0B-E178-2D11-0171-5B3E25E0D6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912AEC-E89A-C484-EAA7-6F52B86ED5D9}"/>
              </a:ext>
            </a:extLst>
          </p:cNvPr>
          <p:cNvSpPr>
            <a:spLocks noGrp="1"/>
          </p:cNvSpPr>
          <p:nvPr>
            <p:ph type="ctrTitle"/>
          </p:nvPr>
        </p:nvSpPr>
        <p:spPr>
          <a:xfrm>
            <a:off x="1507066" y="797676"/>
            <a:ext cx="9172769" cy="676018"/>
          </a:xfrm>
        </p:spPr>
        <p:txBody>
          <a:bodyPr/>
          <a:lstStyle/>
          <a:p>
            <a:pPr algn="l"/>
            <a:r>
              <a:rPr lang="en-US" sz="4000" b="1" dirty="0">
                <a:solidFill>
                  <a:srgbClr val="FF0000"/>
                </a:solidFill>
                <a:latin typeface="Arial" panose="020B0604020202020204" pitchFamily="34" charset="0"/>
                <a:cs typeface="Arial" panose="020B0604020202020204" pitchFamily="34" charset="0"/>
              </a:rPr>
              <a:t>3.2 Services provided to lower layer</a:t>
            </a:r>
            <a:endParaRPr lang="vi-VN" sz="4000" b="1" dirty="0">
              <a:solidFill>
                <a:srgbClr val="FF0000"/>
              </a:solidFill>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EB633068-8431-BE13-96BD-ED14304E1808}"/>
              </a:ext>
            </a:extLst>
          </p:cNvPr>
          <p:cNvSpPr>
            <a:spLocks noGrp="1"/>
          </p:cNvSpPr>
          <p:nvPr>
            <p:ph type="subTitle" idx="1"/>
          </p:nvPr>
        </p:nvSpPr>
        <p:spPr>
          <a:xfrm>
            <a:off x="1507068" y="1620052"/>
            <a:ext cx="10160676" cy="5038561"/>
          </a:xfrm>
        </p:spPr>
        <p:txBody>
          <a:bodyPr>
            <a:normAutofit fontScale="77500" lnSpcReduction="20000"/>
          </a:bodyPr>
          <a:lstStyle/>
          <a:p>
            <a:pPr algn="l"/>
            <a:r>
              <a:rPr lang="en-US" sz="2300" b="1" dirty="0">
                <a:solidFill>
                  <a:schemeClr val="tx1"/>
                </a:solidFill>
                <a:latin typeface="Arial" panose="020B0604020202020204" pitchFamily="34" charset="0"/>
                <a:cs typeface="Arial" panose="020B0604020202020204" pitchFamily="34" charset="0"/>
              </a:rPr>
              <a:t>3.2.1 Transmit confirmation</a:t>
            </a:r>
          </a:p>
          <a:p>
            <a:pPr marL="342900" indent="-342900" algn="l">
              <a:buFont typeface="Wingdings" panose="05000000000000000000" pitchFamily="2" charset="2"/>
              <a:buChar char="q"/>
            </a:pPr>
            <a:r>
              <a:rPr lang="en-US" sz="2300" dirty="0" err="1">
                <a:solidFill>
                  <a:schemeClr val="tx1"/>
                </a:solidFill>
                <a:latin typeface="Arial" panose="020B0604020202020204" pitchFamily="34" charset="0"/>
                <a:cs typeface="Arial" panose="020B0604020202020204" pitchFamily="34" charset="0"/>
              </a:rPr>
              <a:t>CanIf</a:t>
            </a:r>
            <a:r>
              <a:rPr lang="en-US" sz="2300" dirty="0">
                <a:solidFill>
                  <a:schemeClr val="tx1"/>
                </a:solidFill>
                <a:latin typeface="Arial" panose="020B0604020202020204" pitchFamily="34" charset="0"/>
                <a:cs typeface="Arial" panose="020B0604020202020204" pitchFamily="34" charset="0"/>
              </a:rPr>
              <a:t> module call </a:t>
            </a:r>
            <a:r>
              <a:rPr lang="en-US" sz="2300" dirty="0" err="1">
                <a:solidFill>
                  <a:srgbClr val="0070C0"/>
                </a:solidFill>
                <a:latin typeface="Arial" panose="020B0604020202020204" pitchFamily="34" charset="0"/>
                <a:cs typeface="Arial" panose="020B0604020202020204" pitchFamily="34" charset="0"/>
              </a:rPr>
              <a:t>CanTp_TxConfirmation</a:t>
            </a:r>
            <a:r>
              <a:rPr lang="en-US" sz="2300" dirty="0">
                <a:solidFill>
                  <a:srgbClr val="0070C0"/>
                </a:solidFill>
                <a:latin typeface="Arial" panose="020B0604020202020204" pitchFamily="34" charset="0"/>
                <a:cs typeface="Arial" panose="020B0604020202020204" pitchFamily="34" charset="0"/>
              </a:rPr>
              <a:t>() </a:t>
            </a:r>
            <a:r>
              <a:rPr lang="en-US" sz="2300" dirty="0">
                <a:solidFill>
                  <a:schemeClr val="tx1"/>
                </a:solidFill>
                <a:latin typeface="Arial" panose="020B0604020202020204" pitchFamily="34" charset="0"/>
                <a:cs typeface="Arial" panose="020B0604020202020204" pitchFamily="34" charset="0"/>
              </a:rPr>
              <a:t>to notify to </a:t>
            </a:r>
            <a:r>
              <a:rPr lang="en-US" sz="2300" dirty="0" err="1">
                <a:solidFill>
                  <a:schemeClr val="tx1"/>
                </a:solidFill>
                <a:latin typeface="Arial" panose="020B0604020202020204" pitchFamily="34" charset="0"/>
                <a:cs typeface="Arial" panose="020B0604020202020204" pitchFamily="34" charset="0"/>
              </a:rPr>
              <a:t>Cantp</a:t>
            </a:r>
            <a:r>
              <a:rPr lang="en-US" sz="2300" dirty="0">
                <a:solidFill>
                  <a:schemeClr val="tx1"/>
                </a:solidFill>
                <a:latin typeface="Arial" panose="020B0604020202020204" pitchFamily="34" charset="0"/>
                <a:cs typeface="Arial" panose="020B0604020202020204" pitchFamily="34" charset="0"/>
              </a:rPr>
              <a:t> that a CAN frame transmission requested by </a:t>
            </a:r>
            <a:r>
              <a:rPr lang="en-US" sz="2300" dirty="0" err="1">
                <a:solidFill>
                  <a:schemeClr val="tx1"/>
                </a:solidFill>
                <a:latin typeface="Arial" panose="020B0604020202020204" pitchFamily="34" charset="0"/>
                <a:cs typeface="Arial" panose="020B0604020202020204" pitchFamily="34" charset="0"/>
              </a:rPr>
              <a:t>CanTp</a:t>
            </a:r>
            <a:r>
              <a:rPr lang="en-US" sz="2300" dirty="0">
                <a:solidFill>
                  <a:schemeClr val="tx1"/>
                </a:solidFill>
                <a:latin typeface="Arial" panose="020B0604020202020204" pitchFamily="34" charset="0"/>
                <a:cs typeface="Arial" panose="020B0604020202020204" pitchFamily="34" charset="0"/>
              </a:rPr>
              <a:t>, has been performed successfully or not</a:t>
            </a:r>
          </a:p>
          <a:p>
            <a:pPr marL="342900" indent="-342900" algn="l">
              <a:buFont typeface="Wingdings" panose="05000000000000000000" pitchFamily="2" charset="2"/>
              <a:buChar char="q"/>
            </a:pPr>
            <a:r>
              <a:rPr lang="en-US" sz="2300" dirty="0">
                <a:solidFill>
                  <a:schemeClr val="tx1"/>
                </a:solidFill>
                <a:latin typeface="Arial" panose="020B0604020202020204" pitchFamily="34" charset="0"/>
                <a:cs typeface="Arial" panose="020B0604020202020204" pitchFamily="34" charset="0"/>
              </a:rPr>
              <a:t>The L-PDU identifier is associated with the call in order to identify the corresponding transmission</a:t>
            </a:r>
          </a:p>
          <a:p>
            <a:pPr marL="342900" indent="-342900" algn="l">
              <a:buFont typeface="Wingdings" panose="05000000000000000000" pitchFamily="2" charset="2"/>
              <a:buChar char="q"/>
            </a:pPr>
            <a:r>
              <a:rPr lang="en-US" sz="2300" dirty="0">
                <a:solidFill>
                  <a:schemeClr val="tx1"/>
                </a:solidFill>
                <a:latin typeface="Arial" panose="020B0604020202020204" pitchFamily="34" charset="0"/>
                <a:cs typeface="Arial" panose="020B0604020202020204" pitchFamily="34" charset="0"/>
              </a:rPr>
              <a:t>The </a:t>
            </a:r>
            <a:r>
              <a:rPr lang="en-US" sz="2300" dirty="0" err="1">
                <a:solidFill>
                  <a:schemeClr val="tx1"/>
                </a:solidFill>
                <a:latin typeface="Arial" panose="020B0604020202020204" pitchFamily="34" charset="0"/>
                <a:cs typeface="Arial" panose="020B0604020202020204" pitchFamily="34" charset="0"/>
              </a:rPr>
              <a:t>CanTp</a:t>
            </a:r>
            <a:r>
              <a:rPr lang="en-US" sz="2300" dirty="0">
                <a:solidFill>
                  <a:schemeClr val="tx1"/>
                </a:solidFill>
                <a:latin typeface="Arial" panose="020B0604020202020204" pitchFamily="34" charset="0"/>
                <a:cs typeface="Arial" panose="020B0604020202020204" pitchFamily="34" charset="0"/>
              </a:rPr>
              <a:t> module shall abort the corresponding session when:</a:t>
            </a:r>
          </a:p>
          <a:p>
            <a:pPr algn="l"/>
            <a:r>
              <a:rPr lang="en-US" sz="2300" dirty="0">
                <a:solidFill>
                  <a:schemeClr val="tx1"/>
                </a:solidFill>
                <a:latin typeface="Arial" panose="020B0604020202020204" pitchFamily="34" charset="0"/>
                <a:cs typeface="Arial" panose="020B0604020202020204" pitchFamily="34" charset="0"/>
              </a:rPr>
              <a:t>		</a:t>
            </a:r>
            <a:r>
              <a:rPr lang="en-US" sz="2300" dirty="0" err="1">
                <a:solidFill>
                  <a:srgbClr val="0070C0"/>
                </a:solidFill>
                <a:latin typeface="Arial" panose="020B0604020202020204" pitchFamily="34" charset="0"/>
                <a:cs typeface="Arial" panose="020B0604020202020204" pitchFamily="34" charset="0"/>
              </a:rPr>
              <a:t>CanTp_TxConfirmation</a:t>
            </a:r>
            <a:r>
              <a:rPr lang="en-US" sz="2300" dirty="0">
                <a:solidFill>
                  <a:srgbClr val="0070C0"/>
                </a:solidFill>
                <a:latin typeface="Arial" panose="020B0604020202020204" pitchFamily="34" charset="0"/>
                <a:cs typeface="Arial" panose="020B0604020202020204" pitchFamily="34" charset="0"/>
              </a:rPr>
              <a:t>() </a:t>
            </a:r>
            <a:r>
              <a:rPr lang="en-US" sz="2300" dirty="0">
                <a:solidFill>
                  <a:schemeClr val="tx1"/>
                </a:solidFill>
                <a:latin typeface="Arial" panose="020B0604020202020204" pitchFamily="34" charset="0"/>
                <a:cs typeface="Arial" panose="020B0604020202020204" pitchFamily="34" charset="0"/>
              </a:rPr>
              <a:t>is not received after a maximum time (equal to N_As)</a:t>
            </a:r>
          </a:p>
          <a:p>
            <a:pPr algn="l"/>
            <a:r>
              <a:rPr lang="en-US" sz="2300" dirty="0">
                <a:solidFill>
                  <a:schemeClr val="tx1"/>
                </a:solidFill>
                <a:latin typeface="Arial" panose="020B0604020202020204" pitchFamily="34" charset="0"/>
                <a:cs typeface="Arial" panose="020B0604020202020204" pitchFamily="34" charset="0"/>
              </a:rPr>
              <a:t>		</a:t>
            </a:r>
            <a:r>
              <a:rPr lang="en-US" sz="2300" dirty="0" err="1">
                <a:solidFill>
                  <a:srgbClr val="0070C0"/>
                </a:solidFill>
                <a:latin typeface="Arial" panose="020B0604020202020204" pitchFamily="34" charset="0"/>
                <a:cs typeface="Arial" panose="020B0604020202020204" pitchFamily="34" charset="0"/>
              </a:rPr>
              <a:t>CanTp_TxConfirmation</a:t>
            </a:r>
            <a:r>
              <a:rPr lang="en-US" sz="2300" dirty="0">
                <a:solidFill>
                  <a:srgbClr val="0070C0"/>
                </a:solidFill>
                <a:latin typeface="Arial" panose="020B0604020202020204" pitchFamily="34" charset="0"/>
                <a:cs typeface="Arial" panose="020B0604020202020204" pitchFamily="34" charset="0"/>
              </a:rPr>
              <a:t>() </a:t>
            </a:r>
            <a:r>
              <a:rPr lang="en-US" sz="2300" dirty="0">
                <a:solidFill>
                  <a:schemeClr val="tx1"/>
                </a:solidFill>
                <a:latin typeface="Arial" panose="020B0604020202020204" pitchFamily="34" charset="0"/>
                <a:cs typeface="Arial" panose="020B0604020202020204" pitchFamily="34" charset="0"/>
              </a:rPr>
              <a:t>is called with the result E_NOT_OK.</a:t>
            </a:r>
          </a:p>
          <a:p>
            <a:pPr algn="l"/>
            <a:r>
              <a:rPr lang="en-US" sz="2300" b="1" dirty="0">
                <a:solidFill>
                  <a:schemeClr val="tx1"/>
                </a:solidFill>
                <a:latin typeface="Arial" panose="020B0604020202020204" pitchFamily="34" charset="0"/>
                <a:cs typeface="Arial" panose="020B0604020202020204" pitchFamily="34" charset="0"/>
              </a:rPr>
              <a:t>3.2.2 Reception indication</a:t>
            </a:r>
          </a:p>
          <a:p>
            <a:pPr marL="285750" indent="-285750" algn="l">
              <a:buFont typeface="Wingdings" panose="05000000000000000000" pitchFamily="2" charset="2"/>
              <a:buChar char="q"/>
            </a:pPr>
            <a:r>
              <a:rPr lang="en-US" sz="2300" dirty="0" err="1">
                <a:solidFill>
                  <a:schemeClr val="tx1"/>
                </a:solidFill>
                <a:latin typeface="Arial" panose="020B0604020202020204" pitchFamily="34" charset="0"/>
                <a:cs typeface="Arial" panose="020B0604020202020204" pitchFamily="34" charset="0"/>
              </a:rPr>
              <a:t>CanIf</a:t>
            </a:r>
            <a:r>
              <a:rPr lang="en-US" sz="2300" dirty="0">
                <a:solidFill>
                  <a:schemeClr val="tx1"/>
                </a:solidFill>
                <a:latin typeface="Arial" panose="020B0604020202020204" pitchFamily="34" charset="0"/>
                <a:cs typeface="Arial" panose="020B0604020202020204" pitchFamily="34" charset="0"/>
              </a:rPr>
              <a:t> shall call </a:t>
            </a:r>
            <a:r>
              <a:rPr lang="en-US" sz="2300" b="0" i="0" dirty="0" err="1">
                <a:solidFill>
                  <a:srgbClr val="0070C0"/>
                </a:solidFill>
                <a:effectLst/>
                <a:latin typeface="Arial" panose="020B0604020202020204" pitchFamily="34" charset="0"/>
                <a:cs typeface="Arial" panose="020B0604020202020204" pitchFamily="34" charset="0"/>
              </a:rPr>
              <a:t>CanTp_RxIndication</a:t>
            </a:r>
            <a:r>
              <a:rPr lang="en-US" sz="2300" b="0" i="0" dirty="0">
                <a:solidFill>
                  <a:srgbClr val="0070C0"/>
                </a:solidFill>
                <a:effectLst/>
                <a:latin typeface="Arial" panose="020B0604020202020204" pitchFamily="34" charset="0"/>
                <a:cs typeface="Arial" panose="020B0604020202020204" pitchFamily="34" charset="0"/>
              </a:rPr>
              <a:t>()</a:t>
            </a:r>
            <a:r>
              <a:rPr lang="en-US" sz="2300" dirty="0">
                <a:solidFill>
                  <a:srgbClr val="0070C0"/>
                </a:solidFill>
                <a:latin typeface="Arial" panose="020B0604020202020204" pitchFamily="34" charset="0"/>
                <a:cs typeface="Arial" panose="020B0604020202020204" pitchFamily="34" charset="0"/>
              </a:rPr>
              <a:t> </a:t>
            </a:r>
            <a:r>
              <a:rPr lang="en-US" sz="2300" dirty="0">
                <a:solidFill>
                  <a:schemeClr val="tx1"/>
                </a:solidFill>
                <a:latin typeface="Arial" panose="020B0604020202020204" pitchFamily="34" charset="0"/>
                <a:cs typeface="Arial" panose="020B0604020202020204" pitchFamily="34" charset="0"/>
              </a:rPr>
              <a:t>to notify the </a:t>
            </a:r>
            <a:r>
              <a:rPr lang="en-US" sz="2300" dirty="0" err="1">
                <a:solidFill>
                  <a:schemeClr val="tx1"/>
                </a:solidFill>
                <a:latin typeface="Arial" panose="020B0604020202020204" pitchFamily="34" charset="0"/>
                <a:cs typeface="Arial" panose="020B0604020202020204" pitchFamily="34" charset="0"/>
              </a:rPr>
              <a:t>CanTp</a:t>
            </a:r>
            <a:r>
              <a:rPr lang="en-US" sz="2300" dirty="0">
                <a:solidFill>
                  <a:schemeClr val="tx1"/>
                </a:solidFill>
                <a:latin typeface="Arial" panose="020B0604020202020204" pitchFamily="34" charset="0"/>
                <a:cs typeface="Arial" panose="020B0604020202020204" pitchFamily="34" charset="0"/>
              </a:rPr>
              <a:t> module that a new CAN N-PDU frame  has been received. </a:t>
            </a:r>
          </a:p>
          <a:p>
            <a:pPr marL="285750" indent="-285750" algn="l">
              <a:buFont typeface="Wingdings" panose="05000000000000000000" pitchFamily="2" charset="2"/>
              <a:buChar char="q"/>
            </a:pPr>
            <a:r>
              <a:rPr lang="en-US" sz="2300" dirty="0">
                <a:solidFill>
                  <a:schemeClr val="tx1"/>
                </a:solidFill>
                <a:latin typeface="Arial" panose="020B0604020202020204" pitchFamily="34" charset="0"/>
                <a:cs typeface="Arial" panose="020B0604020202020204" pitchFamily="34" charset="0"/>
              </a:rPr>
              <a:t>More details in sequence diagrams:</a:t>
            </a:r>
          </a:p>
          <a:p>
            <a:pPr algn="l"/>
            <a:r>
              <a:rPr lang="en-US" sz="2300" dirty="0">
                <a:solidFill>
                  <a:schemeClr val="tx1"/>
                </a:solidFill>
                <a:latin typeface="Arial" panose="020B0604020202020204" pitchFamily="34" charset="0"/>
                <a:cs typeface="Arial" panose="020B0604020202020204" pitchFamily="34" charset="0"/>
              </a:rPr>
              <a:t>		</a:t>
            </a:r>
            <a:r>
              <a:rPr lang="en-US" sz="2300" i="0" dirty="0">
                <a:solidFill>
                  <a:srgbClr val="000000"/>
                </a:solidFill>
                <a:effectLst/>
                <a:latin typeface="Arial" panose="020B0604020202020204" pitchFamily="34" charset="0"/>
                <a:cs typeface="Arial" panose="020B0604020202020204" pitchFamily="34" charset="0"/>
              </a:rPr>
              <a:t> Successful SF N-PDU reception</a:t>
            </a:r>
            <a:br>
              <a:rPr lang="en-US" sz="2300" dirty="0">
                <a:latin typeface="Arial" panose="020B0604020202020204" pitchFamily="34" charset="0"/>
                <a:cs typeface="Arial" panose="020B0604020202020204" pitchFamily="34" charset="0"/>
              </a:rPr>
            </a:br>
            <a:br>
              <a:rPr lang="en-US" sz="2300" dirty="0">
                <a:solidFill>
                  <a:schemeClr val="tx1"/>
                </a:solidFill>
                <a:latin typeface="Arial" panose="020B0604020202020204" pitchFamily="34" charset="0"/>
                <a:cs typeface="Arial" panose="020B0604020202020204" pitchFamily="34" charset="0"/>
              </a:rPr>
            </a:br>
            <a:r>
              <a:rPr lang="en-US" sz="2300" dirty="0">
                <a:solidFill>
                  <a:schemeClr val="tx1"/>
                </a:solidFill>
                <a:latin typeface="Arial" panose="020B0604020202020204" pitchFamily="34" charset="0"/>
                <a:cs typeface="Arial" panose="020B0604020202020204" pitchFamily="34" charset="0"/>
              </a:rPr>
              <a:t>		</a:t>
            </a:r>
            <a:r>
              <a:rPr lang="en-US" sz="2300" i="0" dirty="0">
                <a:solidFill>
                  <a:srgbClr val="000000"/>
                </a:solidFill>
                <a:effectLst/>
                <a:latin typeface="Arial" panose="020B0604020202020204" pitchFamily="34" charset="0"/>
                <a:cs typeface="Arial" panose="020B0604020202020204" pitchFamily="34" charset="0"/>
              </a:rPr>
              <a:t> Large N-SDU Reception</a:t>
            </a:r>
            <a:br>
              <a:rPr lang="en-US" dirty="0"/>
            </a:b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660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9496E-9F0D-36B6-56A8-39FBC5B2C8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494F41-CE03-31F4-A6A0-DE756C35173F}"/>
              </a:ext>
            </a:extLst>
          </p:cNvPr>
          <p:cNvSpPr>
            <a:spLocks noGrp="1"/>
          </p:cNvSpPr>
          <p:nvPr>
            <p:ph type="ctrTitle"/>
          </p:nvPr>
        </p:nvSpPr>
        <p:spPr>
          <a:xfrm>
            <a:off x="1507066" y="797676"/>
            <a:ext cx="9172769" cy="676018"/>
          </a:xfrm>
        </p:spPr>
        <p:txBody>
          <a:bodyPr/>
          <a:lstStyle/>
          <a:p>
            <a:pPr algn="l"/>
            <a:r>
              <a:rPr lang="en-US" sz="4000" b="1" dirty="0">
                <a:solidFill>
                  <a:srgbClr val="FF0000"/>
                </a:solidFill>
                <a:latin typeface="Arial" panose="020B0604020202020204" pitchFamily="34" charset="0"/>
                <a:cs typeface="Arial" panose="020B0604020202020204" pitchFamily="34" charset="0"/>
              </a:rPr>
              <a:t>3.3. Internal behavior</a:t>
            </a:r>
            <a:endParaRPr lang="vi-VN" sz="4000" b="1" dirty="0">
              <a:solidFill>
                <a:srgbClr val="FF0000"/>
              </a:solidFill>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64B57998-86D3-BD9B-8CC2-4D6957124669}"/>
              </a:ext>
            </a:extLst>
          </p:cNvPr>
          <p:cNvSpPr>
            <a:spLocks noGrp="1"/>
          </p:cNvSpPr>
          <p:nvPr>
            <p:ph type="subTitle" idx="1"/>
          </p:nvPr>
        </p:nvSpPr>
        <p:spPr>
          <a:xfrm>
            <a:off x="1507068" y="1620052"/>
            <a:ext cx="10160676" cy="5038561"/>
          </a:xfrm>
        </p:spPr>
        <p:txBody>
          <a:bodyPr>
            <a:normAutofit/>
          </a:bodyPr>
          <a:lstStyle/>
          <a:p>
            <a:pPr algn="l"/>
            <a:r>
              <a:rPr lang="en-US" b="1" dirty="0">
                <a:solidFill>
                  <a:schemeClr val="tx1"/>
                </a:solidFill>
                <a:latin typeface="Arial" panose="020B0604020202020204" pitchFamily="34" charset="0"/>
                <a:cs typeface="Arial" panose="020B0604020202020204" pitchFamily="34" charset="0"/>
              </a:rPr>
              <a:t>3.3.1 Buffer strategy</a:t>
            </a:r>
          </a:p>
          <a:p>
            <a:pPr marL="285750" indent="-285750" algn="l">
              <a:buFont typeface="Wingdings" panose="05000000000000000000" pitchFamily="2" charset="2"/>
              <a:buChar char="q"/>
            </a:pPr>
            <a:r>
              <a:rPr lang="en-US" b="0" i="0" dirty="0" err="1">
                <a:solidFill>
                  <a:srgbClr val="000000"/>
                </a:solidFill>
                <a:effectLst/>
                <a:latin typeface="Arial" panose="020B0604020202020204" pitchFamily="34" charset="0"/>
                <a:cs typeface="Arial" panose="020B0604020202020204" pitchFamily="34" charset="0"/>
              </a:rPr>
              <a:t>CanTp</a:t>
            </a:r>
            <a:r>
              <a:rPr lang="en-US" b="0" i="0" dirty="0">
                <a:solidFill>
                  <a:srgbClr val="000000"/>
                </a:solidFill>
                <a:effectLst/>
                <a:latin typeface="Arial" panose="020B0604020202020204" pitchFamily="34" charset="0"/>
                <a:cs typeface="Arial" panose="020B0604020202020204" pitchFamily="34" charset="0"/>
              </a:rPr>
              <a:t> has no buffer. So </a:t>
            </a:r>
            <a:r>
              <a:rPr lang="en-US" b="0" i="0" dirty="0" err="1">
                <a:solidFill>
                  <a:srgbClr val="000000"/>
                </a:solidFill>
                <a:effectLst/>
                <a:latin typeface="Arial" panose="020B0604020202020204" pitchFamily="34" charset="0"/>
                <a:cs typeface="Arial" panose="020B0604020202020204" pitchFamily="34" charset="0"/>
              </a:rPr>
              <a:t>CanTp</a:t>
            </a:r>
            <a:r>
              <a:rPr lang="en-US" b="0" i="0" dirty="0">
                <a:solidFill>
                  <a:srgbClr val="000000"/>
                </a:solidFill>
                <a:effectLst/>
                <a:latin typeface="Arial" panose="020B0604020202020204" pitchFamily="34" charset="0"/>
                <a:cs typeface="Arial" panose="020B0604020202020204" pitchFamily="34" charset="0"/>
              </a:rPr>
              <a:t> works directly on the memory of the upper layers (</a:t>
            </a:r>
            <a:r>
              <a:rPr lang="en-US" b="0" i="0" dirty="0" err="1">
                <a:solidFill>
                  <a:srgbClr val="000000"/>
                </a:solidFill>
                <a:effectLst/>
                <a:latin typeface="Arial" panose="020B0604020202020204" pitchFamily="34" charset="0"/>
                <a:cs typeface="Arial" panose="020B0604020202020204" pitchFamily="34" charset="0"/>
              </a:rPr>
              <a:t>PduR</a:t>
            </a:r>
            <a:r>
              <a:rPr lang="en-US" b="0" i="0" dirty="0">
                <a:solidFill>
                  <a:srgbClr val="000000"/>
                </a:solidFill>
                <a:effectLst/>
                <a:latin typeface="Arial" panose="020B0604020202020204" pitchFamily="34" charset="0"/>
                <a:cs typeface="Arial" panose="020B0604020202020204" pitchFamily="34" charset="0"/>
              </a:rPr>
              <a:t>, </a:t>
            </a:r>
            <a:r>
              <a:rPr lang="en-US" b="0" i="0" dirty="0" err="1">
                <a:solidFill>
                  <a:srgbClr val="000000"/>
                </a:solidFill>
                <a:effectLst/>
                <a:latin typeface="Arial" panose="020B0604020202020204" pitchFamily="34" charset="0"/>
                <a:cs typeface="Arial" panose="020B0604020202020204" pitchFamily="34" charset="0"/>
              </a:rPr>
              <a:t>Dcm</a:t>
            </a:r>
            <a:r>
              <a:rPr lang="en-US" b="0" i="0" dirty="0">
                <a:solidFill>
                  <a:srgbClr val="000000"/>
                </a:solidFill>
                <a:effectLst/>
                <a:latin typeface="Arial" panose="020B0604020202020204" pitchFamily="34" charset="0"/>
                <a:cs typeface="Arial" panose="020B0604020202020204" pitchFamily="34" charset="0"/>
              </a:rPr>
              <a:t>, Com)</a:t>
            </a:r>
          </a:p>
          <a:p>
            <a:pPr marL="285750" indent="-285750" algn="l">
              <a:buFont typeface="Wingdings" panose="05000000000000000000" pitchFamily="2" charset="2"/>
              <a:buChar char="q"/>
            </a:pPr>
            <a:r>
              <a:rPr lang="en-US" dirty="0">
                <a:solidFill>
                  <a:srgbClr val="000000"/>
                </a:solidFill>
                <a:latin typeface="Arial" panose="020B0604020202020204" pitchFamily="34" charset="0"/>
                <a:cs typeface="Arial" panose="020B0604020202020204" pitchFamily="34" charset="0"/>
              </a:rPr>
              <a:t>When a transmit buffer is locked, the upper layer must not write data inside the buffer area.</a:t>
            </a:r>
          </a:p>
          <a:p>
            <a:pPr marL="285750" indent="-285750" algn="l">
              <a:buFont typeface="Wingdings" panose="05000000000000000000" pitchFamily="2" charset="2"/>
              <a:buChar char="q"/>
            </a:pPr>
            <a:r>
              <a:rPr lang="en-US" dirty="0">
                <a:solidFill>
                  <a:srgbClr val="000000"/>
                </a:solidFill>
                <a:latin typeface="Arial" panose="020B0604020202020204" pitchFamily="34" charset="0"/>
                <a:cs typeface="Arial" panose="020B0604020202020204" pitchFamily="34" charset="0"/>
              </a:rPr>
              <a:t>When a receiving buffer is locked the CAN Transport Layer does not guarantee data consistency of the buffer. The upper layer should neither read nor write data in the buffer area. </a:t>
            </a:r>
            <a:br>
              <a:rPr lang="en-US" dirty="0"/>
            </a:br>
            <a:br>
              <a:rPr lang="en-US" dirty="0"/>
            </a:br>
            <a:br>
              <a:rPr lang="en-US" dirty="0"/>
            </a:br>
            <a:br>
              <a:rPr lang="en-US" dirty="0"/>
            </a:br>
            <a:endParaRPr lang="en-US"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54A5A08B-D675-3D4D-7AF8-6F6DC226EEF4}"/>
              </a:ext>
            </a:extLst>
          </p:cNvPr>
          <p:cNvPicPr>
            <a:picLocks noChangeAspect="1"/>
          </p:cNvPicPr>
          <p:nvPr/>
        </p:nvPicPr>
        <p:blipFill>
          <a:blip r:embed="rId2"/>
          <a:stretch>
            <a:fillRect/>
          </a:stretch>
        </p:blipFill>
        <p:spPr>
          <a:xfrm>
            <a:off x="1507066" y="3724731"/>
            <a:ext cx="8382000" cy="3026434"/>
          </a:xfrm>
          <a:prstGeom prst="rect">
            <a:avLst/>
          </a:prstGeom>
        </p:spPr>
      </p:pic>
    </p:spTree>
    <p:extLst>
      <p:ext uri="{BB962C8B-B14F-4D97-AF65-F5344CB8AC3E}">
        <p14:creationId xmlns:p14="http://schemas.microsoft.com/office/powerpoint/2010/main" val="987037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5B442-F338-8C3B-77C4-B353A8A630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946386-274A-EA28-D46B-92B3FAD68D0F}"/>
              </a:ext>
            </a:extLst>
          </p:cNvPr>
          <p:cNvSpPr>
            <a:spLocks noGrp="1"/>
          </p:cNvSpPr>
          <p:nvPr>
            <p:ph type="ctrTitle"/>
          </p:nvPr>
        </p:nvSpPr>
        <p:spPr>
          <a:xfrm>
            <a:off x="1507066" y="797676"/>
            <a:ext cx="9172769" cy="676018"/>
          </a:xfrm>
        </p:spPr>
        <p:txBody>
          <a:bodyPr/>
          <a:lstStyle/>
          <a:p>
            <a:pPr algn="l"/>
            <a:r>
              <a:rPr lang="en-US" sz="4000" b="1" dirty="0">
                <a:solidFill>
                  <a:srgbClr val="FF0000"/>
                </a:solidFill>
                <a:latin typeface="Arial" panose="020B0604020202020204" pitchFamily="34" charset="0"/>
                <a:cs typeface="Arial" panose="020B0604020202020204" pitchFamily="34" charset="0"/>
              </a:rPr>
              <a:t>3.3. Internal behavior</a:t>
            </a:r>
            <a:endParaRPr lang="vi-VN" sz="4000" b="1" dirty="0">
              <a:solidFill>
                <a:srgbClr val="FF0000"/>
              </a:solidFill>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2C24B3BA-62BF-F84E-08BB-DA174FDC5623}"/>
              </a:ext>
            </a:extLst>
          </p:cNvPr>
          <p:cNvSpPr>
            <a:spLocks noGrp="1"/>
          </p:cNvSpPr>
          <p:nvPr>
            <p:ph type="subTitle" idx="1"/>
          </p:nvPr>
        </p:nvSpPr>
        <p:spPr>
          <a:xfrm>
            <a:off x="1507068" y="1620052"/>
            <a:ext cx="10160676" cy="5038561"/>
          </a:xfrm>
        </p:spPr>
        <p:txBody>
          <a:bodyPr>
            <a:normAutofit/>
          </a:bodyPr>
          <a:lstStyle/>
          <a:p>
            <a:pPr algn="l"/>
            <a:r>
              <a:rPr lang="en-US" b="1" dirty="0">
                <a:solidFill>
                  <a:schemeClr val="tx1"/>
                </a:solidFill>
                <a:latin typeface="Arial" panose="020B0604020202020204" pitchFamily="34" charset="0"/>
                <a:cs typeface="Arial" panose="020B0604020202020204" pitchFamily="34" charset="0"/>
              </a:rPr>
              <a:t>3.3.2 Tx and Rx data flow</a:t>
            </a:r>
          </a:p>
          <a:p>
            <a:pPr algn="l"/>
            <a:br>
              <a:rPr lang="en-US" dirty="0"/>
            </a:br>
            <a:br>
              <a:rPr lang="en-US" dirty="0"/>
            </a:br>
            <a:br>
              <a:rPr lang="en-US" dirty="0"/>
            </a:br>
            <a:br>
              <a:rPr lang="en-US" dirty="0"/>
            </a:br>
            <a:endParaRPr lang="en-US"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D069E798-9F56-EC96-818B-689EBF076F9F}"/>
              </a:ext>
            </a:extLst>
          </p:cNvPr>
          <p:cNvPicPr>
            <a:picLocks noChangeAspect="1"/>
          </p:cNvPicPr>
          <p:nvPr/>
        </p:nvPicPr>
        <p:blipFill>
          <a:blip r:embed="rId2"/>
          <a:stretch>
            <a:fillRect/>
          </a:stretch>
        </p:blipFill>
        <p:spPr>
          <a:xfrm>
            <a:off x="1507066" y="2053195"/>
            <a:ext cx="4143953" cy="2276793"/>
          </a:xfrm>
          <a:prstGeom prst="rect">
            <a:avLst/>
          </a:prstGeom>
        </p:spPr>
      </p:pic>
      <p:pic>
        <p:nvPicPr>
          <p:cNvPr id="8" name="Picture 7">
            <a:extLst>
              <a:ext uri="{FF2B5EF4-FFF2-40B4-BE49-F238E27FC236}">
                <a16:creationId xmlns:a16="http://schemas.microsoft.com/office/drawing/2014/main" id="{AB82BACA-1C2E-1878-B99E-3B00D31E3392}"/>
              </a:ext>
            </a:extLst>
          </p:cNvPr>
          <p:cNvPicPr>
            <a:picLocks noChangeAspect="1"/>
          </p:cNvPicPr>
          <p:nvPr/>
        </p:nvPicPr>
        <p:blipFill>
          <a:blip r:embed="rId3"/>
          <a:stretch>
            <a:fillRect/>
          </a:stretch>
        </p:blipFill>
        <p:spPr>
          <a:xfrm>
            <a:off x="6450679" y="1970899"/>
            <a:ext cx="4143953" cy="4484765"/>
          </a:xfrm>
          <a:prstGeom prst="rect">
            <a:avLst/>
          </a:prstGeom>
        </p:spPr>
      </p:pic>
    </p:spTree>
    <p:extLst>
      <p:ext uri="{BB962C8B-B14F-4D97-AF65-F5344CB8AC3E}">
        <p14:creationId xmlns:p14="http://schemas.microsoft.com/office/powerpoint/2010/main" val="158343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E5FBF9-C943-E502-422C-BA28848ED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A419B4-4EC2-2B69-7492-804625C8F235}"/>
              </a:ext>
            </a:extLst>
          </p:cNvPr>
          <p:cNvSpPr>
            <a:spLocks noGrp="1"/>
          </p:cNvSpPr>
          <p:nvPr>
            <p:ph type="ctrTitle"/>
          </p:nvPr>
        </p:nvSpPr>
        <p:spPr>
          <a:xfrm>
            <a:off x="1507066" y="797676"/>
            <a:ext cx="9172769" cy="676018"/>
          </a:xfrm>
        </p:spPr>
        <p:txBody>
          <a:bodyPr/>
          <a:lstStyle/>
          <a:p>
            <a:pPr algn="l"/>
            <a:r>
              <a:rPr lang="en-US" sz="4000" b="1" dirty="0">
                <a:solidFill>
                  <a:srgbClr val="FF0000"/>
                </a:solidFill>
                <a:latin typeface="Arial" panose="020B0604020202020204" pitchFamily="34" charset="0"/>
                <a:cs typeface="Arial" panose="020B0604020202020204" pitchFamily="34" charset="0"/>
              </a:rPr>
              <a:t>4. Transport protocol</a:t>
            </a:r>
            <a:endParaRPr lang="vi-VN" sz="4000" b="1" dirty="0">
              <a:solidFill>
                <a:srgbClr val="FF0000"/>
              </a:solidFill>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9760D273-AF9B-B5EB-D0A2-2425969DD475}"/>
              </a:ext>
            </a:extLst>
          </p:cNvPr>
          <p:cNvSpPr>
            <a:spLocks noGrp="1"/>
          </p:cNvSpPr>
          <p:nvPr>
            <p:ph type="subTitle" idx="1"/>
          </p:nvPr>
        </p:nvSpPr>
        <p:spPr>
          <a:xfrm>
            <a:off x="1507068" y="1620052"/>
            <a:ext cx="10160676" cy="5038561"/>
          </a:xfrm>
        </p:spPr>
        <p:txBody>
          <a:bodyPr>
            <a:normAutofit/>
          </a:bodyPr>
          <a:lstStyle/>
          <a:p>
            <a:pPr marL="285750" indent="-285750" algn="l">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The </a:t>
            </a:r>
            <a:r>
              <a:rPr lang="en-US" dirty="0" err="1">
                <a:solidFill>
                  <a:schemeClr val="tx1"/>
                </a:solidFill>
                <a:latin typeface="Arial" panose="020B0604020202020204" pitchFamily="34" charset="0"/>
                <a:cs typeface="Arial" panose="020B0604020202020204" pitchFamily="34" charset="0"/>
              </a:rPr>
              <a:t>CanTp</a:t>
            </a:r>
            <a:r>
              <a:rPr lang="en-US" dirty="0">
                <a:solidFill>
                  <a:schemeClr val="tx1"/>
                </a:solidFill>
                <a:latin typeface="Arial" panose="020B0604020202020204" pitchFamily="34" charset="0"/>
                <a:cs typeface="Arial" panose="020B0604020202020204" pitchFamily="34" charset="0"/>
              </a:rPr>
              <a:t> module in AUTOSAR implements the ISO-15765-2 standard, which is the transport protocol used for diagnostics over CAN.</a:t>
            </a:r>
          </a:p>
          <a:p>
            <a:pPr marL="285750" indent="-285750" algn="l">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ISO 15765-2 is a standardized communication protocol for the CAN (Controller Area Network) bus used in automotive systems, specifically for diagnostic communication.</a:t>
            </a:r>
          </a:p>
          <a:p>
            <a:pPr marL="285750" indent="-285750" algn="l">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Type of frames in ISO 15765-2:</a:t>
            </a:r>
          </a:p>
          <a:p>
            <a:pPr algn="l"/>
            <a:r>
              <a:rPr lang="en-US" dirty="0">
                <a:solidFill>
                  <a:schemeClr val="tx1"/>
                </a:solidFill>
                <a:latin typeface="Arial" panose="020B0604020202020204" pitchFamily="34" charset="0"/>
                <a:cs typeface="Arial" panose="020B0604020202020204" pitchFamily="34" charset="0"/>
              </a:rPr>
              <a:t>		Single Frame (SF)</a:t>
            </a:r>
          </a:p>
          <a:p>
            <a:pPr algn="l"/>
            <a:r>
              <a:rPr lang="en-US" dirty="0">
                <a:solidFill>
                  <a:schemeClr val="tx1"/>
                </a:solidFill>
                <a:latin typeface="Arial" panose="020B0604020202020204" pitchFamily="34" charset="0"/>
                <a:cs typeface="Arial" panose="020B0604020202020204" pitchFamily="34" charset="0"/>
              </a:rPr>
              <a:t>		Multi Frame:</a:t>
            </a:r>
          </a:p>
          <a:p>
            <a:pPr algn="l"/>
            <a:r>
              <a:rPr lang="en-US" dirty="0">
                <a:solidFill>
                  <a:schemeClr val="tx1"/>
                </a:solidFill>
                <a:latin typeface="Arial" panose="020B0604020202020204" pitchFamily="34" charset="0"/>
                <a:cs typeface="Arial" panose="020B0604020202020204" pitchFamily="34" charset="0"/>
              </a:rPr>
              <a:t>			First Frame (FF)</a:t>
            </a:r>
          </a:p>
          <a:p>
            <a:pPr algn="l"/>
            <a:r>
              <a:rPr lang="en-US" dirty="0">
                <a:solidFill>
                  <a:schemeClr val="tx1"/>
                </a:solidFill>
                <a:latin typeface="Arial" panose="020B0604020202020204" pitchFamily="34" charset="0"/>
                <a:cs typeface="Arial" panose="020B0604020202020204" pitchFamily="34" charset="0"/>
              </a:rPr>
              <a:t>			Consecutive Frame (CF)</a:t>
            </a:r>
          </a:p>
          <a:p>
            <a:pPr algn="l"/>
            <a:r>
              <a:rPr lang="en-US" dirty="0">
                <a:solidFill>
                  <a:schemeClr val="tx1"/>
                </a:solidFill>
                <a:latin typeface="Arial" panose="020B0604020202020204" pitchFamily="34" charset="0"/>
                <a:cs typeface="Arial" panose="020B0604020202020204" pitchFamily="34" charset="0"/>
              </a:rPr>
              <a:t>			Flow control Frame (FC)</a:t>
            </a:r>
            <a:br>
              <a:rPr lang="en-US" dirty="0"/>
            </a:br>
            <a:br>
              <a:rPr lang="en-US" dirty="0"/>
            </a:br>
            <a:br>
              <a:rPr lang="en-US" dirty="0"/>
            </a:br>
            <a:br>
              <a:rPr lang="en-US" dirty="0"/>
            </a:b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32712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B028E-EC34-0358-33B2-8A148F432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DE6493-73E1-F72B-217B-71D08D1D0908}"/>
              </a:ext>
            </a:extLst>
          </p:cNvPr>
          <p:cNvSpPr>
            <a:spLocks noGrp="1"/>
          </p:cNvSpPr>
          <p:nvPr>
            <p:ph type="ctrTitle"/>
          </p:nvPr>
        </p:nvSpPr>
        <p:spPr>
          <a:xfrm>
            <a:off x="1507066" y="797676"/>
            <a:ext cx="9172769" cy="676018"/>
          </a:xfrm>
        </p:spPr>
        <p:txBody>
          <a:bodyPr/>
          <a:lstStyle/>
          <a:p>
            <a:pPr algn="l"/>
            <a:r>
              <a:rPr lang="en-US" sz="4000" b="1" dirty="0">
                <a:solidFill>
                  <a:srgbClr val="FF0000"/>
                </a:solidFill>
                <a:latin typeface="Arial" panose="020B0604020202020204" pitchFamily="34" charset="0"/>
                <a:cs typeface="Arial" panose="020B0604020202020204" pitchFamily="34" charset="0"/>
              </a:rPr>
              <a:t>4. Transport protocol</a:t>
            </a:r>
            <a:endParaRPr lang="vi-VN" sz="4000" b="1" dirty="0">
              <a:solidFill>
                <a:srgbClr val="FF0000"/>
              </a:solidFill>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9331CF23-4BE0-0C0A-76C2-E3E1CE85D07C}"/>
              </a:ext>
            </a:extLst>
          </p:cNvPr>
          <p:cNvSpPr>
            <a:spLocks noGrp="1"/>
          </p:cNvSpPr>
          <p:nvPr>
            <p:ph type="subTitle" idx="1"/>
          </p:nvPr>
        </p:nvSpPr>
        <p:spPr>
          <a:xfrm>
            <a:off x="1507068" y="1620052"/>
            <a:ext cx="4893732" cy="5038561"/>
          </a:xfrm>
        </p:spPr>
        <p:txBody>
          <a:bodyPr>
            <a:normAutofit/>
          </a:bodyPr>
          <a:lstStyle/>
          <a:p>
            <a:pPr algn="l"/>
            <a:r>
              <a:rPr lang="en-US" b="1" dirty="0">
                <a:solidFill>
                  <a:schemeClr val="tx1"/>
                </a:solidFill>
                <a:latin typeface="Arial" panose="020B0604020202020204" pitchFamily="34" charset="0"/>
                <a:cs typeface="Arial" panose="020B0604020202020204" pitchFamily="34" charset="0"/>
              </a:rPr>
              <a:t>a. Single Frame</a:t>
            </a:r>
          </a:p>
          <a:p>
            <a:pPr algn="l"/>
            <a:r>
              <a:rPr lang="en-US" b="0" i="0" dirty="0">
                <a:solidFill>
                  <a:srgbClr val="0F172A"/>
                </a:solidFill>
                <a:effectLst/>
                <a:latin typeface="ubuntu" panose="020F0502020204030204" pitchFamily="34" charset="0"/>
              </a:rPr>
              <a:t>Single Frame is a type of message that is used to transmit data that can fit within a single CAN data frame</a:t>
            </a:r>
            <a:br>
              <a:rPr lang="en-US" dirty="0"/>
            </a:br>
            <a:br>
              <a:rPr lang="en-US" dirty="0"/>
            </a:br>
            <a:br>
              <a:rPr lang="en-US" dirty="0"/>
            </a:br>
            <a:endParaRPr lang="en-US" dirty="0"/>
          </a:p>
          <a:p>
            <a:pPr algn="l"/>
            <a:endParaRPr lang="en-US" dirty="0">
              <a:solidFill>
                <a:schemeClr val="tx1"/>
              </a:solidFill>
              <a:latin typeface="Arial" panose="020B0604020202020204" pitchFamily="34" charset="0"/>
              <a:cs typeface="Arial" panose="020B0604020202020204" pitchFamily="34" charset="0"/>
            </a:endParaRPr>
          </a:p>
          <a:p>
            <a:pPr algn="l"/>
            <a:endParaRPr lang="en-US" dirty="0">
              <a:solidFill>
                <a:schemeClr val="tx1"/>
              </a:solidFill>
              <a:latin typeface="Arial" panose="020B0604020202020204" pitchFamily="34" charset="0"/>
              <a:cs typeface="Arial" panose="020B0604020202020204" pitchFamily="34" charset="0"/>
            </a:endParaRPr>
          </a:p>
          <a:p>
            <a:pPr algn="l"/>
            <a:r>
              <a:rPr lang="en-US" dirty="0">
                <a:solidFill>
                  <a:schemeClr val="tx1"/>
                </a:solidFill>
                <a:latin typeface="Arial" panose="020B0604020202020204" pitchFamily="34" charset="0"/>
                <a:cs typeface="Arial" panose="020B0604020202020204" pitchFamily="34" charset="0"/>
              </a:rPr>
              <a:t>0xAA or ox55 is filled for NULL data bytes to make sure that no junk or corrupted data sent by the transmitter.</a:t>
            </a:r>
          </a:p>
        </p:txBody>
      </p:sp>
      <p:pic>
        <p:nvPicPr>
          <p:cNvPr id="4" name="Picture 3">
            <a:extLst>
              <a:ext uri="{FF2B5EF4-FFF2-40B4-BE49-F238E27FC236}">
                <a16:creationId xmlns:a16="http://schemas.microsoft.com/office/drawing/2014/main" id="{2284ABAF-B299-67E3-7FB0-8DC24B0F56AD}"/>
              </a:ext>
            </a:extLst>
          </p:cNvPr>
          <p:cNvPicPr>
            <a:picLocks noChangeAspect="1"/>
          </p:cNvPicPr>
          <p:nvPr/>
        </p:nvPicPr>
        <p:blipFill>
          <a:blip r:embed="rId2"/>
          <a:stretch>
            <a:fillRect/>
          </a:stretch>
        </p:blipFill>
        <p:spPr>
          <a:xfrm>
            <a:off x="6620064" y="1620052"/>
            <a:ext cx="5421086" cy="3254920"/>
          </a:xfrm>
          <a:prstGeom prst="rect">
            <a:avLst/>
          </a:prstGeom>
        </p:spPr>
      </p:pic>
      <p:pic>
        <p:nvPicPr>
          <p:cNvPr id="6" name="Picture 5">
            <a:extLst>
              <a:ext uri="{FF2B5EF4-FFF2-40B4-BE49-F238E27FC236}">
                <a16:creationId xmlns:a16="http://schemas.microsoft.com/office/drawing/2014/main" id="{B852E495-2ADE-467A-A346-8D88BFBFC0AE}"/>
              </a:ext>
            </a:extLst>
          </p:cNvPr>
          <p:cNvPicPr>
            <a:picLocks noChangeAspect="1"/>
          </p:cNvPicPr>
          <p:nvPr/>
        </p:nvPicPr>
        <p:blipFill>
          <a:blip r:embed="rId3"/>
          <a:stretch>
            <a:fillRect/>
          </a:stretch>
        </p:blipFill>
        <p:spPr>
          <a:xfrm>
            <a:off x="555316" y="3012519"/>
            <a:ext cx="5704696" cy="1357592"/>
          </a:xfrm>
          <a:prstGeom prst="rect">
            <a:avLst/>
          </a:prstGeom>
        </p:spPr>
      </p:pic>
    </p:spTree>
    <p:extLst>
      <p:ext uri="{BB962C8B-B14F-4D97-AF65-F5344CB8AC3E}">
        <p14:creationId xmlns:p14="http://schemas.microsoft.com/office/powerpoint/2010/main" val="35236821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F931B-08E6-B769-7651-4B91411768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AE506B-15C1-93FA-CE1C-094A3FACC3E8}"/>
              </a:ext>
            </a:extLst>
          </p:cNvPr>
          <p:cNvSpPr>
            <a:spLocks noGrp="1"/>
          </p:cNvSpPr>
          <p:nvPr>
            <p:ph type="ctrTitle"/>
          </p:nvPr>
        </p:nvSpPr>
        <p:spPr>
          <a:xfrm>
            <a:off x="1507066" y="797676"/>
            <a:ext cx="9172769" cy="676018"/>
          </a:xfrm>
        </p:spPr>
        <p:txBody>
          <a:bodyPr/>
          <a:lstStyle/>
          <a:p>
            <a:pPr algn="l"/>
            <a:r>
              <a:rPr lang="en-US" sz="4000" b="1" dirty="0">
                <a:solidFill>
                  <a:srgbClr val="FF0000"/>
                </a:solidFill>
                <a:latin typeface="Arial" panose="020B0604020202020204" pitchFamily="34" charset="0"/>
                <a:cs typeface="Arial" panose="020B0604020202020204" pitchFamily="34" charset="0"/>
              </a:rPr>
              <a:t>4. Transport protocol</a:t>
            </a:r>
            <a:endParaRPr lang="vi-VN" sz="4000" b="1" dirty="0">
              <a:solidFill>
                <a:srgbClr val="FF0000"/>
              </a:solidFill>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F292A717-F3C5-D82B-7D8B-22C9E2C99FB7}"/>
              </a:ext>
            </a:extLst>
          </p:cNvPr>
          <p:cNvSpPr>
            <a:spLocks noGrp="1"/>
          </p:cNvSpPr>
          <p:nvPr>
            <p:ph type="subTitle" idx="1"/>
          </p:nvPr>
        </p:nvSpPr>
        <p:spPr>
          <a:xfrm>
            <a:off x="1507068" y="1620052"/>
            <a:ext cx="9840636" cy="5038561"/>
          </a:xfrm>
        </p:spPr>
        <p:txBody>
          <a:bodyPr>
            <a:normAutofit/>
          </a:bodyPr>
          <a:lstStyle/>
          <a:p>
            <a:pPr algn="l"/>
            <a:r>
              <a:rPr lang="en-US" b="1" dirty="0">
                <a:solidFill>
                  <a:schemeClr val="tx1"/>
                </a:solidFill>
                <a:latin typeface="Arial" panose="020B0604020202020204" pitchFamily="34" charset="0"/>
                <a:cs typeface="Arial" panose="020B0604020202020204" pitchFamily="34" charset="0"/>
              </a:rPr>
              <a:t>b. First Frame</a:t>
            </a:r>
          </a:p>
          <a:p>
            <a:pPr algn="l"/>
            <a:r>
              <a:rPr lang="en-US" b="0" i="0" dirty="0">
                <a:solidFill>
                  <a:srgbClr val="0F172A"/>
                </a:solidFill>
                <a:effectLst/>
                <a:latin typeface="Arial" panose="020B0604020202020204" pitchFamily="34" charset="0"/>
                <a:cs typeface="Arial" panose="020B0604020202020204" pitchFamily="34" charset="0"/>
              </a:rPr>
              <a:t>This message type is used to initiate the transmission of a large data block. It includes information such as the total size of the data block and the size of each subsequent frame.</a:t>
            </a:r>
          </a:p>
          <a:p>
            <a:pPr algn="l"/>
            <a:endParaRPr lang="en-US" dirty="0">
              <a:solidFill>
                <a:schemeClr val="tx1"/>
              </a:solidFill>
              <a:latin typeface="Arial" panose="020B0604020202020204" pitchFamily="34" charset="0"/>
              <a:cs typeface="Arial" panose="020B0604020202020204" pitchFamily="34" charset="0"/>
            </a:endParaRPr>
          </a:p>
          <a:p>
            <a:pPr algn="l"/>
            <a:endParaRPr lang="en-US" dirty="0">
              <a:solidFill>
                <a:schemeClr val="tx1"/>
              </a:solidFill>
              <a:latin typeface="Arial" panose="020B0604020202020204" pitchFamily="34" charset="0"/>
              <a:cs typeface="Arial" panose="020B0604020202020204" pitchFamily="34" charset="0"/>
            </a:endParaRPr>
          </a:p>
          <a:p>
            <a:pPr algn="l"/>
            <a:endParaRPr lang="en-US" dirty="0">
              <a:solidFill>
                <a:schemeClr val="tx1"/>
              </a:solidFill>
              <a:latin typeface="Arial" panose="020B0604020202020204" pitchFamily="34" charset="0"/>
              <a:cs typeface="Arial" panose="020B0604020202020204" pitchFamily="34" charset="0"/>
            </a:endParaRPr>
          </a:p>
          <a:p>
            <a:pPr algn="l"/>
            <a:endParaRPr lang="en-US" dirty="0">
              <a:solidFill>
                <a:schemeClr val="tx1"/>
              </a:solidFill>
              <a:latin typeface="Arial" panose="020B0604020202020204" pitchFamily="34" charset="0"/>
              <a:cs typeface="Arial" panose="020B0604020202020204" pitchFamily="34" charset="0"/>
            </a:endParaRPr>
          </a:p>
          <a:p>
            <a:pPr algn="l"/>
            <a:r>
              <a:rPr lang="en-US" b="1" dirty="0">
                <a:solidFill>
                  <a:schemeClr val="tx1"/>
                </a:solidFill>
                <a:latin typeface="Arial" panose="020B0604020202020204" pitchFamily="34" charset="0"/>
                <a:cs typeface="Arial" panose="020B0604020202020204" pitchFamily="34" charset="0"/>
              </a:rPr>
              <a:t>c. Consecutive Frame</a:t>
            </a:r>
          </a:p>
          <a:p>
            <a:pPr algn="l"/>
            <a:r>
              <a:rPr lang="en-US" dirty="0">
                <a:solidFill>
                  <a:schemeClr val="tx1"/>
                </a:solidFill>
                <a:latin typeface="Arial" panose="020B0604020202020204" pitchFamily="34" charset="0"/>
                <a:cs typeface="Arial" panose="020B0604020202020204" pitchFamily="34" charset="0"/>
              </a:rPr>
              <a:t>The Consecutive Frame or message type is used to transmit the data in consecutive segments.</a:t>
            </a:r>
          </a:p>
        </p:txBody>
      </p:sp>
      <p:pic>
        <p:nvPicPr>
          <p:cNvPr id="5" name="Picture 4">
            <a:extLst>
              <a:ext uri="{FF2B5EF4-FFF2-40B4-BE49-F238E27FC236}">
                <a16:creationId xmlns:a16="http://schemas.microsoft.com/office/drawing/2014/main" id="{CECDEC6B-C431-EAEE-36C0-26BCDE069C5E}"/>
              </a:ext>
            </a:extLst>
          </p:cNvPr>
          <p:cNvPicPr>
            <a:picLocks noChangeAspect="1"/>
          </p:cNvPicPr>
          <p:nvPr/>
        </p:nvPicPr>
        <p:blipFill>
          <a:blip r:embed="rId2"/>
          <a:stretch>
            <a:fillRect/>
          </a:stretch>
        </p:blipFill>
        <p:spPr>
          <a:xfrm>
            <a:off x="1507066" y="2744590"/>
            <a:ext cx="6534914" cy="1394742"/>
          </a:xfrm>
          <a:prstGeom prst="rect">
            <a:avLst/>
          </a:prstGeom>
        </p:spPr>
      </p:pic>
      <p:pic>
        <p:nvPicPr>
          <p:cNvPr id="9" name="Picture 8">
            <a:extLst>
              <a:ext uri="{FF2B5EF4-FFF2-40B4-BE49-F238E27FC236}">
                <a16:creationId xmlns:a16="http://schemas.microsoft.com/office/drawing/2014/main" id="{FFD1DB40-2253-533F-EC7A-9B7DD9131404}"/>
              </a:ext>
            </a:extLst>
          </p:cNvPr>
          <p:cNvPicPr>
            <a:picLocks noChangeAspect="1"/>
          </p:cNvPicPr>
          <p:nvPr/>
        </p:nvPicPr>
        <p:blipFill>
          <a:blip r:embed="rId3"/>
          <a:stretch>
            <a:fillRect/>
          </a:stretch>
        </p:blipFill>
        <p:spPr>
          <a:xfrm>
            <a:off x="1507066" y="5063634"/>
            <a:ext cx="6182780" cy="1302048"/>
          </a:xfrm>
          <a:prstGeom prst="rect">
            <a:avLst/>
          </a:prstGeom>
        </p:spPr>
      </p:pic>
    </p:spTree>
    <p:extLst>
      <p:ext uri="{BB962C8B-B14F-4D97-AF65-F5344CB8AC3E}">
        <p14:creationId xmlns:p14="http://schemas.microsoft.com/office/powerpoint/2010/main" val="27840648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1F6DE1-E8D6-3229-BB28-AE0A4A6F2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B37FF3-1BE9-ED18-43D1-E483CA7E90A0}"/>
              </a:ext>
            </a:extLst>
          </p:cNvPr>
          <p:cNvSpPr>
            <a:spLocks noGrp="1"/>
          </p:cNvSpPr>
          <p:nvPr>
            <p:ph type="ctrTitle"/>
          </p:nvPr>
        </p:nvSpPr>
        <p:spPr>
          <a:xfrm>
            <a:off x="1507066" y="797676"/>
            <a:ext cx="9172769" cy="676018"/>
          </a:xfrm>
        </p:spPr>
        <p:txBody>
          <a:bodyPr/>
          <a:lstStyle/>
          <a:p>
            <a:pPr algn="l"/>
            <a:r>
              <a:rPr lang="en-US" sz="4000" b="1" dirty="0">
                <a:solidFill>
                  <a:srgbClr val="FF0000"/>
                </a:solidFill>
                <a:latin typeface="Arial" panose="020B0604020202020204" pitchFamily="34" charset="0"/>
                <a:cs typeface="Arial" panose="020B0604020202020204" pitchFamily="34" charset="0"/>
              </a:rPr>
              <a:t>4. Transport protocol</a:t>
            </a:r>
            <a:endParaRPr lang="vi-VN" sz="4000" b="1" dirty="0">
              <a:solidFill>
                <a:srgbClr val="FF0000"/>
              </a:solidFill>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5477FEAA-6AAC-CBAD-7001-CE7EEEFABDAA}"/>
              </a:ext>
            </a:extLst>
          </p:cNvPr>
          <p:cNvSpPr>
            <a:spLocks noGrp="1"/>
          </p:cNvSpPr>
          <p:nvPr>
            <p:ph type="subTitle" idx="1"/>
          </p:nvPr>
        </p:nvSpPr>
        <p:spPr>
          <a:xfrm>
            <a:off x="1507068" y="1620052"/>
            <a:ext cx="9840636" cy="5038561"/>
          </a:xfrm>
        </p:spPr>
        <p:txBody>
          <a:bodyPr>
            <a:normAutofit lnSpcReduction="10000"/>
          </a:bodyPr>
          <a:lstStyle/>
          <a:p>
            <a:pPr algn="l"/>
            <a:r>
              <a:rPr lang="en-US" b="1" dirty="0">
                <a:solidFill>
                  <a:schemeClr val="tx1"/>
                </a:solidFill>
                <a:latin typeface="Arial" panose="020B0604020202020204" pitchFamily="34" charset="0"/>
                <a:cs typeface="Arial" panose="020B0604020202020204" pitchFamily="34" charset="0"/>
              </a:rPr>
              <a:t>d. Flow Control</a:t>
            </a:r>
          </a:p>
          <a:p>
            <a:pPr algn="l"/>
            <a:r>
              <a:rPr lang="en-US" dirty="0">
                <a:solidFill>
                  <a:schemeClr val="tx1"/>
                </a:solidFill>
                <a:latin typeface="Arial" panose="020B0604020202020204" pitchFamily="34" charset="0"/>
                <a:cs typeface="Arial" panose="020B0604020202020204" pitchFamily="34" charset="0"/>
              </a:rPr>
              <a:t>The FC frame is sent by the receiver after it receives a CF message from the transmitter.</a:t>
            </a:r>
          </a:p>
          <a:p>
            <a:pPr algn="l"/>
            <a:r>
              <a:rPr lang="en-US" dirty="0">
                <a:solidFill>
                  <a:schemeClr val="tx1"/>
                </a:solidFill>
                <a:latin typeface="Arial" panose="020B0604020202020204" pitchFamily="34" charset="0"/>
                <a:cs typeface="Arial" panose="020B0604020202020204" pitchFamily="34" charset="0"/>
              </a:rPr>
              <a:t>By using flow control, the receiver can indicate to the transmitter how much data it can receive at any given time, preventing the transmitter from overloading the receiver with data and causing buffer overflow or other Issues.</a:t>
            </a:r>
          </a:p>
          <a:p>
            <a:pPr algn="l"/>
            <a:endParaRPr lang="en-US" dirty="0">
              <a:solidFill>
                <a:schemeClr val="tx1"/>
              </a:solidFill>
              <a:latin typeface="Arial" panose="020B0604020202020204" pitchFamily="34" charset="0"/>
              <a:cs typeface="Arial" panose="020B0604020202020204" pitchFamily="34" charset="0"/>
            </a:endParaRPr>
          </a:p>
          <a:p>
            <a:pPr algn="l"/>
            <a:endParaRPr lang="en-US" dirty="0">
              <a:solidFill>
                <a:schemeClr val="tx1"/>
              </a:solidFill>
              <a:latin typeface="Arial" panose="020B0604020202020204" pitchFamily="34" charset="0"/>
              <a:cs typeface="Arial" panose="020B0604020202020204" pitchFamily="34" charset="0"/>
            </a:endParaRPr>
          </a:p>
          <a:p>
            <a:pPr algn="l"/>
            <a:endParaRPr lang="en-US" dirty="0">
              <a:solidFill>
                <a:schemeClr val="tx1"/>
              </a:solidFill>
              <a:latin typeface="Arial" panose="020B0604020202020204" pitchFamily="34" charset="0"/>
              <a:cs typeface="Arial" panose="020B0604020202020204" pitchFamily="34" charset="0"/>
            </a:endParaRPr>
          </a:p>
          <a:p>
            <a:pPr algn="l"/>
            <a:endParaRPr lang="en-US" dirty="0">
              <a:solidFill>
                <a:schemeClr val="tx1"/>
              </a:solidFill>
              <a:latin typeface="Arial" panose="020B0604020202020204" pitchFamily="34" charset="0"/>
              <a:cs typeface="Arial" panose="020B0604020202020204" pitchFamily="34" charset="0"/>
            </a:endParaRPr>
          </a:p>
          <a:p>
            <a:pPr algn="l"/>
            <a:endParaRPr lang="en-US" b="0" i="0" dirty="0">
              <a:solidFill>
                <a:srgbClr val="0F172A"/>
              </a:solidFill>
              <a:effectLst/>
              <a:latin typeface="ubuntu" panose="020B0504030602030204" pitchFamily="34" charset="0"/>
            </a:endParaRPr>
          </a:p>
          <a:p>
            <a:pPr algn="l"/>
            <a:r>
              <a:rPr lang="en-US" dirty="0">
                <a:solidFill>
                  <a:schemeClr val="tx1"/>
                </a:solidFill>
                <a:latin typeface="Arial" panose="020B0604020202020204" pitchFamily="34" charset="0"/>
                <a:cs typeface="Arial" panose="020B0604020202020204" pitchFamily="34" charset="0"/>
              </a:rPr>
              <a:t>Flow Status (FS):</a:t>
            </a:r>
          </a:p>
          <a:p>
            <a:pPr algn="l" fontAlgn="base"/>
            <a:r>
              <a:rPr lang="en-US" dirty="0">
                <a:solidFill>
                  <a:schemeClr val="tx1"/>
                </a:solidFill>
                <a:latin typeface="Arial" panose="020B0604020202020204" pitchFamily="34" charset="0"/>
                <a:cs typeface="Arial" panose="020B0604020202020204" pitchFamily="34" charset="0"/>
              </a:rPr>
              <a:t>	FS = 0: Clear to Send.</a:t>
            </a:r>
          </a:p>
          <a:p>
            <a:pPr algn="l" fontAlgn="base"/>
            <a:r>
              <a:rPr lang="en-US" dirty="0">
                <a:solidFill>
                  <a:schemeClr val="tx1"/>
                </a:solidFill>
                <a:latin typeface="Arial" panose="020B0604020202020204" pitchFamily="34" charset="0"/>
                <a:cs typeface="Arial" panose="020B0604020202020204" pitchFamily="34" charset="0"/>
              </a:rPr>
              <a:t>	FS = 1: Wait.</a:t>
            </a:r>
          </a:p>
          <a:p>
            <a:pPr algn="l" fontAlgn="base"/>
            <a:r>
              <a:rPr lang="en-US" dirty="0">
                <a:solidFill>
                  <a:schemeClr val="tx1"/>
                </a:solidFill>
                <a:latin typeface="Arial" panose="020B0604020202020204" pitchFamily="34" charset="0"/>
                <a:cs typeface="Arial" panose="020B0604020202020204" pitchFamily="34" charset="0"/>
              </a:rPr>
              <a:t>	FS = 2: Overload.</a:t>
            </a:r>
          </a:p>
          <a:p>
            <a:pPr algn="l"/>
            <a:endParaRPr lang="en-US" dirty="0">
              <a:solidFill>
                <a:schemeClr val="tx1"/>
              </a:solidFill>
              <a:latin typeface="Arial" panose="020B0604020202020204" pitchFamily="34" charset="0"/>
              <a:cs typeface="Arial" panose="020B0604020202020204" pitchFamily="34" charset="0"/>
            </a:endParaRPr>
          </a:p>
          <a:p>
            <a:pPr algn="l"/>
            <a:endParaRPr lang="en-US" dirty="0">
              <a:solidFill>
                <a:schemeClr val="tx1"/>
              </a:solidFill>
              <a:latin typeface="Arial" panose="020B0604020202020204" pitchFamily="34" charset="0"/>
              <a:cs typeface="Arial" panose="020B0604020202020204" pitchFamily="34" charset="0"/>
            </a:endParaRPr>
          </a:p>
          <a:p>
            <a:pPr algn="l"/>
            <a:endParaRPr lang="en-US"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5D785A0-52A7-7CC5-0514-B8DD3624B0EB}"/>
              </a:ext>
            </a:extLst>
          </p:cNvPr>
          <p:cNvPicPr>
            <a:picLocks noChangeAspect="1"/>
          </p:cNvPicPr>
          <p:nvPr/>
        </p:nvPicPr>
        <p:blipFill>
          <a:blip r:embed="rId2"/>
          <a:stretch>
            <a:fillRect/>
          </a:stretch>
        </p:blipFill>
        <p:spPr>
          <a:xfrm>
            <a:off x="1507066" y="3429000"/>
            <a:ext cx="5565648" cy="1691760"/>
          </a:xfrm>
          <a:prstGeom prst="rect">
            <a:avLst/>
          </a:prstGeom>
        </p:spPr>
      </p:pic>
    </p:spTree>
    <p:extLst>
      <p:ext uri="{BB962C8B-B14F-4D97-AF65-F5344CB8AC3E}">
        <p14:creationId xmlns:p14="http://schemas.microsoft.com/office/powerpoint/2010/main" val="2502496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1157D-6069-28AF-FFB0-5D36BA2F2F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543464-F2B5-A645-9B3F-D8919DDA2698}"/>
              </a:ext>
            </a:extLst>
          </p:cNvPr>
          <p:cNvSpPr>
            <a:spLocks noGrp="1"/>
          </p:cNvSpPr>
          <p:nvPr>
            <p:ph type="ctrTitle"/>
          </p:nvPr>
        </p:nvSpPr>
        <p:spPr>
          <a:xfrm>
            <a:off x="1507066" y="797676"/>
            <a:ext cx="9172769" cy="676018"/>
          </a:xfrm>
        </p:spPr>
        <p:txBody>
          <a:bodyPr/>
          <a:lstStyle/>
          <a:p>
            <a:pPr algn="l"/>
            <a:r>
              <a:rPr lang="en-US" sz="4000" b="1" dirty="0">
                <a:solidFill>
                  <a:srgbClr val="FF0000"/>
                </a:solidFill>
                <a:latin typeface="Arial" panose="020B0604020202020204" pitchFamily="34" charset="0"/>
                <a:cs typeface="Arial" panose="020B0604020202020204" pitchFamily="34" charset="0"/>
              </a:rPr>
              <a:t>4. Transport protocol</a:t>
            </a:r>
            <a:endParaRPr lang="vi-VN" sz="4000" b="1" dirty="0">
              <a:solidFill>
                <a:srgbClr val="FF0000"/>
              </a:solidFill>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F0B3E9D5-F44A-C214-8475-6F1A1505DCF5}"/>
              </a:ext>
            </a:extLst>
          </p:cNvPr>
          <p:cNvSpPr>
            <a:spLocks noGrp="1"/>
          </p:cNvSpPr>
          <p:nvPr>
            <p:ph type="subTitle" idx="1"/>
          </p:nvPr>
        </p:nvSpPr>
        <p:spPr>
          <a:xfrm>
            <a:off x="1507068" y="1620052"/>
            <a:ext cx="9840636" cy="5038561"/>
          </a:xfrm>
        </p:spPr>
        <p:txBody>
          <a:bodyPr>
            <a:normAutofit/>
          </a:bodyPr>
          <a:lstStyle/>
          <a:p>
            <a:pPr algn="l"/>
            <a:r>
              <a:rPr lang="en-US" b="1" dirty="0">
                <a:solidFill>
                  <a:schemeClr val="tx1"/>
                </a:solidFill>
                <a:latin typeface="Arial" panose="020B0604020202020204" pitchFamily="34" charset="0"/>
                <a:cs typeface="Arial" panose="020B0604020202020204" pitchFamily="34" charset="0"/>
              </a:rPr>
              <a:t>d. Flow Control</a:t>
            </a:r>
          </a:p>
          <a:p>
            <a:pPr algn="l"/>
            <a:r>
              <a:rPr lang="en-US" dirty="0">
                <a:solidFill>
                  <a:schemeClr val="tx1"/>
                </a:solidFill>
                <a:latin typeface="Arial" panose="020B0604020202020204" pitchFamily="34" charset="0"/>
                <a:cs typeface="Arial" panose="020B0604020202020204" pitchFamily="34" charset="0"/>
              </a:rPr>
              <a:t>BS (block size): shows how many consecutive frame need to be sent</a:t>
            </a:r>
          </a:p>
          <a:p>
            <a:pPr algn="l"/>
            <a:r>
              <a:rPr lang="en-US" dirty="0" err="1">
                <a:solidFill>
                  <a:schemeClr val="tx1"/>
                </a:solidFill>
                <a:latin typeface="Arial" panose="020B0604020202020204" pitchFamily="34" charset="0"/>
                <a:cs typeface="Arial" panose="020B0604020202020204" pitchFamily="34" charset="0"/>
              </a:rPr>
              <a:t>Stmin</a:t>
            </a:r>
            <a:r>
              <a:rPr lang="en-US" dirty="0">
                <a:solidFill>
                  <a:schemeClr val="tx1"/>
                </a:solidFill>
                <a:latin typeface="Arial" panose="020B0604020202020204" pitchFamily="34" charset="0"/>
                <a:cs typeface="Arial" panose="020B0604020202020204" pitchFamily="34" charset="0"/>
              </a:rPr>
              <a:t>: shows the minimum separation time between consecutive frames to be noticed.</a:t>
            </a:r>
          </a:p>
          <a:p>
            <a:pPr algn="l"/>
            <a:endParaRPr lang="en-US" dirty="0">
              <a:solidFill>
                <a:schemeClr val="tx1"/>
              </a:solidFill>
              <a:latin typeface="Arial" panose="020B0604020202020204" pitchFamily="34" charset="0"/>
              <a:cs typeface="Arial" panose="020B0604020202020204" pitchFamily="34" charset="0"/>
            </a:endParaRPr>
          </a:p>
          <a:p>
            <a:pPr algn="l"/>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55728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27555-8B67-B043-0590-C05E9D26B9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3CCA54-67EB-38F1-CF32-3209481E4244}"/>
              </a:ext>
            </a:extLst>
          </p:cNvPr>
          <p:cNvSpPr>
            <a:spLocks noGrp="1"/>
          </p:cNvSpPr>
          <p:nvPr>
            <p:ph type="ctrTitle"/>
          </p:nvPr>
        </p:nvSpPr>
        <p:spPr>
          <a:xfrm>
            <a:off x="1507066" y="797676"/>
            <a:ext cx="9172769" cy="676018"/>
          </a:xfrm>
        </p:spPr>
        <p:txBody>
          <a:bodyPr/>
          <a:lstStyle/>
          <a:p>
            <a:pPr algn="l"/>
            <a:r>
              <a:rPr lang="en-US" sz="4000" b="1" dirty="0">
                <a:solidFill>
                  <a:srgbClr val="FF0000"/>
                </a:solidFill>
                <a:latin typeface="Arial" panose="020B0604020202020204" pitchFamily="34" charset="0"/>
                <a:cs typeface="Arial" panose="020B0604020202020204" pitchFamily="34" charset="0"/>
              </a:rPr>
              <a:t>4. Transport protocol</a:t>
            </a:r>
            <a:endParaRPr lang="vi-VN" sz="4000" b="1" dirty="0">
              <a:solidFill>
                <a:srgbClr val="FF0000"/>
              </a:solidFill>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3FF9971F-C1E4-50A7-B038-3263A0A33BF6}"/>
              </a:ext>
            </a:extLst>
          </p:cNvPr>
          <p:cNvSpPr>
            <a:spLocks noGrp="1"/>
          </p:cNvSpPr>
          <p:nvPr>
            <p:ph type="subTitle" idx="1"/>
          </p:nvPr>
        </p:nvSpPr>
        <p:spPr>
          <a:xfrm>
            <a:off x="1507068" y="1620052"/>
            <a:ext cx="9840636" cy="5038561"/>
          </a:xfrm>
        </p:spPr>
        <p:txBody>
          <a:bodyPr>
            <a:normAutofit/>
          </a:bodyPr>
          <a:lstStyle/>
          <a:p>
            <a:pPr algn="l"/>
            <a:endParaRPr lang="en-US" dirty="0">
              <a:solidFill>
                <a:schemeClr val="tx1"/>
              </a:solidFill>
              <a:latin typeface="Arial" panose="020B0604020202020204" pitchFamily="34" charset="0"/>
              <a:cs typeface="Arial" panose="020B0604020202020204" pitchFamily="34" charset="0"/>
            </a:endParaRPr>
          </a:p>
          <a:p>
            <a:pPr algn="l"/>
            <a:endParaRPr lang="en-US"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B433E2C5-82CF-CE21-446E-7EDBA0EFC1B7}"/>
              </a:ext>
            </a:extLst>
          </p:cNvPr>
          <p:cNvPicPr>
            <a:picLocks noChangeAspect="1"/>
          </p:cNvPicPr>
          <p:nvPr/>
        </p:nvPicPr>
        <p:blipFill>
          <a:blip r:embed="rId2"/>
          <a:stretch>
            <a:fillRect/>
          </a:stretch>
        </p:blipFill>
        <p:spPr>
          <a:xfrm>
            <a:off x="1643742" y="1565719"/>
            <a:ext cx="5660572" cy="5092894"/>
          </a:xfrm>
          <a:prstGeom prst="rect">
            <a:avLst/>
          </a:prstGeom>
        </p:spPr>
      </p:pic>
    </p:spTree>
    <p:extLst>
      <p:ext uri="{BB962C8B-B14F-4D97-AF65-F5344CB8AC3E}">
        <p14:creationId xmlns:p14="http://schemas.microsoft.com/office/powerpoint/2010/main" val="3113923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EA91310-332C-538C-396F-CACF2B99E512}"/>
            </a:ext>
          </a:extLst>
        </p:cNvPr>
        <p:cNvGrpSpPr/>
        <p:nvPr/>
      </p:nvGrpSpPr>
      <p:grpSpPr>
        <a:xfrm>
          <a:off x="0" y="0"/>
          <a:ext cx="0" cy="0"/>
          <a:chOff x="0" y="0"/>
          <a:chExt cx="0" cy="0"/>
        </a:xfrm>
      </p:grpSpPr>
      <p:grpSp>
        <p:nvGrpSpPr>
          <p:cNvPr id="25" name="Group 24">
            <a:extLst>
              <a:ext uri="{FF2B5EF4-FFF2-40B4-BE49-F238E27FC236}">
                <a16:creationId xmlns:a16="http://schemas.microsoft.com/office/drawing/2014/main" id="{10BE40E3-5550-4CDD-B4FD-387C33EBF1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2" name="Straight Connector 11">
              <a:extLst>
                <a:ext uri="{FF2B5EF4-FFF2-40B4-BE49-F238E27FC236}">
                  <a16:creationId xmlns:a16="http://schemas.microsoft.com/office/drawing/2014/main" id="{71A6B738-E50C-4653-B343-B9D6A5EA277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498768D6-B28C-40A3-B381-39306F5816D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6" name="Rectangle 23">
              <a:extLst>
                <a:ext uri="{FF2B5EF4-FFF2-40B4-BE49-F238E27FC236}">
                  <a16:creationId xmlns:a16="http://schemas.microsoft.com/office/drawing/2014/main" id="{B27C15B9-7795-4321-AB30-DF1DEF65C19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7" name="Rectangle 25">
              <a:extLst>
                <a:ext uri="{FF2B5EF4-FFF2-40B4-BE49-F238E27FC236}">
                  <a16:creationId xmlns:a16="http://schemas.microsoft.com/office/drawing/2014/main" id="{578EC957-1F3F-4C00-B023-C8725C217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8" name="Isosceles Triangle 27">
              <a:extLst>
                <a:ext uri="{FF2B5EF4-FFF2-40B4-BE49-F238E27FC236}">
                  <a16:creationId xmlns:a16="http://schemas.microsoft.com/office/drawing/2014/main" id="{3D642632-BBD5-46D6-A91D-9B2BF68219B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9" name="Rectangle 27">
              <a:extLst>
                <a:ext uri="{FF2B5EF4-FFF2-40B4-BE49-F238E27FC236}">
                  <a16:creationId xmlns:a16="http://schemas.microsoft.com/office/drawing/2014/main" id="{BF9D518D-AFF5-4DE2-AEE2-0EC15479A9A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0" name="Rectangle 28">
              <a:extLst>
                <a:ext uri="{FF2B5EF4-FFF2-40B4-BE49-F238E27FC236}">
                  <a16:creationId xmlns:a16="http://schemas.microsoft.com/office/drawing/2014/main" id="{14EF979B-B00D-460C-BD56-7EEAFB7E0F9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1" name="Rectangle 29">
              <a:extLst>
                <a:ext uri="{FF2B5EF4-FFF2-40B4-BE49-F238E27FC236}">
                  <a16:creationId xmlns:a16="http://schemas.microsoft.com/office/drawing/2014/main" id="{3E40F9A1-6B82-400F-9397-26D1D36F1F0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2" name="Isosceles Triangle 31">
              <a:extLst>
                <a:ext uri="{FF2B5EF4-FFF2-40B4-BE49-F238E27FC236}">
                  <a16:creationId xmlns:a16="http://schemas.microsoft.com/office/drawing/2014/main" id="{2EF7DDF1-FF86-4CA4-B08B-8939557EBD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3" name="Isosceles Triangle 32">
              <a:extLst>
                <a:ext uri="{FF2B5EF4-FFF2-40B4-BE49-F238E27FC236}">
                  <a16:creationId xmlns:a16="http://schemas.microsoft.com/office/drawing/2014/main" id="{6D7C1F89-72B2-4FDC-B9E2-04F52D5C5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12EE6A41-0409-4439-3D0D-130393895331}"/>
              </a:ext>
            </a:extLst>
          </p:cNvPr>
          <p:cNvSpPr>
            <a:spLocks noGrp="1"/>
          </p:cNvSpPr>
          <p:nvPr>
            <p:ph type="ctrTitle"/>
          </p:nvPr>
        </p:nvSpPr>
        <p:spPr>
          <a:xfrm>
            <a:off x="5536734" y="609600"/>
            <a:ext cx="3737268" cy="1320800"/>
          </a:xfrm>
        </p:spPr>
        <p:txBody>
          <a:bodyPr vert="horz" lIns="91440" tIns="45720" rIns="91440" bIns="45720" rtlCol="0" anchor="t">
            <a:normAutofit/>
          </a:bodyPr>
          <a:lstStyle/>
          <a:p>
            <a:pPr algn="l"/>
            <a:r>
              <a:rPr lang="en-US" sz="3600" b="1" dirty="0">
                <a:latin typeface="Arial" panose="020B0604020202020204" pitchFamily="34" charset="0"/>
                <a:cs typeface="Arial" panose="020B0604020202020204" pitchFamily="34" charset="0"/>
              </a:rPr>
              <a:t>Agenda</a:t>
            </a:r>
          </a:p>
        </p:txBody>
      </p:sp>
      <p:sp>
        <p:nvSpPr>
          <p:cNvPr id="3" name="Subtitle 2">
            <a:extLst>
              <a:ext uri="{FF2B5EF4-FFF2-40B4-BE49-F238E27FC236}">
                <a16:creationId xmlns:a16="http://schemas.microsoft.com/office/drawing/2014/main" id="{9B7390D2-67CA-D549-0A7F-270D59C113B3}"/>
              </a:ext>
            </a:extLst>
          </p:cNvPr>
          <p:cNvSpPr>
            <a:spLocks noGrp="1"/>
          </p:cNvSpPr>
          <p:nvPr>
            <p:ph type="subTitle" idx="1"/>
          </p:nvPr>
        </p:nvSpPr>
        <p:spPr>
          <a:xfrm>
            <a:off x="5209563" y="2160589"/>
            <a:ext cx="4064439" cy="3880773"/>
          </a:xfrm>
        </p:spPr>
        <p:txBody>
          <a:bodyPr vert="horz" lIns="91440" tIns="45720" rIns="91440" bIns="45720" rtlCol="0">
            <a:normAutofit/>
          </a:bodyPr>
          <a:lstStyle/>
          <a:p>
            <a:pPr algn="l"/>
            <a:r>
              <a:rPr lang="en-US" dirty="0">
                <a:solidFill>
                  <a:schemeClr val="tx1">
                    <a:lumMod val="75000"/>
                    <a:lumOff val="25000"/>
                  </a:schemeClr>
                </a:solidFill>
                <a:latin typeface="Arial" panose="020B0604020202020204" pitchFamily="34" charset="0"/>
                <a:cs typeface="Arial" panose="020B0604020202020204" pitchFamily="34" charset="0"/>
              </a:rPr>
              <a:t>1. What is </a:t>
            </a:r>
            <a:r>
              <a:rPr lang="en-US" dirty="0" err="1">
                <a:solidFill>
                  <a:schemeClr val="tx1">
                    <a:lumMod val="75000"/>
                    <a:lumOff val="25000"/>
                  </a:schemeClr>
                </a:solidFill>
                <a:latin typeface="Arial" panose="020B0604020202020204" pitchFamily="34" charset="0"/>
                <a:cs typeface="Arial" panose="020B0604020202020204" pitchFamily="34" charset="0"/>
              </a:rPr>
              <a:t>CanTp</a:t>
            </a:r>
            <a:r>
              <a:rPr lang="en-US" dirty="0">
                <a:solidFill>
                  <a:schemeClr val="tx1">
                    <a:lumMod val="75000"/>
                    <a:lumOff val="25000"/>
                  </a:schemeClr>
                </a:solidFill>
                <a:latin typeface="Arial" panose="020B0604020202020204" pitchFamily="34" charset="0"/>
                <a:cs typeface="Arial" panose="020B0604020202020204" pitchFamily="34" charset="0"/>
              </a:rPr>
              <a:t>?</a:t>
            </a:r>
          </a:p>
          <a:p>
            <a:pPr algn="l"/>
            <a:r>
              <a:rPr lang="en-US" dirty="0">
                <a:solidFill>
                  <a:schemeClr val="tx1">
                    <a:lumMod val="75000"/>
                    <a:lumOff val="25000"/>
                  </a:schemeClr>
                </a:solidFill>
                <a:latin typeface="Arial" panose="020B0604020202020204" pitchFamily="34" charset="0"/>
                <a:cs typeface="Arial" panose="020B0604020202020204" pitchFamily="34" charset="0"/>
              </a:rPr>
              <a:t>2. </a:t>
            </a:r>
            <a:r>
              <a:rPr lang="en-US" dirty="0" err="1">
                <a:solidFill>
                  <a:schemeClr val="tx1">
                    <a:lumMod val="75000"/>
                    <a:lumOff val="25000"/>
                  </a:schemeClr>
                </a:solidFill>
                <a:latin typeface="Arial" panose="020B0604020202020204" pitchFamily="34" charset="0"/>
                <a:cs typeface="Arial" panose="020B0604020202020204" pitchFamily="34" charset="0"/>
              </a:rPr>
              <a:t>CanTp</a:t>
            </a:r>
            <a:r>
              <a:rPr lang="en-US" dirty="0">
                <a:solidFill>
                  <a:schemeClr val="tx1">
                    <a:lumMod val="75000"/>
                    <a:lumOff val="25000"/>
                  </a:schemeClr>
                </a:solidFill>
                <a:latin typeface="Arial" panose="020B0604020202020204" pitchFamily="34" charset="0"/>
                <a:cs typeface="Arial" panose="020B0604020202020204" pitchFamily="34" charset="0"/>
              </a:rPr>
              <a:t> in Communication Stack</a:t>
            </a:r>
          </a:p>
          <a:p>
            <a:pPr algn="l"/>
            <a:r>
              <a:rPr lang="en-US" dirty="0">
                <a:solidFill>
                  <a:schemeClr val="tx1">
                    <a:lumMod val="75000"/>
                    <a:lumOff val="25000"/>
                  </a:schemeClr>
                </a:solidFill>
                <a:latin typeface="Arial" panose="020B0604020202020204" pitchFamily="34" charset="0"/>
                <a:cs typeface="Arial" panose="020B0604020202020204" pitchFamily="34" charset="0"/>
              </a:rPr>
              <a:t>3. Services</a:t>
            </a:r>
          </a:p>
          <a:p>
            <a:pPr algn="l"/>
            <a:r>
              <a:rPr lang="en-US" dirty="0">
                <a:solidFill>
                  <a:schemeClr val="tx1">
                    <a:lumMod val="75000"/>
                    <a:lumOff val="25000"/>
                  </a:schemeClr>
                </a:solidFill>
                <a:latin typeface="Arial" panose="020B0604020202020204" pitchFamily="34" charset="0"/>
                <a:cs typeface="Arial" panose="020B0604020202020204" pitchFamily="34" charset="0"/>
              </a:rPr>
              <a:t>4. Transport Protocol</a:t>
            </a:r>
          </a:p>
        </p:txBody>
      </p:sp>
      <p:pic>
        <p:nvPicPr>
          <p:cNvPr id="6" name="Picture 5" descr="A car with blue lines and text&#10;&#10;Description automatically generated">
            <a:extLst>
              <a:ext uri="{FF2B5EF4-FFF2-40B4-BE49-F238E27FC236}">
                <a16:creationId xmlns:a16="http://schemas.microsoft.com/office/drawing/2014/main" id="{AB5DA9FB-6BBF-2E98-7C9E-4149F7C4DA12}"/>
              </a:ext>
            </a:extLst>
          </p:cNvPr>
          <p:cNvPicPr>
            <a:picLocks noChangeAspect="1"/>
          </p:cNvPicPr>
          <p:nvPr/>
        </p:nvPicPr>
        <p:blipFill>
          <a:blip r:embed="rId2"/>
          <a:srcRect l="20453" r="34903" b="-2"/>
          <a:stretch/>
        </p:blipFill>
        <p:spPr>
          <a:xfrm>
            <a:off x="20" y="-1"/>
            <a:ext cx="5394940" cy="6858001"/>
          </a:xfrm>
          <a:custGeom>
            <a:avLst/>
            <a:gdLst/>
            <a:ahLst/>
            <a:cxnLst/>
            <a:rect l="l" t="t" r="r" b="b"/>
            <a:pathLst>
              <a:path w="5394960" h="6858000">
                <a:moveTo>
                  <a:pt x="842596" y="0"/>
                </a:moveTo>
                <a:lnTo>
                  <a:pt x="5394960" y="0"/>
                </a:lnTo>
                <a:lnTo>
                  <a:pt x="5394960" y="21851"/>
                </a:lnTo>
                <a:lnTo>
                  <a:pt x="4365943" y="6858000"/>
                </a:lnTo>
                <a:lnTo>
                  <a:pt x="0" y="6858000"/>
                </a:lnTo>
                <a:lnTo>
                  <a:pt x="0" y="5666154"/>
                </a:lnTo>
                <a:close/>
              </a:path>
            </a:pathLst>
          </a:custGeom>
        </p:spPr>
      </p:pic>
      <p:sp>
        <p:nvSpPr>
          <p:cNvPr id="34" name="Isosceles Triangle 33">
            <a:extLst>
              <a:ext uri="{FF2B5EF4-FFF2-40B4-BE49-F238E27FC236}">
                <a16:creationId xmlns:a16="http://schemas.microsoft.com/office/drawing/2014/main" id="{3BCB5F6A-9EB0-40B0-9D13-3023E9A205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Tree>
    <p:extLst>
      <p:ext uri="{BB962C8B-B14F-4D97-AF65-F5344CB8AC3E}">
        <p14:creationId xmlns:p14="http://schemas.microsoft.com/office/powerpoint/2010/main" val="3379765639"/>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3F88B-B29E-B72B-D828-8938B2DF63BF}"/>
            </a:ext>
          </a:extLst>
        </p:cNvPr>
        <p:cNvGrpSpPr/>
        <p:nvPr/>
      </p:nvGrpSpPr>
      <p:grpSpPr>
        <a:xfrm>
          <a:off x="0" y="0"/>
          <a:ext cx="0" cy="0"/>
          <a:chOff x="0" y="0"/>
          <a:chExt cx="0" cy="0"/>
        </a:xfrm>
      </p:grpSpPr>
      <p:sp>
        <p:nvSpPr>
          <p:cNvPr id="7" name="Subtitle 2">
            <a:extLst>
              <a:ext uri="{FF2B5EF4-FFF2-40B4-BE49-F238E27FC236}">
                <a16:creationId xmlns:a16="http://schemas.microsoft.com/office/drawing/2014/main" id="{51C3EDBC-3822-DB50-D614-0D07B85DF75B}"/>
              </a:ext>
            </a:extLst>
          </p:cNvPr>
          <p:cNvSpPr>
            <a:spLocks noGrp="1"/>
          </p:cNvSpPr>
          <p:nvPr>
            <p:ph type="subTitle" idx="1"/>
          </p:nvPr>
        </p:nvSpPr>
        <p:spPr>
          <a:xfrm>
            <a:off x="1507068" y="1620052"/>
            <a:ext cx="9840636" cy="5038561"/>
          </a:xfrm>
        </p:spPr>
        <p:txBody>
          <a:bodyPr>
            <a:normAutofit/>
          </a:bodyPr>
          <a:lstStyle/>
          <a:p>
            <a:pPr algn="l"/>
            <a:endParaRPr lang="en-US" dirty="0">
              <a:solidFill>
                <a:schemeClr val="tx1"/>
              </a:solidFill>
              <a:latin typeface="Arial" panose="020B0604020202020204" pitchFamily="34" charset="0"/>
              <a:cs typeface="Arial" panose="020B0604020202020204" pitchFamily="34" charset="0"/>
            </a:endParaRPr>
          </a:p>
          <a:p>
            <a:pPr algn="l"/>
            <a:endParaRPr lang="en-US" dirty="0">
              <a:solidFill>
                <a:schemeClr val="tx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C3184DA-E3B5-D35B-9C73-BC7099A2118D}"/>
              </a:ext>
            </a:extLst>
          </p:cNvPr>
          <p:cNvPicPr>
            <a:picLocks noChangeAspect="1"/>
          </p:cNvPicPr>
          <p:nvPr/>
        </p:nvPicPr>
        <p:blipFill>
          <a:blip r:embed="rId2"/>
          <a:stretch>
            <a:fillRect/>
          </a:stretch>
        </p:blipFill>
        <p:spPr>
          <a:xfrm>
            <a:off x="1507068" y="326572"/>
            <a:ext cx="7687732" cy="6030686"/>
          </a:xfrm>
          <a:prstGeom prst="rect">
            <a:avLst/>
          </a:prstGeom>
        </p:spPr>
      </p:pic>
    </p:spTree>
    <p:extLst>
      <p:ext uri="{BB962C8B-B14F-4D97-AF65-F5344CB8AC3E}">
        <p14:creationId xmlns:p14="http://schemas.microsoft.com/office/powerpoint/2010/main" val="29257697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D5C2DC-E10B-D12C-0122-5BB1F2A652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87FE47-43E4-A593-C490-423A1F592365}"/>
              </a:ext>
            </a:extLst>
          </p:cNvPr>
          <p:cNvSpPr>
            <a:spLocks noGrp="1"/>
          </p:cNvSpPr>
          <p:nvPr>
            <p:ph type="ctrTitle"/>
          </p:nvPr>
        </p:nvSpPr>
        <p:spPr>
          <a:xfrm>
            <a:off x="1507067" y="797676"/>
            <a:ext cx="7766936" cy="676018"/>
          </a:xfrm>
        </p:spPr>
        <p:txBody>
          <a:bodyPr/>
          <a:lstStyle/>
          <a:p>
            <a:pPr algn="l"/>
            <a:r>
              <a:rPr lang="en-US" sz="4000" b="1" dirty="0">
                <a:solidFill>
                  <a:srgbClr val="FF0000"/>
                </a:solidFill>
                <a:latin typeface="Arial" panose="020B0604020202020204" pitchFamily="34" charset="0"/>
                <a:cs typeface="Arial" panose="020B0604020202020204" pitchFamily="34" charset="0"/>
              </a:rPr>
              <a:t>1. What is </a:t>
            </a:r>
            <a:r>
              <a:rPr lang="en-US" sz="4000" b="1" dirty="0" err="1">
                <a:solidFill>
                  <a:srgbClr val="FF0000"/>
                </a:solidFill>
                <a:latin typeface="Arial" panose="020B0604020202020204" pitchFamily="34" charset="0"/>
                <a:cs typeface="Arial" panose="020B0604020202020204" pitchFamily="34" charset="0"/>
              </a:rPr>
              <a:t>CanTp</a:t>
            </a:r>
            <a:r>
              <a:rPr lang="en-US" sz="4000" b="1" dirty="0">
                <a:solidFill>
                  <a:srgbClr val="FF0000"/>
                </a:solidFill>
                <a:latin typeface="Arial" panose="020B0604020202020204" pitchFamily="34" charset="0"/>
                <a:cs typeface="Arial" panose="020B0604020202020204" pitchFamily="34" charset="0"/>
              </a:rPr>
              <a:t>?</a:t>
            </a:r>
            <a:endParaRPr lang="vi-VN" sz="4000" b="1" dirty="0">
              <a:solidFill>
                <a:srgbClr val="FF000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38C80CA2-805D-C7A0-4BD3-D8F0F862AC34}"/>
              </a:ext>
            </a:extLst>
          </p:cNvPr>
          <p:cNvSpPr>
            <a:spLocks noGrp="1"/>
          </p:cNvSpPr>
          <p:nvPr>
            <p:ph type="subTitle" idx="1"/>
          </p:nvPr>
        </p:nvSpPr>
        <p:spPr>
          <a:xfrm>
            <a:off x="1507067" y="1784412"/>
            <a:ext cx="8959706" cy="3345565"/>
          </a:xfrm>
        </p:spPr>
        <p:txBody>
          <a:bodyPr/>
          <a:lstStyle/>
          <a:p>
            <a:pPr marL="285750" indent="-285750" algn="l">
              <a:buFont typeface="Wingdings" panose="05000000000000000000" pitchFamily="2" charset="2"/>
              <a:buChar char="q"/>
            </a:pPr>
            <a:r>
              <a:rPr lang="en-US" err="1">
                <a:solidFill>
                  <a:schemeClr val="tx1"/>
                </a:solidFill>
                <a:latin typeface="Arial" panose="020B0604020202020204" pitchFamily="34" charset="0"/>
                <a:cs typeface="Arial" panose="020B0604020202020204" pitchFamily="34" charset="0"/>
              </a:rPr>
              <a:t>CanTp</a:t>
            </a:r>
            <a:r>
              <a:rPr lang="en-US">
                <a:solidFill>
                  <a:schemeClr val="tx1"/>
                </a:solidFill>
                <a:latin typeface="Arial" panose="020B0604020202020204" pitchFamily="34" charset="0"/>
                <a:cs typeface="Arial" panose="020B0604020202020204" pitchFamily="34" charset="0"/>
              </a:rPr>
              <a:t> responsible for handling the transport protocol used for transmitting large message over CAN when the data exceeds the maximum frames size of the CAN frame</a:t>
            </a:r>
          </a:p>
          <a:p>
            <a:pPr algn="l"/>
            <a:endParaRPr lang="vi-VN">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E93CC1D5-1C69-57E4-8498-DF8347765F5A}"/>
              </a:ext>
            </a:extLst>
          </p:cNvPr>
          <p:cNvPicPr>
            <a:picLocks noChangeAspect="1"/>
          </p:cNvPicPr>
          <p:nvPr/>
        </p:nvPicPr>
        <p:blipFill>
          <a:blip r:embed="rId2"/>
          <a:stretch>
            <a:fillRect/>
          </a:stretch>
        </p:blipFill>
        <p:spPr>
          <a:xfrm>
            <a:off x="1604722" y="2796723"/>
            <a:ext cx="7368060" cy="3554992"/>
          </a:xfrm>
          <a:prstGeom prst="rect">
            <a:avLst/>
          </a:prstGeom>
        </p:spPr>
      </p:pic>
    </p:spTree>
    <p:extLst>
      <p:ext uri="{BB962C8B-B14F-4D97-AF65-F5344CB8AC3E}">
        <p14:creationId xmlns:p14="http://schemas.microsoft.com/office/powerpoint/2010/main" val="6546730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5B299-2C24-E752-D8F4-10A357B5C3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0320B1-48E7-901D-00AC-33F10BBDD9E1}"/>
              </a:ext>
            </a:extLst>
          </p:cNvPr>
          <p:cNvSpPr>
            <a:spLocks noGrp="1"/>
          </p:cNvSpPr>
          <p:nvPr>
            <p:ph type="ctrTitle"/>
          </p:nvPr>
        </p:nvSpPr>
        <p:spPr>
          <a:xfrm>
            <a:off x="1507067" y="797676"/>
            <a:ext cx="7766936" cy="676018"/>
          </a:xfrm>
        </p:spPr>
        <p:txBody>
          <a:bodyPr/>
          <a:lstStyle/>
          <a:p>
            <a:pPr algn="l"/>
            <a:r>
              <a:rPr lang="en-US" sz="4000" b="1">
                <a:solidFill>
                  <a:srgbClr val="FF0000"/>
                </a:solidFill>
                <a:latin typeface="Arial" panose="020B0604020202020204" pitchFamily="34" charset="0"/>
                <a:cs typeface="Arial" panose="020B0604020202020204" pitchFamily="34" charset="0"/>
              </a:rPr>
              <a:t>1. What is </a:t>
            </a:r>
            <a:r>
              <a:rPr lang="en-US" sz="4000" b="1" err="1">
                <a:solidFill>
                  <a:srgbClr val="FF0000"/>
                </a:solidFill>
                <a:latin typeface="Arial" panose="020B0604020202020204" pitchFamily="34" charset="0"/>
                <a:cs typeface="Arial" panose="020B0604020202020204" pitchFamily="34" charset="0"/>
              </a:rPr>
              <a:t>CanTp</a:t>
            </a:r>
            <a:r>
              <a:rPr lang="en-US" sz="4000" b="1">
                <a:solidFill>
                  <a:srgbClr val="FF0000"/>
                </a:solidFill>
                <a:latin typeface="Arial" panose="020B0604020202020204" pitchFamily="34" charset="0"/>
                <a:cs typeface="Arial" panose="020B0604020202020204" pitchFamily="34" charset="0"/>
              </a:rPr>
              <a:t>?</a:t>
            </a:r>
            <a:endParaRPr lang="vi-VN" sz="4000" b="1">
              <a:solidFill>
                <a:srgbClr val="FF0000"/>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19321300-8778-3E28-40C3-9F90D419CDCD}"/>
              </a:ext>
            </a:extLst>
          </p:cNvPr>
          <p:cNvSpPr>
            <a:spLocks noGrp="1"/>
          </p:cNvSpPr>
          <p:nvPr>
            <p:ph type="subTitle" idx="1"/>
          </p:nvPr>
        </p:nvSpPr>
        <p:spPr>
          <a:xfrm>
            <a:off x="1507067" y="1784412"/>
            <a:ext cx="8959706" cy="4518734"/>
          </a:xfrm>
        </p:spPr>
        <p:txBody>
          <a:bodyPr/>
          <a:lstStyle/>
          <a:p>
            <a:pPr marL="285750" indent="-285750" algn="l">
              <a:buFont typeface="Wingdings" panose="05000000000000000000" pitchFamily="2" charset="2"/>
              <a:buChar char="q"/>
            </a:pPr>
            <a:r>
              <a:rPr lang="en-US">
                <a:solidFill>
                  <a:schemeClr val="tx1"/>
                </a:solidFill>
                <a:latin typeface="Arial" panose="020B0604020202020204" pitchFamily="34" charset="0"/>
                <a:cs typeface="Arial" panose="020B0604020202020204" pitchFamily="34" charset="0"/>
              </a:rPr>
              <a:t>Main purpose: ensures the larger message that can be transmitted over the CAN network by segmenting and reassembling the data. CAN TP module is to segment and reassemble CAN I-PDUs longer than 8 bytes or longer than 64 bytes in case of CAN FD.</a:t>
            </a:r>
            <a:br>
              <a:rPr lang="en-US"/>
            </a:br>
            <a:endParaRPr lang="en-US"/>
          </a:p>
          <a:p>
            <a:pPr marL="285750" indent="-285750" algn="l">
              <a:buFont typeface="Wingdings" panose="05000000000000000000" pitchFamily="2" charset="2"/>
              <a:buChar char="ü"/>
            </a:pPr>
            <a:r>
              <a:rPr lang="en-US">
                <a:solidFill>
                  <a:schemeClr val="tx1"/>
                </a:solidFill>
                <a:latin typeface="Arial" panose="020B0604020202020204" pitchFamily="34" charset="0"/>
                <a:cs typeface="Arial" panose="020B0604020202020204" pitchFamily="34" charset="0"/>
              </a:rPr>
              <a:t>Segmentation: </a:t>
            </a:r>
          </a:p>
          <a:p>
            <a:pPr algn="l"/>
            <a:r>
              <a:rPr lang="en-US">
                <a:solidFill>
                  <a:schemeClr val="tx1"/>
                </a:solidFill>
                <a:latin typeface="Arial" panose="020B0604020202020204" pitchFamily="34" charset="0"/>
                <a:cs typeface="Arial" panose="020B0604020202020204" pitchFamily="34" charset="0"/>
              </a:rPr>
              <a:t>		Breaks down large messages into smaller CAN frames</a:t>
            </a:r>
          </a:p>
          <a:p>
            <a:pPr algn="l"/>
            <a:r>
              <a:rPr lang="en-US">
                <a:solidFill>
                  <a:schemeClr val="tx1"/>
                </a:solidFill>
                <a:latin typeface="Arial" panose="020B0604020202020204" pitchFamily="34" charset="0"/>
                <a:cs typeface="Arial" panose="020B0604020202020204" pitchFamily="34" charset="0"/>
              </a:rPr>
              <a:t>		Data is split into smaller chunks and sent in multiple packets.</a:t>
            </a:r>
          </a:p>
          <a:p>
            <a:pPr marL="285750" indent="-285750" algn="l">
              <a:buFont typeface="Wingdings" panose="05000000000000000000" pitchFamily="2" charset="2"/>
              <a:buChar char="ü"/>
            </a:pPr>
            <a:r>
              <a:rPr lang="en-US">
                <a:solidFill>
                  <a:schemeClr val="tx1"/>
                </a:solidFill>
                <a:latin typeface="Arial" panose="020B0604020202020204" pitchFamily="34" charset="0"/>
                <a:cs typeface="Arial" panose="020B0604020202020204" pitchFamily="34" charset="0"/>
              </a:rPr>
              <a:t>Reassembly: On the receiving end, the CAN TP module reassembles the segmented frames back into the original message.</a:t>
            </a:r>
          </a:p>
          <a:p>
            <a:pPr marL="285750" indent="-285750" algn="l">
              <a:buFont typeface="Wingdings" panose="05000000000000000000" pitchFamily="2" charset="2"/>
              <a:buChar char="q"/>
            </a:pPr>
            <a:r>
              <a:rPr lang="en-US">
                <a:solidFill>
                  <a:schemeClr val="tx1"/>
                </a:solidFill>
                <a:latin typeface="Arial" panose="020B0604020202020204" pitchFamily="34" charset="0"/>
                <a:cs typeface="Arial" panose="020B0604020202020204" pitchFamily="34" charset="0"/>
              </a:rPr>
              <a:t>In addition to the main purpose, </a:t>
            </a:r>
            <a:r>
              <a:rPr lang="en-US" err="1">
                <a:solidFill>
                  <a:schemeClr val="tx1"/>
                </a:solidFill>
                <a:latin typeface="Arial" panose="020B0604020202020204" pitchFamily="34" charset="0"/>
                <a:cs typeface="Arial" panose="020B0604020202020204" pitchFamily="34" charset="0"/>
              </a:rPr>
              <a:t>CanTp</a:t>
            </a:r>
            <a:r>
              <a:rPr lang="en-US">
                <a:solidFill>
                  <a:schemeClr val="tx1"/>
                </a:solidFill>
                <a:latin typeface="Arial" panose="020B0604020202020204" pitchFamily="34" charset="0"/>
                <a:cs typeface="Arial" panose="020B0604020202020204" pitchFamily="34" charset="0"/>
              </a:rPr>
              <a:t> provides services for: control of data flow, detection of errors in segmentation session, transmit and receive cancelation.</a:t>
            </a:r>
          </a:p>
          <a:p>
            <a:pPr algn="l"/>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05706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58116-6A7F-F8FB-B538-4B8B69EA0B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F7BB16-F6CA-C093-AE2A-966E1F209C66}"/>
              </a:ext>
            </a:extLst>
          </p:cNvPr>
          <p:cNvSpPr>
            <a:spLocks noGrp="1"/>
          </p:cNvSpPr>
          <p:nvPr>
            <p:ph type="ctrTitle"/>
          </p:nvPr>
        </p:nvSpPr>
        <p:spPr>
          <a:xfrm>
            <a:off x="1507066" y="797676"/>
            <a:ext cx="9172769" cy="676018"/>
          </a:xfrm>
        </p:spPr>
        <p:txBody>
          <a:bodyPr/>
          <a:lstStyle/>
          <a:p>
            <a:pPr algn="l"/>
            <a:r>
              <a:rPr lang="en-US" sz="4000" b="1" dirty="0">
                <a:solidFill>
                  <a:srgbClr val="FF0000"/>
                </a:solidFill>
                <a:latin typeface="Arial" panose="020B0604020202020204" pitchFamily="34" charset="0"/>
                <a:cs typeface="Arial" panose="020B0604020202020204" pitchFamily="34" charset="0"/>
              </a:rPr>
              <a:t>2. </a:t>
            </a:r>
            <a:r>
              <a:rPr lang="en-US" sz="4000" b="1" dirty="0" err="1">
                <a:solidFill>
                  <a:srgbClr val="FF0000"/>
                </a:solidFill>
                <a:latin typeface="Arial" panose="020B0604020202020204" pitchFamily="34" charset="0"/>
                <a:cs typeface="Arial" panose="020B0604020202020204" pitchFamily="34" charset="0"/>
              </a:rPr>
              <a:t>CanTp</a:t>
            </a:r>
            <a:r>
              <a:rPr lang="en-US" sz="4000" b="1" dirty="0">
                <a:solidFill>
                  <a:srgbClr val="FF0000"/>
                </a:solidFill>
                <a:latin typeface="Arial" panose="020B0604020202020204" pitchFamily="34" charset="0"/>
                <a:cs typeface="Arial" panose="020B0604020202020204" pitchFamily="34" charset="0"/>
              </a:rPr>
              <a:t> in Communication Stack</a:t>
            </a:r>
            <a:endParaRPr lang="vi-VN" sz="4000" b="1" dirty="0">
              <a:solidFill>
                <a:srgbClr val="FF0000"/>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FC1D2B03-6302-54A7-6572-24A1A06808F2}"/>
              </a:ext>
            </a:extLst>
          </p:cNvPr>
          <p:cNvPicPr>
            <a:picLocks noChangeAspect="1"/>
          </p:cNvPicPr>
          <p:nvPr/>
        </p:nvPicPr>
        <p:blipFill>
          <a:blip r:embed="rId2"/>
          <a:stretch>
            <a:fillRect/>
          </a:stretch>
        </p:blipFill>
        <p:spPr>
          <a:xfrm>
            <a:off x="7256015" y="1620053"/>
            <a:ext cx="4764350" cy="4936106"/>
          </a:xfrm>
          <a:prstGeom prst="rect">
            <a:avLst/>
          </a:prstGeom>
        </p:spPr>
      </p:pic>
      <p:sp>
        <p:nvSpPr>
          <p:cNvPr id="6" name="Rectangle 5">
            <a:extLst>
              <a:ext uri="{FF2B5EF4-FFF2-40B4-BE49-F238E27FC236}">
                <a16:creationId xmlns:a16="http://schemas.microsoft.com/office/drawing/2014/main" id="{89E01D79-D42B-4AE8-EA42-1A51C3A74F3C}"/>
              </a:ext>
            </a:extLst>
          </p:cNvPr>
          <p:cNvSpPr/>
          <p:nvPr/>
        </p:nvSpPr>
        <p:spPr>
          <a:xfrm>
            <a:off x="9274003" y="4065973"/>
            <a:ext cx="1405833" cy="1713390"/>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a:p>
        </p:txBody>
      </p:sp>
      <p:sp>
        <p:nvSpPr>
          <p:cNvPr id="7" name="Subtitle 2">
            <a:extLst>
              <a:ext uri="{FF2B5EF4-FFF2-40B4-BE49-F238E27FC236}">
                <a16:creationId xmlns:a16="http://schemas.microsoft.com/office/drawing/2014/main" id="{5AEF1A82-2B7A-5A3E-1817-77F34DC10DE6}"/>
              </a:ext>
            </a:extLst>
          </p:cNvPr>
          <p:cNvSpPr>
            <a:spLocks noGrp="1"/>
          </p:cNvSpPr>
          <p:nvPr>
            <p:ph type="subTitle" idx="1"/>
          </p:nvPr>
        </p:nvSpPr>
        <p:spPr>
          <a:xfrm>
            <a:off x="1507067" y="1620053"/>
            <a:ext cx="5488537" cy="4518734"/>
          </a:xfrm>
        </p:spPr>
        <p:txBody>
          <a:bodyPr>
            <a:normAutofit/>
          </a:bodyPr>
          <a:lstStyle/>
          <a:p>
            <a:pPr marL="285750" indent="-285750" algn="l">
              <a:buFont typeface="Wingdings" panose="05000000000000000000" pitchFamily="2" charset="2"/>
              <a:buChar char="q"/>
            </a:pPr>
            <a:r>
              <a:rPr lang="en-US" err="1">
                <a:solidFill>
                  <a:schemeClr val="tx1"/>
                </a:solidFill>
                <a:latin typeface="Arial" panose="020B0604020202020204" pitchFamily="34" charset="0"/>
                <a:cs typeface="Arial" panose="020B0604020202020204" pitchFamily="34" charset="0"/>
              </a:rPr>
              <a:t>CanTp</a:t>
            </a:r>
            <a:r>
              <a:rPr lang="en-US">
                <a:solidFill>
                  <a:schemeClr val="tx1"/>
                </a:solidFill>
                <a:latin typeface="Arial" panose="020B0604020202020204" pitchFamily="34" charset="0"/>
                <a:cs typeface="Arial" panose="020B0604020202020204" pitchFamily="34" charset="0"/>
              </a:rPr>
              <a:t> is the module between </a:t>
            </a:r>
            <a:r>
              <a:rPr lang="en-US" err="1">
                <a:solidFill>
                  <a:schemeClr val="tx1"/>
                </a:solidFill>
                <a:latin typeface="Arial" panose="020B0604020202020204" pitchFamily="34" charset="0"/>
                <a:cs typeface="Arial" panose="020B0604020202020204" pitchFamily="34" charset="0"/>
              </a:rPr>
              <a:t>PduR</a:t>
            </a:r>
            <a:r>
              <a:rPr lang="en-US">
                <a:solidFill>
                  <a:schemeClr val="tx1"/>
                </a:solidFill>
                <a:latin typeface="Arial" panose="020B0604020202020204" pitchFamily="34" charset="0"/>
                <a:cs typeface="Arial" panose="020B0604020202020204" pitchFamily="34" charset="0"/>
              </a:rPr>
              <a:t> and </a:t>
            </a:r>
            <a:r>
              <a:rPr lang="en-US" err="1">
                <a:solidFill>
                  <a:schemeClr val="tx1"/>
                </a:solidFill>
                <a:latin typeface="Arial" panose="020B0604020202020204" pitchFamily="34" charset="0"/>
                <a:cs typeface="Arial" panose="020B0604020202020204" pitchFamily="34" charset="0"/>
              </a:rPr>
              <a:t>CanIf</a:t>
            </a:r>
            <a:endParaRPr lang="en-US">
              <a:solidFill>
                <a:schemeClr val="tx1"/>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ü"/>
            </a:pPr>
            <a:r>
              <a:rPr lang="en-US" err="1">
                <a:solidFill>
                  <a:schemeClr val="tx1"/>
                </a:solidFill>
                <a:latin typeface="Arial" panose="020B0604020202020204" pitchFamily="34" charset="0"/>
                <a:cs typeface="Arial" panose="020B0604020202020204" pitchFamily="34" charset="0"/>
              </a:rPr>
              <a:t>PduR</a:t>
            </a:r>
            <a:r>
              <a:rPr lang="en-US">
                <a:solidFill>
                  <a:schemeClr val="tx1"/>
                </a:solidFill>
                <a:latin typeface="Arial" panose="020B0604020202020204" pitchFamily="34" charset="0"/>
                <a:cs typeface="Arial" panose="020B0604020202020204" pitchFamily="34" charset="0"/>
              </a:rPr>
              <a:t> deploys COM and DCM I-PDUs onto different communication protocols(e.g. CAN, LIN and Flex, Ray).</a:t>
            </a:r>
          </a:p>
          <a:p>
            <a:pPr marL="285750" indent="-285750" algn="l">
              <a:buFont typeface="Wingdings" panose="05000000000000000000" pitchFamily="2" charset="2"/>
              <a:buChar char="ü"/>
            </a:pPr>
            <a:r>
              <a:rPr lang="en-US" err="1">
                <a:solidFill>
                  <a:schemeClr val="tx1"/>
                </a:solidFill>
                <a:latin typeface="Arial" panose="020B0604020202020204" pitchFamily="34" charset="0"/>
                <a:cs typeface="Arial" panose="020B0604020202020204" pitchFamily="34" charset="0"/>
              </a:rPr>
              <a:t>CanIf</a:t>
            </a:r>
            <a:r>
              <a:rPr lang="en-US">
                <a:solidFill>
                  <a:schemeClr val="tx1"/>
                </a:solidFill>
                <a:latin typeface="Arial" panose="020B0604020202020204" pitchFamily="34" charset="0"/>
                <a:cs typeface="Arial" panose="020B0604020202020204" pitchFamily="34" charset="0"/>
              </a:rPr>
              <a:t> provides equal mechanisms to access a CAN bus channel</a:t>
            </a:r>
            <a:br>
              <a:rPr lang="en-US"/>
            </a:br>
            <a:endParaRPr lang="en-US">
              <a:solidFill>
                <a:schemeClr val="tx1"/>
              </a:solidFill>
              <a:latin typeface="Arial" panose="020B0604020202020204" pitchFamily="34" charset="0"/>
              <a:cs typeface="Arial" panose="020B0604020202020204" pitchFamily="34" charset="0"/>
            </a:endParaRPr>
          </a:p>
          <a:p>
            <a:pPr marL="285750" indent="-285750" algn="l">
              <a:buFont typeface="Wingdings" panose="05000000000000000000" pitchFamily="2" charset="2"/>
              <a:buChar char="q"/>
            </a:pPr>
            <a:r>
              <a:rPr lang="en-US" err="1">
                <a:solidFill>
                  <a:schemeClr val="tx1"/>
                </a:solidFill>
                <a:latin typeface="Arial" panose="020B0604020202020204" pitchFamily="34" charset="0"/>
                <a:cs typeface="Arial" panose="020B0604020202020204" pitchFamily="34" charset="0"/>
              </a:rPr>
              <a:t>PduR</a:t>
            </a:r>
            <a:r>
              <a:rPr lang="en-US">
                <a:solidFill>
                  <a:schemeClr val="tx1"/>
                </a:solidFill>
                <a:latin typeface="Arial" panose="020B0604020202020204" pitchFamily="34" charset="0"/>
                <a:cs typeface="Arial" panose="020B0604020202020204" pitchFamily="34" charset="0"/>
              </a:rPr>
              <a:t> determine if a transport protocol has to be used or not.</a:t>
            </a:r>
          </a:p>
          <a:p>
            <a:pPr marL="285750" indent="-285750" algn="l">
              <a:buFont typeface="Wingdings" panose="05000000000000000000" pitchFamily="2" charset="2"/>
              <a:buChar char="q"/>
            </a:pPr>
            <a:r>
              <a:rPr lang="en-US">
                <a:solidFill>
                  <a:schemeClr val="tx1"/>
                </a:solidFill>
                <a:latin typeface="Arial" panose="020B0604020202020204" pitchFamily="34" charset="0"/>
                <a:cs typeface="Arial" panose="020B0604020202020204" pitchFamily="34" charset="0"/>
              </a:rPr>
              <a:t>Depending on the N-PDU ID, </a:t>
            </a:r>
            <a:r>
              <a:rPr lang="en-US" err="1">
                <a:solidFill>
                  <a:schemeClr val="tx1"/>
                </a:solidFill>
                <a:latin typeface="Arial" panose="020B0604020202020204" pitchFamily="34" charset="0"/>
                <a:cs typeface="Arial" panose="020B0604020202020204" pitchFamily="34" charset="0"/>
              </a:rPr>
              <a:t>CanIf</a:t>
            </a:r>
            <a:r>
              <a:rPr lang="en-US">
                <a:solidFill>
                  <a:schemeClr val="tx1"/>
                </a:solidFill>
                <a:latin typeface="Arial" panose="020B0604020202020204" pitchFamily="34" charset="0"/>
                <a:cs typeface="Arial" panose="020B0604020202020204" pitchFamily="34" charset="0"/>
              </a:rPr>
              <a:t> has to forward an I-PDU to </a:t>
            </a:r>
            <a:r>
              <a:rPr lang="en-US" err="1">
                <a:solidFill>
                  <a:schemeClr val="tx1"/>
                </a:solidFill>
                <a:latin typeface="Arial" panose="020B0604020202020204" pitchFamily="34" charset="0"/>
                <a:cs typeface="Arial" panose="020B0604020202020204" pitchFamily="34" charset="0"/>
              </a:rPr>
              <a:t>CanTp</a:t>
            </a:r>
            <a:r>
              <a:rPr lang="en-US">
                <a:solidFill>
                  <a:schemeClr val="tx1"/>
                </a:solidFill>
                <a:latin typeface="Arial" panose="020B0604020202020204" pitchFamily="34" charset="0"/>
                <a:cs typeface="Arial" panose="020B0604020202020204" pitchFamily="34" charset="0"/>
              </a:rPr>
              <a:t> or </a:t>
            </a:r>
            <a:r>
              <a:rPr lang="en-US" err="1">
                <a:solidFill>
                  <a:schemeClr val="tx1"/>
                </a:solidFill>
                <a:latin typeface="Arial" panose="020B0604020202020204" pitchFamily="34" charset="0"/>
                <a:cs typeface="Arial" panose="020B0604020202020204" pitchFamily="34" charset="0"/>
              </a:rPr>
              <a:t>PduR</a:t>
            </a:r>
            <a:r>
              <a:rPr lang="en-US">
                <a:solidFill>
                  <a:schemeClr val="tx1"/>
                </a:solidFill>
                <a:latin typeface="Arial" panose="020B0604020202020204" pitchFamily="34" charset="0"/>
                <a:cs typeface="Arial" panose="020B0604020202020204" pitchFamily="34" charset="0"/>
              </a:rPr>
              <a:t>. </a:t>
            </a:r>
            <a:br>
              <a:rPr lang="en-US"/>
            </a:br>
            <a:endParaRPr lang="en-US">
              <a:solidFill>
                <a:schemeClr val="tx1"/>
              </a:solidFill>
              <a:latin typeface="Arial" panose="020B0604020202020204" pitchFamily="34" charset="0"/>
              <a:cs typeface="Arial" panose="020B0604020202020204" pitchFamily="34" charset="0"/>
            </a:endParaRPr>
          </a:p>
          <a:p>
            <a:pPr algn="l"/>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297311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CC72D-1376-8DBE-5296-6AEE3EFECD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AFFE99-94B3-DF51-5776-DC21A7CC6B46}"/>
              </a:ext>
            </a:extLst>
          </p:cNvPr>
          <p:cNvSpPr>
            <a:spLocks noGrp="1"/>
          </p:cNvSpPr>
          <p:nvPr>
            <p:ph type="ctrTitle"/>
          </p:nvPr>
        </p:nvSpPr>
        <p:spPr>
          <a:xfrm>
            <a:off x="1507066" y="797676"/>
            <a:ext cx="9172769" cy="676018"/>
          </a:xfrm>
        </p:spPr>
        <p:txBody>
          <a:bodyPr/>
          <a:lstStyle/>
          <a:p>
            <a:pPr algn="l"/>
            <a:r>
              <a:rPr lang="en-US" sz="4000" b="1">
                <a:solidFill>
                  <a:srgbClr val="FF0000"/>
                </a:solidFill>
                <a:latin typeface="Arial" panose="020B0604020202020204" pitchFamily="34" charset="0"/>
                <a:cs typeface="Arial" panose="020B0604020202020204" pitchFamily="34" charset="0"/>
              </a:rPr>
              <a:t>2. </a:t>
            </a:r>
            <a:r>
              <a:rPr lang="en-US" sz="4000" b="1" err="1">
                <a:solidFill>
                  <a:srgbClr val="FF0000"/>
                </a:solidFill>
                <a:latin typeface="Arial" panose="020B0604020202020204" pitchFamily="34" charset="0"/>
                <a:cs typeface="Arial" panose="020B0604020202020204" pitchFamily="34" charset="0"/>
              </a:rPr>
              <a:t>CanTp</a:t>
            </a:r>
            <a:r>
              <a:rPr lang="en-US" sz="4000" b="1">
                <a:solidFill>
                  <a:srgbClr val="FF0000"/>
                </a:solidFill>
                <a:latin typeface="Arial" panose="020B0604020202020204" pitchFamily="34" charset="0"/>
                <a:cs typeface="Arial" panose="020B0604020202020204" pitchFamily="34" charset="0"/>
              </a:rPr>
              <a:t> in Communication Stack</a:t>
            </a:r>
            <a:endParaRPr lang="vi-VN" sz="4000" b="1">
              <a:solidFill>
                <a:srgbClr val="FF0000"/>
              </a:solidFill>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E8E34C52-D420-F4AE-718A-05AF5A67104F}"/>
              </a:ext>
            </a:extLst>
          </p:cNvPr>
          <p:cNvSpPr>
            <a:spLocks noGrp="1"/>
          </p:cNvSpPr>
          <p:nvPr>
            <p:ph type="subTitle" idx="1"/>
          </p:nvPr>
        </p:nvSpPr>
        <p:spPr>
          <a:xfrm>
            <a:off x="1507067" y="1620053"/>
            <a:ext cx="5488537" cy="4518734"/>
          </a:xfrm>
        </p:spPr>
        <p:txBody>
          <a:bodyPr>
            <a:normAutofit/>
          </a:bodyPr>
          <a:lstStyle/>
          <a:p>
            <a:pPr marL="285750" indent="-285750" algn="l">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Interactions:</a:t>
            </a:r>
            <a:br>
              <a:rPr lang="en-US" dirty="0"/>
            </a:br>
            <a:endParaRPr lang="en-US" dirty="0">
              <a:solidFill>
                <a:schemeClr val="tx1"/>
              </a:solidFill>
              <a:latin typeface="Arial" panose="020B0604020202020204" pitchFamily="34" charset="0"/>
              <a:cs typeface="Arial" panose="020B0604020202020204" pitchFamily="34" charset="0"/>
            </a:endParaRPr>
          </a:p>
          <a:p>
            <a:pPr algn="l"/>
            <a:endParaRPr lang="en-US" dirty="0">
              <a:solidFill>
                <a:schemeClr val="tx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35A4E001-F79E-D174-6486-67E0FC3C98BC}"/>
              </a:ext>
            </a:extLst>
          </p:cNvPr>
          <p:cNvPicPr>
            <a:picLocks noChangeAspect="1"/>
          </p:cNvPicPr>
          <p:nvPr/>
        </p:nvPicPr>
        <p:blipFill>
          <a:blip r:embed="rId2"/>
          <a:stretch>
            <a:fillRect/>
          </a:stretch>
        </p:blipFill>
        <p:spPr>
          <a:xfrm>
            <a:off x="6995604" y="1919770"/>
            <a:ext cx="5001323" cy="4191585"/>
          </a:xfrm>
          <a:prstGeom prst="rect">
            <a:avLst/>
          </a:prstGeom>
        </p:spPr>
      </p:pic>
    </p:spTree>
    <p:extLst>
      <p:ext uri="{BB962C8B-B14F-4D97-AF65-F5344CB8AC3E}">
        <p14:creationId xmlns:p14="http://schemas.microsoft.com/office/powerpoint/2010/main" val="97638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A51A7-D30C-D4F7-3BC7-D395E88A2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FD5A78-1FEE-2068-A43E-CD0FF47A6E02}"/>
              </a:ext>
            </a:extLst>
          </p:cNvPr>
          <p:cNvSpPr>
            <a:spLocks noGrp="1"/>
          </p:cNvSpPr>
          <p:nvPr>
            <p:ph type="ctrTitle"/>
          </p:nvPr>
        </p:nvSpPr>
        <p:spPr>
          <a:xfrm>
            <a:off x="1507066" y="797676"/>
            <a:ext cx="9172769" cy="676018"/>
          </a:xfrm>
        </p:spPr>
        <p:txBody>
          <a:bodyPr/>
          <a:lstStyle/>
          <a:p>
            <a:pPr algn="l"/>
            <a:r>
              <a:rPr lang="en-US" sz="4000" b="1">
                <a:solidFill>
                  <a:srgbClr val="FF0000"/>
                </a:solidFill>
                <a:latin typeface="Arial" panose="020B0604020202020204" pitchFamily="34" charset="0"/>
                <a:cs typeface="Arial" panose="020B0604020202020204" pitchFamily="34" charset="0"/>
              </a:rPr>
              <a:t>2. </a:t>
            </a:r>
            <a:r>
              <a:rPr lang="en-US" sz="4000" b="1" err="1">
                <a:solidFill>
                  <a:srgbClr val="FF0000"/>
                </a:solidFill>
                <a:latin typeface="Arial" panose="020B0604020202020204" pitchFamily="34" charset="0"/>
                <a:cs typeface="Arial" panose="020B0604020202020204" pitchFamily="34" charset="0"/>
              </a:rPr>
              <a:t>CanTp</a:t>
            </a:r>
            <a:r>
              <a:rPr lang="en-US" sz="4000" b="1">
                <a:solidFill>
                  <a:srgbClr val="FF0000"/>
                </a:solidFill>
                <a:latin typeface="Arial" panose="020B0604020202020204" pitchFamily="34" charset="0"/>
                <a:cs typeface="Arial" panose="020B0604020202020204" pitchFamily="34" charset="0"/>
              </a:rPr>
              <a:t> in Communication Stack</a:t>
            </a:r>
            <a:endParaRPr lang="vi-VN" sz="4000" b="1">
              <a:solidFill>
                <a:srgbClr val="FF0000"/>
              </a:solidFill>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4D374C89-F8D3-E790-0037-44AAEE0C2351}"/>
              </a:ext>
            </a:extLst>
          </p:cNvPr>
          <p:cNvSpPr>
            <a:spLocks noGrp="1"/>
          </p:cNvSpPr>
          <p:nvPr>
            <p:ph type="subTitle" idx="1"/>
          </p:nvPr>
        </p:nvSpPr>
        <p:spPr>
          <a:xfrm>
            <a:off x="1507067" y="1620053"/>
            <a:ext cx="9776629" cy="4518734"/>
          </a:xfrm>
        </p:spPr>
        <p:txBody>
          <a:bodyPr>
            <a:normAutofit/>
          </a:bodyPr>
          <a:lstStyle/>
          <a:p>
            <a:pPr marL="285750" indent="-285750" algn="l">
              <a:buFont typeface="Wingdings" panose="05000000000000000000" pitchFamily="2" charset="2"/>
              <a:buChar char="q"/>
            </a:pPr>
            <a:r>
              <a:rPr lang="en-US" b="1" dirty="0">
                <a:solidFill>
                  <a:schemeClr val="tx1"/>
                </a:solidFill>
                <a:latin typeface="Arial" panose="020B0604020202020204" pitchFamily="34" charset="0"/>
                <a:cs typeface="Arial" panose="020B0604020202020204" pitchFamily="34" charset="0"/>
              </a:rPr>
              <a:t>Processing Mode: </a:t>
            </a:r>
            <a:r>
              <a:rPr lang="en-US" dirty="0">
                <a:solidFill>
                  <a:schemeClr val="tx1"/>
                </a:solidFill>
                <a:latin typeface="Arial" panose="020B0604020202020204" pitchFamily="34" charset="0"/>
                <a:cs typeface="Arial" panose="020B0604020202020204" pitchFamily="34" charset="0"/>
              </a:rPr>
              <a:t>The AUTOSAR communication stack supports both polling and event triggering mode. In the case of the CAN Transport Layer, only the event triggering mode is supported</a:t>
            </a:r>
          </a:p>
          <a:p>
            <a:pPr marL="285750" indent="-285750" algn="l">
              <a:buFont typeface="Wingdings" panose="05000000000000000000" pitchFamily="2" charset="2"/>
              <a:buChar char="q"/>
            </a:pPr>
            <a:r>
              <a:rPr lang="en-US" b="1" dirty="0">
                <a:solidFill>
                  <a:schemeClr val="tx1"/>
                </a:solidFill>
                <a:latin typeface="Arial" panose="020B0604020202020204" pitchFamily="34" charset="0"/>
                <a:cs typeface="Arial" panose="020B0604020202020204" pitchFamily="34" charset="0"/>
              </a:rPr>
              <a:t>Data consistency: </a:t>
            </a:r>
            <a:r>
              <a:rPr lang="en-US" dirty="0">
                <a:solidFill>
                  <a:schemeClr val="tx1"/>
                </a:solidFill>
                <a:latin typeface="Arial" panose="020B0604020202020204" pitchFamily="34" charset="0"/>
                <a:cs typeface="Arial" panose="020B0604020202020204" pitchFamily="34" charset="0"/>
              </a:rPr>
              <a:t>To optimize the communication stack, AUTOSAR limits </a:t>
            </a:r>
            <a:r>
              <a:rPr lang="en-US" dirty="0" err="1">
                <a:solidFill>
                  <a:schemeClr val="tx1"/>
                </a:solidFill>
                <a:latin typeface="Arial" panose="020B0604020202020204" pitchFamily="34" charset="0"/>
                <a:cs typeface="Arial" panose="020B0604020202020204" pitchFamily="34" charset="0"/>
              </a:rPr>
              <a:t>CanTp</a:t>
            </a:r>
            <a:r>
              <a:rPr lang="en-US" dirty="0">
                <a:solidFill>
                  <a:schemeClr val="tx1"/>
                </a:solidFill>
                <a:latin typeface="Arial" panose="020B0604020202020204" pitchFamily="34" charset="0"/>
                <a:cs typeface="Arial" panose="020B0604020202020204" pitchFamily="34" charset="0"/>
              </a:rPr>
              <a:t> buffering capacity. </a:t>
            </a:r>
            <a:r>
              <a:rPr lang="en-US" dirty="0" err="1">
                <a:solidFill>
                  <a:schemeClr val="tx1"/>
                </a:solidFill>
                <a:latin typeface="Arial" panose="020B0604020202020204" pitchFamily="34" charset="0"/>
                <a:cs typeface="Arial" panose="020B0604020202020204" pitchFamily="34" charset="0"/>
              </a:rPr>
              <a:t>CanTp</a:t>
            </a:r>
            <a:r>
              <a:rPr lang="en-US" dirty="0">
                <a:solidFill>
                  <a:schemeClr val="tx1"/>
                </a:solidFill>
                <a:latin typeface="Arial" panose="020B0604020202020204" pitchFamily="34" charset="0"/>
                <a:cs typeface="Arial" panose="020B0604020202020204" pitchFamily="34" charset="0"/>
              </a:rPr>
              <a:t> copies N-SDU payload directly from the upper layer (DCM, COM or PDU Router - in the case of 1:1 TP routing) to the CAN driver and </a:t>
            </a:r>
            <a:r>
              <a:rPr lang="en-US" dirty="0" err="1">
                <a:solidFill>
                  <a:schemeClr val="tx1"/>
                </a:solidFill>
                <a:latin typeface="Arial" panose="020B0604020202020204" pitchFamily="34" charset="0"/>
                <a:cs typeface="Arial" panose="020B0604020202020204" pitchFamily="34" charset="0"/>
              </a:rPr>
              <a:t>viceversa</a:t>
            </a:r>
            <a:r>
              <a:rPr lang="en-US" dirty="0">
                <a:solidFill>
                  <a:schemeClr val="tx1"/>
                </a:solidFill>
                <a:latin typeface="Arial" panose="020B0604020202020204" pitchFamily="34" charset="0"/>
                <a:cs typeface="Arial" panose="020B0604020202020204" pitchFamily="34" charset="0"/>
              </a:rPr>
              <a:t>. </a:t>
            </a:r>
            <a:br>
              <a:rPr lang="en-US" dirty="0">
                <a:solidFill>
                  <a:schemeClr val="tx1"/>
                </a:solidFill>
                <a:latin typeface="Arial" panose="020B0604020202020204" pitchFamily="34" charset="0"/>
                <a:cs typeface="Arial" panose="020B0604020202020204" pitchFamily="34" charset="0"/>
              </a:rPr>
            </a:br>
            <a:r>
              <a:rPr lang="en-US" dirty="0"/>
              <a:t> </a:t>
            </a:r>
            <a:br>
              <a:rPr lang="en-US" dirty="0"/>
            </a:br>
            <a:br>
              <a:rPr lang="en-US" dirty="0"/>
            </a:br>
            <a:br>
              <a:rPr lang="en-US" dirty="0"/>
            </a:br>
            <a:br>
              <a:rPr lang="en-US" dirty="0"/>
            </a:br>
            <a:endParaRPr lang="en-US" dirty="0">
              <a:solidFill>
                <a:schemeClr val="tx1"/>
              </a:solidFill>
              <a:latin typeface="Arial" panose="020B0604020202020204" pitchFamily="34" charset="0"/>
              <a:cs typeface="Arial" panose="020B0604020202020204" pitchFamily="34" charset="0"/>
            </a:endParaRPr>
          </a:p>
          <a:p>
            <a:pPr algn="l"/>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8826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1CCF8-7D7F-7B89-9615-132C3E341A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9AC119-2C66-A53F-2EA7-0CA5C06D87D1}"/>
              </a:ext>
            </a:extLst>
          </p:cNvPr>
          <p:cNvSpPr>
            <a:spLocks noGrp="1"/>
          </p:cNvSpPr>
          <p:nvPr>
            <p:ph type="ctrTitle"/>
          </p:nvPr>
        </p:nvSpPr>
        <p:spPr>
          <a:xfrm>
            <a:off x="1507066" y="797676"/>
            <a:ext cx="9172769" cy="676018"/>
          </a:xfrm>
        </p:spPr>
        <p:txBody>
          <a:bodyPr/>
          <a:lstStyle/>
          <a:p>
            <a:pPr algn="l"/>
            <a:r>
              <a:rPr lang="en-US" sz="4000" b="1" dirty="0">
                <a:solidFill>
                  <a:srgbClr val="FF0000"/>
                </a:solidFill>
                <a:latin typeface="Arial" panose="020B0604020202020204" pitchFamily="34" charset="0"/>
                <a:cs typeface="Arial" panose="020B0604020202020204" pitchFamily="34" charset="0"/>
              </a:rPr>
              <a:t>3. Services</a:t>
            </a:r>
            <a:endParaRPr lang="vi-VN" sz="40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6086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6C3558-B8FD-0796-B9B2-D9DDEF834E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4D3F41-7F69-CF4B-A8FA-879457F84C9C}"/>
              </a:ext>
            </a:extLst>
          </p:cNvPr>
          <p:cNvSpPr>
            <a:spLocks noGrp="1"/>
          </p:cNvSpPr>
          <p:nvPr>
            <p:ph type="ctrTitle"/>
          </p:nvPr>
        </p:nvSpPr>
        <p:spPr>
          <a:xfrm>
            <a:off x="1507066" y="797676"/>
            <a:ext cx="9172769" cy="676018"/>
          </a:xfrm>
        </p:spPr>
        <p:txBody>
          <a:bodyPr/>
          <a:lstStyle/>
          <a:p>
            <a:pPr algn="l"/>
            <a:r>
              <a:rPr lang="en-US" sz="4000" b="1" dirty="0">
                <a:solidFill>
                  <a:srgbClr val="FF0000"/>
                </a:solidFill>
                <a:latin typeface="Arial" panose="020B0604020202020204" pitchFamily="34" charset="0"/>
                <a:cs typeface="Arial" panose="020B0604020202020204" pitchFamily="34" charset="0"/>
              </a:rPr>
              <a:t>3.1 Services provided to upper layer</a:t>
            </a:r>
            <a:endParaRPr lang="vi-VN" sz="4000" b="1" dirty="0">
              <a:solidFill>
                <a:srgbClr val="FF0000"/>
              </a:solidFill>
              <a:latin typeface="Arial" panose="020B0604020202020204" pitchFamily="34" charset="0"/>
              <a:cs typeface="Arial" panose="020B0604020202020204" pitchFamily="34" charset="0"/>
            </a:endParaRPr>
          </a:p>
        </p:txBody>
      </p:sp>
      <p:sp>
        <p:nvSpPr>
          <p:cNvPr id="7" name="Subtitle 2">
            <a:extLst>
              <a:ext uri="{FF2B5EF4-FFF2-40B4-BE49-F238E27FC236}">
                <a16:creationId xmlns:a16="http://schemas.microsoft.com/office/drawing/2014/main" id="{F36676A2-D9BD-38B8-6C28-FB68E22342C7}"/>
              </a:ext>
            </a:extLst>
          </p:cNvPr>
          <p:cNvSpPr>
            <a:spLocks noGrp="1"/>
          </p:cNvSpPr>
          <p:nvPr>
            <p:ph type="subTitle" idx="1"/>
          </p:nvPr>
        </p:nvSpPr>
        <p:spPr>
          <a:xfrm>
            <a:off x="1507068" y="1620052"/>
            <a:ext cx="4369950" cy="5038561"/>
          </a:xfrm>
        </p:spPr>
        <p:txBody>
          <a:bodyPr>
            <a:normAutofit/>
          </a:bodyPr>
          <a:lstStyle/>
          <a:p>
            <a:pPr algn="l"/>
            <a:r>
              <a:rPr lang="en-US" b="1" dirty="0">
                <a:solidFill>
                  <a:schemeClr val="tx1"/>
                </a:solidFill>
                <a:latin typeface="Arial" panose="020B0604020202020204" pitchFamily="34" charset="0"/>
                <a:cs typeface="Arial" panose="020B0604020202020204" pitchFamily="34" charset="0"/>
              </a:rPr>
              <a:t>3.1.1 Initialization and shutdown</a:t>
            </a:r>
          </a:p>
          <a:p>
            <a:pPr marL="285750" indent="-285750" algn="l">
              <a:buFont typeface="Wingdings" panose="05000000000000000000" pitchFamily="2" charset="2"/>
              <a:buChar char="q"/>
            </a:pPr>
            <a:r>
              <a:rPr lang="en-US" dirty="0">
                <a:solidFill>
                  <a:schemeClr val="tx1"/>
                </a:solidFill>
                <a:latin typeface="Arial" panose="020B0604020202020204" pitchFamily="34" charset="0"/>
                <a:cs typeface="Arial" panose="020B0604020202020204" pitchFamily="34" charset="0"/>
              </a:rPr>
              <a:t>CANTP module have two state: CANTP_OFF and CANTP_ON</a:t>
            </a:r>
          </a:p>
          <a:p>
            <a:pPr marL="285750" indent="-285750" algn="l">
              <a:buFont typeface="Wingdings" panose="05000000000000000000" pitchFamily="2" charset="2"/>
              <a:buChar char="q"/>
            </a:pPr>
            <a:r>
              <a:rPr lang="en-US" dirty="0" err="1">
                <a:solidFill>
                  <a:schemeClr val="tx1"/>
                </a:solidFill>
                <a:latin typeface="Arial" panose="020B0604020202020204" pitchFamily="34" charset="0"/>
                <a:cs typeface="Arial" panose="020B0604020202020204" pitchFamily="34" charset="0"/>
              </a:rPr>
              <a:t>CanTp</a:t>
            </a:r>
            <a:r>
              <a:rPr lang="en-US" dirty="0">
                <a:solidFill>
                  <a:schemeClr val="tx1"/>
                </a:solidFill>
                <a:latin typeface="Arial" panose="020B0604020202020204" pitchFamily="34" charset="0"/>
                <a:cs typeface="Arial" panose="020B0604020202020204" pitchFamily="34" charset="0"/>
              </a:rPr>
              <a:t> module perform segmentation and reassembly task only when CANTP is in the CANTP_ON</a:t>
            </a:r>
          </a:p>
          <a:p>
            <a:pPr marL="285750" indent="-285750" algn="l">
              <a:buFont typeface="Wingdings" panose="05000000000000000000" pitchFamily="2" charset="2"/>
              <a:buChar char="q"/>
            </a:pPr>
            <a:r>
              <a:rPr lang="en-US" dirty="0" err="1">
                <a:solidFill>
                  <a:schemeClr val="tx1"/>
                </a:solidFill>
                <a:latin typeface="Arial" panose="020B0604020202020204" pitchFamily="34" charset="0"/>
                <a:cs typeface="Arial" panose="020B0604020202020204" pitchFamily="34" charset="0"/>
              </a:rPr>
              <a:t>CanTp</a:t>
            </a:r>
            <a:r>
              <a:rPr lang="en-US" dirty="0">
                <a:solidFill>
                  <a:schemeClr val="tx1"/>
                </a:solidFill>
                <a:latin typeface="Arial" panose="020B0604020202020204" pitchFamily="34" charset="0"/>
                <a:cs typeface="Arial" panose="020B0604020202020204" pitchFamily="34" charset="0"/>
              </a:rPr>
              <a:t> will be losses all current connections is </a:t>
            </a:r>
            <a:r>
              <a:rPr lang="en-US" dirty="0" err="1">
                <a:solidFill>
                  <a:schemeClr val="tx1"/>
                </a:solidFill>
                <a:latin typeface="Arial" panose="020B0604020202020204" pitchFamily="34" charset="0"/>
                <a:cs typeface="Arial" panose="020B0604020202020204" pitchFamily="34" charset="0"/>
              </a:rPr>
              <a:t>CanTp_Init</a:t>
            </a:r>
            <a:r>
              <a:rPr lang="en-US" dirty="0">
                <a:solidFill>
                  <a:schemeClr val="tx1"/>
                </a:solidFill>
                <a:latin typeface="Arial" panose="020B0604020202020204" pitchFamily="34" charset="0"/>
                <a:cs typeface="Arial" panose="020B0604020202020204" pitchFamily="34" charset="0"/>
              </a:rPr>
              <a:t>() is called when </a:t>
            </a:r>
            <a:r>
              <a:rPr lang="en-US" dirty="0" err="1">
                <a:solidFill>
                  <a:schemeClr val="tx1"/>
                </a:solidFill>
                <a:latin typeface="Arial" panose="020B0604020202020204" pitchFamily="34" charset="0"/>
                <a:cs typeface="Arial" panose="020B0604020202020204" pitchFamily="34" charset="0"/>
              </a:rPr>
              <a:t>CanTp</a:t>
            </a:r>
            <a:r>
              <a:rPr lang="en-US" dirty="0">
                <a:solidFill>
                  <a:schemeClr val="tx1"/>
                </a:solidFill>
                <a:latin typeface="Arial" panose="020B0604020202020204" pitchFamily="34" charset="0"/>
                <a:cs typeface="Arial" panose="020B0604020202020204" pitchFamily="34" charset="0"/>
              </a:rPr>
              <a:t> module is in CANTP_ON state</a:t>
            </a:r>
          </a:p>
          <a:p>
            <a:pPr algn="l"/>
            <a:endParaRPr lang="en-US" dirty="0">
              <a:solidFill>
                <a:schemeClr val="tx1"/>
              </a:solidFill>
              <a:latin typeface="Arial" panose="020B0604020202020204" pitchFamily="34" charset="0"/>
              <a:cs typeface="Arial" panose="020B0604020202020204" pitchFamily="34" charset="0"/>
            </a:endParaRPr>
          </a:p>
          <a:p>
            <a:pPr algn="l"/>
            <a:endParaRPr lang="en-US" dirty="0">
              <a:solidFill>
                <a:schemeClr val="tx1"/>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755B6E7C-B8C3-3984-17F5-66373C019C37}"/>
              </a:ext>
            </a:extLst>
          </p:cNvPr>
          <p:cNvPicPr>
            <a:picLocks noChangeAspect="1"/>
          </p:cNvPicPr>
          <p:nvPr/>
        </p:nvPicPr>
        <p:blipFill>
          <a:blip r:embed="rId2"/>
          <a:stretch>
            <a:fillRect/>
          </a:stretch>
        </p:blipFill>
        <p:spPr>
          <a:xfrm>
            <a:off x="5968753" y="1939409"/>
            <a:ext cx="6149266" cy="4719204"/>
          </a:xfrm>
          <a:prstGeom prst="rect">
            <a:avLst/>
          </a:prstGeom>
        </p:spPr>
      </p:pic>
    </p:spTree>
    <p:extLst>
      <p:ext uri="{BB962C8B-B14F-4D97-AF65-F5344CB8AC3E}">
        <p14:creationId xmlns:p14="http://schemas.microsoft.com/office/powerpoint/2010/main" val="3432321915"/>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390</TotalTime>
  <Words>1153</Words>
  <Application>Microsoft Office PowerPoint</Application>
  <PresentationFormat>Widescreen</PresentationFormat>
  <Paragraphs>106</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Trebuchet MS</vt:lpstr>
      <vt:lpstr>ubuntu</vt:lpstr>
      <vt:lpstr>Wingdings</vt:lpstr>
      <vt:lpstr>Wingdings 3</vt:lpstr>
      <vt:lpstr>Facet</vt:lpstr>
      <vt:lpstr>CANTP module</vt:lpstr>
      <vt:lpstr>Agenda</vt:lpstr>
      <vt:lpstr>1. What is CanTp?</vt:lpstr>
      <vt:lpstr>1. What is CanTp?</vt:lpstr>
      <vt:lpstr>2. CanTp in Communication Stack</vt:lpstr>
      <vt:lpstr>2. CanTp in Communication Stack</vt:lpstr>
      <vt:lpstr>2. CanTp in Communication Stack</vt:lpstr>
      <vt:lpstr>3. Services</vt:lpstr>
      <vt:lpstr>3.1 Services provided to upper layer</vt:lpstr>
      <vt:lpstr>3.1 Services provided to upper layer</vt:lpstr>
      <vt:lpstr>3.2 Services provided to lower layer</vt:lpstr>
      <vt:lpstr>3.3. Internal behavior</vt:lpstr>
      <vt:lpstr>3.3. Internal behavior</vt:lpstr>
      <vt:lpstr>4. Transport protocol</vt:lpstr>
      <vt:lpstr>4. Transport protocol</vt:lpstr>
      <vt:lpstr>4. Transport protocol</vt:lpstr>
      <vt:lpstr>4. Transport protocol</vt:lpstr>
      <vt:lpstr>4. Transport protocol</vt:lpstr>
      <vt:lpstr>4. Transport protocol</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Anh Thư Nguyễn</dc:creator>
  <cp:lastModifiedBy>Ho Vuong</cp:lastModifiedBy>
  <cp:revision>31</cp:revision>
  <dcterms:created xsi:type="dcterms:W3CDTF">2024-11-25T13:47:22Z</dcterms:created>
  <dcterms:modified xsi:type="dcterms:W3CDTF">2024-12-15T15:59:55Z</dcterms:modified>
</cp:coreProperties>
</file>