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6"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5" d="100"/>
          <a:sy n="105" d="100"/>
        </p:scale>
        <p:origin x="7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1AF2B5-8395-41C1-B116-78D590B0D653}"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8E499-A074-4E22-85E6-388285FB7B6B}" type="slidenum">
              <a:rPr lang="en-US" smtClean="0"/>
              <a:t>‹#›</a:t>
            </a:fld>
            <a:endParaRPr lang="en-US"/>
          </a:p>
        </p:txBody>
      </p:sp>
    </p:spTree>
    <p:extLst>
      <p:ext uri="{BB962C8B-B14F-4D97-AF65-F5344CB8AC3E}">
        <p14:creationId xmlns:p14="http://schemas.microsoft.com/office/powerpoint/2010/main" val="3435698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1AF2B5-8395-41C1-B116-78D590B0D653}"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8E499-A074-4E22-85E6-388285FB7B6B}" type="slidenum">
              <a:rPr lang="en-US" smtClean="0"/>
              <a:t>‹#›</a:t>
            </a:fld>
            <a:endParaRPr lang="en-US"/>
          </a:p>
        </p:txBody>
      </p:sp>
    </p:spTree>
    <p:extLst>
      <p:ext uri="{BB962C8B-B14F-4D97-AF65-F5344CB8AC3E}">
        <p14:creationId xmlns:p14="http://schemas.microsoft.com/office/powerpoint/2010/main" val="2485011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1AF2B5-8395-41C1-B116-78D590B0D653}"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8E499-A074-4E22-85E6-388285FB7B6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64803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1AF2B5-8395-41C1-B116-78D590B0D653}"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8E499-A074-4E22-85E6-388285FB7B6B}" type="slidenum">
              <a:rPr lang="en-US" smtClean="0"/>
              <a:t>‹#›</a:t>
            </a:fld>
            <a:endParaRPr lang="en-US"/>
          </a:p>
        </p:txBody>
      </p:sp>
    </p:spTree>
    <p:extLst>
      <p:ext uri="{BB962C8B-B14F-4D97-AF65-F5344CB8AC3E}">
        <p14:creationId xmlns:p14="http://schemas.microsoft.com/office/powerpoint/2010/main" val="3805418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1AF2B5-8395-41C1-B116-78D590B0D653}"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8E499-A074-4E22-85E6-388285FB7B6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60738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1AF2B5-8395-41C1-B116-78D590B0D653}"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8E499-A074-4E22-85E6-388285FB7B6B}" type="slidenum">
              <a:rPr lang="en-US" smtClean="0"/>
              <a:t>‹#›</a:t>
            </a:fld>
            <a:endParaRPr lang="en-US"/>
          </a:p>
        </p:txBody>
      </p:sp>
    </p:spTree>
    <p:extLst>
      <p:ext uri="{BB962C8B-B14F-4D97-AF65-F5344CB8AC3E}">
        <p14:creationId xmlns:p14="http://schemas.microsoft.com/office/powerpoint/2010/main" val="414441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1AF2B5-8395-41C1-B116-78D590B0D653}"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8E499-A074-4E22-85E6-388285FB7B6B}" type="slidenum">
              <a:rPr lang="en-US" smtClean="0"/>
              <a:t>‹#›</a:t>
            </a:fld>
            <a:endParaRPr lang="en-US"/>
          </a:p>
        </p:txBody>
      </p:sp>
    </p:spTree>
    <p:extLst>
      <p:ext uri="{BB962C8B-B14F-4D97-AF65-F5344CB8AC3E}">
        <p14:creationId xmlns:p14="http://schemas.microsoft.com/office/powerpoint/2010/main" val="128978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1AF2B5-8395-41C1-B116-78D590B0D653}"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8E499-A074-4E22-85E6-388285FB7B6B}" type="slidenum">
              <a:rPr lang="en-US" smtClean="0"/>
              <a:t>‹#›</a:t>
            </a:fld>
            <a:endParaRPr lang="en-US"/>
          </a:p>
        </p:txBody>
      </p:sp>
    </p:spTree>
    <p:extLst>
      <p:ext uri="{BB962C8B-B14F-4D97-AF65-F5344CB8AC3E}">
        <p14:creationId xmlns:p14="http://schemas.microsoft.com/office/powerpoint/2010/main" val="1568101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1AF2B5-8395-41C1-B116-78D590B0D653}"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8E499-A074-4E22-85E6-388285FB7B6B}" type="slidenum">
              <a:rPr lang="en-US" smtClean="0"/>
              <a:t>‹#›</a:t>
            </a:fld>
            <a:endParaRPr lang="en-US"/>
          </a:p>
        </p:txBody>
      </p:sp>
    </p:spTree>
    <p:extLst>
      <p:ext uri="{BB962C8B-B14F-4D97-AF65-F5344CB8AC3E}">
        <p14:creationId xmlns:p14="http://schemas.microsoft.com/office/powerpoint/2010/main" val="113048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1AF2B5-8395-41C1-B116-78D590B0D653}"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E8E499-A074-4E22-85E6-388285FB7B6B}" type="slidenum">
              <a:rPr lang="en-US" smtClean="0"/>
              <a:t>‹#›</a:t>
            </a:fld>
            <a:endParaRPr lang="en-US"/>
          </a:p>
        </p:txBody>
      </p:sp>
    </p:spTree>
    <p:extLst>
      <p:ext uri="{BB962C8B-B14F-4D97-AF65-F5344CB8AC3E}">
        <p14:creationId xmlns:p14="http://schemas.microsoft.com/office/powerpoint/2010/main" val="4201839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1AF2B5-8395-41C1-B116-78D590B0D653}"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E8E499-A074-4E22-85E6-388285FB7B6B}" type="slidenum">
              <a:rPr lang="en-US" smtClean="0"/>
              <a:t>‹#›</a:t>
            </a:fld>
            <a:endParaRPr lang="en-US"/>
          </a:p>
        </p:txBody>
      </p:sp>
    </p:spTree>
    <p:extLst>
      <p:ext uri="{BB962C8B-B14F-4D97-AF65-F5344CB8AC3E}">
        <p14:creationId xmlns:p14="http://schemas.microsoft.com/office/powerpoint/2010/main" val="3913330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1AF2B5-8395-41C1-B116-78D590B0D653}" type="datetimeFigureOut">
              <a:rPr lang="en-US" smtClean="0"/>
              <a:t>8/3/2024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E8E499-A074-4E22-85E6-388285FB7B6B}" type="slidenum">
              <a:rPr lang="en-US" smtClean="0"/>
              <a:t>‹#›</a:t>
            </a:fld>
            <a:endParaRPr lang="en-US"/>
          </a:p>
        </p:txBody>
      </p:sp>
    </p:spTree>
    <p:extLst>
      <p:ext uri="{BB962C8B-B14F-4D97-AF65-F5344CB8AC3E}">
        <p14:creationId xmlns:p14="http://schemas.microsoft.com/office/powerpoint/2010/main" val="643093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1AF2B5-8395-41C1-B116-78D590B0D653}" type="datetimeFigureOut">
              <a:rPr lang="en-US" smtClean="0"/>
              <a:t>8/3/2024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E8E499-A074-4E22-85E6-388285FB7B6B}" type="slidenum">
              <a:rPr lang="en-US" smtClean="0"/>
              <a:t>‹#›</a:t>
            </a:fld>
            <a:endParaRPr lang="en-US"/>
          </a:p>
        </p:txBody>
      </p:sp>
    </p:spTree>
    <p:extLst>
      <p:ext uri="{BB962C8B-B14F-4D97-AF65-F5344CB8AC3E}">
        <p14:creationId xmlns:p14="http://schemas.microsoft.com/office/powerpoint/2010/main" val="1442786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AF2B5-8395-41C1-B116-78D590B0D653}" type="datetimeFigureOut">
              <a:rPr lang="en-US" smtClean="0"/>
              <a:t>8/3/2024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E8E499-A074-4E22-85E6-388285FB7B6B}" type="slidenum">
              <a:rPr lang="en-US" smtClean="0"/>
              <a:t>‹#›</a:t>
            </a:fld>
            <a:endParaRPr lang="en-US"/>
          </a:p>
        </p:txBody>
      </p:sp>
    </p:spTree>
    <p:extLst>
      <p:ext uri="{BB962C8B-B14F-4D97-AF65-F5344CB8AC3E}">
        <p14:creationId xmlns:p14="http://schemas.microsoft.com/office/powerpoint/2010/main" val="1969008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1AF2B5-8395-41C1-B116-78D590B0D653}"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E8E499-A074-4E22-85E6-388285FB7B6B}" type="slidenum">
              <a:rPr lang="en-US" smtClean="0"/>
              <a:t>‹#›</a:t>
            </a:fld>
            <a:endParaRPr lang="en-US"/>
          </a:p>
        </p:txBody>
      </p:sp>
    </p:spTree>
    <p:extLst>
      <p:ext uri="{BB962C8B-B14F-4D97-AF65-F5344CB8AC3E}">
        <p14:creationId xmlns:p14="http://schemas.microsoft.com/office/powerpoint/2010/main" val="52227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1AF2B5-8395-41C1-B116-78D590B0D653}"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E8E499-A074-4E22-85E6-388285FB7B6B}" type="slidenum">
              <a:rPr lang="en-US" smtClean="0"/>
              <a:t>‹#›</a:t>
            </a:fld>
            <a:endParaRPr lang="en-US"/>
          </a:p>
        </p:txBody>
      </p:sp>
    </p:spTree>
    <p:extLst>
      <p:ext uri="{BB962C8B-B14F-4D97-AF65-F5344CB8AC3E}">
        <p14:creationId xmlns:p14="http://schemas.microsoft.com/office/powerpoint/2010/main" val="290706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1AF2B5-8395-41C1-B116-78D590B0D653}" type="datetimeFigureOut">
              <a:rPr lang="en-US" smtClean="0"/>
              <a:t>8/3/2024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2E8E499-A074-4E22-85E6-388285FB7B6B}" type="slidenum">
              <a:rPr lang="en-US" smtClean="0"/>
              <a:t>‹#›</a:t>
            </a:fld>
            <a:endParaRPr lang="en-US"/>
          </a:p>
        </p:txBody>
      </p:sp>
    </p:spTree>
    <p:extLst>
      <p:ext uri="{BB962C8B-B14F-4D97-AF65-F5344CB8AC3E}">
        <p14:creationId xmlns:p14="http://schemas.microsoft.com/office/powerpoint/2010/main" val="12668208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D608450-050B-7490-3F26-A39BD06566C1}"/>
              </a:ext>
            </a:extLst>
          </p:cNvPr>
          <p:cNvSpPr txBox="1">
            <a:spLocks/>
          </p:cNvSpPr>
          <p:nvPr/>
        </p:nvSpPr>
        <p:spPr>
          <a:xfrm>
            <a:off x="5226032" y="2139211"/>
            <a:ext cx="4154707" cy="108746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236601">
              <a:spcAft>
                <a:spcPts val="450"/>
              </a:spcAft>
            </a:pPr>
            <a:r>
              <a:rPr lang="en-US" sz="3200" kern="1200" dirty="0">
                <a:solidFill>
                  <a:srgbClr val="00598F"/>
                </a:solidFill>
                <a:latin typeface="+mj-lt"/>
                <a:ea typeface="+mj-ea"/>
                <a:cs typeface="+mj-cs"/>
              </a:rPr>
              <a:t>Zomato Data Analysis</a:t>
            </a:r>
            <a:endParaRPr lang="en-US" sz="3200" dirty="0">
              <a:solidFill>
                <a:srgbClr val="0E659B"/>
              </a:solidFill>
            </a:endParaRPr>
          </a:p>
        </p:txBody>
      </p:sp>
      <p:sp>
        <p:nvSpPr>
          <p:cNvPr id="10" name="Subtitle 2">
            <a:extLst>
              <a:ext uri="{FF2B5EF4-FFF2-40B4-BE49-F238E27FC236}">
                <a16:creationId xmlns:a16="http://schemas.microsoft.com/office/drawing/2014/main" id="{EDD3F1FF-A16E-C3B9-F992-87360BE8D858}"/>
              </a:ext>
            </a:extLst>
          </p:cNvPr>
          <p:cNvSpPr txBox="1">
            <a:spLocks/>
          </p:cNvSpPr>
          <p:nvPr/>
        </p:nvSpPr>
        <p:spPr>
          <a:xfrm>
            <a:off x="5227528" y="3112331"/>
            <a:ext cx="2691331" cy="1358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defTabSz="236601">
              <a:spcBef>
                <a:spcPts val="518"/>
              </a:spcBef>
              <a:buNone/>
            </a:pPr>
            <a:r>
              <a:rPr lang="en-US" sz="2000" kern="1200">
                <a:solidFill>
                  <a:schemeClr val="tx1">
                    <a:lumMod val="75000"/>
                    <a:lumOff val="25000"/>
                  </a:schemeClr>
                </a:solidFill>
                <a:latin typeface="+mn-lt"/>
                <a:ea typeface="+mn-ea"/>
                <a:cs typeface="+mn-cs"/>
              </a:rPr>
              <a:t>Vu Ho</a:t>
            </a:r>
          </a:p>
          <a:p>
            <a:pPr marL="0" indent="0" defTabSz="236601">
              <a:spcBef>
                <a:spcPts val="518"/>
              </a:spcBef>
              <a:buNone/>
            </a:pPr>
            <a:r>
              <a:rPr lang="en-US" sz="2000" kern="1200">
                <a:solidFill>
                  <a:schemeClr val="tx1">
                    <a:lumMod val="75000"/>
                    <a:lumOff val="25000"/>
                  </a:schemeClr>
                </a:solidFill>
                <a:latin typeface="+mn-lt"/>
                <a:ea typeface="+mn-ea"/>
                <a:cs typeface="+mn-cs"/>
              </a:rPr>
              <a:t>Jun - 28 - 2024</a:t>
            </a:r>
            <a:endParaRPr lang="en-US" sz="2000"/>
          </a:p>
        </p:txBody>
      </p:sp>
      <p:pic>
        <p:nvPicPr>
          <p:cNvPr id="11" name="Picture 10">
            <a:extLst>
              <a:ext uri="{FF2B5EF4-FFF2-40B4-BE49-F238E27FC236}">
                <a16:creationId xmlns:a16="http://schemas.microsoft.com/office/drawing/2014/main" id="{B98B4DF1-8301-BC3E-0467-51B224353130}"/>
              </a:ext>
            </a:extLst>
          </p:cNvPr>
          <p:cNvPicPr>
            <a:picLocks noChangeAspect="1"/>
          </p:cNvPicPr>
          <p:nvPr/>
        </p:nvPicPr>
        <p:blipFill>
          <a:blip r:embed="rId2"/>
          <a:stretch>
            <a:fillRect/>
          </a:stretch>
        </p:blipFill>
        <p:spPr>
          <a:xfrm>
            <a:off x="1023132" y="1081694"/>
            <a:ext cx="3797380" cy="3446123"/>
          </a:xfrm>
          <a:prstGeom prst="rect">
            <a:avLst/>
          </a:prstGeom>
          <a:noFill/>
        </p:spPr>
      </p:pic>
    </p:spTree>
    <p:extLst>
      <p:ext uri="{BB962C8B-B14F-4D97-AF65-F5344CB8AC3E}">
        <p14:creationId xmlns:p14="http://schemas.microsoft.com/office/powerpoint/2010/main" val="941262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25C67-DD25-B98E-2265-E663B5CAF2BA}"/>
              </a:ext>
            </a:extLst>
          </p:cNvPr>
          <p:cNvSpPr>
            <a:spLocks noGrp="1"/>
          </p:cNvSpPr>
          <p:nvPr>
            <p:ph type="title"/>
          </p:nvPr>
        </p:nvSpPr>
        <p:spPr>
          <a:xfrm>
            <a:off x="677334" y="877825"/>
            <a:ext cx="8596668" cy="1320800"/>
          </a:xfrm>
        </p:spPr>
        <p:txBody>
          <a:bodyPr/>
          <a:lstStyle/>
          <a:p>
            <a:r>
              <a:rPr lang="en-US" dirty="0"/>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677334" y="2198625"/>
            <a:ext cx="1857248" cy="1857248"/>
          </a:xfrm>
          <a:prstGeom prst="rect">
            <a:avLst/>
          </a:prstGeom>
        </p:spPr>
      </p:pic>
      <p:sp>
        <p:nvSpPr>
          <p:cNvPr id="3" name="TextBox 2">
            <a:extLst>
              <a:ext uri="{FF2B5EF4-FFF2-40B4-BE49-F238E27FC236}">
                <a16:creationId xmlns:a16="http://schemas.microsoft.com/office/drawing/2014/main" id="{C2011A0B-FD92-55F6-4E41-E0FB01AE08A5}"/>
              </a:ext>
            </a:extLst>
          </p:cNvPr>
          <p:cNvSpPr txBox="1"/>
          <p:nvPr/>
        </p:nvSpPr>
        <p:spPr>
          <a:xfrm>
            <a:off x="2827020" y="2198625"/>
            <a:ext cx="6537960"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analysis indicates that dining restaurants are the most preferred type of establishment among customers. The majority of restaurants received ratings between 3.5 and 4.0, highlighting a generally satisfactory experience. However, offline orders were associated with lower ratings compared to online orders, which received excellent ratings. Additionally, it was observed that the majority of couples prefer restaurants with an approximate cost of 300 rupees. These insights can assist stakeholders in making informed decisions about the type of restaurant and services to offer, aligning with customer preferences and market trends.</a:t>
            </a:r>
          </a:p>
        </p:txBody>
      </p:sp>
    </p:spTree>
    <p:extLst>
      <p:ext uri="{BB962C8B-B14F-4D97-AF65-F5344CB8AC3E}">
        <p14:creationId xmlns:p14="http://schemas.microsoft.com/office/powerpoint/2010/main" val="2785948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5A152-EE85-CA6F-6803-E64DE60ECE9D}"/>
              </a:ext>
            </a:extLst>
          </p:cNvPr>
          <p:cNvSpPr>
            <a:spLocks noGrp="1"/>
          </p:cNvSpPr>
          <p:nvPr>
            <p:ph type="title"/>
          </p:nvPr>
        </p:nvSpPr>
        <p:spPr/>
        <p:txBody>
          <a:bodyPr/>
          <a:lstStyle/>
          <a:p>
            <a:r>
              <a:rPr lang="en-US" dirty="0"/>
              <a:t>OUTLINE</a:t>
            </a:r>
          </a:p>
        </p:txBody>
      </p:sp>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5" name="Content Placeholder 2">
            <a:extLst>
              <a:ext uri="{FF2B5EF4-FFF2-40B4-BE49-F238E27FC236}">
                <a16:creationId xmlns:a16="http://schemas.microsoft.com/office/drawing/2014/main" id="{902FD5C4-FE5F-46D2-ABC9-49FA4BB8442F}"/>
              </a:ext>
            </a:extLst>
          </p:cNvPr>
          <p:cNvSpPr txBox="1">
            <a:spLocks/>
          </p:cNvSpPr>
          <p:nvPr/>
        </p:nvSpPr>
        <p:spPr>
          <a:xfrm>
            <a:off x="5621867" y="2160589"/>
            <a:ext cx="4184035"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p:txBody>
      </p:sp>
    </p:spTree>
    <p:extLst>
      <p:ext uri="{BB962C8B-B14F-4D97-AF65-F5344CB8AC3E}">
        <p14:creationId xmlns:p14="http://schemas.microsoft.com/office/powerpoint/2010/main" val="248592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CA3F6-7DF9-181F-8CE0-BB308076FD15}"/>
              </a:ext>
            </a:extLst>
          </p:cNvPr>
          <p:cNvSpPr>
            <a:spLocks noGrp="1"/>
          </p:cNvSpPr>
          <p:nvPr>
            <p:ph type="title"/>
          </p:nvPr>
        </p:nvSpPr>
        <p:spPr/>
        <p:txBody>
          <a:bodyPr/>
          <a:lstStyle/>
          <a:p>
            <a:r>
              <a:rPr lang="en-US" dirty="0"/>
              <a:t>INTRODUCTION</a:t>
            </a:r>
          </a:p>
        </p:txBody>
      </p:sp>
      <p:sp>
        <p:nvSpPr>
          <p:cNvPr id="4"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3223072" y="1270673"/>
            <a:ext cx="6417039" cy="4128178"/>
          </a:xfrm>
        </p:spPr>
        <p:txBody>
          <a:bodyPr>
            <a:normAutofit/>
          </a:bodyPr>
          <a:lstStyle/>
          <a:p>
            <a:r>
              <a:rPr lang="en-US" sz="2200" dirty="0"/>
              <a:t>Objectives:</a:t>
            </a:r>
          </a:p>
          <a:p>
            <a:pPr lvl="1"/>
            <a:r>
              <a:rPr lang="en-US" sz="1800" dirty="0"/>
              <a:t>This project aims to find the trend of restaurant and their services around the city to predict a restaurant model trend.</a:t>
            </a:r>
          </a:p>
          <a:p>
            <a:r>
              <a:rPr lang="en-US" sz="2200" dirty="0"/>
              <a:t>Background:</a:t>
            </a:r>
          </a:p>
          <a:p>
            <a:pPr lvl="1"/>
            <a:r>
              <a:rPr lang="en-US" sz="1800" dirty="0"/>
              <a:t>A stakeholder wants to open a restaurant, and he wants to know what type of restaurant and services that people like the most. This project will help him to decide what type of the restaurant and services that he want to build and provide to the people.</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2"/>
          <a:stretch>
            <a:fillRect/>
          </a:stretch>
        </p:blipFill>
        <p:spPr>
          <a:xfrm>
            <a:off x="677334" y="1930400"/>
            <a:ext cx="2545738" cy="2545738"/>
          </a:xfrm>
          <a:prstGeom prst="rect">
            <a:avLst/>
          </a:prstGeom>
        </p:spPr>
      </p:pic>
    </p:spTree>
    <p:extLst>
      <p:ext uri="{BB962C8B-B14F-4D97-AF65-F5344CB8AC3E}">
        <p14:creationId xmlns:p14="http://schemas.microsoft.com/office/powerpoint/2010/main" val="335063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18DAA-B56D-896F-2371-370DDD2C2399}"/>
              </a:ext>
            </a:extLst>
          </p:cNvPr>
          <p:cNvSpPr>
            <a:spLocks noGrp="1"/>
          </p:cNvSpPr>
          <p:nvPr>
            <p:ph type="title"/>
          </p:nvPr>
        </p:nvSpPr>
        <p:spPr/>
        <p:txBody>
          <a:bodyPr/>
          <a:lstStyle/>
          <a:p>
            <a:r>
              <a:rPr lang="en-US" dirty="0"/>
              <a:t>METHODOLOGY</a:t>
            </a:r>
          </a:p>
        </p:txBody>
      </p:sp>
      <p:sp>
        <p:nvSpPr>
          <p:cNvPr id="4"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3671308" y="1930400"/>
            <a:ext cx="5978530" cy="2301132"/>
          </a:xfrm>
        </p:spPr>
        <p:txBody>
          <a:bodyPr>
            <a:normAutofit fontScale="92500" lnSpcReduction="20000"/>
          </a:bodyPr>
          <a:lstStyle/>
          <a:p>
            <a:r>
              <a:rPr lang="en-US" sz="2200" dirty="0"/>
              <a:t>Data source:</a:t>
            </a:r>
          </a:p>
          <a:p>
            <a:pPr lvl="1"/>
            <a:r>
              <a:rPr lang="en-US" sz="1800" dirty="0"/>
              <a:t>Using a given dataset of 148 restaurants around the city.</a:t>
            </a:r>
            <a:endParaRPr lang="en-US" sz="2200" dirty="0"/>
          </a:p>
          <a:p>
            <a:r>
              <a:rPr lang="en-US" sz="2200" dirty="0"/>
              <a:t>Using Python libraries to explore the given data and find the trends.</a:t>
            </a:r>
          </a:p>
          <a:p>
            <a:r>
              <a:rPr lang="en-US" sz="2200" dirty="0"/>
              <a:t>Using Data Visualization to represent the trends to stakeholder.</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2691653" cy="2691653"/>
          </a:xfrm>
          <a:prstGeom prst="rect">
            <a:avLst/>
          </a:prstGeom>
        </p:spPr>
      </p:pic>
    </p:spTree>
    <p:extLst>
      <p:ext uri="{BB962C8B-B14F-4D97-AF65-F5344CB8AC3E}">
        <p14:creationId xmlns:p14="http://schemas.microsoft.com/office/powerpoint/2010/main" val="339727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1B692-7016-899B-F0DD-D5B935A47B2C}"/>
              </a:ext>
            </a:extLst>
          </p:cNvPr>
          <p:cNvSpPr>
            <a:spLocks noGrp="1"/>
          </p:cNvSpPr>
          <p:nvPr>
            <p:ph type="title"/>
          </p:nvPr>
        </p:nvSpPr>
        <p:spPr/>
        <p:txBody>
          <a:bodyPr/>
          <a:lstStyle/>
          <a:p>
            <a:r>
              <a:rPr lang="en-US" dirty="0"/>
              <a:t>KEY FINDINGS</a:t>
            </a:r>
          </a:p>
        </p:txBody>
      </p:sp>
      <p:pic>
        <p:nvPicPr>
          <p:cNvPr id="17" name="Content Placeholder 8" descr="A bar graph with blue rectangles&#10;&#10;Description automatically generated">
            <a:extLst>
              <a:ext uri="{FF2B5EF4-FFF2-40B4-BE49-F238E27FC236}">
                <a16:creationId xmlns:a16="http://schemas.microsoft.com/office/drawing/2014/main" id="{7CA60302-77C2-2213-8228-A86C243872F2}"/>
              </a:ext>
            </a:extLst>
          </p:cNvPr>
          <p:cNvPicPr>
            <a:picLocks noChangeAspect="1"/>
          </p:cNvPicPr>
          <p:nvPr/>
        </p:nvPicPr>
        <p:blipFill rotWithShape="1">
          <a:blip r:embed="rId2"/>
          <a:srcRect l="1220" t="9033" r="6582"/>
          <a:stretch/>
        </p:blipFill>
        <p:spPr>
          <a:xfrm>
            <a:off x="677333" y="1517904"/>
            <a:ext cx="3373459" cy="2496312"/>
          </a:xfrm>
          <a:prstGeom prst="rect">
            <a:avLst/>
          </a:prstGeom>
        </p:spPr>
      </p:pic>
      <p:sp>
        <p:nvSpPr>
          <p:cNvPr id="4" name="TextBox 3">
            <a:extLst>
              <a:ext uri="{FF2B5EF4-FFF2-40B4-BE49-F238E27FC236}">
                <a16:creationId xmlns:a16="http://schemas.microsoft.com/office/drawing/2014/main" id="{D18A4D4B-ECF0-4080-E655-0D032E837F17}"/>
              </a:ext>
            </a:extLst>
          </p:cNvPr>
          <p:cNvSpPr txBox="1"/>
          <p:nvPr/>
        </p:nvSpPr>
        <p:spPr>
          <a:xfrm>
            <a:off x="1119100" y="5187890"/>
            <a:ext cx="6991967" cy="369332"/>
          </a:xfrm>
          <a:prstGeom prst="rect">
            <a:avLst/>
          </a:prstGeom>
          <a:noFill/>
        </p:spPr>
        <p:txBody>
          <a:bodyPr wrap="square" rtlCol="0">
            <a:spAutoFit/>
          </a:bodyPr>
          <a:lstStyle/>
          <a:p>
            <a:pPr algn="ctr"/>
            <a:r>
              <a:rPr lang="en-US" dirty="0"/>
              <a:t>Dining restaurants are preferred by a larger number of individuals</a:t>
            </a:r>
          </a:p>
        </p:txBody>
      </p:sp>
    </p:spTree>
    <p:extLst>
      <p:ext uri="{BB962C8B-B14F-4D97-AF65-F5344CB8AC3E}">
        <p14:creationId xmlns:p14="http://schemas.microsoft.com/office/powerpoint/2010/main" val="445586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3F917-EDC5-E669-0398-059AB4E5F448}"/>
              </a:ext>
            </a:extLst>
          </p:cNvPr>
          <p:cNvSpPr>
            <a:spLocks noGrp="1"/>
          </p:cNvSpPr>
          <p:nvPr>
            <p:ph type="title"/>
          </p:nvPr>
        </p:nvSpPr>
        <p:spPr/>
        <p:txBody>
          <a:bodyPr/>
          <a:lstStyle/>
          <a:p>
            <a:r>
              <a:rPr lang="en-US" dirty="0"/>
              <a:t>KEY FINDINGS</a:t>
            </a:r>
          </a:p>
        </p:txBody>
      </p:sp>
      <p:pic>
        <p:nvPicPr>
          <p:cNvPr id="15" name="Content Placeholder 14" descr="A graph with a line&#10;&#10;Description automatically generated">
            <a:extLst>
              <a:ext uri="{FF2B5EF4-FFF2-40B4-BE49-F238E27FC236}">
                <a16:creationId xmlns:a16="http://schemas.microsoft.com/office/drawing/2014/main" id="{0FEDEC6D-3EF4-FB40-D26C-CBD761DCEE7F}"/>
              </a:ext>
            </a:extLst>
          </p:cNvPr>
          <p:cNvPicPr>
            <a:picLocks noGrp="1" noChangeAspect="1"/>
          </p:cNvPicPr>
          <p:nvPr>
            <p:ph sz="half" idx="1"/>
          </p:nvPr>
        </p:nvPicPr>
        <p:blipFill>
          <a:blip r:embed="rId2"/>
          <a:stretch>
            <a:fillRect/>
          </a:stretch>
        </p:blipFill>
        <p:spPr>
          <a:xfrm>
            <a:off x="1758335" y="1270000"/>
            <a:ext cx="6434666" cy="3860799"/>
          </a:xfrm>
          <a:prstGeom prst="rect">
            <a:avLst/>
          </a:prstGeom>
        </p:spPr>
      </p:pic>
      <p:sp>
        <p:nvSpPr>
          <p:cNvPr id="4" name="TextBox 3">
            <a:extLst>
              <a:ext uri="{FF2B5EF4-FFF2-40B4-BE49-F238E27FC236}">
                <a16:creationId xmlns:a16="http://schemas.microsoft.com/office/drawing/2014/main" id="{F6D52348-10FE-67CF-C539-1101FBBBAFCB}"/>
              </a:ext>
            </a:extLst>
          </p:cNvPr>
          <p:cNvSpPr txBox="1"/>
          <p:nvPr/>
        </p:nvSpPr>
        <p:spPr>
          <a:xfrm>
            <a:off x="1421650" y="5421867"/>
            <a:ext cx="7108036" cy="369332"/>
          </a:xfrm>
          <a:prstGeom prst="rect">
            <a:avLst/>
          </a:prstGeom>
          <a:noFill/>
        </p:spPr>
        <p:txBody>
          <a:bodyPr wrap="none" rtlCol="0">
            <a:spAutoFit/>
          </a:bodyPr>
          <a:lstStyle/>
          <a:p>
            <a:r>
              <a:rPr lang="en-US" dirty="0"/>
              <a:t>Dining restaurants are preferred by a larger number of individuals</a:t>
            </a:r>
          </a:p>
        </p:txBody>
      </p:sp>
    </p:spTree>
    <p:extLst>
      <p:ext uri="{BB962C8B-B14F-4D97-AF65-F5344CB8AC3E}">
        <p14:creationId xmlns:p14="http://schemas.microsoft.com/office/powerpoint/2010/main" val="778067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3F917-EDC5-E669-0398-059AB4E5F448}"/>
              </a:ext>
            </a:extLst>
          </p:cNvPr>
          <p:cNvSpPr>
            <a:spLocks noGrp="1"/>
          </p:cNvSpPr>
          <p:nvPr>
            <p:ph type="title"/>
          </p:nvPr>
        </p:nvSpPr>
        <p:spPr/>
        <p:txBody>
          <a:bodyPr/>
          <a:lstStyle/>
          <a:p>
            <a:r>
              <a:rPr lang="en-US" dirty="0"/>
              <a:t>KEY FINDINGS</a:t>
            </a:r>
          </a:p>
        </p:txBody>
      </p:sp>
      <p:pic>
        <p:nvPicPr>
          <p:cNvPr id="9" name="Content Placeholder 6" descr="A blue graph with numbers and text&#10;&#10;Description automatically generated">
            <a:extLst>
              <a:ext uri="{FF2B5EF4-FFF2-40B4-BE49-F238E27FC236}">
                <a16:creationId xmlns:a16="http://schemas.microsoft.com/office/drawing/2014/main" id="{DAC82D81-DC26-F210-F64F-37D2DA0CEE0F}"/>
              </a:ext>
            </a:extLst>
          </p:cNvPr>
          <p:cNvPicPr>
            <a:picLocks noChangeAspect="1"/>
          </p:cNvPicPr>
          <p:nvPr/>
        </p:nvPicPr>
        <p:blipFill>
          <a:blip r:embed="rId2"/>
          <a:stretch>
            <a:fillRect/>
          </a:stretch>
        </p:blipFill>
        <p:spPr>
          <a:xfrm>
            <a:off x="1758334" y="1176867"/>
            <a:ext cx="6434667" cy="3860800"/>
          </a:xfrm>
          <a:prstGeom prst="rect">
            <a:avLst/>
          </a:prstGeom>
        </p:spPr>
      </p:pic>
      <p:sp>
        <p:nvSpPr>
          <p:cNvPr id="5" name="TextBox 4">
            <a:extLst>
              <a:ext uri="{FF2B5EF4-FFF2-40B4-BE49-F238E27FC236}">
                <a16:creationId xmlns:a16="http://schemas.microsoft.com/office/drawing/2014/main" id="{FD8BF31C-1132-0BD9-CD84-13A5FA9C141C}"/>
              </a:ext>
            </a:extLst>
          </p:cNvPr>
          <p:cNvSpPr txBox="1"/>
          <p:nvPr/>
        </p:nvSpPr>
        <p:spPr>
          <a:xfrm>
            <a:off x="1758334" y="5496467"/>
            <a:ext cx="7122463" cy="369332"/>
          </a:xfrm>
          <a:prstGeom prst="rect">
            <a:avLst/>
          </a:prstGeom>
          <a:noFill/>
        </p:spPr>
        <p:txBody>
          <a:bodyPr wrap="none" rtlCol="0">
            <a:spAutoFit/>
          </a:bodyPr>
          <a:lstStyle/>
          <a:p>
            <a:pPr algn="ctr"/>
            <a:r>
              <a:rPr lang="en-US"/>
              <a:t>The majority of restaurants received ratings ranging from 3.5 to 4.</a:t>
            </a:r>
            <a:endParaRPr lang="en-US" dirty="0"/>
          </a:p>
        </p:txBody>
      </p:sp>
    </p:spTree>
    <p:extLst>
      <p:ext uri="{BB962C8B-B14F-4D97-AF65-F5344CB8AC3E}">
        <p14:creationId xmlns:p14="http://schemas.microsoft.com/office/powerpoint/2010/main" val="3459692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387DF-834A-3421-AAD7-9F13DB81FF68}"/>
              </a:ext>
            </a:extLst>
          </p:cNvPr>
          <p:cNvSpPr>
            <a:spLocks noGrp="1"/>
          </p:cNvSpPr>
          <p:nvPr>
            <p:ph type="title"/>
          </p:nvPr>
        </p:nvSpPr>
        <p:spPr/>
        <p:txBody>
          <a:bodyPr/>
          <a:lstStyle/>
          <a:p>
            <a:r>
              <a:rPr lang="en-US" dirty="0"/>
              <a:t>KEY FINDINGS</a:t>
            </a:r>
          </a:p>
        </p:txBody>
      </p:sp>
      <p:pic>
        <p:nvPicPr>
          <p:cNvPr id="11" name="Content Placeholder 10" descr="A diagram of a graph&#10;&#10;Description automatically generated with medium confidence">
            <a:extLst>
              <a:ext uri="{FF2B5EF4-FFF2-40B4-BE49-F238E27FC236}">
                <a16:creationId xmlns:a16="http://schemas.microsoft.com/office/drawing/2014/main" id="{587E20D2-5EBA-FA3B-BCFB-0A47EF6227C6}"/>
              </a:ext>
            </a:extLst>
          </p:cNvPr>
          <p:cNvPicPr>
            <a:picLocks noGrp="1" noChangeAspect="1"/>
          </p:cNvPicPr>
          <p:nvPr>
            <p:ph sz="half" idx="1"/>
          </p:nvPr>
        </p:nvPicPr>
        <p:blipFill>
          <a:blip r:embed="rId2"/>
          <a:stretch>
            <a:fillRect/>
          </a:stretch>
        </p:blipFill>
        <p:spPr>
          <a:xfrm>
            <a:off x="677334" y="1930400"/>
            <a:ext cx="4183062" cy="2509837"/>
          </a:xfrm>
          <a:prstGeom prst="rect">
            <a:avLst/>
          </a:prstGeom>
        </p:spPr>
      </p:pic>
      <p:pic>
        <p:nvPicPr>
          <p:cNvPr id="16" name="Content Placeholder 12" descr="A graph showing a bar chart&#10;&#10;Description automatically generated with medium confidence">
            <a:extLst>
              <a:ext uri="{FF2B5EF4-FFF2-40B4-BE49-F238E27FC236}">
                <a16:creationId xmlns:a16="http://schemas.microsoft.com/office/drawing/2014/main" id="{33A035D1-F5D4-C3DC-0239-7D5CB714C3CC}"/>
              </a:ext>
            </a:extLst>
          </p:cNvPr>
          <p:cNvPicPr>
            <a:picLocks noChangeAspect="1"/>
          </p:cNvPicPr>
          <p:nvPr/>
        </p:nvPicPr>
        <p:blipFill>
          <a:blip r:embed="rId3"/>
          <a:stretch>
            <a:fillRect/>
          </a:stretch>
        </p:blipFill>
        <p:spPr>
          <a:xfrm>
            <a:off x="4974874" y="1929924"/>
            <a:ext cx="4184650" cy="2510790"/>
          </a:xfrm>
          <a:prstGeom prst="rect">
            <a:avLst/>
          </a:prstGeom>
          <a:noFill/>
        </p:spPr>
      </p:pic>
      <p:sp>
        <p:nvSpPr>
          <p:cNvPr id="5" name="TextBox 4">
            <a:extLst>
              <a:ext uri="{FF2B5EF4-FFF2-40B4-BE49-F238E27FC236}">
                <a16:creationId xmlns:a16="http://schemas.microsoft.com/office/drawing/2014/main" id="{A10B9696-2CC4-3FBE-747D-75785CC5DD86}"/>
              </a:ext>
            </a:extLst>
          </p:cNvPr>
          <p:cNvSpPr txBox="1"/>
          <p:nvPr/>
        </p:nvSpPr>
        <p:spPr>
          <a:xfrm>
            <a:off x="1075267" y="4742935"/>
            <a:ext cx="8084257" cy="646331"/>
          </a:xfrm>
          <a:prstGeom prst="rect">
            <a:avLst/>
          </a:prstGeom>
          <a:noFill/>
        </p:spPr>
        <p:txBody>
          <a:bodyPr wrap="square" rtlCol="0">
            <a:spAutoFit/>
          </a:bodyPr>
          <a:lstStyle/>
          <a:p>
            <a:r>
              <a:rPr lang="en-US"/>
              <a:t>Offline orders received lower ratings in comparison to online orders, which obtained excellent ratings.</a:t>
            </a:r>
            <a:endParaRPr lang="en-US" dirty="0"/>
          </a:p>
        </p:txBody>
      </p:sp>
    </p:spTree>
    <p:extLst>
      <p:ext uri="{BB962C8B-B14F-4D97-AF65-F5344CB8AC3E}">
        <p14:creationId xmlns:p14="http://schemas.microsoft.com/office/powerpoint/2010/main" val="1376516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5265-36FC-9167-5616-C1FA905DDB7A}"/>
              </a:ext>
            </a:extLst>
          </p:cNvPr>
          <p:cNvSpPr>
            <a:spLocks noGrp="1"/>
          </p:cNvSpPr>
          <p:nvPr>
            <p:ph type="title"/>
          </p:nvPr>
        </p:nvSpPr>
        <p:spPr/>
        <p:txBody>
          <a:bodyPr/>
          <a:lstStyle/>
          <a:p>
            <a:r>
              <a:rPr lang="en-US" dirty="0"/>
              <a:t>KEY FINDINGS</a:t>
            </a:r>
          </a:p>
        </p:txBody>
      </p:sp>
      <p:pic>
        <p:nvPicPr>
          <p:cNvPr id="5" name="Content Placeholder 4" descr="A graph of blue bars&#10;&#10;Description automatically generated with medium confidence">
            <a:extLst>
              <a:ext uri="{FF2B5EF4-FFF2-40B4-BE49-F238E27FC236}">
                <a16:creationId xmlns:a16="http://schemas.microsoft.com/office/drawing/2014/main" id="{1ECC6709-7E2A-7C3C-CB31-7B8ACC455F83}"/>
              </a:ext>
            </a:extLst>
          </p:cNvPr>
          <p:cNvPicPr>
            <a:picLocks noChangeAspect="1"/>
          </p:cNvPicPr>
          <p:nvPr/>
        </p:nvPicPr>
        <p:blipFill>
          <a:blip r:embed="rId2"/>
          <a:stretch>
            <a:fillRect/>
          </a:stretch>
        </p:blipFill>
        <p:spPr>
          <a:xfrm>
            <a:off x="1918143" y="1354666"/>
            <a:ext cx="6096002" cy="3657601"/>
          </a:xfrm>
          <a:prstGeom prst="rect">
            <a:avLst/>
          </a:prstGeom>
        </p:spPr>
      </p:pic>
      <p:sp>
        <p:nvSpPr>
          <p:cNvPr id="4" name="TextBox 3">
            <a:extLst>
              <a:ext uri="{FF2B5EF4-FFF2-40B4-BE49-F238E27FC236}">
                <a16:creationId xmlns:a16="http://schemas.microsoft.com/office/drawing/2014/main" id="{99FB1886-936E-00CE-0307-87C0EB94EBB7}"/>
              </a:ext>
            </a:extLst>
          </p:cNvPr>
          <p:cNvSpPr txBox="1"/>
          <p:nvPr/>
        </p:nvSpPr>
        <p:spPr>
          <a:xfrm>
            <a:off x="677334" y="5012267"/>
            <a:ext cx="8868133" cy="369332"/>
          </a:xfrm>
          <a:prstGeom prst="rect">
            <a:avLst/>
          </a:prstGeom>
          <a:noFill/>
        </p:spPr>
        <p:txBody>
          <a:bodyPr wrap="none" rtlCol="0">
            <a:spAutoFit/>
          </a:bodyPr>
          <a:lstStyle/>
          <a:p>
            <a:r>
              <a:rPr lang="en-US"/>
              <a:t>The majority of couples prefer restaurants with an approximate cost of 300 rupees.</a:t>
            </a:r>
            <a:endParaRPr lang="en-US" dirty="0"/>
          </a:p>
        </p:txBody>
      </p:sp>
    </p:spTree>
    <p:extLst>
      <p:ext uri="{BB962C8B-B14F-4D97-AF65-F5344CB8AC3E}">
        <p14:creationId xmlns:p14="http://schemas.microsoft.com/office/powerpoint/2010/main" val="26044753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TotalTime>
  <Words>310</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PowerPoint Presentation</vt:lpstr>
      <vt:lpstr>OUTLINE</vt:lpstr>
      <vt:lpstr>INTRODUCTION</vt:lpstr>
      <vt:lpstr>METHODOLOGY</vt:lpstr>
      <vt:lpstr>KEY FINDINGS</vt:lpstr>
      <vt:lpstr>KEY FINDINGS</vt:lpstr>
      <vt:lpstr>KEY FINDINGS</vt:lpstr>
      <vt:lpstr>KEY FINDINGS</vt:lpstr>
      <vt:lpstr>KEY FINDINGS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Vu Ho</dc:creator>
  <cp:lastModifiedBy>Vu Ho</cp:lastModifiedBy>
  <cp:revision>4</cp:revision>
  <dcterms:created xsi:type="dcterms:W3CDTF">2024-07-01T18:19:10Z</dcterms:created>
  <dcterms:modified xsi:type="dcterms:W3CDTF">2024-08-03T21:14:39Z</dcterms:modified>
</cp:coreProperties>
</file>