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0" r:id="rId6"/>
    <p:sldId id="275" r:id="rId7"/>
    <p:sldId id="261" r:id="rId8"/>
    <p:sldId id="276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66F1C-E615-4AAF-8B27-94621950FC59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37D20-4641-4B38-8990-A3F7D411C5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8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37D20-4641-4B38-8990-A3F7D411C5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3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把需要的程式和資料都包裝在同一個模組內，使得該模組能夠做為一個單獨的個體執行。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內聚代表的是該模組的獨立性，當這個模組可以獨力完成工作，就代表我們能夠重複使用它，且不需要擔心影響到其他模組。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耦合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如果模組和另一個模組有關聯，那這兩者之間就耦合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內聚是模組的獨立性，耦合則是模組的關聯性</a:t>
            </a:r>
            <a:endParaRPr lang="zh-TW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37D20-4641-4B38-8990-A3F7D411C5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87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37D20-4641-4B38-8990-A3F7D411C5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802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37D20-4641-4B38-8990-A3F7D411C5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70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92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15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14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3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38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5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63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5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4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9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9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E1A4-BD29-4780-B046-B95080EB630B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2DBF-0AED-44B8-8CD1-307B04A3D8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95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380058"/>
            <a:ext cx="9144000" cy="2387600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2037" y="5829849"/>
            <a:ext cx="2083724" cy="695642"/>
          </a:xfrm>
        </p:spPr>
        <p:txBody>
          <a:bodyPr>
            <a:normAutofit/>
          </a:bodyPr>
          <a:lstStyle/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講者：徐煒皓、杜竣詠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2023/03/29</a:t>
            </a:r>
          </a:p>
        </p:txBody>
      </p:sp>
    </p:spTree>
    <p:extLst>
      <p:ext uri="{BB962C8B-B14F-4D97-AF65-F5344CB8AC3E}">
        <p14:creationId xmlns:p14="http://schemas.microsoft.com/office/powerpoint/2010/main" val="41397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1635" y="2861471"/>
            <a:ext cx="7396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以營業員新增、查詢、修改營業員表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Operator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，三支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為例。</a:t>
            </a:r>
          </a:p>
        </p:txBody>
      </p:sp>
      <p:sp>
        <p:nvSpPr>
          <p:cNvPr id="4" name="矩形 3"/>
          <p:cNvSpPr/>
          <p:nvPr/>
        </p:nvSpPr>
        <p:spPr>
          <a:xfrm>
            <a:off x="2091416" y="16332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</a:p>
        </p:txBody>
      </p:sp>
      <p:sp>
        <p:nvSpPr>
          <p:cNvPr id="7" name="矩形 6"/>
          <p:cNvSpPr/>
          <p:nvPr/>
        </p:nvSpPr>
        <p:spPr>
          <a:xfrm>
            <a:off x="2891635" y="3658791"/>
            <a:ext cx="3469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請見專案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_Practice</a:t>
            </a:r>
          </a:p>
        </p:txBody>
      </p:sp>
    </p:spTree>
    <p:extLst>
      <p:ext uri="{BB962C8B-B14F-4D97-AF65-F5344CB8AC3E}">
        <p14:creationId xmlns:p14="http://schemas.microsoft.com/office/powerpoint/2010/main" val="28897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5207" y="3092026"/>
            <a:ext cx="11175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altLang="zh-TW" b="1" dirty="0">
                <a:solidFill>
                  <a:srgbClr val="339966"/>
                </a:solidFill>
                <a:latin typeface="verdana" panose="020B0604030504040204" pitchFamily="34" charset="0"/>
              </a:rPr>
              <a:t>  </a:t>
            </a:r>
            <a:r>
              <a:rPr lang="en-US" altLang="zh-TW" b="1" dirty="0" smtClean="0">
                <a:solidFill>
                  <a:srgbClr val="339966"/>
                </a:solidFill>
                <a:latin typeface="verdana" panose="020B0604030504040204" pitchFamily="34" charset="0"/>
              </a:rPr>
              <a:t>1.MediatR</a:t>
            </a:r>
          </a:p>
          <a:p>
            <a:pPr marL="228600"/>
            <a:r>
              <a:rPr lang="en-US" altLang="zh-TW" dirty="0" smtClean="0">
                <a:solidFill>
                  <a:srgbClr val="212529"/>
                </a:solidFill>
                <a:latin typeface="Helvetica" panose="020B0604020202020204" pitchFamily="34" charset="0"/>
              </a:rPr>
              <a:t>		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NuGet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\Install-Package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-Version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7.0.0</a:t>
            </a:r>
          </a:p>
          <a:p>
            <a:pPr marL="228600"/>
            <a:r>
              <a:rPr lang="en-US" altLang="zh-TW" b="1" dirty="0" smtClean="0">
                <a:solidFill>
                  <a:srgbClr val="339966"/>
                </a:solidFill>
                <a:latin typeface="verdana" panose="020B0604030504040204" pitchFamily="34" charset="0"/>
              </a:rPr>
              <a:t>  2.MediatR.Extensions.Microsoft.DependencyInjection</a:t>
            </a:r>
          </a:p>
          <a:p>
            <a:pPr marL="228600"/>
            <a:r>
              <a:rPr lang="en-US" altLang="zh-TW" b="1" i="0" dirty="0">
                <a:solidFill>
                  <a:srgbClr val="339966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US" altLang="zh-TW" b="1" dirty="0">
                <a:solidFill>
                  <a:srgbClr val="339966"/>
                </a:solidFill>
                <a:latin typeface="verdana" panose="020B0604030504040204" pitchFamily="34" charset="0"/>
              </a:rPr>
              <a:t>	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NuGet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\Install-Package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MediatR.Extensions.Microsoft.DependencyInjection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-Version 7.0.0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4391304" y="1820265"/>
            <a:ext cx="3399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  <a:sym typeface="Arial"/>
              </a:rPr>
              <a:t>Step 1 : </a:t>
            </a:r>
            <a:r>
              <a:rPr kumimoji="1"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  <a:sym typeface="Arial"/>
              </a:rPr>
              <a:t>先來裝套件</a:t>
            </a:r>
            <a:endParaRPr kumimoji="1"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8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0692" y="3420883"/>
            <a:ext cx="7112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services.AddMediatR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Assembly.GetExecutingAssembly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());</a:t>
            </a:r>
          </a:p>
        </p:txBody>
      </p:sp>
      <p:sp>
        <p:nvSpPr>
          <p:cNvPr id="6" name="矩形 5"/>
          <p:cNvSpPr/>
          <p:nvPr/>
        </p:nvSpPr>
        <p:spPr>
          <a:xfrm>
            <a:off x="2609022" y="2831771"/>
            <a:ext cx="6064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>
                <a:solidFill>
                  <a:srgbClr val="339966"/>
                </a:solidFill>
                <a:latin typeface="verdana" panose="020B0604030504040204" pitchFamily="34" charset="0"/>
              </a:rPr>
              <a:t>Startup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err="1">
                <a:solidFill>
                  <a:srgbClr val="339966"/>
                </a:solidFill>
                <a:latin typeface="verdana" panose="020B0604030504040204" pitchFamily="34" charset="0"/>
              </a:rPr>
              <a:t>ConfigureServices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底下註冊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4391304" y="1820265"/>
            <a:ext cx="365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Step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2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 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8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741" y="3750307"/>
            <a:ext cx="5103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RequestModel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需要實作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IRequest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IRequest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是引用了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套件，該泛型介面指定了要回傳的型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別。</a:t>
            </a:r>
            <a:endParaRPr lang="en-US" altLang="zh-TW" b="0" i="0" dirty="0">
              <a:solidFill>
                <a:srgbClr val="2125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4462864" y="573372"/>
            <a:ext cx="334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</a:defRPr>
            </a:lvl1pPr>
          </a:lstStyle>
          <a:p>
            <a:r>
              <a:rPr lang="en-US" altLang="zh-CN" dirty="0">
                <a:sym typeface="Arial"/>
              </a:rPr>
              <a:t>Step </a:t>
            </a:r>
            <a:r>
              <a:rPr lang="en-US" altLang="zh-TW" dirty="0">
                <a:sym typeface="Arial"/>
              </a:rPr>
              <a:t>3</a:t>
            </a:r>
            <a:r>
              <a:rPr lang="en-US" altLang="zh-CN" dirty="0">
                <a:sym typeface="Arial"/>
              </a:rPr>
              <a:t>:</a:t>
            </a:r>
            <a:r>
              <a:rPr lang="zh-TW" altLang="en-US" dirty="0" smtClean="0"/>
              <a:t>建立 </a:t>
            </a:r>
            <a:r>
              <a:rPr lang="en-US" altLang="zh-TW" dirty="0" smtClean="0"/>
              <a:t>Model</a:t>
            </a:r>
            <a:endParaRPr lang="zh-CN" altLang="en-US" dirty="0"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6743" y="2613995"/>
            <a:ext cx="4152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altLang="zh-TW" b="1" dirty="0" err="1" smtClean="0">
                <a:solidFill>
                  <a:srgbClr val="339966"/>
                </a:solidFill>
                <a:latin typeface="verdana" panose="020B0604030504040204" pitchFamily="34" charset="0"/>
              </a:rPr>
              <a:t>QuerySalesRequestModel</a:t>
            </a:r>
            <a:r>
              <a:rPr lang="zh-TW" altLang="en-US" b="1" dirty="0" smtClean="0">
                <a:solidFill>
                  <a:srgbClr val="339966"/>
                </a:solidFill>
                <a:latin typeface="verdana" panose="020B0604030504040204" pitchFamily="34" charset="0"/>
              </a:rPr>
              <a:t>、</a:t>
            </a:r>
            <a:r>
              <a:rPr lang="en-US" altLang="zh-TW" b="1" dirty="0" err="1">
                <a:solidFill>
                  <a:srgbClr val="339966"/>
                </a:solidFill>
                <a:latin typeface="verdana" panose="020B0604030504040204" pitchFamily="34" charset="0"/>
              </a:rPr>
              <a:t>QuerySalesResponseModel</a:t>
            </a:r>
            <a:endParaRPr lang="zh-TW" altLang="en-US" b="1" dirty="0">
              <a:solidFill>
                <a:srgbClr val="339966"/>
              </a:solidFill>
              <a:latin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5808" y="5121705"/>
            <a:ext cx="4827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有不需要回傳的情境，則指定為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或不填入參數。</a:t>
            </a:r>
          </a:p>
        </p:txBody>
      </p:sp>
      <p:sp>
        <p:nvSpPr>
          <p:cNvPr id="7" name="矩形 6"/>
          <p:cNvSpPr/>
          <p:nvPr/>
        </p:nvSpPr>
        <p:spPr>
          <a:xfrm>
            <a:off x="6597168" y="3625467"/>
            <a:ext cx="5096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l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RequestModel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INotification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INotification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是引用了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，沒有泛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介面，因為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一没有返回值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0" i="0" dirty="0">
              <a:solidFill>
                <a:srgbClr val="2125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69307" y="2733730"/>
            <a:ext cx="6176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altLang="zh-TW" b="1" smtClean="0">
                <a:solidFill>
                  <a:srgbClr val="339966"/>
                </a:solidFill>
                <a:latin typeface="verdana" panose="020B0604030504040204" pitchFamily="34" charset="0"/>
              </a:rPr>
              <a:t>SetSalesOperatorRequestModel</a:t>
            </a:r>
            <a:endParaRPr lang="zh-TW" altLang="en-US" b="1" dirty="0">
              <a:solidFill>
                <a:srgbClr val="339966"/>
              </a:solidFill>
              <a:latin typeface="verdana" panose="020B0604030504040204" pitchFamily="34" charset="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8141093" y="1570387"/>
            <a:ext cx="200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1650607" y="1570387"/>
            <a:ext cx="30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Request/Response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096000" y="1555568"/>
            <a:ext cx="76953" cy="47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869307" y="5120618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统一没有返回值。</a:t>
            </a:r>
          </a:p>
        </p:txBody>
      </p:sp>
    </p:spTree>
    <p:extLst>
      <p:ext uri="{BB962C8B-B14F-4D97-AF65-F5344CB8AC3E}">
        <p14:creationId xmlns:p14="http://schemas.microsoft.com/office/powerpoint/2010/main" val="17051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9776" y="4884222"/>
            <a:ext cx="4887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若有不需要回傳的情境，則指定為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或不填入參數。</a:t>
            </a:r>
          </a:p>
        </p:txBody>
      </p:sp>
      <p:sp>
        <p:nvSpPr>
          <p:cNvPr id="7" name="矩形 6"/>
          <p:cNvSpPr/>
          <p:nvPr/>
        </p:nvSpPr>
        <p:spPr>
          <a:xfrm>
            <a:off x="4131881" y="6402921"/>
            <a:ext cx="4082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小提</a:t>
            </a:r>
            <a:r>
              <a:rPr lang="zh-TW" altLang="en-US" sz="1200" dirty="0"/>
              <a:t>示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你可以把整個Handlers資料夾想像成是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中間人本人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09321" y="3634465"/>
            <a:ext cx="47620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IRequestHandler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介面，介面接受兩個參數，分別是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TRequest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Tresponse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，需要實作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7096858" y="2436837"/>
            <a:ext cx="6176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altLang="zh-TW" b="1" dirty="0">
                <a:solidFill>
                  <a:srgbClr val="339966"/>
                </a:solidFill>
                <a:latin typeface="verdana" panose="020B0604030504040204" pitchFamily="34" charset="0"/>
              </a:rPr>
              <a:t>SetSalesOperator1Handler</a:t>
            </a:r>
            <a:r>
              <a:rPr lang="zh-TW" altLang="en-US" b="1" dirty="0" smtClean="0">
                <a:solidFill>
                  <a:srgbClr val="339966"/>
                </a:solidFill>
                <a:latin typeface="verdana" panose="020B0604030504040204" pitchFamily="34" charset="0"/>
              </a:rPr>
              <a:t>、</a:t>
            </a:r>
            <a:endParaRPr lang="en-US" altLang="zh-TW" b="1" dirty="0" smtClean="0">
              <a:solidFill>
                <a:srgbClr val="339966"/>
              </a:solidFill>
              <a:latin typeface="verdana" panose="020B0604030504040204" pitchFamily="34" charset="0"/>
            </a:endParaRPr>
          </a:p>
          <a:p>
            <a:pPr marL="228600"/>
            <a:r>
              <a:rPr lang="en-US" altLang="zh-TW" b="1" dirty="0" smtClean="0">
                <a:solidFill>
                  <a:srgbClr val="339966"/>
                </a:solidFill>
                <a:latin typeface="verdana" panose="020B0604030504040204" pitchFamily="34" charset="0"/>
              </a:rPr>
              <a:t>SetSalesOperator2Handler</a:t>
            </a:r>
            <a:r>
              <a:rPr lang="zh-TW" altLang="en-US" b="1" dirty="0" smtClean="0">
                <a:solidFill>
                  <a:srgbClr val="339966"/>
                </a:solidFill>
                <a:latin typeface="verdana" panose="020B0604030504040204" pitchFamily="34" charset="0"/>
              </a:rPr>
              <a:t>、</a:t>
            </a:r>
            <a:endParaRPr lang="en-US" altLang="zh-TW" b="1" dirty="0" smtClean="0">
              <a:solidFill>
                <a:srgbClr val="339966"/>
              </a:solidFill>
              <a:latin typeface="verdana" panose="020B0604030504040204" pitchFamily="34" charset="0"/>
            </a:endParaRPr>
          </a:p>
          <a:p>
            <a:pPr marL="228600"/>
            <a:r>
              <a:rPr lang="en-US" altLang="zh-TW" b="1" dirty="0" smtClean="0">
                <a:solidFill>
                  <a:srgbClr val="339966"/>
                </a:solidFill>
                <a:latin typeface="verdana" panose="020B0604030504040204" pitchFamily="34" charset="0"/>
              </a:rPr>
              <a:t>SetSalesOperato31Handler</a:t>
            </a:r>
            <a:endParaRPr lang="zh-TW" altLang="en-US" b="1" dirty="0">
              <a:solidFill>
                <a:srgbClr val="339966"/>
              </a:solidFill>
              <a:latin typeface="verdana" panose="020B0604030504040204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6096000" y="1555568"/>
            <a:ext cx="76953" cy="47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736582" y="3634465"/>
            <a:ext cx="4817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INotificationHandler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介面，介面接受一個參數，是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TRequest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，需要實作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</p:txBody>
      </p:sp>
      <p:sp>
        <p:nvSpPr>
          <p:cNvPr id="14" name="矩形 13"/>
          <p:cNvSpPr/>
          <p:nvPr/>
        </p:nvSpPr>
        <p:spPr>
          <a:xfrm>
            <a:off x="7017936" y="4888713"/>
            <a:ext cx="4736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统一没有返回值。</a:t>
            </a:r>
          </a:p>
        </p:txBody>
      </p:sp>
      <p:sp>
        <p:nvSpPr>
          <p:cNvPr id="15" name="文本框 5"/>
          <p:cNvSpPr txBox="1"/>
          <p:nvPr/>
        </p:nvSpPr>
        <p:spPr>
          <a:xfrm>
            <a:off x="4462864" y="573372"/>
            <a:ext cx="346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</a:defRPr>
            </a:lvl1pPr>
          </a:lstStyle>
          <a:p>
            <a:r>
              <a:rPr lang="en-US" altLang="zh-CN" dirty="0">
                <a:sym typeface="Arial"/>
              </a:rPr>
              <a:t>Step </a:t>
            </a:r>
            <a:r>
              <a:rPr lang="en-US" altLang="zh-TW" dirty="0">
                <a:sym typeface="Arial"/>
              </a:rPr>
              <a:t>4</a:t>
            </a:r>
            <a:r>
              <a:rPr lang="en-US" altLang="zh-CN" dirty="0">
                <a:sym typeface="Arial"/>
              </a:rPr>
              <a:t>:</a:t>
            </a:r>
            <a:r>
              <a:rPr lang="zh-TW" altLang="en-US" dirty="0"/>
              <a:t>建立</a:t>
            </a:r>
            <a:r>
              <a:rPr lang="en-US" altLang="zh-TW" dirty="0"/>
              <a:t> </a:t>
            </a:r>
            <a:r>
              <a:rPr lang="en-US" altLang="zh-TW" dirty="0" smtClean="0"/>
              <a:t>Handler</a:t>
            </a:r>
            <a:endParaRPr lang="zh-CN" altLang="en-US" dirty="0">
              <a:sym typeface="Arial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1650607" y="1570387"/>
            <a:ext cx="30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Request/Response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本框 5"/>
          <p:cNvSpPr txBox="1"/>
          <p:nvPr/>
        </p:nvSpPr>
        <p:spPr>
          <a:xfrm>
            <a:off x="8141093" y="1570387"/>
            <a:ext cx="200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34255" y="2575337"/>
            <a:ext cx="4152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altLang="zh-TW" b="1" dirty="0" err="1">
                <a:solidFill>
                  <a:srgbClr val="339966"/>
                </a:solidFill>
                <a:latin typeface="verdana" panose="020B0604030504040204" pitchFamily="34" charset="0"/>
              </a:rPr>
              <a:t>CreateSalesHandler</a:t>
            </a:r>
            <a:r>
              <a:rPr lang="zh-TW" altLang="en-US" b="1" dirty="0">
                <a:solidFill>
                  <a:srgbClr val="339966"/>
                </a:solidFill>
                <a:latin typeface="verdana" panose="020B0604030504040204" pitchFamily="34" charset="0"/>
              </a:rPr>
              <a:t>、</a:t>
            </a:r>
            <a:endParaRPr lang="en-US" altLang="zh-TW" b="1" dirty="0">
              <a:solidFill>
                <a:srgbClr val="339966"/>
              </a:solidFill>
              <a:latin typeface="verdana" panose="020B0604030504040204" pitchFamily="34" charset="0"/>
            </a:endParaRPr>
          </a:p>
          <a:p>
            <a:pPr marL="228600"/>
            <a:r>
              <a:rPr lang="en-US" altLang="zh-TW" b="1" dirty="0" err="1">
                <a:solidFill>
                  <a:srgbClr val="339966"/>
                </a:solidFill>
                <a:latin typeface="verdana" panose="020B0604030504040204" pitchFamily="34" charset="0"/>
              </a:rPr>
              <a:t>QuerySalesHandler</a:t>
            </a:r>
            <a:endParaRPr lang="zh-TW" altLang="en-US" b="1" dirty="0">
              <a:solidFill>
                <a:srgbClr val="339966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4018671" y="836032"/>
            <a:ext cx="2601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</a:defRPr>
            </a:lvl1pPr>
          </a:lstStyle>
          <a:p>
            <a:r>
              <a:rPr lang="en-US" altLang="zh-CN" dirty="0">
                <a:sym typeface="Arial"/>
              </a:rPr>
              <a:t>Step </a:t>
            </a:r>
            <a:r>
              <a:rPr lang="en-US" altLang="zh-TW" dirty="0">
                <a:sym typeface="Arial"/>
              </a:rPr>
              <a:t>5</a:t>
            </a:r>
            <a:r>
              <a:rPr lang="en-US" altLang="zh-CN" dirty="0">
                <a:sym typeface="Arial"/>
              </a:rPr>
              <a:t>:</a:t>
            </a:r>
            <a:r>
              <a:rPr lang="zh-TW" altLang="en-US" dirty="0">
                <a:sym typeface="Arial"/>
              </a:rPr>
              <a:t>建立</a:t>
            </a:r>
            <a:r>
              <a:rPr lang="en-US" altLang="zh-TW" dirty="0">
                <a:sym typeface="Arial"/>
              </a:rPr>
              <a:t>API</a:t>
            </a:r>
            <a:endParaRPr lang="zh-CN" altLang="en-US" dirty="0"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11391" y="4359880"/>
            <a:ext cx="486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.Send()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方法，與中介者交互。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6096000" y="1555568"/>
            <a:ext cx="76953" cy="47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67101" y="2689072"/>
            <a:ext cx="6176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altLang="zh-TW" b="1" dirty="0" err="1">
                <a:solidFill>
                  <a:srgbClr val="339966"/>
                </a:solidFill>
                <a:latin typeface="verdana" panose="020B0604030504040204" pitchFamily="34" charset="0"/>
              </a:rPr>
              <a:t>SetSalesOperatorController</a:t>
            </a:r>
            <a:endParaRPr lang="zh-TW" altLang="en-US" b="1" dirty="0">
              <a:solidFill>
                <a:srgbClr val="339966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1391" y="3810103"/>
            <a:ext cx="302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要注入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IMediator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07211" y="4359880"/>
            <a:ext cx="6168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.Publish()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方法，與中介者交互。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650607" y="1570387"/>
            <a:ext cx="303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Request/Response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8141093" y="1570387"/>
            <a:ext cx="200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46743" y="2613995"/>
            <a:ext cx="4152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altLang="zh-TW" b="1" dirty="0" err="1">
                <a:solidFill>
                  <a:srgbClr val="339966"/>
                </a:solidFill>
                <a:latin typeface="verdana" panose="020B0604030504040204" pitchFamily="34" charset="0"/>
              </a:rPr>
              <a:t>CreateSalesController</a:t>
            </a:r>
            <a:r>
              <a:rPr lang="zh-TW" altLang="en-US" b="1" dirty="0">
                <a:solidFill>
                  <a:srgbClr val="339966"/>
                </a:solidFill>
                <a:latin typeface="verdana" panose="020B0604030504040204" pitchFamily="34" charset="0"/>
              </a:rPr>
              <a:t>、</a:t>
            </a:r>
            <a:r>
              <a:rPr lang="en-US" altLang="zh-TW" b="1" dirty="0" err="1">
                <a:solidFill>
                  <a:srgbClr val="339966"/>
                </a:solidFill>
                <a:latin typeface="verdana" panose="020B0604030504040204" pitchFamily="34" charset="0"/>
              </a:rPr>
              <a:t>QuerySalesController</a:t>
            </a:r>
            <a:endParaRPr lang="zh-TW" altLang="en-US" b="1" dirty="0">
              <a:solidFill>
                <a:srgbClr val="339966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25555" y="3810103"/>
            <a:ext cx="302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要注入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IMediator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75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5225509" y="2974615"/>
            <a:ext cx="220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  <a:sym typeface="Arial"/>
              </a:rPr>
              <a:t>測試成果</a:t>
            </a:r>
            <a:endParaRPr kumimoji="1" lang="zh-CN" altLang="en-US" sz="36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1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1268971" y="820501"/>
            <a:ext cx="220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  <a:sym typeface="Arial"/>
              </a:rPr>
              <a:t>個人觀點</a:t>
            </a:r>
            <a:endParaRPr kumimoji="1" lang="en-US" altLang="zh-TW" sz="3600" dirty="0" smtClean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6972" y="3068390"/>
            <a:ext cx="3779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設計模式引入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證期權電子交易系統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價值。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624" y="243123"/>
            <a:ext cx="7403122" cy="62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2037" y="5829849"/>
            <a:ext cx="2083724" cy="695642"/>
          </a:xfrm>
        </p:spPr>
        <p:txBody>
          <a:bodyPr>
            <a:normAutofit/>
          </a:bodyPr>
          <a:lstStyle/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講者：徐煒皓、杜竣詠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2023/03/29</a:t>
            </a:r>
          </a:p>
        </p:txBody>
      </p:sp>
      <p:sp>
        <p:nvSpPr>
          <p:cNvPr id="4" name="文本框 5"/>
          <p:cNvSpPr txBox="1"/>
          <p:nvPr/>
        </p:nvSpPr>
        <p:spPr>
          <a:xfrm>
            <a:off x="4474433" y="408964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  <a:sym typeface="Arial"/>
              </a:rPr>
              <a:t>報告結束，歡迎提問。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ctrTitle"/>
          </p:nvPr>
        </p:nvSpPr>
        <p:spPr>
          <a:xfrm>
            <a:off x="1524000" y="1380058"/>
            <a:ext cx="9144000" cy="2387600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913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6600" y="573578"/>
            <a:ext cx="2447175" cy="111589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4" name="文本框 5"/>
          <p:cNvSpPr txBox="1"/>
          <p:nvPr/>
        </p:nvSpPr>
        <p:spPr>
          <a:xfrm>
            <a:off x="4863852" y="2660970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  <a:sym typeface="Arial"/>
              </a:rPr>
              <a:t>1.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理論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4863852" y="3408634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  <a:sym typeface="Arial"/>
              </a:rPr>
              <a:t>2</a:t>
            </a:r>
            <a:r>
              <a:rPr kumimoji="1" lang="en-US" altLang="zh-TW" sz="2800" dirty="0" smtClean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FPShaoNvW5-GB" charset="-122"/>
                <a:sym typeface="Arial"/>
              </a:rPr>
              <a:t>.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</a:t>
            </a:r>
            <a:endParaRPr kumimoji="1" lang="zh-CN" altLang="en-US" sz="28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8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4522123" y="2842730"/>
            <a:ext cx="3749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理論</a:t>
            </a:r>
            <a:endParaRPr kumimoji="1" lang="zh-CN" altLang="en-US" sz="44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2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7976" y="2868121"/>
            <a:ext cx="77414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長得像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ediator ，是中間人的意思。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基於中介者模式開發的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library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39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85" b="98458" l="0" r="99094">
                        <a14:foregroundMark x1="17029" y1="10026" x2="13949" y2="17738"/>
                        <a14:foregroundMark x1="53623" y1="8483" x2="47464" y2="18252"/>
                        <a14:foregroundMark x1="84783" y1="12853" x2="82790" y2="19794"/>
                        <a14:foregroundMark x1="84058" y1="78149" x2="80978" y2="84319"/>
                        <a14:foregroundMark x1="55978" y1="82519" x2="45471" y2="86632"/>
                        <a14:foregroundMark x1="18659" y1="81748" x2="11413" y2="81748"/>
                        <a14:foregroundMark x1="26812" y1="70694" x2="26993" y2="69409"/>
                        <a14:foregroundMark x1="33514" y1="61183" x2="33877" y2="61183"/>
                        <a14:foregroundMark x1="33877" y1="61183" x2="33877" y2="61183"/>
                        <a14:foregroundMark x1="33696" y1="37275" x2="33696" y2="35990"/>
                        <a14:foregroundMark x1="26449" y1="28535" x2="27355" y2="28792"/>
                        <a14:foregroundMark x1="50362" y1="30848" x2="50362" y2="30848"/>
                        <a14:foregroundMark x1="73913" y1="29306" x2="73551" y2="28021"/>
                        <a14:foregroundMark x1="66486" y1="39075" x2="67029" y2="38303"/>
                        <a14:foregroundMark x1="66123" y1="62725" x2="66486" y2="62982"/>
                        <a14:foregroundMark x1="72645" y1="71208" x2="72101" y2="69409"/>
                        <a14:foregroundMark x1="50543" y1="72237" x2="50725" y2="704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3690" y="995485"/>
            <a:ext cx="4732602" cy="33351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48501" y="5046659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減少依賴，降低耦合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31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02376" y="959492"/>
            <a:ext cx="44964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CQRS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1" b="96535" l="750" r="96852">
                        <a14:foregroundMark x1="13643" y1="39109" x2="8846" y2="58911"/>
                        <a14:foregroundMark x1="38831" y1="34653" x2="49025" y2="31188"/>
                        <a14:foregroundMark x1="41679" y1="66832" x2="53073" y2="69307"/>
                      </a14:backgroundRemoval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820" y="1728933"/>
            <a:ext cx="11839634" cy="3585617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2667139" y="3050322"/>
            <a:ext cx="13898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742414" y="2941464"/>
            <a:ext cx="13898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7742413" y="4255007"/>
            <a:ext cx="13898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2667138" y="4407407"/>
            <a:ext cx="13898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57246" y="5669926"/>
            <a:ext cx="11186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CQRS(Command Query Responsibility Segregation )</a:t>
            </a:r>
            <a:r>
              <a:rPr lang="zh-TW" altLang="en-US" dirty="0"/>
              <a:t>又稱命令查詢職責分離模式，該設計模式將增、刪、修</a:t>
            </a:r>
            <a:r>
              <a:rPr lang="en-US" altLang="zh-TW" dirty="0"/>
              <a:t>(Command)</a:t>
            </a:r>
            <a:r>
              <a:rPr lang="zh-TW" altLang="en-US" dirty="0"/>
              <a:t>與讀取</a:t>
            </a:r>
            <a:r>
              <a:rPr lang="en-US" altLang="zh-TW" dirty="0"/>
              <a:t>(Query)</a:t>
            </a:r>
            <a:r>
              <a:rPr lang="zh-TW" altLang="en-US" dirty="0"/>
              <a:t>的行為拆分成讀寫分離，明確區分我們的每個請求，並且降低系統的複雜性。</a:t>
            </a:r>
          </a:p>
        </p:txBody>
      </p:sp>
    </p:spTree>
    <p:extLst>
      <p:ext uri="{BB962C8B-B14F-4D97-AF65-F5344CB8AC3E}">
        <p14:creationId xmlns:p14="http://schemas.microsoft.com/office/powerpoint/2010/main" val="810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理論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49333" y="1565255"/>
            <a:ext cx="807974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有兩種消息傳遞的方式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57350" lvl="3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Request/Response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57350" lvl="3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 </a:t>
            </a:r>
            <a:endParaRPr lang="zh-TW" altLang="en-US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22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1794554" y="1189357"/>
            <a:ext cx="3749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endParaRPr kumimoji="1" lang="zh-CN" altLang="en-US" sz="44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7143402" y="1189356"/>
            <a:ext cx="3749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Notification</a:t>
            </a:r>
            <a:endParaRPr kumimoji="1" lang="zh-CN" altLang="en-US" sz="44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5820229" y="2075543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57460" y="2625272"/>
            <a:ext cx="42819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最好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不要有相同泛型型態的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Handler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定義有無返回值及型別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較常用於執行某些操作並返回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實作方法為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可理解成單播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46687" y="2627086"/>
            <a:ext cx="41088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可用於多個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Handler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無返回值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較常用於觸發事件而不需返回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可理解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成廣播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74814" y="66502"/>
            <a:ext cx="3749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理論</a:t>
            </a:r>
            <a:endParaRPr kumimoji="1" lang="zh-CN" altLang="en-US" sz="20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7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4522123" y="2842730"/>
            <a:ext cx="3749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MediatR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</a:t>
            </a:r>
            <a:endParaRPr kumimoji="1" lang="zh-CN" altLang="en-US" sz="44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DFPShaoNvW5-GB" charset="-122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22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5038</TotalTime>
  <Words>656</Words>
  <Application>Microsoft Office PowerPoint</Application>
  <PresentationFormat>寬螢幕</PresentationFormat>
  <Paragraphs>95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DFPShaoNvW5-GB</vt:lpstr>
      <vt:lpstr>微軟正黑體</vt:lpstr>
      <vt:lpstr>新細明體</vt:lpstr>
      <vt:lpstr>Arial</vt:lpstr>
      <vt:lpstr>Calibri</vt:lpstr>
      <vt:lpstr>Calibri Light</vt:lpstr>
      <vt:lpstr>Helvetica</vt:lpstr>
      <vt:lpstr>verdana</vt:lpstr>
      <vt:lpstr>Wingdings</vt:lpstr>
      <vt:lpstr>Office Theme</vt:lpstr>
      <vt:lpstr>MediatR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MediatR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MediatR</dc:title>
  <dc:creator>徐煒皓</dc:creator>
  <cp:lastModifiedBy>徐煒皓</cp:lastModifiedBy>
  <cp:revision>41</cp:revision>
  <dcterms:created xsi:type="dcterms:W3CDTF">2023-03-08T06:42:44Z</dcterms:created>
  <dcterms:modified xsi:type="dcterms:W3CDTF">2023-03-29T06:53:37Z</dcterms:modified>
</cp:coreProperties>
</file>