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312" r:id="rId3"/>
    <p:sldId id="313" r:id="rId4"/>
    <p:sldId id="31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81"/>
  </p:normalViewPr>
  <p:slideViewPr>
    <p:cSldViewPr snapToGrid="0">
      <p:cViewPr varScale="1">
        <p:scale>
          <a:sx n="102" d="100"/>
          <a:sy n="102" d="100"/>
        </p:scale>
        <p:origin x="216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D89F9-0CCD-43D1-97AC-9FAFEA6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61674-C75A-524C-3843-47081BCC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7F86E-C42B-EF66-F56D-45973A1C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DC888-0EB0-229A-5DB2-8DDAA81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A4DBA-B5EA-1E77-071D-C549FC3E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7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F8BB-E196-84AA-6173-91F0D078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54360-32C0-6B65-744A-9F5EC1E9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61FFE-AEEF-F98E-6DDF-818257D7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FB9A0-9CBF-56D7-E7A8-5BD88F8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574CA-04B9-2752-86F3-E7FE9A18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52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3C804C-60CC-1DAD-2B93-C70FA9FB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B507D-878C-5B64-6503-A5ACDE6A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5CAB2-9B84-50F3-D39F-E8E929A5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CB02-C71C-9B0F-D276-60C41194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FBC23-FFD4-AA8B-A1CB-4AE9B776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7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6DF9C-8567-2456-EB6F-87D9ED2E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42651-56A5-CB3E-DD29-4D291ACA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A35A-A5A3-ED8B-F5D1-F4CE6BEC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DE376-6005-C35C-D0AA-7F0000D7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3C5B-CD2E-50D4-7694-17E503B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9B1D-B7E4-5477-2E71-EF320B95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2C855-D4B3-BC91-8EA7-0BFE0999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D3DAD-436F-BECD-B514-B095813C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46584-3282-7637-973F-55CC1CC0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D10C5-9144-57BE-AF2C-39930954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1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3649E-FF34-EBF0-F394-98F0AC6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A79CB-E7F2-CDE8-F9E8-2CEE565E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C3DB-79C2-6BFF-5826-85B74E2FD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A5D88-CFFB-8195-7D39-1B3E47CE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7E6F5-F534-F059-60AF-E7D8308E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BEC97-8361-4DEC-7600-1B9AA5A5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24D13-0E0B-D251-ED88-F95FE765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F3352-8F3F-EC6A-64F0-C12D6015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06AF-FBFD-E3D0-5C3A-4CF6D650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5C88A-5644-9BC8-5382-F1C95ED7A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5ACE96-4E2A-E176-C47A-BEBE19A4A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2A4C4C-1AA8-610A-E330-4A0F52C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3908C-62FD-F489-C8C2-FAF489BD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9566F-1543-6BF3-334F-A29AF8C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89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A6B1-272A-9BF0-B754-B5B97D2D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6490C-EDB4-4B70-028A-3F0D9E3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6155-BDE3-8339-51EF-F1AF96AF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78EBC-EA15-42C1-5800-0D7CB259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3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ACD88-C657-3768-6CE7-535015FD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DA8C3-6C6A-DAC4-1EE4-D7D2065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4CA9C-5BFC-D4E2-628D-76FB71D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7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CDEE-8159-5291-054C-3CA2F6B2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D9BC0-E7D7-9DCD-E89A-2FAFCDC4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47BC2-1EA2-3A43-5EEC-80E33808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65A22-FC8E-21A2-62D3-41DA67E8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F4F67-5FF9-7389-F0FA-180535AA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5B25C-391E-BCC3-A35E-F33209DF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18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8F9A-89A0-38CB-3884-9F3EE2A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3E705-DB80-602B-0F19-9BAE6C1B3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6E5B5-57AD-CD35-8354-2091E3D2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7C7B7-9D4A-DFB9-D12E-995FF3E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DEF7C-9DFA-BBA5-DFE7-930AAAF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9C8D-617F-8866-2E62-22492343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3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C4818-7749-6254-26E2-3583A280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73704-5792-D76D-2AB7-7C3400B4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B0620-F6C2-97F7-81FA-17B5F457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F627E-72CA-E747-8DF7-3A043BB3872C}" type="datetimeFigureOut">
              <a:rPr kumimoji="1" lang="ko-KR" altLang="en-US" smtClean="0"/>
              <a:t>2024. 12. 8.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9020-0826-5851-A762-A3983B8EA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0A065-7099-958C-E660-6B717ABD0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C443-CABE-1646-A5F8-5FBB9CA417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2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DEE5-235F-8AA1-367E-41AD51F7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7A0A-C5EB-6D64-F13A-7CFAD9EDE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95" y="1122363"/>
            <a:ext cx="10902461" cy="2387600"/>
          </a:xfrm>
        </p:spPr>
        <p:txBody>
          <a:bodyPr>
            <a:normAutofit/>
          </a:bodyPr>
          <a:lstStyle/>
          <a:p>
            <a:r>
              <a:rPr kumimoji="1" lang="ko-KR" altLang="en-US" sz="54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사회 정의와 디지털 탄소 발자국 줄이기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B26B95-993D-0E7D-8FC7-96FECE92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14" y="3602038"/>
            <a:ext cx="10768942" cy="1655762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AI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의 편향 학습과 모델 학습의 방법론적 문제점 고발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B7F2A0-13AC-653A-41C1-80638965054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880DD5E6-7E71-27C4-28F6-0A0E13F3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9792" y="6115792"/>
              <a:ext cx="742208" cy="742208"/>
            </a:xfrm>
            <a:prstGeom prst="rect">
              <a:avLst/>
            </a:prstGeom>
          </p:spPr>
        </p:pic>
        <p:pic>
          <p:nvPicPr>
            <p:cNvPr id="6" name="그림 5" descr="폰트, 화이트, 서예, 텍스트이(가) 표시된 사진&#10;&#10;자동 생성된 설명">
              <a:extLst>
                <a:ext uri="{FF2B5EF4-FFF2-40B4-BE49-F238E27FC236}">
                  <a16:creationId xmlns:a16="http://schemas.microsoft.com/office/drawing/2014/main" id="{1F2EAA5E-FE06-6B0B-AE67-8FE77773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8899" cy="519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20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0B1BF-09AD-6C1F-DEC4-074D97A7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EA6020-333B-E829-9D85-86BF8173FE7D}"/>
              </a:ext>
            </a:extLst>
          </p:cNvPr>
          <p:cNvSpPr txBox="1"/>
          <p:nvPr/>
        </p:nvSpPr>
        <p:spPr>
          <a:xfrm>
            <a:off x="-136065" y="2269374"/>
            <a:ext cx="7263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0" b="1" dirty="0">
                <a:solidFill>
                  <a:schemeClr val="bg1">
                    <a:lumMod val="85000"/>
                  </a:schemeClr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맹점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BF6075-5E1A-D4D0-0C65-C7774C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사회 정의와 디지털 탄소 발자국 줄이기</a:t>
            </a:r>
            <a:endParaRPr kumimoji="1" lang="ko-KR" altLang="en-US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9B4BDC-35FE-AFD5-5282-AFFCC20ABF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E6BBFA77-1079-0C2A-6E37-0AABAD04E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9792" y="6115792"/>
              <a:ext cx="742208" cy="742208"/>
            </a:xfrm>
            <a:prstGeom prst="rect">
              <a:avLst/>
            </a:prstGeom>
          </p:spPr>
        </p:pic>
        <p:pic>
          <p:nvPicPr>
            <p:cNvPr id="5" name="그림 4" descr="폰트, 화이트, 서예, 텍스트이(가) 표시된 사진&#10;&#10;자동 생성된 설명">
              <a:extLst>
                <a:ext uri="{FF2B5EF4-FFF2-40B4-BE49-F238E27FC236}">
                  <a16:creationId xmlns:a16="http://schemas.microsoft.com/office/drawing/2014/main" id="{E84F6EC7-70CA-54A5-1233-96416CB0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8899" cy="5192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8FB5F2-4185-CE33-BF66-A52E0A4F5B21}"/>
              </a:ext>
            </a:extLst>
          </p:cNvPr>
          <p:cNvSpPr txBox="1"/>
          <p:nvPr/>
        </p:nvSpPr>
        <p:spPr>
          <a:xfrm>
            <a:off x="831982" y="1810622"/>
            <a:ext cx="48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2024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년 연말 현재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ChatGPT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는 대한민국의 대통령보다 유명하다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.</a:t>
            </a:r>
            <a:endParaRPr kumimoji="1" lang="ko-KR" altLang="en-US" sz="1400" b="1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610EA-640C-C8B1-8343-D1500CA43924}"/>
              </a:ext>
            </a:extLst>
          </p:cNvPr>
          <p:cNvSpPr txBox="1"/>
          <p:nvPr/>
        </p:nvSpPr>
        <p:spPr>
          <a:xfrm>
            <a:off x="831982" y="2337018"/>
            <a:ext cx="45201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영미권의 언어와 문화 편향성으로</a:t>
            </a:r>
          </a:p>
          <a:p>
            <a:r>
              <a:rPr kumimoji="1" lang="ko-KR" altLang="en-US" sz="8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편향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CEBE1-067B-3427-3157-3AECCF07BDE1}"/>
              </a:ext>
            </a:extLst>
          </p:cNvPr>
          <p:cNvSpPr txBox="1"/>
          <p:nvPr/>
        </p:nvSpPr>
        <p:spPr>
          <a:xfrm>
            <a:off x="831982" y="1382911"/>
            <a:ext cx="74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AI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의 편향 학습과 모델 학습의 방법론적 문제점 고발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9C496-D011-E88A-3BBA-5C2E9CBCF41F}"/>
              </a:ext>
            </a:extLst>
          </p:cNvPr>
          <p:cNvSpPr txBox="1"/>
          <p:nvPr/>
        </p:nvSpPr>
        <p:spPr>
          <a:xfrm>
            <a:off x="814449" y="4094520"/>
            <a:ext cx="58882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인공지능 모델 학습에 사용된</a:t>
            </a:r>
          </a:p>
          <a:p>
            <a:r>
              <a:rPr kumimoji="1" lang="ko-KR" alt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불법 데이터셋</a:t>
            </a:r>
          </a:p>
        </p:txBody>
      </p:sp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7AEB41CF-12FE-4343-2488-A9B4BD24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860" y="2128676"/>
            <a:ext cx="4459358" cy="1404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EDA05-17D7-8523-32DE-0D6584DF8527}"/>
              </a:ext>
            </a:extLst>
          </p:cNvPr>
          <p:cNvSpPr txBox="1"/>
          <p:nvPr/>
        </p:nvSpPr>
        <p:spPr>
          <a:xfrm>
            <a:off x="6876238" y="3540082"/>
            <a:ext cx="494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ko-KR" sz="10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https://</a:t>
            </a:r>
            <a:r>
              <a:rPr kumimoji="1" lang="es-ES" altLang="ko-KR" sz="10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help.openai.com</a:t>
            </a:r>
            <a:r>
              <a:rPr kumimoji="1" lang="es-ES" altLang="ko-KR" sz="10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/en/</a:t>
            </a:r>
            <a:r>
              <a:rPr kumimoji="1" lang="es-ES" altLang="ko-KR" sz="10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articles</a:t>
            </a:r>
            <a:r>
              <a:rPr kumimoji="1" lang="es-ES" altLang="ko-KR" sz="10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/8313359-is-chatgpt-biased</a:t>
            </a:r>
            <a:endParaRPr kumimoji="1" lang="ko-KR" altLang="en-US" sz="1000" dirty="0">
              <a:solidFill>
                <a:schemeClr val="bg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5CF45-8149-6442-CC6A-453C42B1C626}"/>
              </a:ext>
            </a:extLst>
          </p:cNvPr>
          <p:cNvSpPr txBox="1"/>
          <p:nvPr/>
        </p:nvSpPr>
        <p:spPr>
          <a:xfrm>
            <a:off x="6876238" y="1872440"/>
            <a:ext cx="494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ko-KR" sz="1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AI</a:t>
            </a:r>
            <a:r>
              <a:rPr kumimoji="1" lang="ko-KR" altLang="en-US" sz="1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는 공식적으로 </a:t>
            </a:r>
            <a:r>
              <a:rPr kumimoji="1" lang="en-US" altLang="ko-KR" sz="1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ChatGPT</a:t>
            </a:r>
            <a:r>
              <a:rPr kumimoji="1" lang="ko-KR" altLang="en-US" sz="11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가 편향되었을 수 있음을 밝혔음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0C2FB-20BA-012A-B6E3-0A9D4021880B}"/>
              </a:ext>
            </a:extLst>
          </p:cNvPr>
          <p:cNvSpPr txBox="1"/>
          <p:nvPr/>
        </p:nvSpPr>
        <p:spPr>
          <a:xfrm>
            <a:off x="6876238" y="4532806"/>
            <a:ext cx="494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Comment</a:t>
            </a: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언어적인 측면에서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영어 중심적 데이터셋을 이용한 모델 학습은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불가피하다고 해석할 수 있겠지만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</a:p>
          <a:p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사실은 이것이 과거 전세계를 활개쳤던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제국주의자들에 의 현 세대가 겪고 있는 여러가지 문제가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고스란히 다음 시대까지 더 심화되어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전가될 가능성을 충분히 가졌음을 볼 수 있다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  <a:endParaRPr kumimoji="1" lang="ko-KR" altLang="en-US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4BB361-97DA-9E7B-94D7-292933B790CE}"/>
              </a:ext>
            </a:extLst>
          </p:cNvPr>
          <p:cNvGrpSpPr/>
          <p:nvPr/>
        </p:nvGrpSpPr>
        <p:grpSpPr>
          <a:xfrm>
            <a:off x="6876238" y="3849917"/>
            <a:ext cx="5621236" cy="552065"/>
            <a:chOff x="7190745" y="4425131"/>
            <a:chExt cx="5621236" cy="55206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8CAD19-83A7-4FB1-8179-719B953A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0745" y="4425131"/>
              <a:ext cx="3892550" cy="381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580383-A688-C742-9C56-C78217796201}"/>
                </a:ext>
              </a:extLst>
            </p:cNvPr>
            <p:cNvSpPr txBox="1"/>
            <p:nvPr/>
          </p:nvSpPr>
          <p:spPr>
            <a:xfrm>
              <a:off x="7867323" y="4730975"/>
              <a:ext cx="494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s-ES" altLang="ko-KR" sz="1000" dirty="0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https://</a:t>
              </a:r>
              <a:r>
                <a:rPr kumimoji="1" lang="es-ES" altLang="ko-KR" sz="1000" dirty="0" err="1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www.bbc.com</a:t>
              </a:r>
              <a:r>
                <a:rPr kumimoji="1" lang="es-ES" altLang="ko-KR" sz="1000" dirty="0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/</a:t>
              </a:r>
              <a:r>
                <a:rPr kumimoji="1" lang="es-ES" altLang="ko-KR" sz="1000" dirty="0" err="1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korean</a:t>
              </a:r>
              <a:r>
                <a:rPr kumimoji="1" lang="es-ES" altLang="ko-KR" sz="1000" dirty="0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/</a:t>
              </a:r>
              <a:r>
                <a:rPr kumimoji="1" lang="es-ES" altLang="ko-KR" sz="1000" dirty="0" err="1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articles</a:t>
              </a:r>
              <a:r>
                <a:rPr kumimoji="1" lang="es-ES" altLang="ko-KR" sz="1000" dirty="0">
                  <a:solidFill>
                    <a:schemeClr val="bg2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/cy6200g5xq3o</a:t>
              </a:r>
              <a:endPara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4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5BE9-6848-37CD-C7FD-940CAC407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3696349-C613-BAEA-7F3D-15C42AEDD477}"/>
              </a:ext>
            </a:extLst>
          </p:cNvPr>
          <p:cNvSpPr txBox="1"/>
          <p:nvPr/>
        </p:nvSpPr>
        <p:spPr>
          <a:xfrm>
            <a:off x="-136065" y="2269374"/>
            <a:ext cx="7263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0" b="1" dirty="0">
                <a:solidFill>
                  <a:schemeClr val="bg1">
                    <a:lumMod val="85000"/>
                  </a:schemeClr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맹점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382AF4-00BF-8789-4606-5B5B7390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사회 정의와 디지털 탄소 발자국 줄이기</a:t>
            </a:r>
            <a:endParaRPr kumimoji="1" lang="ko-KR" altLang="en-US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84056E-537D-1A53-608F-3664D8E523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244B28C4-0FE8-BB18-B343-25BD7A93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9792" y="6115792"/>
              <a:ext cx="742208" cy="742208"/>
            </a:xfrm>
            <a:prstGeom prst="rect">
              <a:avLst/>
            </a:prstGeom>
          </p:spPr>
        </p:pic>
        <p:pic>
          <p:nvPicPr>
            <p:cNvPr id="5" name="그림 4" descr="폰트, 화이트, 서예, 텍스트이(가) 표시된 사진&#10;&#10;자동 생성된 설명">
              <a:extLst>
                <a:ext uri="{FF2B5EF4-FFF2-40B4-BE49-F238E27FC236}">
                  <a16:creationId xmlns:a16="http://schemas.microsoft.com/office/drawing/2014/main" id="{E677AAFB-8E8E-507A-4052-4B21B988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8899" cy="5192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340DA8-4EE6-59E5-7605-2D72A76EB0A6}"/>
              </a:ext>
            </a:extLst>
          </p:cNvPr>
          <p:cNvSpPr txBox="1"/>
          <p:nvPr/>
        </p:nvSpPr>
        <p:spPr>
          <a:xfrm>
            <a:off x="831982" y="1810622"/>
            <a:ext cx="48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2024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년 연말 현재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ChatGPT</a:t>
            </a:r>
            <a:r>
              <a:rPr kumimoji="1" lang="ko-KR" altLang="en-US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는 대한민국의 대통령보다 유명하다</a:t>
            </a:r>
            <a:r>
              <a:rPr kumimoji="1" lang="en-US" altLang="ko-KR" sz="14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.</a:t>
            </a:r>
            <a:endParaRPr kumimoji="1" lang="ko-KR" altLang="en-US" sz="1400" b="1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BEC-9B3F-4679-BD40-DCA807424D00}"/>
              </a:ext>
            </a:extLst>
          </p:cNvPr>
          <p:cNvSpPr txBox="1"/>
          <p:nvPr/>
        </p:nvSpPr>
        <p:spPr>
          <a:xfrm>
            <a:off x="831982" y="2337018"/>
            <a:ext cx="45201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영미권의 언어와 문화 편향성으로</a:t>
            </a:r>
          </a:p>
          <a:p>
            <a:r>
              <a:rPr kumimoji="1" lang="ko-KR" alt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편향 학습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2FAEA-3413-ACA0-DC19-44E6A3CD9AC8}"/>
              </a:ext>
            </a:extLst>
          </p:cNvPr>
          <p:cNvSpPr txBox="1"/>
          <p:nvPr/>
        </p:nvSpPr>
        <p:spPr>
          <a:xfrm>
            <a:off x="10581247" y="6550223"/>
            <a:ext cx="105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연합뉴스</a:t>
            </a:r>
            <a:endParaRPr kumimoji="1" lang="ko-KR" altLang="en-US" sz="1400" b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20775-6FFF-841C-2ED4-6782C8487319}"/>
              </a:ext>
            </a:extLst>
          </p:cNvPr>
          <p:cNvSpPr txBox="1"/>
          <p:nvPr/>
        </p:nvSpPr>
        <p:spPr>
          <a:xfrm>
            <a:off x="831982" y="1382911"/>
            <a:ext cx="74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AI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의 편향 학습과 모델 학습의 방법론적 문제점 고발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EFBCE-0B80-85A4-D43D-ED211EDCC32C}"/>
              </a:ext>
            </a:extLst>
          </p:cNvPr>
          <p:cNvSpPr txBox="1"/>
          <p:nvPr/>
        </p:nvSpPr>
        <p:spPr>
          <a:xfrm>
            <a:off x="814449" y="4094520"/>
            <a:ext cx="58882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인공지능 모델 학습에 사용된</a:t>
            </a:r>
          </a:p>
          <a:p>
            <a:r>
              <a:rPr kumimoji="1" lang="ko-KR" altLang="en-US" sz="8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불법 데이터셋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A25BD-D1FF-821C-DD7C-203F8BCFC793}"/>
              </a:ext>
            </a:extLst>
          </p:cNvPr>
          <p:cNvSpPr txBox="1"/>
          <p:nvPr/>
        </p:nvSpPr>
        <p:spPr>
          <a:xfrm>
            <a:off x="6538434" y="4718936"/>
            <a:ext cx="494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Comment</a:t>
            </a: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어쩌면 저작권 침해는 조금은 진부한 소재일지도 모른다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불합리한 노동도 마찬가지이다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하지만 거대자본을 근간으로 하는 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패권자들의 기술과 혁신이라는 키워드 아래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의 횡포는 노동조합과 같은 민주적인 방식으로는 더 이상 막을 수 없을지도 모른다는 생각에 두렵기까지 하다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D0AF-04DB-3328-F7AA-0023474B83A3}"/>
              </a:ext>
            </a:extLst>
          </p:cNvPr>
          <p:cNvSpPr txBox="1"/>
          <p:nvPr/>
        </p:nvSpPr>
        <p:spPr>
          <a:xfrm>
            <a:off x="6538435" y="1810491"/>
            <a:ext cx="74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웹에 공개적으로 접근 가능한 데이터를 통해 데이터셋을 만들었다는 주장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F8262-EB9A-5869-2E01-169C42AE915B}"/>
              </a:ext>
            </a:extLst>
          </p:cNvPr>
          <p:cNvSpPr txBox="1"/>
          <p:nvPr/>
        </p:nvSpPr>
        <p:spPr>
          <a:xfrm>
            <a:off x="6538435" y="2168367"/>
            <a:ext cx="745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현재까지도 진행 중인 소송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지난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2023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년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미국의 </a:t>
            </a:r>
            <a:r>
              <a:rPr kumimoji="1" lang="en-US" altLang="ko-KR" sz="12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17</a:t>
            </a:r>
            <a:r>
              <a:rPr kumimoji="1" lang="ko-KR" altLang="en-US" sz="12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명의 작가들이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OpenAI</a:t>
            </a:r>
            <a:r>
              <a:rPr kumimoji="1" lang="ko-KR" altLang="en-US" sz="12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상대로 저작권 침해 소송 제기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897C7-0C3B-ECB0-E277-F496C45709D7}"/>
              </a:ext>
            </a:extLst>
          </p:cNvPr>
          <p:cNvSpPr txBox="1"/>
          <p:nvPr/>
        </p:nvSpPr>
        <p:spPr>
          <a:xfrm>
            <a:off x="8287593" y="2535301"/>
            <a:ext cx="49446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https://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www.michalsons.com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/blog/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authors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-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guild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-v-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openai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-copyright-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infringement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/74945</a:t>
            </a:r>
            <a:endParaRPr kumimoji="1" lang="ko-KR" altLang="en-US" sz="500" dirty="0">
              <a:solidFill>
                <a:schemeClr val="bg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9BF791-7850-44D7-A62E-8C81150A150E}"/>
              </a:ext>
            </a:extLst>
          </p:cNvPr>
          <p:cNvSpPr txBox="1"/>
          <p:nvPr/>
        </p:nvSpPr>
        <p:spPr>
          <a:xfrm>
            <a:off x="6538434" y="2701200"/>
            <a:ext cx="7455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아무도 모르는 거대 생성형 언어 모델의 그림자</a:t>
            </a:r>
            <a:endParaRPr kumimoji="1" lang="en-US" altLang="ko-KR" sz="1200" b="1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작년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12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한겨례에서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읽었던 내용의 원문을 찾았다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OpenAI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는 윤리적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AI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기업이라 자각하는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Sama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에게 데이터셋에서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Toxic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한 데이터를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소거하는 일을 맡겼다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Toxic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한 데이터에는 다음과 같은 내용이 포함된다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아동 </a:t>
            </a:r>
            <a:r>
              <a:rPr kumimoji="1" lang="ko-KR" altLang="en-US" sz="1200" b="1" dirty="0" err="1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성학대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동물학대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살인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자살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고문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자해</a:t>
            </a:r>
            <a:r>
              <a:rPr kumimoji="1" lang="en-US" altLang="ko-KR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,</a:t>
            </a:r>
            <a:r>
              <a:rPr kumimoji="1" lang="ko-KR" altLang="en-US" sz="12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근친상간 등 극도로 폭력적이고 그래픽한 것</a:t>
            </a:r>
            <a:endParaRPr kumimoji="1" lang="en-US" altLang="ko-KR" sz="1200" b="1" dirty="0"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  <a:p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Sama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는 케냐인들에게 시급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천원도 안되는 금액에 열악한 근로 조건은 물론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강도 높은 업무를 시켰다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이와 관련된 정보는 이유를 알 수 없지만 크게 회자되지 않는다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0C56-0952-81F1-52E3-AE06D91B0EB1}"/>
              </a:ext>
            </a:extLst>
          </p:cNvPr>
          <p:cNvSpPr txBox="1"/>
          <p:nvPr/>
        </p:nvSpPr>
        <p:spPr>
          <a:xfrm>
            <a:off x="8108918" y="4033381"/>
            <a:ext cx="49446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https://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time.com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/6247678/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openai-chatgpt-kenya-workers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endParaRPr kumimoji="1" lang="ko-KR" altLang="en-US" sz="500" dirty="0">
              <a:solidFill>
                <a:schemeClr val="bg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7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20CF-386A-97B5-2570-0423D01F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6590FB8-20EE-9F83-EFB5-A80AF27AF207}"/>
              </a:ext>
            </a:extLst>
          </p:cNvPr>
          <p:cNvSpPr txBox="1"/>
          <p:nvPr/>
        </p:nvSpPr>
        <p:spPr>
          <a:xfrm>
            <a:off x="-136065" y="2269374"/>
            <a:ext cx="7263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0" b="1" dirty="0">
                <a:solidFill>
                  <a:schemeClr val="bg1">
                    <a:lumMod val="85000"/>
                  </a:schemeClr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맹점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767B1A-7A6F-E9D5-62F9-B16922E7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사회 정의와 디지털 탄소 발자국 줄이기</a:t>
            </a:r>
            <a:endParaRPr kumimoji="1" lang="ko-KR" altLang="en-US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D10F0E-DBC2-F960-F64D-00A2D41BF1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1D61A688-485F-27B7-09AD-1B63C90AC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9792" y="6115792"/>
              <a:ext cx="742208" cy="742208"/>
            </a:xfrm>
            <a:prstGeom prst="rect">
              <a:avLst/>
            </a:prstGeom>
          </p:spPr>
        </p:pic>
        <p:pic>
          <p:nvPicPr>
            <p:cNvPr id="5" name="그림 4" descr="폰트, 화이트, 서예, 텍스트이(가) 표시된 사진&#10;&#10;자동 생성된 설명">
              <a:extLst>
                <a:ext uri="{FF2B5EF4-FFF2-40B4-BE49-F238E27FC236}">
                  <a16:creationId xmlns:a16="http://schemas.microsoft.com/office/drawing/2014/main" id="{EEEA43E3-1B61-44A4-F98B-9706299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8899" cy="51921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E7D002-66CD-AA31-9C70-3F400D0EB1BC}"/>
              </a:ext>
            </a:extLst>
          </p:cNvPr>
          <p:cNvSpPr txBox="1"/>
          <p:nvPr/>
        </p:nvSpPr>
        <p:spPr>
          <a:xfrm>
            <a:off x="10581247" y="6550223"/>
            <a:ext cx="105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연합뉴스</a:t>
            </a:r>
            <a:endParaRPr kumimoji="1" lang="ko-KR" altLang="en-US" sz="1400" b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350FC-3F74-C420-647A-9D205090DC21}"/>
              </a:ext>
            </a:extLst>
          </p:cNvPr>
          <p:cNvSpPr txBox="1"/>
          <p:nvPr/>
        </p:nvSpPr>
        <p:spPr>
          <a:xfrm>
            <a:off x="831982" y="1382911"/>
            <a:ext cx="74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AI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의 편향 학습과 모델 학습의 방법론적 문제점 고발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0E2E-C90F-0181-BAFE-72E9DCFF63FA}"/>
              </a:ext>
            </a:extLst>
          </p:cNvPr>
          <p:cNvSpPr txBox="1"/>
          <p:nvPr/>
        </p:nvSpPr>
        <p:spPr>
          <a:xfrm>
            <a:off x="3670480" y="2813777"/>
            <a:ext cx="5077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탄소 발자국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B6F36-D3F2-6B13-3965-B76EE26C09D6}"/>
              </a:ext>
            </a:extLst>
          </p:cNvPr>
          <p:cNvSpPr txBox="1"/>
          <p:nvPr/>
        </p:nvSpPr>
        <p:spPr>
          <a:xfrm>
            <a:off x="1493098" y="2075095"/>
            <a:ext cx="21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한번의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ChatGPT 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명령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5F148-911E-EC01-BB33-CC2612F566C6}"/>
              </a:ext>
            </a:extLst>
          </p:cNvPr>
          <p:cNvSpPr txBox="1"/>
          <p:nvPr/>
        </p:nvSpPr>
        <p:spPr>
          <a:xfrm>
            <a:off x="3557292" y="2075095"/>
            <a:ext cx="21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4.32g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CO2</a:t>
            </a:r>
            <a:endParaRPr kumimoji="1"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953D0-FEB6-B128-AF1A-F5D5CCD751D9}"/>
              </a:ext>
            </a:extLst>
          </p:cNvPr>
          <p:cNvSpPr txBox="1"/>
          <p:nvPr/>
        </p:nvSpPr>
        <p:spPr>
          <a:xfrm>
            <a:off x="1493098" y="2464836"/>
            <a:ext cx="21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한번의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Google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B8561-AC6E-F9A7-5E39-A8006BF7DE7A}"/>
              </a:ext>
            </a:extLst>
          </p:cNvPr>
          <p:cNvSpPr txBox="1"/>
          <p:nvPr/>
        </p:nvSpPr>
        <p:spPr>
          <a:xfrm>
            <a:off x="3557292" y="2464836"/>
            <a:ext cx="21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0.2g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CO2</a:t>
            </a:r>
            <a:endParaRPr kumimoji="1"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511EB-1871-DA6D-5B82-5C09AB9D0B55}"/>
              </a:ext>
            </a:extLst>
          </p:cNvPr>
          <p:cNvSpPr txBox="1"/>
          <p:nvPr/>
        </p:nvSpPr>
        <p:spPr>
          <a:xfrm>
            <a:off x="5982236" y="2077337"/>
            <a:ext cx="3621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ChatGPT-3 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모델 학습으로 발생한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CO2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ACEADC-9D26-38AE-45A9-0A6C5A15663F}"/>
              </a:ext>
            </a:extLst>
          </p:cNvPr>
          <p:cNvSpPr txBox="1"/>
          <p:nvPr/>
        </p:nvSpPr>
        <p:spPr>
          <a:xfrm>
            <a:off x="5982233" y="2430967"/>
            <a:ext cx="21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552,000kg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CO2</a:t>
            </a:r>
            <a:endParaRPr kumimoji="1"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86DD5-3263-A4E8-3505-B47AC1FFDF1B}"/>
              </a:ext>
            </a:extLst>
          </p:cNvPr>
          <p:cNvSpPr txBox="1"/>
          <p:nvPr/>
        </p:nvSpPr>
        <p:spPr>
          <a:xfrm>
            <a:off x="7863401" y="2421730"/>
            <a:ext cx="403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년 동안 </a:t>
            </a:r>
            <a:r>
              <a:rPr kumimoji="1" lang="ko-KR" altLang="en-US" sz="16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성숙한 나무 </a:t>
            </a:r>
            <a:r>
              <a:rPr kumimoji="1" lang="en-US" altLang="ko-KR" sz="16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25,000</a:t>
            </a:r>
            <a:r>
              <a:rPr kumimoji="1" lang="ko-KR" altLang="en-US" sz="1600" b="1" dirty="0"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그루가 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필요한 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082F02-81DD-555A-0FA3-64F8B2FC0648}"/>
              </a:ext>
            </a:extLst>
          </p:cNvPr>
          <p:cNvSpPr txBox="1"/>
          <p:nvPr/>
        </p:nvSpPr>
        <p:spPr>
          <a:xfrm>
            <a:off x="2798154" y="4147422"/>
            <a:ext cx="714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가장 최신 출시된 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ChatGPT-4o</a:t>
            </a:r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와 같은 경우는 구체적으로 밝혀지지 않았음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EC953-1C7E-8A68-071F-AB1FFB04CA19}"/>
              </a:ext>
            </a:extLst>
          </p:cNvPr>
          <p:cNvSpPr txBox="1"/>
          <p:nvPr/>
        </p:nvSpPr>
        <p:spPr>
          <a:xfrm>
            <a:off x="5734674" y="2679144"/>
            <a:ext cx="65892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https://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planbe.eco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/en/blog/ais-carbon-footprint-how-does-the-popularity-of-artificial-intelligence-affect-the-climate/#:~:</a:t>
            </a:r>
            <a:r>
              <a:rPr kumimoji="1" lang="es-ES" altLang="ko-KR" sz="500" dirty="0" err="1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text</a:t>
            </a:r>
            <a:r>
              <a:rPr kumimoji="1" lang="es-ES" altLang="ko-KR" sz="500" dirty="0">
                <a:solidFill>
                  <a:schemeClr val="bg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=GPT%2D3%20training%20emits%20about,50.5%20metric%20tons%20of%20CO2e.</a:t>
            </a:r>
            <a:endParaRPr kumimoji="1" lang="ko-KR" altLang="en-US" sz="500" dirty="0">
              <a:solidFill>
                <a:schemeClr val="bg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12862-C40E-F878-111E-08A36519D32B}"/>
              </a:ext>
            </a:extLst>
          </p:cNvPr>
          <p:cNvSpPr txBox="1"/>
          <p:nvPr/>
        </p:nvSpPr>
        <p:spPr>
          <a:xfrm>
            <a:off x="2523831" y="4804945"/>
            <a:ext cx="714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혁신을 위해 어느 정도의 희생은 불가피 할지도 모른다</a:t>
            </a:r>
            <a:r>
              <a:rPr kumimoji="1"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algn="ctr"/>
            <a:r>
              <a:rPr kumimoji="1" lang="ko-KR" altLang="en-US" sz="16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하지만 윤리의식 없는 무분별한 개발은 절대 정당화될 수 없다</a:t>
            </a:r>
            <a:r>
              <a:rPr kumimoji="1" lang="en-US" altLang="ko-KR" sz="1600" b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.</a:t>
            </a:r>
            <a:endParaRPr kumimoji="1" lang="ko-KR" altLang="en-US" sz="1600" b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1B73E-DBDF-DF70-D5D4-AE910124FEAD}"/>
              </a:ext>
            </a:extLst>
          </p:cNvPr>
          <p:cNvSpPr txBox="1"/>
          <p:nvPr/>
        </p:nvSpPr>
        <p:spPr>
          <a:xfrm>
            <a:off x="8611059" y="2901914"/>
            <a:ext cx="32877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ChatGPT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한번의 명령과 동일한 양의 </a:t>
            </a:r>
            <a:r>
              <a:rPr kumimoji="1" lang="en-US" altLang="ko-KR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CO2</a:t>
            </a:r>
            <a:r>
              <a:rPr kumimoji="1" lang="ko-KR" altLang="en-US" sz="12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1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방출하는 일상에서의 활동</a:t>
            </a:r>
            <a:endParaRPr kumimoji="1" lang="en-US" altLang="ko-KR" sz="1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r"/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10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~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분 휴대폰 충전</a:t>
            </a:r>
            <a:endParaRPr kumimoji="1" lang="en-US" altLang="ko-KR" sz="1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r"/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이메일 한 통 발송</a:t>
            </a:r>
            <a:endParaRPr kumimoji="1" lang="en-US" altLang="ko-KR" sz="1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r"/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LED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전구 </a:t>
            </a:r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시간 발광</a:t>
            </a:r>
            <a:endParaRPr kumimoji="1" lang="en-US" altLang="ko-KR" sz="1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r"/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자동차 </a:t>
            </a:r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30m</a:t>
            </a:r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직진</a:t>
            </a:r>
            <a:endParaRPr kumimoji="1" lang="en-US" altLang="ko-KR" sz="1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r>
              <a:rPr kumimoji="1" lang="ko-KR" altLang="en-US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유의미한 양임은 분명하다</a:t>
            </a:r>
            <a:r>
              <a:rPr kumimoji="1" lang="en-US" altLang="ko-KR" sz="1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13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Macintosh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Pretendard Variable Black</vt:lpstr>
      <vt:lpstr>Pretendard Variable ExtraBold</vt:lpstr>
      <vt:lpstr>Pretendard Variable Medium</vt:lpstr>
      <vt:lpstr>Arial</vt:lpstr>
      <vt:lpstr>Office 테마</vt:lpstr>
      <vt:lpstr>사회 정의와 디지털 탄소 발자국 줄이기</vt:lpstr>
      <vt:lpstr>사회 정의와 디지털 탄소 발자국 줄이기</vt:lpstr>
      <vt:lpstr>사회 정의와 디지털 탄소 발자국 줄이기</vt:lpstr>
      <vt:lpstr>사회 정의와 디지털 탄소 발자국 줄이기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동완 김</dc:creator>
  <cp:lastModifiedBy>동완 김</cp:lastModifiedBy>
  <cp:revision>1</cp:revision>
  <dcterms:created xsi:type="dcterms:W3CDTF">2024-12-08T10:36:18Z</dcterms:created>
  <dcterms:modified xsi:type="dcterms:W3CDTF">2024-12-08T10:37:10Z</dcterms:modified>
</cp:coreProperties>
</file>