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81" r:id="rId8"/>
    <p:sldId id="267" r:id="rId9"/>
    <p:sldId id="273" r:id="rId10"/>
    <p:sldId id="263" r:id="rId11"/>
    <p:sldId id="275" r:id="rId12"/>
    <p:sldId id="272" r:id="rId13"/>
    <p:sldId id="261" r:id="rId14"/>
    <p:sldId id="262" r:id="rId15"/>
    <p:sldId id="264" r:id="rId16"/>
    <p:sldId id="265" r:id="rId17"/>
    <p:sldId id="269" r:id="rId18"/>
    <p:sldId id="270" r:id="rId19"/>
    <p:sldId id="274" r:id="rId20"/>
    <p:sldId id="271" r:id="rId21"/>
    <p:sldId id="276" r:id="rId22"/>
    <p:sldId id="279" r:id="rId23"/>
    <p:sldId id="290" r:id="rId24"/>
    <p:sldId id="278" r:id="rId25"/>
    <p:sldId id="277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2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7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9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CB5C-01A9-4125-8ADB-DF1C6BAC017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F2BB-7530-447E-8605-847D40F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hyperlink" Target="https://github.com/microsoft/SEAL-Demo/blob/master/CloudFunctionsDemo/ClientBasedFunctions/ClientBasedFunctions/MatrixProduct.md" TargetMode="Externa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github.com/snucrypto/HEAA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EAL-D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76737"/>
          </a:xfrm>
        </p:spPr>
        <p:txBody>
          <a:bodyPr anchor="ctr" anchorCtr="0"/>
          <a:lstStyle/>
          <a:p>
            <a:r>
              <a:rPr lang="en-US" altLang="ko-KR"/>
              <a:t>SEAL-DL</a:t>
            </a:r>
            <a:br>
              <a:rPr lang="en-US" altLang="ko-KR"/>
            </a:br>
            <a:r>
              <a:rPr lang="en-US" altLang="ko-KR" sz="2500"/>
              <a:t>(Simple Encrypted Arithmetic Library – Deep Learning)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9526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DL</a:t>
            </a:r>
            <a:r>
              <a:rPr lang="en-US" altLang="ko-KR" sz="2000"/>
              <a:t>(MNIST-FC1)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b="1"/>
              <a:t>MNIST : </a:t>
            </a:r>
            <a:r>
              <a:rPr lang="ko-KR" altLang="en-US" sz="1800" b="1"/>
              <a:t>손글씨 숫자 이미지로 간단한 컴퓨터 비전 해상도 </a:t>
            </a:r>
            <a:r>
              <a:rPr lang="en-US" altLang="ko-KR" sz="1800" b="1"/>
              <a:t>28x28 </a:t>
            </a:r>
            <a:r>
              <a:rPr lang="ko-KR" altLang="en-US" sz="1800" b="1"/>
              <a:t>데이터셋</a:t>
            </a:r>
            <a:endParaRPr lang="en-US" altLang="ko-KR" sz="1800" b="1"/>
          </a:p>
          <a:p>
            <a:endParaRPr lang="en-US" altLang="ko-KR" sz="1800" b="1"/>
          </a:p>
          <a:p>
            <a:endParaRPr lang="en-US" altLang="ko-KR" sz="1800" b="1"/>
          </a:p>
          <a:p>
            <a:endParaRPr lang="en-US" altLang="ko-KR" sz="1800" b="1"/>
          </a:p>
          <a:p>
            <a:r>
              <a:rPr lang="en-US" altLang="ko-KR" sz="1800" b="1"/>
              <a:t>Fully-connected layers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1910159"/>
            <a:ext cx="3009900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70" y="6942135"/>
            <a:ext cx="5594350" cy="27118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5" y="4124324"/>
            <a:ext cx="3581400" cy="1704975"/>
          </a:xfrm>
          <a:prstGeom prst="rect">
            <a:avLst/>
          </a:prstGeom>
        </p:spPr>
      </p:pic>
      <p:pic>
        <p:nvPicPr>
          <p:cNvPr id="1026" name="Picture 2" descr="Building a neural layer in Swift - Machine Learning with Swi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70" y="3026484"/>
            <a:ext cx="4211985" cy="35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4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DL</a:t>
            </a:r>
            <a:r>
              <a:rPr lang="en-US" altLang="ko-KR" sz="2000"/>
              <a:t>(MNIST-FC1)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989512"/>
          </a:xfrm>
        </p:spPr>
        <p:txBody>
          <a:bodyPr>
            <a:normAutofit/>
          </a:bodyPr>
          <a:lstStyle/>
          <a:p>
            <a:r>
              <a:rPr lang="en-US" altLang="ko-KR" sz="2400"/>
              <a:t>Model</a:t>
            </a:r>
          </a:p>
          <a:p>
            <a:pPr lvl="1"/>
            <a:r>
              <a:rPr lang="en-US" altLang="ko-KR" sz="2000"/>
              <a:t>Tensorflow </a:t>
            </a:r>
            <a:r>
              <a:rPr lang="ko-KR" altLang="en-US" sz="2000"/>
              <a:t>기반 </a:t>
            </a:r>
            <a:endParaRPr lang="en-US" altLang="ko-KR" sz="2000"/>
          </a:p>
          <a:p>
            <a:pPr lvl="1"/>
            <a:r>
              <a:rPr lang="en-US" altLang="ko-KR" sz="2000"/>
              <a:t>Fully Connected 1-layer </a:t>
            </a:r>
            <a:r>
              <a:rPr lang="ko-KR" altLang="en-US" sz="2000"/>
              <a:t>구현</a:t>
            </a:r>
            <a:endParaRPr lang="en-US" altLang="ko-KR" sz="2000"/>
          </a:p>
          <a:p>
            <a:pPr lvl="1"/>
            <a:r>
              <a:rPr lang="en-US" altLang="ko-KR" sz="2000"/>
              <a:t>Wx + b = y (non activation func)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W,b Initial value : Zero</a:t>
            </a:r>
          </a:p>
          <a:p>
            <a:pPr lvl="1"/>
            <a:r>
              <a:rPr lang="en-US" altLang="ko-KR" sz="2000"/>
              <a:t>Optimizer : GradientDescent</a:t>
            </a:r>
          </a:p>
          <a:p>
            <a:pPr lvl="1"/>
            <a:r>
              <a:rPr lang="en-US" altLang="ko-KR" sz="2000"/>
              <a:t>Train factor : 0.5</a:t>
            </a:r>
          </a:p>
          <a:p>
            <a:pPr lvl="1"/>
            <a:r>
              <a:rPr lang="en-US" altLang="ko-KR" sz="2000"/>
              <a:t>Epoch : 10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Acc : 92.2%</a:t>
            </a:r>
          </a:p>
          <a:p>
            <a:pPr lvl="1"/>
            <a:endParaRPr lang="en-US" altLang="ko-KR" sz="2000"/>
          </a:p>
          <a:p>
            <a:endParaRPr lang="en-US" altLang="ko-KR" sz="14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577849"/>
            <a:ext cx="58864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95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Efficient Matrix Product</a:t>
            </a:r>
            <a:br>
              <a:rPr lang="en-US" altLang="ko-KR"/>
            </a:br>
            <a:r>
              <a:rPr lang="en-US" altLang="ko-KR" sz="1100">
                <a:hlinkClick r:id="rId2"/>
              </a:rPr>
              <a:t>(https://github.com/microsoft/SEAL-Demo/blob/master/CloudFunctionsDemo/ClientBasedFunctions/ClientBasedFunctions/MatrixProduct.md</a:t>
            </a:r>
            <a:r>
              <a:rPr lang="en-US" altLang="ko-KR" sz="1100"/>
              <a:t>)</a:t>
            </a:r>
            <a:br>
              <a:rPr lang="en-US" altLang="ko-KR"/>
            </a:br>
            <a:endParaRPr lang="en-US" altLang="ko-KR" sz="1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/>
              <a:t>단순한 방식</a:t>
            </a:r>
            <a:r>
              <a:rPr lang="en-US" altLang="ko-KR" sz="1800"/>
              <a:t>(Iterative)</a:t>
            </a:r>
            <a:r>
              <a:rPr lang="ko-KR" altLang="en-US" sz="1800"/>
              <a:t>의 행렬곱 알고리즘 대부분은 </a:t>
            </a:r>
            <a:r>
              <a:rPr lang="en-US" altLang="ko-KR" sz="1800"/>
              <a:t>Θ(n^3)</a:t>
            </a:r>
            <a:r>
              <a:rPr lang="ko-KR" altLang="en-US" sz="1800"/>
              <a:t>의 시간 복잡도를 가진다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SEAL</a:t>
            </a:r>
            <a:r>
              <a:rPr lang="ko-KR" altLang="en-US" sz="1800"/>
              <a:t>은 여러개의 숫자들을 한번에 연산</a:t>
            </a:r>
            <a:r>
              <a:rPr lang="en-US" altLang="ko-KR" sz="1800"/>
              <a:t>(+, -, *)</a:t>
            </a:r>
            <a:r>
              <a:rPr lang="ko-KR" altLang="en-US" sz="1800"/>
              <a:t>할 수 있는 </a:t>
            </a:r>
            <a:r>
              <a:rPr lang="en-US" altLang="ko-KR" sz="1800"/>
              <a:t>Batch</a:t>
            </a:r>
            <a:r>
              <a:rPr lang="ko-KR" altLang="en-US" sz="1800"/>
              <a:t>연산기능과 </a:t>
            </a:r>
            <a:r>
              <a:rPr lang="en-US" altLang="ko-KR" sz="1800"/>
              <a:t>Rotation</a:t>
            </a:r>
            <a:r>
              <a:rPr lang="ko-KR" altLang="en-US" sz="1800"/>
              <a:t>기능을 지원하기 때문에 특정한 방식으로 행렬을 전처리 하면 행렬곱을  </a:t>
            </a:r>
            <a:r>
              <a:rPr lang="en-US" altLang="ko-KR" sz="1800"/>
              <a:t>Θ(n)</a:t>
            </a:r>
            <a:r>
              <a:rPr lang="ko-KR" altLang="en-US" sz="1800"/>
              <a:t>의 시간으로 연산이 가능</a:t>
            </a:r>
            <a:endParaRPr lang="en-US" altLang="ko-KR" sz="1800"/>
          </a:p>
          <a:p>
            <a:r>
              <a:rPr lang="ko-KR" altLang="en-US" sz="1800"/>
              <a:t>단순방식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Row Rotate &amp; Switch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Cyclic Mutiplication &amp; Row Add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0548" y="2880960"/>
                <a:ext cx="977337" cy="801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8" y="2880960"/>
                <a:ext cx="977337" cy="801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70785" y="2924175"/>
                <a:ext cx="24025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85" y="2924175"/>
                <a:ext cx="240258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/>
          <p:cNvSpPr/>
          <p:nvPr/>
        </p:nvSpPr>
        <p:spPr>
          <a:xfrm>
            <a:off x="2242185" y="3248025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49880" y="3162300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0" y="3162300"/>
                <a:ext cx="254877" cy="276999"/>
              </a:xfrm>
              <a:prstGeom prst="rect">
                <a:avLst/>
              </a:prstGeom>
              <a:blipFill>
                <a:blip r:embed="rId5"/>
                <a:stretch>
                  <a:fillRect l="-4878"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04757" y="3162300"/>
                <a:ext cx="4637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𝑖𝐶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57" y="3162300"/>
                <a:ext cx="4637167" cy="276999"/>
              </a:xfrm>
              <a:prstGeom prst="rect">
                <a:avLst/>
              </a:prstGeom>
              <a:blipFill>
                <a:blip r:embed="rId6"/>
                <a:stretch>
                  <a:fillRect l="-394" t="-2222" r="-26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6773" y="4394418"/>
                <a:ext cx="977337" cy="801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73" y="4394418"/>
                <a:ext cx="977337" cy="801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1129176" y="4594324"/>
            <a:ext cx="251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43160" y="4394418"/>
                <a:ext cx="2548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4394418"/>
                <a:ext cx="254878" cy="184666"/>
              </a:xfrm>
              <a:prstGeom prst="rect">
                <a:avLst/>
              </a:prstGeom>
              <a:blipFill>
                <a:blip r:embed="rId8"/>
                <a:stretch>
                  <a:fillRect l="-9756" r="-1463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 flipH="1">
            <a:off x="1134843" y="4882652"/>
            <a:ext cx="251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0411" y="4682026"/>
                <a:ext cx="2003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200"/>
                  <a:t>1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11" y="4682026"/>
                <a:ext cx="200376" cy="184666"/>
              </a:xfrm>
              <a:prstGeom prst="rect">
                <a:avLst/>
              </a:prstGeom>
              <a:blipFill>
                <a:blip r:embed="rId9"/>
                <a:stretch>
                  <a:fillRect l="-27273" t="-30000" r="-4545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H="1">
            <a:off x="1129176" y="5166192"/>
            <a:ext cx="251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3160" y="4966286"/>
                <a:ext cx="2548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4966286"/>
                <a:ext cx="254878" cy="184666"/>
              </a:xfrm>
              <a:prstGeom prst="rect">
                <a:avLst/>
              </a:prstGeom>
              <a:blipFill>
                <a:blip r:embed="rId10"/>
                <a:stretch>
                  <a:fillRect l="-9756" r="-1463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6"/>
          <p:cNvSpPr/>
          <p:nvPr/>
        </p:nvSpPr>
        <p:spPr>
          <a:xfrm>
            <a:off x="2559595" y="4735001"/>
            <a:ext cx="258966" cy="113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74046" y="4397495"/>
                <a:ext cx="977337" cy="819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46" y="4397495"/>
                <a:ext cx="977337" cy="8195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78924" y="444302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Rot</a:t>
            </a:r>
            <a:endParaRPr lang="ko-KR" altLang="en-US" sz="1200"/>
          </a:p>
        </p:txBody>
      </p:sp>
      <p:sp>
        <p:nvSpPr>
          <p:cNvPr id="30" name="오른쪽 화살표 29"/>
          <p:cNvSpPr/>
          <p:nvPr/>
        </p:nvSpPr>
        <p:spPr>
          <a:xfrm>
            <a:off x="4106868" y="4717320"/>
            <a:ext cx="258966" cy="113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99414" y="4458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13865" y="4414180"/>
                <a:ext cx="977337" cy="77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65" y="4414180"/>
                <a:ext cx="977337" cy="7710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12160" y="5834138"/>
                <a:ext cx="977337" cy="77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60" y="5834138"/>
                <a:ext cx="977337" cy="7710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61211" y="5853205"/>
                <a:ext cx="977337" cy="732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11" y="5853205"/>
                <a:ext cx="977337" cy="7326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18847" y="610959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7" y="6109598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6452"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62714" y="6081023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14" y="6081023"/>
                <a:ext cx="254877" cy="276999"/>
              </a:xfrm>
              <a:prstGeom prst="rect">
                <a:avLst/>
              </a:prstGeom>
              <a:blipFill>
                <a:blip r:embed="rId16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41757" y="5846285"/>
                <a:ext cx="1396993" cy="74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𝑒𝐵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𝑖𝐶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𝑏𝐵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𝑔𝐴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h𝐵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57" y="5846285"/>
                <a:ext cx="1396993" cy="7416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>
            <a:off x="5403176" y="6169543"/>
            <a:ext cx="258966" cy="113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129" y="575542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Row</a:t>
            </a:r>
          </a:p>
          <a:p>
            <a:r>
              <a:rPr lang="en-US" altLang="ko-KR" sz="1200"/>
              <a:t>Add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41959" y="6078591"/>
                <a:ext cx="4637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𝑖𝐶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59" y="6078591"/>
                <a:ext cx="4637167" cy="276999"/>
              </a:xfrm>
              <a:prstGeom prst="rect">
                <a:avLst/>
              </a:prstGeom>
              <a:blipFill>
                <a:blip r:embed="rId18"/>
                <a:stretch>
                  <a:fillRect l="-526" t="-2174" r="-26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53684" y="3974370"/>
            <a:ext cx="5486400" cy="1485900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9705975" y="5096719"/>
            <a:ext cx="1666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Using Method</a:t>
            </a:r>
          </a:p>
          <a:p>
            <a:pPr lvl="1"/>
            <a:r>
              <a:rPr lang="en-US" altLang="ko-KR" sz="2200"/>
              <a:t>CKKSEncoder</a:t>
            </a:r>
          </a:p>
          <a:p>
            <a:pPr lvl="1"/>
            <a:endParaRPr lang="en-US" altLang="ko-KR" sz="2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7" y="2289174"/>
            <a:ext cx="8710613" cy="187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7" y="3023633"/>
            <a:ext cx="6848475" cy="171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1787" y="2565400"/>
            <a:ext cx="853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01787" y="2565400"/>
            <a:ext cx="89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Double</a:t>
            </a:r>
            <a:r>
              <a:rPr lang="ko-KR" altLang="en-US"/>
              <a:t>형 배열</a:t>
            </a:r>
            <a:r>
              <a:rPr lang="en-US" altLang="ko-KR"/>
              <a:t> values</a:t>
            </a:r>
            <a:r>
              <a:rPr lang="ko-KR" altLang="en-US"/>
              <a:t>를 </a:t>
            </a:r>
            <a:r>
              <a:rPr lang="en-US" altLang="ko-KR"/>
              <a:t>scale</a:t>
            </a:r>
            <a:r>
              <a:rPr lang="ko-KR" altLang="en-US"/>
              <a:t>만큼 스케일링 하여 </a:t>
            </a:r>
            <a:r>
              <a:rPr lang="en-US" altLang="ko-KR"/>
              <a:t>Plaintext</a:t>
            </a:r>
            <a:r>
              <a:rPr lang="ko-KR" altLang="en-US"/>
              <a:t>로 인코딩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1787" y="3272392"/>
            <a:ext cx="89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Plaintext</a:t>
            </a:r>
            <a:r>
              <a:rPr lang="ko-KR" altLang="en-US"/>
              <a:t>를 </a:t>
            </a:r>
            <a:r>
              <a:rPr lang="en-US" altLang="ko-KR"/>
              <a:t>Double</a:t>
            </a:r>
            <a:r>
              <a:rPr lang="ko-KR" altLang="en-US"/>
              <a:t>형 배열</a:t>
            </a:r>
            <a:r>
              <a:rPr lang="en-US" altLang="ko-KR"/>
              <a:t> destination</a:t>
            </a:r>
            <a:r>
              <a:rPr lang="ko-KR" altLang="en-US"/>
              <a:t>로 디코딩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2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rgbClr val="FF0000"/>
                </a:solidFill>
              </a:rPr>
              <a:t>Client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Init Processing</a:t>
            </a:r>
          </a:p>
          <a:p>
            <a:pPr lvl="1"/>
            <a:r>
              <a:rPr lang="en-US" altLang="ko-KR" sz="1800"/>
              <a:t> Generate SEALContext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Generate variety Classes from SEALContext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grpSp>
        <p:nvGrpSpPr>
          <p:cNvPr id="24" name="그룹 23"/>
          <p:cNvGrpSpPr/>
          <p:nvPr/>
        </p:nvGrpSpPr>
        <p:grpSpPr>
          <a:xfrm>
            <a:off x="1387474" y="5414962"/>
            <a:ext cx="6477000" cy="771924"/>
            <a:chOff x="965200" y="3096815"/>
            <a:chExt cx="6477000" cy="77192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200" y="3096815"/>
              <a:ext cx="5667375" cy="20002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200" y="3297239"/>
              <a:ext cx="6477000" cy="571500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4" y="2308624"/>
            <a:ext cx="7115175" cy="7715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352800" y="2530674"/>
            <a:ext cx="355600" cy="174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54848" y="2641798"/>
            <a:ext cx="1339851" cy="330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2" y="2005012"/>
            <a:ext cx="2867025" cy="14001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75423" y="3203969"/>
            <a:ext cx="22987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Rescaling factors</a:t>
            </a:r>
          </a:p>
          <a:p>
            <a:r>
              <a:rPr lang="en-US" altLang="ko-KR" sz="1400"/>
              <a:t>Rescaling </a:t>
            </a:r>
            <a:r>
              <a:rPr lang="ko-KR" altLang="en-US" sz="1400"/>
              <a:t>순서</a:t>
            </a:r>
            <a:r>
              <a:rPr lang="en-US" altLang="ko-KR" sz="1400"/>
              <a:t>(2^60, 2^40, 2^40, 2^60)</a:t>
            </a:r>
            <a:endParaRPr lang="ko-KR" altLang="en-US" sz="1400"/>
          </a:p>
        </p:txBody>
      </p:sp>
      <p:cxnSp>
        <p:nvCxnSpPr>
          <p:cNvPr id="32" name="직선 화살표 연결선 31"/>
          <p:cNvCxnSpPr>
            <a:stCxn id="27" idx="2"/>
            <a:endCxn id="29" idx="0"/>
          </p:cNvCxnSpPr>
          <p:nvPr/>
        </p:nvCxnSpPr>
        <p:spPr>
          <a:xfrm flipH="1">
            <a:off x="7724773" y="2971800"/>
            <a:ext cx="1" cy="232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521075" y="2705099"/>
            <a:ext cx="9525" cy="498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899" y="3287318"/>
            <a:ext cx="3933825" cy="16287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673724" y="4370089"/>
            <a:ext cx="4168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PolyModulusDegree </a:t>
            </a:r>
            <a:r>
              <a:rPr lang="ko-KR" altLang="en-US" sz="1400"/>
              <a:t>크기에 따라 할당 할 수 있는 </a:t>
            </a:r>
            <a:r>
              <a:rPr lang="en-US" altLang="ko-KR" sz="1400"/>
              <a:t>CoffModulus</a:t>
            </a:r>
            <a:r>
              <a:rPr lang="ko-KR" altLang="en-US" sz="1400"/>
              <a:t>의 최대 사이즈가 달라짐</a:t>
            </a:r>
          </a:p>
        </p:txBody>
      </p:sp>
    </p:spTree>
    <p:extLst>
      <p:ext uri="{BB962C8B-B14F-4D97-AF65-F5344CB8AC3E}">
        <p14:creationId xmlns:p14="http://schemas.microsoft.com/office/powerpoint/2010/main" val="221412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rgbClr val="FF0000"/>
                </a:solidFill>
              </a:rPr>
              <a:t>Client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Data Processing</a:t>
            </a:r>
            <a:endParaRPr lang="en-US" altLang="ko-KR" sz="22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99" y="2368548"/>
            <a:ext cx="1285082" cy="12850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7702"/>
            <a:ext cx="4257675" cy="2419350"/>
          </a:xfrm>
          <a:prstGeom prst="rect">
            <a:avLst/>
          </a:prstGeom>
        </p:spPr>
      </p:pic>
      <p:sp>
        <p:nvSpPr>
          <p:cNvPr id="4" name="오른쪽 대괄호 3"/>
          <p:cNvSpPr/>
          <p:nvPr/>
        </p:nvSpPr>
        <p:spPr>
          <a:xfrm>
            <a:off x="3073401" y="2368548"/>
            <a:ext cx="76199" cy="1285082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rot="16200000">
            <a:off x="2320887" y="1594604"/>
            <a:ext cx="46908" cy="1285082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4790" y="1929309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28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3149600" y="2857200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28</a:t>
            </a:r>
            <a:endParaRPr lang="ko-KR" altLang="en-US" sz="1400" b="1"/>
          </a:p>
        </p:txBody>
      </p:sp>
      <p:sp>
        <p:nvSpPr>
          <p:cNvPr id="6" name="직사각형 5"/>
          <p:cNvSpPr/>
          <p:nvPr/>
        </p:nvSpPr>
        <p:spPr>
          <a:xfrm>
            <a:off x="5562600" y="2799851"/>
            <a:ext cx="3987800" cy="4029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flipH="1">
            <a:off x="5430360" y="2799850"/>
            <a:ext cx="45719" cy="402927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3650" y="2847424"/>
            <a:ext cx="28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18" name="오른쪽 대괄호 17"/>
          <p:cNvSpPr/>
          <p:nvPr/>
        </p:nvSpPr>
        <p:spPr>
          <a:xfrm rot="16200000">
            <a:off x="7527290" y="718403"/>
            <a:ext cx="45719" cy="4000500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781675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35675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797300" y="2997200"/>
            <a:ext cx="1003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1589" y="2338185"/>
            <a:ext cx="170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28 * 28 = 784</a:t>
            </a:r>
            <a:endParaRPr lang="ko-KR" altLang="en-US" sz="1400" b="1"/>
          </a:p>
        </p:txBody>
      </p:sp>
      <p:cxnSp>
        <p:nvCxnSpPr>
          <p:cNvPr id="28" name="직선 연결선 27"/>
          <p:cNvCxnSpPr/>
          <p:nvPr/>
        </p:nvCxnSpPr>
        <p:spPr>
          <a:xfrm>
            <a:off x="6264275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18275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293099" y="2958008"/>
            <a:ext cx="485775" cy="79375"/>
            <a:chOff x="6972299" y="2958008"/>
            <a:chExt cx="485775" cy="79375"/>
          </a:xfrm>
        </p:grpSpPr>
        <p:sp>
          <p:nvSpPr>
            <p:cNvPr id="30" name="타원 29"/>
            <p:cNvSpPr/>
            <p:nvPr/>
          </p:nvSpPr>
          <p:spPr>
            <a:xfrm>
              <a:off x="6972299" y="2958008"/>
              <a:ext cx="79375" cy="793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175499" y="2958008"/>
              <a:ext cx="79375" cy="793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378699" y="2958008"/>
              <a:ext cx="79375" cy="793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757589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011589" y="2799850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92975" y="2795736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546975" y="2795736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058275" y="2786058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312275" y="2786058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3675" y="2795736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067675" y="2795736"/>
            <a:ext cx="0" cy="402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75" y="3405532"/>
            <a:ext cx="2971800" cy="2476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451868" y="4112119"/>
            <a:ext cx="38322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SlotCount</a:t>
            </a:r>
            <a:r>
              <a:rPr lang="ko-KR" altLang="en-US" sz="1400"/>
              <a:t>는 한꺼번에 연산할 수 있는 </a:t>
            </a:r>
            <a:r>
              <a:rPr lang="en-US" altLang="ko-KR" sz="1400"/>
              <a:t>Batch Size</a:t>
            </a:r>
            <a:r>
              <a:rPr lang="ko-KR" altLang="en-US" sz="1400"/>
              <a:t>로 </a:t>
            </a:r>
            <a:r>
              <a:rPr lang="en-US" altLang="ko-KR" sz="1400"/>
              <a:t>CKKS</a:t>
            </a:r>
            <a:r>
              <a:rPr lang="ko-KR" altLang="en-US" sz="1400"/>
              <a:t>에서는 </a:t>
            </a:r>
            <a:r>
              <a:rPr lang="en-US" altLang="ko-KR" sz="1400"/>
              <a:t>PolyModulusDegree/2</a:t>
            </a:r>
            <a:r>
              <a:rPr lang="ko-KR" altLang="en-US" sz="1400"/>
              <a:t> 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821395" y="4277513"/>
            <a:ext cx="5559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114800" y="6487314"/>
            <a:ext cx="1262536" cy="23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6874" y="6164669"/>
            <a:ext cx="38322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Batch</a:t>
            </a:r>
            <a:r>
              <a:rPr lang="ko-KR" altLang="en-US" sz="1400"/>
              <a:t>배열을 </a:t>
            </a:r>
            <a:r>
              <a:rPr lang="en-US" altLang="ko-KR" sz="1400"/>
              <a:t>polynomial </a:t>
            </a:r>
            <a:r>
              <a:rPr lang="ko-KR" altLang="en-US" sz="1400"/>
              <a:t>형태의 </a:t>
            </a:r>
            <a:r>
              <a:rPr lang="en-US" altLang="ko-KR" sz="1400"/>
              <a:t>Plaintext</a:t>
            </a:r>
            <a:r>
              <a:rPr lang="ko-KR" altLang="en-US" sz="1400"/>
              <a:t>로 인코딩 </a:t>
            </a:r>
          </a:p>
        </p:txBody>
      </p:sp>
      <p:cxnSp>
        <p:nvCxnSpPr>
          <p:cNvPr id="53" name="꺾인 연결선 52"/>
          <p:cNvCxnSpPr/>
          <p:nvPr/>
        </p:nvCxnSpPr>
        <p:spPr>
          <a:xfrm flipV="1">
            <a:off x="3568700" y="5524500"/>
            <a:ext cx="1787841" cy="76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51867" y="4832666"/>
            <a:ext cx="383222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Context</a:t>
            </a:r>
            <a:r>
              <a:rPr lang="ko-KR" altLang="en-US" sz="1400"/>
              <a:t>에서 </a:t>
            </a:r>
            <a:r>
              <a:rPr lang="en-US" altLang="ko-KR" sz="1400"/>
              <a:t>CoffModulus</a:t>
            </a:r>
            <a:r>
              <a:rPr lang="ko-KR" altLang="en-US" sz="1400"/>
              <a:t>를 </a:t>
            </a:r>
            <a:r>
              <a:rPr lang="en-US" altLang="ko-KR" sz="1400"/>
              <a:t>{</a:t>
            </a:r>
            <a:r>
              <a:rPr lang="ko-KR" altLang="en-US" sz="1400"/>
              <a:t> </a:t>
            </a:r>
            <a:r>
              <a:rPr lang="en-US" altLang="ko-KR" sz="1400"/>
              <a:t>60, 40, 40, 60 }</a:t>
            </a:r>
            <a:r>
              <a:rPr lang="ko-KR" altLang="en-US" sz="1400"/>
              <a:t>으로 설정하였기 때문에 유효숫자를 </a:t>
            </a:r>
            <a:r>
              <a:rPr lang="en-US" altLang="ko-KR" sz="1400" b="1"/>
              <a:t>20bit</a:t>
            </a:r>
            <a:r>
              <a:rPr lang="ko-KR" altLang="en-US" sz="1400"/>
              <a:t>로 맞추기 위해 초기 </a:t>
            </a:r>
            <a:r>
              <a:rPr lang="en-US" altLang="ko-KR" sz="1400"/>
              <a:t>scale</a:t>
            </a:r>
            <a:r>
              <a:rPr lang="ko-KR" altLang="en-US" sz="1400"/>
              <a:t>은 </a:t>
            </a:r>
            <a:r>
              <a:rPr lang="en-US" altLang="ko-KR" sz="1400"/>
              <a:t>40</a:t>
            </a:r>
            <a:r>
              <a:rPr lang="ko-KR" altLang="en-US" sz="1400"/>
              <a:t>으로 설정함</a:t>
            </a:r>
            <a:endParaRPr lang="en-US" altLang="ko-KR" sz="1400"/>
          </a:p>
          <a:p>
            <a:r>
              <a:rPr lang="en-US" altLang="ko-KR" sz="1400"/>
              <a:t>2^40 * 2^40 = 2^80</a:t>
            </a:r>
          </a:p>
          <a:p>
            <a:r>
              <a:rPr lang="en-US" altLang="ko-KR" sz="1400"/>
              <a:t>Rescaling</a:t>
            </a:r>
            <a:r>
              <a:rPr lang="ko-KR" altLang="en-US" sz="1400"/>
              <a:t>시 </a:t>
            </a:r>
            <a:r>
              <a:rPr lang="en-US" altLang="ko-KR" sz="1400"/>
              <a:t>2^80 / 2^60 = 2^20</a:t>
            </a:r>
            <a:r>
              <a:rPr lang="ko-KR" alt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54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rgbClr val="FF0000"/>
                </a:solidFill>
              </a:rPr>
              <a:t>Client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Encrypt Processing &amp; Data Encoding</a:t>
            </a:r>
          </a:p>
          <a:p>
            <a:pPr lvl="1"/>
            <a:r>
              <a:rPr lang="en-US" altLang="ko-KR" sz="1800"/>
              <a:t>Encrypt Data &amp; base64 encoding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Publickey base64 encoding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2278855"/>
            <a:ext cx="3257550" cy="14763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16100" y="2634455"/>
            <a:ext cx="2857500" cy="451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5" y="4517230"/>
            <a:ext cx="7181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Init &amp; Data decoding</a:t>
            </a:r>
          </a:p>
          <a:p>
            <a:pPr lvl="1"/>
            <a:r>
              <a:rPr lang="en-US" altLang="ko-KR" sz="1800"/>
              <a:t>Generate Evaluator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base64 decoding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Publickey Load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5403849"/>
            <a:ext cx="3990975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3134518"/>
            <a:ext cx="3781425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12" y="2201068"/>
            <a:ext cx="35147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Compute ML Processing</a:t>
            </a:r>
            <a:endParaRPr lang="en-US" altLang="ko-KR" sz="2200"/>
          </a:p>
          <a:p>
            <a:pPr lvl="1"/>
            <a:r>
              <a:rPr lang="en-US" altLang="ko-KR" sz="1800"/>
              <a:t>Load Model Weight, bias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2251074"/>
            <a:ext cx="3524250" cy="1104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1323976"/>
            <a:ext cx="1079500" cy="1493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Weight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3029745"/>
            <a:ext cx="1079500" cy="45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Bias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4961467" y="2093383"/>
            <a:ext cx="1016000" cy="7244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4961467" y="3029745"/>
            <a:ext cx="1016000" cy="1907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82933" y="2093383"/>
            <a:ext cx="1913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60167" y="1624570"/>
            <a:ext cx="230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Encoding &amp; Encrypt</a:t>
            </a:r>
            <a:endParaRPr lang="ko-KR" altLang="en-US" sz="16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416799" y="3288211"/>
            <a:ext cx="1879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4033" y="2819398"/>
            <a:ext cx="230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Encoding &amp; Encrypt</a:t>
            </a:r>
            <a:endParaRPr lang="ko-KR" altLang="en-US" sz="16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17" y="2009246"/>
            <a:ext cx="2667000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25" y="3202486"/>
            <a:ext cx="2886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Compute ML Processing</a:t>
            </a:r>
            <a:endParaRPr lang="en-US" altLang="ko-KR" sz="22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171186"/>
            <a:ext cx="8191500" cy="2266950"/>
          </a:xfrm>
          <a:prstGeom prst="rect">
            <a:avLst/>
          </a:prstGeom>
        </p:spPr>
      </p:pic>
      <p:sp>
        <p:nvSpPr>
          <p:cNvPr id="25" name="오른쪽 대괄호 24"/>
          <p:cNvSpPr/>
          <p:nvPr/>
        </p:nvSpPr>
        <p:spPr>
          <a:xfrm>
            <a:off x="6400801" y="3655936"/>
            <a:ext cx="76199" cy="4113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2"/>
            <a:endCxn id="28" idx="0"/>
          </p:cNvCxnSpPr>
          <p:nvPr/>
        </p:nvCxnSpPr>
        <p:spPr>
          <a:xfrm>
            <a:off x="6477000" y="3861593"/>
            <a:ext cx="1155700" cy="78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643793"/>
            <a:ext cx="2667000" cy="2114550"/>
          </a:xfrm>
          <a:prstGeom prst="rect">
            <a:avLst/>
          </a:prstGeom>
        </p:spPr>
      </p:pic>
      <p:sp>
        <p:nvSpPr>
          <p:cNvPr id="30" name="오른쪽 대괄호 29"/>
          <p:cNvSpPr/>
          <p:nvPr/>
        </p:nvSpPr>
        <p:spPr>
          <a:xfrm>
            <a:off x="8994775" y="2893347"/>
            <a:ext cx="76199" cy="4113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14" idx="1"/>
          </p:cNvCxnSpPr>
          <p:nvPr/>
        </p:nvCxnSpPr>
        <p:spPr>
          <a:xfrm flipV="1">
            <a:off x="9070974" y="3016598"/>
            <a:ext cx="369886" cy="82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49" y="1705331"/>
            <a:ext cx="4162425" cy="209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40860" y="2324100"/>
            <a:ext cx="23447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Multiply</a:t>
            </a:r>
            <a:r>
              <a:rPr lang="ko-KR" altLang="en-US" sz="1400"/>
              <a:t>시 </a:t>
            </a:r>
            <a:r>
              <a:rPr lang="en-US" altLang="ko-KR" sz="1400"/>
              <a:t>Dimension</a:t>
            </a:r>
            <a:r>
              <a:rPr lang="ko-KR" altLang="en-US" sz="1400"/>
              <a:t>이 증가하여 덧셈연산이 불가 </a:t>
            </a:r>
            <a:endParaRPr lang="en-US" altLang="ko-KR" sz="1400"/>
          </a:p>
          <a:p>
            <a:r>
              <a:rPr lang="en-US" altLang="ko-KR" sz="1400"/>
              <a:t>-&gt; </a:t>
            </a:r>
            <a:r>
              <a:rPr lang="ko-KR" altLang="en-US" sz="1400"/>
              <a:t>덧셈할 데이터를 동일 </a:t>
            </a:r>
            <a:r>
              <a:rPr lang="en-US" altLang="ko-KR" sz="1400"/>
              <a:t>Dimension</a:t>
            </a:r>
            <a:r>
              <a:rPr lang="ko-KR" altLang="en-US" sz="1400"/>
              <a:t>으로 맞추기 위해 </a:t>
            </a:r>
            <a:r>
              <a:rPr lang="en-US" altLang="ko-KR" sz="1400"/>
              <a:t>[1]*n </a:t>
            </a:r>
            <a:r>
              <a:rPr lang="ko-KR" altLang="en-US" sz="1400"/>
              <a:t>배열을 </a:t>
            </a:r>
            <a:r>
              <a:rPr lang="en-US" altLang="ko-KR" sz="1400"/>
              <a:t>Multiply</a:t>
            </a:r>
            <a:r>
              <a:rPr lang="ko-KR" altLang="en-US" sz="1400"/>
              <a:t>해줌</a:t>
            </a:r>
          </a:p>
        </p:txBody>
      </p:sp>
    </p:spTree>
    <p:extLst>
      <p:ext uri="{BB962C8B-B14F-4D97-AF65-F5344CB8AC3E}">
        <p14:creationId xmlns:p14="http://schemas.microsoft.com/office/powerpoint/2010/main" val="9113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SEAL DEMO</a:t>
            </a:r>
          </a:p>
          <a:p>
            <a:endParaRPr lang="en-US" altLang="ko-KR"/>
          </a:p>
          <a:p>
            <a:r>
              <a:rPr lang="en-US" altLang="ko-KR"/>
              <a:t>HE</a:t>
            </a:r>
          </a:p>
          <a:p>
            <a:endParaRPr lang="en-US" altLang="ko-KR"/>
          </a:p>
          <a:p>
            <a:r>
              <a:rPr lang="en-US" altLang="ko-KR"/>
              <a:t>DL</a:t>
            </a:r>
          </a:p>
          <a:p>
            <a:endParaRPr lang="en-US" altLang="ko-KR"/>
          </a:p>
          <a:p>
            <a:r>
              <a:rPr lang="en-US" altLang="ko-KR"/>
              <a:t>Efficient Matrix Product</a:t>
            </a:r>
          </a:p>
          <a:p>
            <a:endParaRPr lang="en-US" altLang="ko-KR"/>
          </a:p>
          <a:p>
            <a:r>
              <a:rPr lang="en-US" altLang="ko-KR"/>
              <a:t>Implement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0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Implement(</a:t>
            </a:r>
            <a:r>
              <a:rPr lang="en-US" altLang="ko-KR">
                <a:solidFill>
                  <a:srgbClr val="FF0000"/>
                </a:solidFill>
              </a:rPr>
              <a:t>Client</a:t>
            </a:r>
            <a:r>
              <a:rPr lang="en-US" altLang="ko-KR"/>
              <a:t>)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b="1"/>
              <a:t>Decrypt Processing &amp; Result</a:t>
            </a:r>
          </a:p>
          <a:p>
            <a:pPr lvl="1"/>
            <a:r>
              <a:rPr lang="en-US" altLang="ko-KR" sz="1800"/>
              <a:t>Decrypt &amp; Decoding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Result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344736"/>
            <a:ext cx="8105775" cy="1552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4043359"/>
            <a:ext cx="2981325" cy="190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11" y="4724399"/>
            <a:ext cx="3876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0" y="1326356"/>
            <a:ext cx="5838825" cy="4867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628774"/>
            <a:ext cx="723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 Inference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/>
              <a:t>Mnist Data </a:t>
            </a:r>
            <a:r>
              <a:rPr lang="ko-KR" altLang="en-US" sz="1800"/>
              <a:t>전체</a:t>
            </a:r>
            <a:r>
              <a:rPr lang="en-US" altLang="ko-KR" sz="1800"/>
              <a:t>(10000) </a:t>
            </a:r>
            <a:r>
              <a:rPr lang="ko-KR" altLang="en-US" sz="1800"/>
              <a:t>이미지에 대해 </a:t>
            </a:r>
            <a:r>
              <a:rPr lang="en-US" altLang="ko-KR" sz="1800"/>
              <a:t>Test</a:t>
            </a:r>
            <a:r>
              <a:rPr lang="ko-KR" altLang="en-US" sz="1800"/>
              <a:t>위하여 </a:t>
            </a:r>
            <a:r>
              <a:rPr lang="en-US" altLang="ko-KR" sz="1800"/>
              <a:t>Inference </a:t>
            </a:r>
            <a:r>
              <a:rPr lang="ko-KR" altLang="en-US" sz="1800"/>
              <a:t>동작방식 변경</a:t>
            </a:r>
            <a:br>
              <a:rPr lang="en-US" altLang="ko-KR" sz="1800"/>
            </a:br>
            <a:r>
              <a:rPr lang="en-US" altLang="ko-KR" sz="1800"/>
              <a:t>i) Memory issue </a:t>
            </a:r>
            <a:r>
              <a:rPr lang="ko-KR" altLang="en-US" sz="1800"/>
              <a:t>해결위해 </a:t>
            </a:r>
            <a:r>
              <a:rPr lang="en-US" altLang="ko-KR" sz="1800"/>
              <a:t>begin – update – end </a:t>
            </a:r>
            <a:r>
              <a:rPr lang="ko-KR" altLang="en-US" sz="1800"/>
              <a:t>방식으로 구현</a:t>
            </a:r>
            <a:br>
              <a:rPr lang="en-US" altLang="ko-KR" sz="1800"/>
            </a:br>
            <a:r>
              <a:rPr lang="en-US" altLang="ko-KR" sz="1800"/>
              <a:t>ii) Server</a:t>
            </a:r>
            <a:r>
              <a:rPr lang="ko-KR" altLang="en-US" sz="1800"/>
              <a:t>에서 모든 </a:t>
            </a:r>
            <a:r>
              <a:rPr lang="en-US" altLang="ko-KR" sz="1800"/>
              <a:t>Inference</a:t>
            </a:r>
            <a:r>
              <a:rPr lang="ko-KR" altLang="en-US" sz="1800"/>
              <a:t>연산 수행 위해 </a:t>
            </a:r>
            <a:r>
              <a:rPr lang="en-US" altLang="ko-KR" sz="1800"/>
              <a:t>Matrix Product </a:t>
            </a:r>
            <a:r>
              <a:rPr lang="ko-KR" altLang="en-US" sz="1800"/>
              <a:t>방식 변경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grpSp>
        <p:nvGrpSpPr>
          <p:cNvPr id="36" name="그룹 35"/>
          <p:cNvGrpSpPr/>
          <p:nvPr/>
        </p:nvGrpSpPr>
        <p:grpSpPr>
          <a:xfrm>
            <a:off x="1374488" y="2546003"/>
            <a:ext cx="4435185" cy="708951"/>
            <a:chOff x="5115215" y="2338185"/>
            <a:chExt cx="4435185" cy="708951"/>
          </a:xfrm>
        </p:grpSpPr>
        <p:sp>
          <p:nvSpPr>
            <p:cNvPr id="9" name="오른쪽 대괄호 8"/>
            <p:cNvSpPr/>
            <p:nvPr/>
          </p:nvSpPr>
          <p:spPr>
            <a:xfrm flipH="1">
              <a:off x="5430359" y="2799850"/>
              <a:ext cx="45719" cy="237533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5215" y="2739359"/>
              <a:ext cx="282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1</a:t>
              </a:r>
              <a:endParaRPr lang="ko-KR" altLang="en-US" sz="1400" b="1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7527290" y="718403"/>
              <a:ext cx="45719" cy="4000500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589" y="2338185"/>
              <a:ext cx="1703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28 * 28 = 784</a:t>
              </a:r>
              <a:endParaRPr lang="ko-KR" altLang="en-US" sz="1400" b="1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359601" y="2866568"/>
              <a:ext cx="485775" cy="79375"/>
              <a:chOff x="6972299" y="2958008"/>
              <a:chExt cx="485775" cy="793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972299" y="2958008"/>
                <a:ext cx="79375" cy="793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175499" y="2958008"/>
                <a:ext cx="79375" cy="793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378699" y="2958008"/>
                <a:ext cx="79375" cy="793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562600" y="2786058"/>
              <a:ext cx="3987800" cy="251325"/>
              <a:chOff x="5562600" y="2786058"/>
              <a:chExt cx="3987800" cy="416719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7546975" y="2795736"/>
                <a:ext cx="0" cy="4029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5562600" y="2786058"/>
                <a:ext cx="3987800" cy="416719"/>
                <a:chOff x="5562600" y="2786058"/>
                <a:chExt cx="3987800" cy="416719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5562600" y="2799851"/>
                  <a:ext cx="3987800" cy="40292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/>
                <p:cNvCxnSpPr/>
                <p:nvPr/>
              </p:nvCxnSpPr>
              <p:spPr>
                <a:xfrm>
                  <a:off x="5781675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6035675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6264275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6518275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6757589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7011589" y="2799850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7292975" y="2795736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9058275" y="2786058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9312275" y="2786058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7813675" y="2795736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8067675" y="2795736"/>
                  <a:ext cx="0" cy="4029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" name="그룹 63"/>
          <p:cNvGrpSpPr/>
          <p:nvPr/>
        </p:nvGrpSpPr>
        <p:grpSpPr>
          <a:xfrm rot="5400000">
            <a:off x="859635" y="5354414"/>
            <a:ext cx="1996921" cy="245489"/>
            <a:chOff x="1276966" y="4557218"/>
            <a:chExt cx="1996921" cy="245489"/>
          </a:xfrm>
        </p:grpSpPr>
        <p:sp>
          <p:nvSpPr>
            <p:cNvPr id="52" name="직사각형 51"/>
            <p:cNvSpPr/>
            <p:nvPr/>
          </p:nvSpPr>
          <p:spPr>
            <a:xfrm>
              <a:off x="1276966" y="4559701"/>
              <a:ext cx="1996921" cy="2430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4960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7500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9786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2326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471951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725951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007337" y="4557218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타원 64"/>
          <p:cNvSpPr/>
          <p:nvPr/>
        </p:nvSpPr>
        <p:spPr>
          <a:xfrm>
            <a:off x="2443709" y="5396407"/>
            <a:ext cx="79375" cy="7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646909" y="5396407"/>
            <a:ext cx="79375" cy="7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850109" y="5396407"/>
            <a:ext cx="79375" cy="7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 rot="5400000">
            <a:off x="1170284" y="5353037"/>
            <a:ext cx="1996921" cy="245489"/>
            <a:chOff x="1276966" y="4557218"/>
            <a:chExt cx="1996921" cy="245489"/>
          </a:xfrm>
        </p:grpSpPr>
        <p:sp>
          <p:nvSpPr>
            <p:cNvPr id="69" name="직사각형 68"/>
            <p:cNvSpPr/>
            <p:nvPr/>
          </p:nvSpPr>
          <p:spPr>
            <a:xfrm>
              <a:off x="1276966" y="4559701"/>
              <a:ext cx="1996921" cy="2430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14960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500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9786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2232637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471951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725951" y="4559699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007337" y="4557218"/>
              <a:ext cx="0" cy="2430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오른쪽 대괄호 76"/>
          <p:cNvSpPr/>
          <p:nvPr/>
        </p:nvSpPr>
        <p:spPr>
          <a:xfrm rot="16200000">
            <a:off x="2661148" y="3351361"/>
            <a:ext cx="45719" cy="1897314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377132" y="3897388"/>
            <a:ext cx="698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 * 10</a:t>
            </a:r>
            <a:endParaRPr lang="ko-KR" altLang="en-US" sz="1400" b="1"/>
          </a:p>
        </p:txBody>
      </p:sp>
      <p:sp>
        <p:nvSpPr>
          <p:cNvPr id="79" name="오른쪽 대괄호 78"/>
          <p:cNvSpPr/>
          <p:nvPr/>
        </p:nvSpPr>
        <p:spPr>
          <a:xfrm flipH="1">
            <a:off x="1462037" y="4491012"/>
            <a:ext cx="45719" cy="1983231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53528" y="5321893"/>
            <a:ext cx="51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1" name="오른쪽 화살표 80"/>
          <p:cNvSpPr/>
          <p:nvPr/>
        </p:nvSpPr>
        <p:spPr>
          <a:xfrm>
            <a:off x="3943465" y="5376485"/>
            <a:ext cx="258966" cy="113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278052" y="5279103"/>
            <a:ext cx="238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Ciphertext * 784 update</a:t>
            </a:r>
            <a:endParaRPr lang="ko-KR" altLang="en-US" sz="1400" b="1"/>
          </a:p>
        </p:txBody>
      </p:sp>
      <p:sp>
        <p:nvSpPr>
          <p:cNvPr id="84" name="TextBox 83"/>
          <p:cNvSpPr txBox="1"/>
          <p:nvPr/>
        </p:nvSpPr>
        <p:spPr>
          <a:xfrm>
            <a:off x="7240153" y="4875192"/>
            <a:ext cx="455460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PolyModulus</a:t>
            </a:r>
            <a:r>
              <a:rPr lang="ko-KR" altLang="en-US" sz="1400" b="1"/>
              <a:t>를 </a:t>
            </a:r>
            <a:r>
              <a:rPr lang="en-US" altLang="ko-KR" sz="1400" b="1"/>
              <a:t>8192</a:t>
            </a:r>
            <a:r>
              <a:rPr lang="ko-KR" altLang="en-US" sz="1400" b="1"/>
              <a:t>로 하면 </a:t>
            </a:r>
            <a:r>
              <a:rPr lang="en-US" altLang="ko-KR" sz="1400" b="1"/>
              <a:t>slot</a:t>
            </a:r>
            <a:r>
              <a:rPr lang="ko-KR" altLang="en-US" sz="1400" b="1"/>
              <a:t>은 </a:t>
            </a:r>
            <a:r>
              <a:rPr lang="en-US" altLang="ko-KR" sz="1400" b="1"/>
              <a:t>4096</a:t>
            </a:r>
            <a:r>
              <a:rPr lang="ko-KR" altLang="en-US" sz="1400" b="1"/>
              <a:t>만큼 사용할 수 있으며 </a:t>
            </a:r>
            <a:r>
              <a:rPr lang="en-US" altLang="ko-KR" sz="1400" b="1"/>
              <a:t>Mnist Data</a:t>
            </a:r>
            <a:r>
              <a:rPr lang="ko-KR" altLang="en-US" sz="1400" b="1"/>
              <a:t>의 </a:t>
            </a:r>
            <a:r>
              <a:rPr lang="en-US" altLang="ko-KR" sz="1400" b="1"/>
              <a:t>Class </a:t>
            </a:r>
            <a:r>
              <a:rPr lang="ko-KR" altLang="en-US" sz="1400" b="1"/>
              <a:t>갯수는 </a:t>
            </a:r>
            <a:r>
              <a:rPr lang="en-US" altLang="ko-KR" sz="1400" b="1"/>
              <a:t>10</a:t>
            </a:r>
            <a:r>
              <a:rPr lang="ko-KR" altLang="en-US" sz="1400" b="1"/>
              <a:t>개 이므로 </a:t>
            </a:r>
            <a:r>
              <a:rPr lang="en-US" altLang="ko-KR" sz="1400" b="1" u="sng"/>
              <a:t>409</a:t>
            </a:r>
            <a:r>
              <a:rPr lang="ko-KR" altLang="en-US" sz="1400" b="1" u="sng"/>
              <a:t>개의 이미지를 한번에 </a:t>
            </a:r>
            <a:r>
              <a:rPr lang="en-US" altLang="ko-KR" sz="1400" b="1" u="sng"/>
              <a:t>Inference </a:t>
            </a:r>
            <a:r>
              <a:rPr lang="ko-KR" altLang="en-US" sz="1400" b="1" u="sng"/>
              <a:t>가능</a:t>
            </a:r>
            <a:r>
              <a:rPr lang="ko-KR" altLang="en-US" sz="1400" b="1"/>
              <a:t> </a:t>
            </a:r>
            <a:endParaRPr lang="en-US" altLang="ko-KR" sz="1400" b="1"/>
          </a:p>
          <a:p>
            <a:r>
              <a:rPr lang="en-US" altLang="ko-KR" sz="1400" b="1"/>
              <a:t>(but, 1</a:t>
            </a:r>
            <a:r>
              <a:rPr lang="ko-KR" altLang="en-US" sz="1400" b="1"/>
              <a:t>개할때랑 </a:t>
            </a:r>
            <a:r>
              <a:rPr lang="en-US" altLang="ko-KR" sz="1400" b="1"/>
              <a:t>409</a:t>
            </a:r>
            <a:r>
              <a:rPr lang="ko-KR" altLang="en-US" sz="1400" b="1"/>
              <a:t>개할때랑 동일 시간 소요</a:t>
            </a:r>
            <a:r>
              <a:rPr lang="en-US" altLang="ko-KR" sz="1400" b="1"/>
              <a:t>)</a:t>
            </a:r>
            <a:r>
              <a:rPr lang="ko-KR" altLang="en-US" sz="14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07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 Inference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7" y="1477961"/>
            <a:ext cx="10007003" cy="52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 Inference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/>
              <a:t>TestSet – Mnist</a:t>
            </a:r>
            <a:br>
              <a:rPr lang="en-US" altLang="ko-KR" sz="1800"/>
            </a:br>
            <a:br>
              <a:rPr lang="en-US" altLang="ko-KR" sz="1800"/>
            </a:br>
            <a:br>
              <a:rPr lang="en-US" altLang="ko-KR" sz="1800"/>
            </a:br>
            <a:endParaRPr lang="en-US" altLang="ko-KR" sz="1800"/>
          </a:p>
          <a:p>
            <a:pPr lvl="1"/>
            <a:r>
              <a:rPr lang="en-US" altLang="ko-KR" sz="1800"/>
              <a:t>Result</a:t>
            </a:r>
          </a:p>
          <a:p>
            <a:pPr lvl="2"/>
            <a:r>
              <a:rPr lang="en-US" altLang="ko-KR" sz="1400"/>
              <a:t>Acc : 92.13% -&gt; 90.13%(</a:t>
            </a:r>
            <a:r>
              <a:rPr lang="ko-KR" altLang="en-US" sz="1400">
                <a:solidFill>
                  <a:srgbClr val="0070C0"/>
                </a:solidFill>
              </a:rPr>
              <a:t>▼</a:t>
            </a:r>
            <a:r>
              <a:rPr lang="en-US" altLang="ko-KR" sz="1400">
                <a:solidFill>
                  <a:srgbClr val="0070C0"/>
                </a:solidFill>
              </a:rPr>
              <a:t>2%</a:t>
            </a:r>
            <a:r>
              <a:rPr lang="en-US" altLang="ko-KR" sz="1400"/>
              <a:t>)</a:t>
            </a:r>
          </a:p>
          <a:p>
            <a:pPr lvl="2"/>
            <a:endParaRPr lang="en-US" altLang="ko-KR" sz="14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37" y="1919288"/>
            <a:ext cx="2444325" cy="51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37" y="3166524"/>
            <a:ext cx="2444325" cy="76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81" y="365125"/>
            <a:ext cx="6312638" cy="61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r>
              <a:rPr lang="en-US" altLang="ko-KR" sz="2000">
                <a:hlinkClick r:id="rId2"/>
              </a:rPr>
              <a:t>https://github.com/snucrypto/HEAAN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600"/>
              <a:t>HEAAN Lib</a:t>
            </a:r>
            <a:r>
              <a:rPr lang="ko-KR" altLang="en-US" sz="2600"/>
              <a:t>에는 </a:t>
            </a:r>
            <a:r>
              <a:rPr lang="en-US" altLang="ko-KR" sz="2600"/>
              <a:t>CKKS schem</a:t>
            </a:r>
            <a:r>
              <a:rPr lang="ko-KR" altLang="en-US" sz="2600"/>
              <a:t>에 한해 </a:t>
            </a:r>
            <a:r>
              <a:rPr lang="en-US" altLang="ko-KR" sz="2600"/>
              <a:t>BootStrap</a:t>
            </a:r>
            <a:r>
              <a:rPr lang="ko-KR" altLang="en-US" sz="2600"/>
              <a:t> 존재</a:t>
            </a:r>
            <a:br>
              <a:rPr lang="en-US" altLang="ko-KR" sz="2600"/>
            </a:br>
            <a:r>
              <a:rPr lang="en-US" altLang="ko-KR" sz="2600"/>
              <a:t>Sample Code</a:t>
            </a:r>
            <a:r>
              <a:rPr lang="ko-KR" altLang="en-US" sz="2600"/>
              <a:t>도 같이 제공</a:t>
            </a:r>
            <a:endParaRPr lang="en-US" altLang="ko-KR" sz="26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75" y="2025649"/>
            <a:ext cx="4743450" cy="85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96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sz="1800" b="1"/>
                  <a:t>Modulo Down</a:t>
                </a:r>
                <a:br>
                  <a:rPr lang="en-US" altLang="ko-KR" sz="1800"/>
                </a:br>
                <a:br>
                  <a:rPr lang="en-US" altLang="ko-KR" sz="1800"/>
                </a:br>
                <a:r>
                  <a:rPr lang="en-US" altLang="ko-KR" sz="1800"/>
                  <a:t>Plaintext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𝑀𝑂𝐷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/>
                          <m:t>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1800" i="1">
                    <a:latin typeface="Cambria Math" panose="02040503050406030204" pitchFamily="18" charset="0"/>
                  </a:rPr>
                </a:br>
                <a:br>
                  <a:rPr lang="en-US" altLang="ko-KR" sz="1800" i="1">
                    <a:latin typeface="Cambria Math" panose="02040503050406030204" pitchFamily="18" charset="0"/>
                  </a:rPr>
                </a:br>
                <a:r>
                  <a:rPr lang="en-US" altLang="ko-KR" sz="1800" i="1">
                    <a:latin typeface="Cambria Math" panose="02040503050406030204" pitchFamily="18" charset="0"/>
                  </a:rPr>
                  <a:t>Down Modulo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/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180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𝑅𝑒𝑠𝑐𝑎𝑙𝑖𝑛𝑔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:2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/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/>
              </a:p>
              <a:p>
                <a:pPr marL="457200" lvl="1" indent="0">
                  <a:buNone/>
                </a:pPr>
                <a:endParaRPr lang="en-US" altLang="ko-KR" sz="1800"/>
              </a:p>
              <a:p>
                <a:pPr lvl="1"/>
                <a:r>
                  <a:rPr lang="en-US" altLang="ko-KR" sz="1800" b="1"/>
                  <a:t>Modulo Up</a:t>
                </a:r>
                <a:br>
                  <a:rPr lang="en-US" altLang="ko-KR" sz="1800" b="1"/>
                </a:br>
                <a:br>
                  <a:rPr lang="en-US" altLang="ko-KR" sz="1800" b="1"/>
                </a:br>
                <a:r>
                  <a:rPr lang="en-US" altLang="ko-KR" sz="1800"/>
                  <a:t>Plaintext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𝑀𝑂𝐷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/>
                          <m:t>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1800"/>
                </a:br>
                <a:br>
                  <a:rPr lang="en-US" altLang="ko-KR" sz="180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ko-KR" sz="18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Modulo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/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180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𝐵𝑜𝑜𝑡𝑠𝑡𝑟𝑎𝑝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𝑖𝑛𝑔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/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marL="457200" lvl="1" indent="0">
                  <a:buNone/>
                </a:pPr>
                <a:br>
                  <a:rPr lang="en-US" altLang="ko-KR" sz="1800"/>
                </a:br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961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59481" y="2453301"/>
                <a:ext cx="44306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𝑀𝑂𝐷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2400" b="0"/>
              </a:p>
              <a:p>
                <a:endParaRPr lang="en-US" altLang="ko-KR" sz="2400"/>
              </a:p>
              <a:p>
                <a:endParaRPr lang="en-US" altLang="ko-KR" sz="24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𝑞𝐼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𝑀𝑂𝐷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81" y="2453301"/>
                <a:ext cx="4430683" cy="1569660"/>
              </a:xfrm>
              <a:prstGeom prst="rect">
                <a:avLst/>
              </a:prstGeom>
              <a:blipFill>
                <a:blip r:embed="rId3"/>
                <a:stretch>
                  <a:fillRect b="-5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8487293" y="2975163"/>
            <a:ext cx="0" cy="549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49637" y="3065213"/>
                <a:ext cx="3046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Modulo Up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37" y="3065213"/>
                <a:ext cx="3046617" cy="369332"/>
              </a:xfrm>
              <a:prstGeom prst="rect">
                <a:avLst/>
              </a:prstGeom>
              <a:blipFill>
                <a:blip r:embed="rId4"/>
                <a:stretch>
                  <a:fillRect l="-160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7356764" y="3653630"/>
            <a:ext cx="349134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How to delete qI !? - </a:t>
            </a:r>
            <a:r>
              <a:rPr lang="en-US" altLang="ko-KR" sz="1800"/>
              <a:t>Approximation of the Modular Reduction Function F(t)</a:t>
            </a:r>
            <a:br>
              <a:rPr lang="en-US" altLang="ko-KR" sz="1800"/>
            </a:br>
            <a:br>
              <a:rPr lang="en-US" altLang="ko-KR" sz="1800"/>
            </a:br>
            <a:r>
              <a:rPr lang="en-US" altLang="ko-KR" sz="1800"/>
              <a:t>HEAAN</a:t>
            </a:r>
            <a:r>
              <a:rPr lang="ko-KR" altLang="en-US" sz="1800"/>
              <a:t>에서는 </a:t>
            </a:r>
            <a:r>
              <a:rPr lang="en-US" altLang="ko-KR" sz="1800"/>
              <a:t>modulo</a:t>
            </a:r>
            <a:r>
              <a:rPr lang="ko-KR" altLang="en-US" sz="1800"/>
              <a:t>를 증가시켰을때 나오는 </a:t>
            </a:r>
            <a:r>
              <a:rPr lang="en-US" altLang="ko-KR" sz="1800"/>
              <a:t>qI</a:t>
            </a:r>
            <a:r>
              <a:rPr lang="ko-KR" altLang="en-US" sz="1800"/>
              <a:t>항을 제거하기 위한 함수 </a:t>
            </a:r>
            <a:r>
              <a:rPr lang="en-US" altLang="ko-KR" sz="1800"/>
              <a:t>F(t)</a:t>
            </a:r>
            <a:r>
              <a:rPr lang="ko-KR" altLang="en-US" sz="1800"/>
              <a:t>에 대한 </a:t>
            </a:r>
            <a:r>
              <a:rPr lang="en-US" altLang="ko-KR" sz="1800"/>
              <a:t>Approximation</a:t>
            </a:r>
            <a:r>
              <a:rPr lang="ko-KR" altLang="en-US" sz="1800"/>
              <a:t>를 다음과 같이 제안함</a:t>
            </a:r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br>
              <a:rPr lang="en-US" altLang="ko-KR" sz="1800"/>
            </a:b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83" y="3842842"/>
            <a:ext cx="4999374" cy="1903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72" y="2845593"/>
            <a:ext cx="2838450" cy="9144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355627" y="2649715"/>
            <a:ext cx="5324303" cy="2677656"/>
            <a:chOff x="7355627" y="2649715"/>
            <a:chExt cx="5324303" cy="2677656"/>
          </a:xfrm>
        </p:grpSpPr>
        <p:grpSp>
          <p:nvGrpSpPr>
            <p:cNvPr id="7" name="그룹 6"/>
            <p:cNvGrpSpPr/>
            <p:nvPr/>
          </p:nvGrpSpPr>
          <p:grpSpPr>
            <a:xfrm>
              <a:off x="7355627" y="2649715"/>
              <a:ext cx="5324303" cy="2677656"/>
              <a:chOff x="6271951" y="2453301"/>
              <a:chExt cx="5324303" cy="26776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6271951" y="2453301"/>
                    <a:ext cx="4430683" cy="2677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400" b="0"/>
                  </a:p>
                  <a:p>
                    <a:endParaRPr lang="en-US" altLang="ko-KR" sz="2400"/>
                  </a:p>
                  <a:p>
                    <a:endParaRPr lang="en-US" altLang="ko-KR" sz="2400" b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𝑞𝐼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400"/>
                  </a:p>
                  <a:p>
                    <a:endParaRPr lang="en-US" altLang="ko-KR" sz="2400"/>
                  </a:p>
                  <a:p>
                    <a:endParaRPr lang="en-US" altLang="ko-KR" sz="240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951" y="2453301"/>
                    <a:ext cx="4430683" cy="26776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화살표 연결선 8"/>
              <p:cNvCxnSpPr/>
              <p:nvPr/>
            </p:nvCxnSpPr>
            <p:spPr>
              <a:xfrm>
                <a:off x="8487293" y="2975163"/>
                <a:ext cx="0" cy="5494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549637" y="3065213"/>
                    <a:ext cx="30466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Modulo Up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9637" y="3065213"/>
                    <a:ext cx="304661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직선 화살표 연결선 11"/>
            <p:cNvCxnSpPr/>
            <p:nvPr/>
          </p:nvCxnSpPr>
          <p:spPr>
            <a:xfrm>
              <a:off x="9560133" y="4341586"/>
              <a:ext cx="0" cy="549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33313" y="4383461"/>
              <a:ext cx="3046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F(t)</a:t>
              </a:r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3867" y="3058896"/>
                <a:ext cx="1092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67" y="3058896"/>
                <a:ext cx="1092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96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sz="1800" b="1"/>
                  <a:t>Small Angle Approximation</a:t>
                </a:r>
                <a:br>
                  <a:rPr lang="en-US" altLang="ko-KR" sz="1800"/>
                </a:br>
                <a:br>
                  <a:rPr lang="en-US" altLang="ko-KR" sz="1800"/>
                </a:br>
                <a:r>
                  <a:rPr lang="en-US" altLang="ko-KR" sz="1800"/>
                  <a:t>Sin</a:t>
                </a:r>
                <a:r>
                  <a:rPr lang="ko-KR" altLang="en-US" sz="1800"/>
                  <a:t>함수는 각도가 충분히 작을때 다음과 같이 근사가능</a:t>
                </a:r>
                <a:br>
                  <a:rPr lang="en-US" altLang="ko-KR" sz="1800"/>
                </a:br>
                <a:br>
                  <a:rPr lang="en-US" altLang="ko-KR" sz="1800"/>
                </a:br>
                <a:r>
                  <a:rPr lang="en-US" altLang="ko-KR" sz="180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mall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/>
                  <a:t>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en-US" altLang="ko-KR" sz="1800"/>
                </a:br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  <a:p>
                <a:pPr lvl="1"/>
                <a:endParaRPr lang="en-US" altLang="ko-KR" sz="18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961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61" y="4588196"/>
            <a:ext cx="28384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920240" y="3748794"/>
                <a:ext cx="9562670" cy="676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ko-KR" altLang="en-US" sz="2400"/>
                  <a:t>    </a:t>
                </a:r>
                <a:r>
                  <a:rPr lang="en-US" altLang="ko-KR" sz="2400"/>
                  <a:t>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400"/>
                  <a:t>) 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400"/>
                  <a:t>) 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3748794"/>
                <a:ext cx="9562670" cy="676467"/>
              </a:xfrm>
              <a:prstGeom prst="rect">
                <a:avLst/>
              </a:prstGeom>
              <a:blipFill>
                <a:blip r:embed="rId4"/>
                <a:stretch>
                  <a:fillRect r="-1912" b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50754" y="4814563"/>
                <a:ext cx="115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54" y="4814563"/>
                <a:ext cx="115685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Complex Exponential Function</a:t>
            </a:r>
            <a:br>
              <a:rPr lang="en-US" altLang="ko-KR" sz="1800"/>
            </a:br>
            <a:br>
              <a:rPr lang="en-US" altLang="ko-KR" sz="1800"/>
            </a:br>
            <a:r>
              <a:rPr lang="en-US" altLang="ko-KR" sz="1800"/>
              <a:t>sin</a:t>
            </a:r>
            <a:r>
              <a:rPr lang="ko-KR" altLang="en-US" sz="1800"/>
              <a:t>함수는 다음과 같이 </a:t>
            </a:r>
            <a:r>
              <a:rPr lang="en-US" altLang="ko-KR" sz="1800"/>
              <a:t>complex exponential </a:t>
            </a:r>
            <a:r>
              <a:rPr lang="ko-KR" altLang="en-US" sz="1800"/>
              <a:t>함수를 이용해 표현 가능 하며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br>
              <a:rPr lang="en-US" altLang="ko-KR" sz="1800"/>
            </a:br>
            <a:r>
              <a:rPr lang="en-US" altLang="ko-KR" sz="1800"/>
              <a:t>exp</a:t>
            </a:r>
            <a:r>
              <a:rPr lang="ko-KR" altLang="en-US" sz="1800"/>
              <a:t>는 곱과 합만으로 연산 가능한 </a:t>
            </a:r>
            <a:r>
              <a:rPr lang="en-US" altLang="ko-KR" sz="1800"/>
              <a:t>Tayler</a:t>
            </a:r>
            <a:r>
              <a:rPr lang="ko-KR" altLang="en-US" sz="1800"/>
              <a:t>급수로 표현 가능하다</a:t>
            </a:r>
            <a:r>
              <a:rPr lang="en-US" altLang="ko-KR" sz="1800"/>
              <a:t>. </a:t>
            </a:r>
            <a:br>
              <a:rPr lang="en-US" altLang="ko-KR" sz="1800"/>
            </a:br>
            <a:r>
              <a:rPr lang="en-US" altLang="ko-KR" sz="1800"/>
              <a:t>						       =&gt; </a:t>
            </a:r>
            <a:r>
              <a:rPr lang="ko-KR" altLang="en-US" sz="1800"/>
              <a:t>동형암호 연산으로 </a:t>
            </a:r>
            <a:r>
              <a:rPr lang="en-US" altLang="ko-KR" sz="1800"/>
              <a:t>sin</a:t>
            </a:r>
            <a:r>
              <a:rPr lang="ko-KR" altLang="en-US" sz="1800"/>
              <a:t>함수표현가능</a:t>
            </a:r>
            <a:endParaRPr lang="en-US" altLang="ko-KR" sz="1800"/>
          </a:p>
          <a:p>
            <a:pPr marL="457200" lvl="1" indent="0" algn="ctr">
              <a:buNone/>
            </a:pPr>
            <a:br>
              <a:rPr lang="en-US" altLang="ko-KR" sz="1800"/>
            </a:b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34" y="2739183"/>
            <a:ext cx="3145698" cy="9144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68" y="4000405"/>
            <a:ext cx="5819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SEAL DEMO</a:t>
            </a:r>
            <a:r>
              <a:rPr lang="en-US" altLang="ko-KR" sz="2000"/>
              <a:t>(</a:t>
            </a:r>
            <a:r>
              <a:rPr lang="en-US" altLang="ko-KR" sz="2000">
                <a:hlinkClick r:id="rId2"/>
              </a:rPr>
              <a:t>https://github.com/microsoft/SEAL-Demo</a:t>
            </a:r>
            <a:r>
              <a:rPr lang="en-US" altLang="ko-KR" sz="200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AsureRun</a:t>
            </a:r>
          </a:p>
          <a:p>
            <a:pPr lvl="1"/>
            <a:r>
              <a:rPr lang="en-US" altLang="ko-KR" sz="1800"/>
              <a:t>User</a:t>
            </a:r>
            <a:r>
              <a:rPr lang="ko-KR" altLang="en-US" sz="1800"/>
              <a:t>의 </a:t>
            </a:r>
            <a:r>
              <a:rPr lang="en-US" altLang="ko-KR" sz="1800"/>
              <a:t>‘</a:t>
            </a:r>
            <a:r>
              <a:rPr lang="ko-KR" altLang="en-US" sz="1800"/>
              <a:t>달리기</a:t>
            </a:r>
            <a:r>
              <a:rPr lang="en-US" altLang="ko-KR" sz="1800"/>
              <a:t>‘</a:t>
            </a:r>
            <a:r>
              <a:rPr lang="ko-KR" altLang="en-US" sz="1800"/>
              <a:t>정보</a:t>
            </a:r>
            <a:r>
              <a:rPr lang="en-US" altLang="ko-KR" sz="1800"/>
              <a:t>(gps</a:t>
            </a:r>
            <a:r>
              <a:rPr lang="ko-KR" altLang="en-US" sz="1800"/>
              <a:t>위치정보</a:t>
            </a:r>
            <a:r>
              <a:rPr lang="en-US" altLang="ko-KR" sz="1800"/>
              <a:t>, </a:t>
            </a:r>
            <a:r>
              <a:rPr lang="ko-KR" altLang="en-US" sz="1800"/>
              <a:t>가속도등</a:t>
            </a:r>
            <a:r>
              <a:rPr lang="en-US" altLang="ko-KR" sz="1800"/>
              <a:t>)</a:t>
            </a:r>
            <a:r>
              <a:rPr lang="ko-KR" altLang="en-US" sz="1800"/>
              <a:t>를 활용하여 운동강도</a:t>
            </a:r>
            <a:r>
              <a:rPr lang="en-US" altLang="ko-KR" sz="1800"/>
              <a:t>(Intensity)</a:t>
            </a:r>
            <a:r>
              <a:rPr lang="ko-KR" altLang="en-US" sz="1800"/>
              <a:t>를 분류</a:t>
            </a:r>
            <a:r>
              <a:rPr lang="en-US" altLang="ko-KR" sz="1800"/>
              <a:t>(low, Medium, High)</a:t>
            </a:r>
            <a:r>
              <a:rPr lang="ko-KR" altLang="en-US" sz="1800"/>
              <a:t>하는 </a:t>
            </a:r>
            <a:r>
              <a:rPr lang="en-US" altLang="ko-KR" sz="1800"/>
              <a:t>Machine Learning</a:t>
            </a:r>
            <a:r>
              <a:rPr lang="ko-KR" altLang="en-US" sz="1800"/>
              <a:t>기반의 추론 </a:t>
            </a:r>
            <a:r>
              <a:rPr lang="en-US" altLang="ko-KR" sz="1800"/>
              <a:t>Android APP</a:t>
            </a:r>
          </a:p>
          <a:p>
            <a:pPr lvl="1"/>
            <a:r>
              <a:rPr lang="ko-KR" altLang="en-US" sz="1800"/>
              <a:t> </a:t>
            </a:r>
            <a:r>
              <a:rPr lang="en-US" altLang="ko-KR" sz="1800"/>
              <a:t>SEAL</a:t>
            </a:r>
            <a:r>
              <a:rPr lang="ko-KR" altLang="en-US" sz="1800"/>
              <a:t>을 이용하여 </a:t>
            </a:r>
            <a:r>
              <a:rPr lang="en-US" altLang="ko-KR" sz="1800"/>
              <a:t>User</a:t>
            </a:r>
            <a:r>
              <a:rPr lang="ko-KR" altLang="en-US" sz="1800"/>
              <a:t>의 정보를 </a:t>
            </a:r>
            <a:r>
              <a:rPr lang="en-US" altLang="ko-KR" sz="1800"/>
              <a:t>Mobile APP(Client)</a:t>
            </a:r>
            <a:r>
              <a:rPr lang="ko-KR" altLang="en-US" sz="1800"/>
              <a:t>에서 </a:t>
            </a:r>
            <a:r>
              <a:rPr lang="en-US" altLang="ko-KR" sz="1800"/>
              <a:t>Encrypt</a:t>
            </a:r>
            <a:r>
              <a:rPr lang="ko-KR" altLang="en-US" sz="1800"/>
              <a:t>하여 </a:t>
            </a:r>
            <a:r>
              <a:rPr lang="en-US" altLang="ko-KR" sz="1800"/>
              <a:t>Server, Asuze DB, Account provider(Google, Facebook, Mircrosoft)</a:t>
            </a:r>
            <a:r>
              <a:rPr lang="ko-KR" altLang="en-US" sz="1800"/>
              <a:t>와 통신하는 </a:t>
            </a:r>
            <a:r>
              <a:rPr lang="en-US" altLang="ko-KR" sz="1800"/>
              <a:t>Architecture</a:t>
            </a:r>
          </a:p>
          <a:p>
            <a:pPr lvl="1"/>
            <a:r>
              <a:rPr lang="ko-KR" altLang="en-US" sz="1800"/>
              <a:t>사내에서 </a:t>
            </a:r>
            <a:r>
              <a:rPr lang="en-US" altLang="ko-KR" sz="1800"/>
              <a:t>Test</a:t>
            </a:r>
            <a:r>
              <a:rPr lang="ko-KR" altLang="en-US" sz="1800"/>
              <a:t>하기에는 환경적인 문제 및 </a:t>
            </a:r>
            <a:r>
              <a:rPr lang="en-US" altLang="ko-KR" sz="1800"/>
              <a:t>build </a:t>
            </a:r>
            <a:r>
              <a:rPr lang="ko-KR" altLang="en-US" sz="1800"/>
              <a:t>문제가 많아 선택하지 않은 예제</a:t>
            </a:r>
            <a:endParaRPr lang="en-US" altLang="ko-KR" b="1"/>
          </a:p>
          <a:p>
            <a:r>
              <a:rPr lang="en-US" altLang="ko-KR" b="1"/>
              <a:t>Cloud Functions Demo</a:t>
            </a:r>
          </a:p>
          <a:p>
            <a:pPr lvl="1"/>
            <a:r>
              <a:rPr lang="en-US" altLang="ko-KR" sz="1800"/>
              <a:t>Seal</a:t>
            </a:r>
            <a:r>
              <a:rPr lang="ko-KR" altLang="en-US" sz="1800"/>
              <a:t>기반의 </a:t>
            </a:r>
            <a:r>
              <a:rPr lang="en-US" altLang="ko-KR" sz="1800"/>
              <a:t>Matrix</a:t>
            </a:r>
            <a:r>
              <a:rPr lang="ko-KR" altLang="en-US" sz="1800"/>
              <a:t> 연산</a:t>
            </a:r>
            <a:r>
              <a:rPr lang="en-US" altLang="ko-KR" sz="1800"/>
              <a:t>(</a:t>
            </a:r>
            <a:r>
              <a:rPr lang="ko-KR" altLang="en-US" sz="1800"/>
              <a:t>덧샘</a:t>
            </a:r>
            <a:r>
              <a:rPr lang="en-US" altLang="ko-KR" sz="1800"/>
              <a:t>, </a:t>
            </a:r>
            <a:r>
              <a:rPr lang="ko-KR" altLang="en-US" sz="1800"/>
              <a:t>뺄셈</a:t>
            </a:r>
            <a:r>
              <a:rPr lang="en-US" altLang="ko-KR" sz="1800"/>
              <a:t>, </a:t>
            </a:r>
            <a:r>
              <a:rPr lang="ko-KR" altLang="en-US" sz="1800"/>
              <a:t>곱셈</a:t>
            </a:r>
            <a:r>
              <a:rPr lang="en-US" altLang="ko-KR" sz="1800"/>
              <a:t>)</a:t>
            </a:r>
            <a:r>
              <a:rPr lang="ko-KR" altLang="en-US" sz="1800"/>
              <a:t> 예제로 </a:t>
            </a:r>
            <a:r>
              <a:rPr lang="en-US" altLang="ko-KR" sz="1800"/>
              <a:t>Client</a:t>
            </a:r>
            <a:r>
              <a:rPr lang="ko-KR" altLang="en-US" sz="1800"/>
              <a:t>에서 </a:t>
            </a:r>
            <a:r>
              <a:rPr lang="en-US" altLang="ko-KR" sz="1800"/>
              <a:t>encrypt</a:t>
            </a:r>
            <a:r>
              <a:rPr lang="ko-KR" altLang="en-US" sz="1800"/>
              <a:t>한 </a:t>
            </a:r>
            <a:r>
              <a:rPr lang="en-US" altLang="ko-KR" sz="1800"/>
              <a:t>Matrix data</a:t>
            </a:r>
            <a:r>
              <a:rPr lang="ko-KR" altLang="en-US" sz="1800"/>
              <a:t>를 를 </a:t>
            </a:r>
            <a:r>
              <a:rPr lang="en-US" altLang="ko-KR" sz="1800"/>
              <a:t>server</a:t>
            </a:r>
            <a:r>
              <a:rPr lang="ko-KR" altLang="en-US" sz="1800"/>
              <a:t>에서 연산하여 </a:t>
            </a:r>
            <a:r>
              <a:rPr lang="en-US" altLang="ko-KR" sz="1800"/>
              <a:t>client</a:t>
            </a:r>
            <a:r>
              <a:rPr lang="ko-KR" altLang="en-US" sz="1800"/>
              <a:t>에서 결과를 확인 할 수 있는 예제</a:t>
            </a:r>
            <a:endParaRPr lang="en-US" altLang="ko-KR" sz="1800"/>
          </a:p>
          <a:p>
            <a:pPr lvl="1"/>
            <a:r>
              <a:rPr lang="en-US" altLang="ko-KR" sz="1800"/>
              <a:t>C#</a:t>
            </a:r>
            <a:r>
              <a:rPr lang="ko-KR" altLang="en-US" sz="1800"/>
              <a:t>언어</a:t>
            </a:r>
            <a:r>
              <a:rPr lang="en-US" altLang="ko-KR" sz="1800"/>
              <a:t>, Azure Functions(</a:t>
            </a:r>
            <a:r>
              <a:rPr lang="ko-KR" altLang="en-US" sz="1600"/>
              <a:t>이벤트 기반 서버리스 컴퓨팅 플랫폼</a:t>
            </a:r>
            <a:r>
              <a:rPr lang="en-US" altLang="ko-KR" sz="1800"/>
              <a:t>)</a:t>
            </a:r>
            <a:r>
              <a:rPr lang="ko-KR" altLang="en-US" sz="1800"/>
              <a:t>을 이용</a:t>
            </a:r>
            <a:endParaRPr lang="en-US" altLang="ko-KR" sz="1800"/>
          </a:p>
          <a:p>
            <a:pPr lvl="1"/>
            <a:r>
              <a:rPr lang="ko-KR" altLang="en-US" sz="1800" b="1"/>
              <a:t>추가로</a:t>
            </a:r>
            <a:r>
              <a:rPr lang="en-US" altLang="ko-KR" sz="1800" b="1"/>
              <a:t>, Mnist Data(</a:t>
            </a:r>
            <a:r>
              <a:rPr lang="ko-KR" altLang="en-US" sz="1800" b="1"/>
              <a:t>숫자 손글씨 이미지</a:t>
            </a:r>
            <a:r>
              <a:rPr lang="en-US" altLang="ko-KR" sz="1800" b="1"/>
              <a:t>)</a:t>
            </a:r>
            <a:r>
              <a:rPr lang="ko-KR" altLang="en-US" sz="1800" b="1"/>
              <a:t>를 가지고 </a:t>
            </a:r>
            <a:r>
              <a:rPr lang="en-US" altLang="ko-KR" sz="1800" b="1"/>
              <a:t>Meachine Learning Model(Fully connected 1-layer)</a:t>
            </a:r>
            <a:r>
              <a:rPr lang="ko-KR" altLang="en-US" sz="1800" b="1"/>
              <a:t>를 구현</a:t>
            </a:r>
            <a:r>
              <a:rPr lang="en-US" altLang="ko-KR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839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BootStraping process</a:t>
            </a:r>
            <a:br>
              <a:rPr lang="en-US" altLang="ko-KR" sz="1800"/>
            </a:br>
            <a:br>
              <a:rPr lang="en-US" altLang="ko-KR" sz="1800"/>
            </a:br>
            <a:r>
              <a:rPr lang="ko-KR" altLang="en-US" sz="1800"/>
              <a:t> </a:t>
            </a:r>
            <a:br>
              <a:rPr lang="en-US" altLang="ko-KR" sz="1800"/>
            </a:br>
            <a:endParaRPr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775" y="1197033"/>
            <a:ext cx="3281917" cy="440974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066260" y="2165173"/>
            <a:ext cx="5324303" cy="2677656"/>
            <a:chOff x="7355627" y="2649715"/>
            <a:chExt cx="5324303" cy="2677656"/>
          </a:xfrm>
        </p:grpSpPr>
        <p:grpSp>
          <p:nvGrpSpPr>
            <p:cNvPr id="8" name="그룹 7"/>
            <p:cNvGrpSpPr/>
            <p:nvPr/>
          </p:nvGrpSpPr>
          <p:grpSpPr>
            <a:xfrm>
              <a:off x="7355627" y="2649715"/>
              <a:ext cx="5324303" cy="2677656"/>
              <a:chOff x="6271951" y="2453301"/>
              <a:chExt cx="5324303" cy="26776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71951" y="2453301"/>
                    <a:ext cx="4430683" cy="2677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400" b="0"/>
                  </a:p>
                  <a:p>
                    <a:endParaRPr lang="en-US" altLang="ko-KR" sz="2400"/>
                  </a:p>
                  <a:p>
                    <a:endParaRPr lang="en-US" altLang="ko-KR" sz="2400" b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𝑞𝐼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400"/>
                  </a:p>
                  <a:p>
                    <a:endParaRPr lang="en-US" altLang="ko-KR" sz="2400"/>
                  </a:p>
                  <a:p>
                    <a:endParaRPr lang="en-US" altLang="ko-KR" sz="240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951" y="2453301"/>
                    <a:ext cx="4430683" cy="2677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화살표 연결선 11"/>
              <p:cNvCxnSpPr/>
              <p:nvPr/>
            </p:nvCxnSpPr>
            <p:spPr>
              <a:xfrm>
                <a:off x="8487293" y="2975163"/>
                <a:ext cx="0" cy="5494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549637" y="3065213"/>
                    <a:ext cx="30466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Modulo Up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9637" y="3065213"/>
                    <a:ext cx="30466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4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화살표 연결선 8"/>
            <p:cNvCxnSpPr/>
            <p:nvPr/>
          </p:nvCxnSpPr>
          <p:spPr>
            <a:xfrm>
              <a:off x="9560133" y="4341586"/>
              <a:ext cx="0" cy="549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633313" y="4383461"/>
              <a:ext cx="3046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F(t)</a:t>
              </a:r>
              <a:endParaRPr lang="ko-KR" altLang="en-US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V="1">
            <a:off x="7620000" y="1854200"/>
            <a:ext cx="2135649" cy="111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941599" y="3097444"/>
            <a:ext cx="3814050" cy="9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941599" y="3978325"/>
            <a:ext cx="3783404" cy="1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808733" y="4588625"/>
            <a:ext cx="98118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08733" y="2302626"/>
            <a:ext cx="981187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9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CoeffToSlot &amp; SlotToCoeff</a:t>
            </a:r>
            <a:br>
              <a:rPr lang="en-US" altLang="ko-KR" sz="1800"/>
            </a:br>
            <a:br>
              <a:rPr lang="en-US" altLang="ko-KR" sz="1800"/>
            </a:br>
            <a:r>
              <a:rPr lang="ko-KR" altLang="en-US" sz="1800"/>
              <a:t> </a:t>
            </a:r>
            <a:r>
              <a:rPr lang="en-US" altLang="ko-KR" sz="1800"/>
              <a:t>HEAAN</a:t>
            </a:r>
            <a:r>
              <a:rPr lang="ko-KR" altLang="en-US" sz="1800"/>
              <a:t>은 </a:t>
            </a:r>
            <a:r>
              <a:rPr lang="en-US" altLang="ko-KR" sz="1800"/>
              <a:t>CRT Packing</a:t>
            </a:r>
            <a:r>
              <a:rPr lang="ko-KR" altLang="en-US" sz="1800"/>
              <a:t>을 사용하기 때문에 </a:t>
            </a:r>
            <a:r>
              <a:rPr lang="en-US" altLang="ko-KR" sz="1800"/>
              <a:t>F(t)</a:t>
            </a:r>
            <a:r>
              <a:rPr lang="ko-KR" altLang="en-US" sz="1800"/>
              <a:t>를 적용하기</a:t>
            </a:r>
            <a:br>
              <a:rPr lang="en-US" altLang="ko-KR" sz="1800"/>
            </a:br>
            <a:r>
              <a:rPr lang="ko-KR" altLang="en-US" sz="1800"/>
              <a:t>전에 </a:t>
            </a:r>
            <a:r>
              <a:rPr lang="en-US" altLang="ko-KR" sz="1800"/>
              <a:t>Plaintext Slot</a:t>
            </a:r>
            <a:r>
              <a:rPr lang="ko-KR" altLang="en-US" sz="1800"/>
              <a:t>상태로 </a:t>
            </a:r>
            <a:r>
              <a:rPr lang="en-US" altLang="ko-KR" sz="1800"/>
              <a:t>UnPacking</a:t>
            </a:r>
            <a:r>
              <a:rPr lang="ko-KR" altLang="en-US" sz="1800"/>
              <a:t>을 해줘야 한다</a:t>
            </a:r>
            <a:r>
              <a:rPr lang="en-US" altLang="ko-KR" sz="1800"/>
              <a:t>. (※ Conjugate</a:t>
            </a:r>
            <a:r>
              <a:rPr lang="ko-KR" altLang="en-US" sz="1800"/>
              <a:t>연산이 필요하기 때문</a:t>
            </a:r>
            <a:r>
              <a:rPr lang="en-US" altLang="ko-KR" sz="1800"/>
              <a:t>)</a:t>
            </a:r>
            <a:br>
              <a:rPr lang="en-US" altLang="ko-KR" sz="1800"/>
            </a:br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24" y="2618247"/>
            <a:ext cx="6456471" cy="3491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3773" y="5930899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3" y="5930899"/>
                <a:ext cx="244939" cy="276999"/>
              </a:xfrm>
              <a:prstGeom prst="rect">
                <a:avLst/>
              </a:prstGeom>
              <a:blipFill>
                <a:blip r:embed="rId3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H="1">
            <a:off x="1270000" y="5829299"/>
            <a:ext cx="266700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96300" y="3203881"/>
                <a:ext cx="24511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3203881"/>
                <a:ext cx="24511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96300" y="3946774"/>
                <a:ext cx="24511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3946774"/>
                <a:ext cx="245110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65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Code &lt;coeffToSlotAndEqual&gt;</a:t>
            </a:r>
            <a:br>
              <a:rPr lang="en-US" altLang="ko-KR" sz="1800"/>
            </a:br>
            <a:br>
              <a:rPr lang="en-US" altLang="ko-KR" sz="1800"/>
            </a:br>
            <a:br>
              <a:rPr lang="en-US" altLang="ko-KR" sz="1800"/>
            </a:br>
            <a:endParaRPr lang="en-US" altLang="ko-KR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892300"/>
            <a:ext cx="9561513" cy="46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6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Code &lt;evalExpAndEqual&gt;</a:t>
            </a:r>
            <a:br>
              <a:rPr lang="en-US" altLang="ko-KR" sz="1800"/>
            </a:br>
            <a:br>
              <a:rPr lang="en-US" altLang="ko-KR" sz="1800"/>
            </a:br>
            <a:br>
              <a:rPr lang="en-US" altLang="ko-KR" sz="1800"/>
            </a:br>
            <a:endParaRPr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2045492"/>
            <a:ext cx="7694433" cy="39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07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BootStraping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/>
              <a:t>Code &lt;slotToCoeffAndEqual&gt;</a:t>
            </a:r>
            <a:br>
              <a:rPr lang="en-US" altLang="ko-KR" sz="1800"/>
            </a:br>
            <a:br>
              <a:rPr lang="en-US" altLang="ko-KR" sz="1800"/>
            </a:br>
            <a:br>
              <a:rPr lang="en-US" altLang="ko-KR" sz="1800"/>
            </a:br>
            <a:endParaRPr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5" y="1854200"/>
            <a:ext cx="9265135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SEAL DEMO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b="1"/>
              <a:t>AsureRun Architecture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5" y="923925"/>
            <a:ext cx="7953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SEAL DEMO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b="1"/>
              <a:t>Cloud Functions Demo Architecture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8875" y="4167708"/>
            <a:ext cx="1612900" cy="172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Client(Local)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Private Key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Public Key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Enc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10350" y="2212182"/>
            <a:ext cx="1524000" cy="7858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D/L Model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9998" y="2128999"/>
            <a:ext cx="923352" cy="340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Weight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3700" y="2889572"/>
            <a:ext cx="768350" cy="251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Bias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202" y="1938591"/>
            <a:ext cx="502796" cy="6712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202" y="2636965"/>
            <a:ext cx="502796" cy="6712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312150" y="2322942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293100" y="2896886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11950" y="4132260"/>
            <a:ext cx="1612900" cy="172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Server(Local)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477250" y="3451764"/>
            <a:ext cx="892748" cy="8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04300" y="3798376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5" y="2998435"/>
            <a:ext cx="530225" cy="5302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65450" y="3098464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Datas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55106" y="3574943"/>
            <a:ext cx="373062" cy="51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171950" y="4714875"/>
            <a:ext cx="23876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0100" y="4167708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Encrypted Data &amp; Public key</a:t>
            </a:r>
            <a:endParaRPr lang="ko-KR" altLang="en-US" sz="120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4175" y="5295900"/>
            <a:ext cx="2365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4175" y="5397795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Computed Encrypted Data &amp;</a:t>
            </a:r>
          </a:p>
          <a:p>
            <a:r>
              <a:rPr lang="en-US" altLang="ko-KR" sz="1200"/>
              <a:t>ML model prediction</a:t>
            </a:r>
            <a:endParaRPr lang="ko-KR" altLang="en-US" sz="12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63" y="2903684"/>
            <a:ext cx="502796" cy="6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3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Homomorphic Encryption(CKKS)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1"/>
            <a:ext cx="7439629" cy="47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Homomorphic Encryption(CKKS)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961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1"/>
            <a:ext cx="8724900" cy="45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6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Homomorphic Encryption(CKKS)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4763"/>
            <a:ext cx="8686800" cy="55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Homomorphic Encryption(CKKS)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9063"/>
            <a:ext cx="7061200" cy="50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1121</Words>
  <Application>Microsoft Office PowerPoint</Application>
  <PresentationFormat>와이드스크린</PresentationFormat>
  <Paragraphs>317</Paragraphs>
  <Slides>34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SEAL-DL (Simple Encrypted Arithmetic Library – Deep Learning)</vt:lpstr>
      <vt:lpstr>Contents</vt:lpstr>
      <vt:lpstr>SEAL DEMO(https://github.com/microsoft/SEAL-Demo)</vt:lpstr>
      <vt:lpstr>SEAL DEMO</vt:lpstr>
      <vt:lpstr>SEAL DEMO</vt:lpstr>
      <vt:lpstr>Homomorphic Encryption(CKKS)</vt:lpstr>
      <vt:lpstr>Homomorphic Encryption(CKKS)</vt:lpstr>
      <vt:lpstr>Homomorphic Encryption(CKKS)</vt:lpstr>
      <vt:lpstr>Homomorphic Encryption(CKKS)</vt:lpstr>
      <vt:lpstr>DL(MNIST-FC1)</vt:lpstr>
      <vt:lpstr>DL(MNIST-FC1)</vt:lpstr>
      <vt:lpstr>Efficient Matrix Product (https://github.com/microsoft/SEAL-Demo/blob/master/CloudFunctionsDemo/ClientBasedFunctions/ClientBasedFunctions/MatrixProduct.md) </vt:lpstr>
      <vt:lpstr>Implement</vt:lpstr>
      <vt:lpstr>Implement(Client)</vt:lpstr>
      <vt:lpstr>Implement(Client)</vt:lpstr>
      <vt:lpstr>Implement(Client)</vt:lpstr>
      <vt:lpstr>Implement(Server)</vt:lpstr>
      <vt:lpstr>Implement(Server)</vt:lpstr>
      <vt:lpstr>Implement(Server)</vt:lpstr>
      <vt:lpstr>Implement(Client)</vt:lpstr>
      <vt:lpstr>RUN</vt:lpstr>
      <vt:lpstr>Multi Inference</vt:lpstr>
      <vt:lpstr>Multi Inference</vt:lpstr>
      <vt:lpstr>Multi Inference</vt:lpstr>
      <vt:lpstr>BootStrapinghttps://github.com/snucrypto/HEAAN</vt:lpstr>
      <vt:lpstr>BootStraping</vt:lpstr>
      <vt:lpstr>BootStraping</vt:lpstr>
      <vt:lpstr>BootStraping</vt:lpstr>
      <vt:lpstr>BootStraping</vt:lpstr>
      <vt:lpstr>BootStraping</vt:lpstr>
      <vt:lpstr>BootStraping</vt:lpstr>
      <vt:lpstr>BootStraping</vt:lpstr>
      <vt:lpstr>BootStraping</vt:lpstr>
      <vt:lpstr>BootStraping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강의범/Uibeom Kang</dc:creator>
  <cp:lastModifiedBy>강 의범</cp:lastModifiedBy>
  <cp:revision>152</cp:revision>
  <dcterms:created xsi:type="dcterms:W3CDTF">2020-06-12T03:07:02Z</dcterms:created>
  <dcterms:modified xsi:type="dcterms:W3CDTF">2021-12-28T12:33:37Z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