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0" d="100"/>
          <a:sy n="40" d="100"/>
        </p:scale>
        <p:origin x="589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8F00-ACA6-3CF3-B0AC-283E63E6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E5A9E-2652-E907-06B7-E0E43200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0D24-5E2D-6630-932E-AE1A86FC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46B9-2E77-1045-901F-45BB4CDD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F4D8-529B-22F0-940D-F4EFA4D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5BB7-25E3-EBEB-3346-7DD3AA1B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918F-E220-C524-9D54-9696D0DF4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282C-FE0C-E542-EE56-25266FCF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6AFF-F3C7-6887-2204-B9038D06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F389-9BCD-1C50-02C3-E2D833A0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14C02-6255-C971-2FBA-B2837355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0A29E-847E-6FD5-250C-2C7FD6254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4592-A24A-C8A6-78B1-5440AEB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28EA-47CA-81D8-546A-9EB27C5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5C81-7A21-D332-1A59-664E71F7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0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6CF-A717-215B-4E59-065F3B14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1375-77FE-026D-85B7-2E13F0D8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EE6D-B712-DD73-97EC-BA7DB05A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6C75-EB27-0448-B036-DED75732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65FE-6C94-8316-C55E-18C87CB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2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7820-B0B1-09EA-C045-85F5B592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8D58-9764-2207-01CA-9F3E382A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249D-5155-E574-75F3-FA3B33F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6A00-8176-50C9-F38F-62866FB6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2930-C94B-C2FA-7F18-7B0E4D83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D935-793E-1713-A10F-4D18D981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620C-88BB-669C-BEFE-164055700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3050-F568-B8B8-0437-A53438F9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E15C-888D-1398-0815-8286F29E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89C5-4D10-1D35-1A59-240248AB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2822-BE95-1BAB-920F-4F66E713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64ED-0FF1-4FAB-84CC-7C15AB8E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5EFF-13E8-9423-370D-FD74FF13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4A45B-4145-34CD-96C9-56C5B71C5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4E45F-42FF-1BB9-85E1-3762AB70C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9B34-1FF4-E992-A5E3-26EE754FA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F41F4-D67B-0468-3F6C-E61E5060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A30E3-E430-BD82-089B-F14FF6A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F7F5-D484-5C96-711D-8D00C99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3FF0-F932-838F-F1B1-07E6BA58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5A3EE-A19E-B196-84AD-5412143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EC871-A365-205D-E018-1CB91A4E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9F24-97A7-C90E-EC0A-B2EC02DE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6DCDE-E132-DCC2-1CB3-6A1008D7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45978-2B6B-EFC5-E22E-0E0571EC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7C381-7B95-F24D-60B0-C2E1DA9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4726-F45E-4963-231B-581BEE7C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7785-4CC6-369F-72A3-9DCEA35E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188C5-8BCE-0614-A0A7-D79F42CE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307F-4223-FBA0-6BB1-462545F9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6171-9E40-B657-7739-F5646AB7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1E95-B0A9-71DB-4D1C-D96A3409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9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D3D-CA1A-7C7B-AF68-797E05BE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3D59E-3AF1-3367-E3E0-CD7C2FA4D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5AAF4-5643-A9E2-1F8F-007D0EBB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0FFC9-60BF-3610-7970-0D2C7FBD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0824A-8511-02A9-2F8B-2EBEAFE4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FB57-1BC5-6032-A16B-0CE6A62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6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A5334-8344-C206-0F2D-F161E8CC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6735-6E72-ED3D-1383-C66AC80B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C19F-A399-496F-DA1C-FB10B3762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E779-0757-48FB-AA8E-33F7EE48A0E3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1B0C-7A7D-21F1-F4D3-ACD613AB8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403-97A0-F2E5-0245-BE78075EB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FD64-7F8D-45D0-A458-BF120E76E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6D82-46DC-46C5-F192-C5E6AB79F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br>
              <a:rPr lang="en-GB" altLang="zh-CN" sz="3600" b="1" kern="100" dirty="0">
                <a:solidFill>
                  <a:srgbClr val="000000"/>
                </a:solidFill>
                <a:effectLst/>
                <a:latin typeface="DengXian Light" panose="02010600030101010101" pitchFamily="2" charset="-122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b="1" dirty="0">
                <a:latin typeface="+mn-lt"/>
                <a:ea typeface="+mn-ea"/>
                <a:cs typeface="+mn-cs"/>
              </a:rPr>
              <a:t>一个文献挖掘的案例及流程</a:t>
            </a:r>
            <a:br>
              <a:rPr lang="en-GB" sz="4400" b="1" dirty="0">
                <a:latin typeface="+mn-lt"/>
                <a:ea typeface="+mn-ea"/>
                <a:cs typeface="+mn-cs"/>
              </a:rPr>
            </a:br>
            <a:endParaRPr lang="en-GB" sz="31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4DB6-438E-10BB-4D80-6376BA25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zh-CN" dirty="0"/>
          </a:p>
          <a:p>
            <a:r>
              <a:rPr lang="zh-CN" altLang="en-US" dirty="0"/>
              <a:t>北京迈高材云科技有限公司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77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E5C0-9BFD-0C5C-FEC9-A6B1BE1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05129"/>
            <a:ext cx="11270942" cy="575908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构造用于“语料筛选</a:t>
            </a:r>
            <a:r>
              <a:rPr lang="zh-CN" sz="4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模型”的指令性微调数据</a:t>
            </a:r>
            <a:endParaRPr lang="en-GB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612E-EF66-5C5C-E44C-D6F22E1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1000318"/>
            <a:ext cx="10515600" cy="642216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语料筛选模型：</a:t>
            </a:r>
            <a:r>
              <a:rPr lang="zh-CN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含有所需信息的语料片段，从语料库中找出来</a:t>
            </a:r>
            <a:endParaRPr lang="en-GB" altLang="zh-CN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077BD-4D7C-E8A6-F762-4243EAE675DF}"/>
              </a:ext>
            </a:extLst>
          </p:cNvPr>
          <p:cNvSpPr txBox="1"/>
          <p:nvPr/>
        </p:nvSpPr>
        <p:spPr>
          <a:xfrm>
            <a:off x="758300" y="2455334"/>
            <a:ext cx="11027299" cy="313932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“输入“：”你是一个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模型，请按如下格式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进行语料筛选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含玻璃化转变温度的语料片段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“”}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，输出即为格式化的信息。下面给出文献：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“水分含量是影响面制品玻璃化转变温度的一个重要因素。一般情况下，水对玻璃态起增塑作用，体系中水分含量越高，玻璃化转变温度越低。在面团的玻璃化转变温度测量过程中发现：当面团中水分含量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。“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“先取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50g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面粉， 加入一定程度的蒸馏水，（添加水的质量见表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），然后用玻璃棒搅拌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5min,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使其均匀后制成面团，醒发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30min,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备用。” 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含所需信息的语料片段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，”输出“：“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含玻璃化转变温度的语料片段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：水分含量是影响面制品玻璃化转变温度的一个重要因素。一般情况下，水对玻璃态起增塑作用，体系中水分含量越高，玻璃化转变温度越低。在面团的玻璃化转变温度测量过程中发现：当面团中水分含量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”}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”｝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F0056-0B3C-602F-6C94-CBBFCDC16773}"/>
              </a:ext>
            </a:extLst>
          </p:cNvPr>
          <p:cNvSpPr txBox="1"/>
          <p:nvPr/>
        </p:nvSpPr>
        <p:spPr>
          <a:xfrm>
            <a:off x="642891" y="1777149"/>
            <a:ext cx="385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 指令微调数据示例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58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AE4E-3531-C9B4-1017-1805D80C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136526"/>
            <a:ext cx="7213600" cy="68474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a typeface="DengXian" panose="02010600030101010101" pitchFamily="2" charset="-122"/>
                <a:cs typeface="Times New Roman" panose="02020603050405020304" pitchFamily="18" charset="0"/>
              </a:rPr>
              <a:t>微调构建“语料筛选模型”</a:t>
            </a:r>
            <a:endParaRPr lang="en-GB" sz="3600" b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D4FBADE4-160C-30E8-14A6-AAD0F40B083B}"/>
              </a:ext>
            </a:extLst>
          </p:cNvPr>
          <p:cNvSpPr/>
          <p:nvPr/>
        </p:nvSpPr>
        <p:spPr>
          <a:xfrm>
            <a:off x="101601" y="1430870"/>
            <a:ext cx="7882466" cy="529060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输入“：”你是一个基础模型模型，请按如下格式筛选语料：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含玻璃化转变温度的语料片段“”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，输出即为格式化的信息。下面给出文献：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“水分含量是影响面制品玻璃化转变温度的一个重要因素。一般情况下，水对玻璃态起增塑作用，体系中水分含量越高，玻璃化转变温度越低。在面团的玻璃化转变温度测量过程中发现：当面团中水分含量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。“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“先取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50g 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面粉， 加入一定程度的蒸馏水，（添加水的质量见表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），然后用玻璃棒搅拌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5min, 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使其均匀后制成面团，醒发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30min, 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备用。” 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含所需信息的语料片段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，”输出“：“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含玻璃化转变温度的语料片段“：水分含量是影响面制品玻璃化转变温度的一个重要因素。一般情况下，水对玻璃态起增塑作用，体系中水分含量越高，玻璃化转变温度越低。在面团的玻璃化转变温度测量过程中发现：当面团中水分含量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40%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。”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}”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4D391-215D-0A50-9766-96FB2652E05C}"/>
              </a:ext>
            </a:extLst>
          </p:cNvPr>
          <p:cNvSpPr/>
          <p:nvPr/>
        </p:nvSpPr>
        <p:spPr>
          <a:xfrm>
            <a:off x="9694331" y="1955804"/>
            <a:ext cx="2396067" cy="1032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LAMMA / GLM</a:t>
            </a:r>
          </a:p>
          <a:p>
            <a:pPr algn="ctr"/>
            <a:r>
              <a:rPr lang="zh-CN" altLang="en-US" sz="2400" dirty="0"/>
              <a:t>基础模型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E452F-34CA-EA4B-EDA1-E4258A713780}"/>
              </a:ext>
            </a:extLst>
          </p:cNvPr>
          <p:cNvSpPr/>
          <p:nvPr/>
        </p:nvSpPr>
        <p:spPr>
          <a:xfrm>
            <a:off x="9575800" y="3750737"/>
            <a:ext cx="2396066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语料筛选模型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A12882-0C31-5AEA-14AE-ED0398B69FE4}"/>
              </a:ext>
            </a:extLst>
          </p:cNvPr>
          <p:cNvSpPr/>
          <p:nvPr/>
        </p:nvSpPr>
        <p:spPr>
          <a:xfrm>
            <a:off x="7984066" y="2269072"/>
            <a:ext cx="1706033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0BA5AC5-1ED3-A503-74BF-2DD18B5F2C25}"/>
              </a:ext>
            </a:extLst>
          </p:cNvPr>
          <p:cNvSpPr/>
          <p:nvPr/>
        </p:nvSpPr>
        <p:spPr>
          <a:xfrm>
            <a:off x="10600267" y="2988738"/>
            <a:ext cx="440266" cy="76199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44693-D3AB-30A9-5414-257F6890FC18}"/>
              </a:ext>
            </a:extLst>
          </p:cNvPr>
          <p:cNvSpPr txBox="1"/>
          <p:nvPr/>
        </p:nvSpPr>
        <p:spPr>
          <a:xfrm>
            <a:off x="7984067" y="1955803"/>
            <a:ext cx="18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指令微调数据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52904-25AC-AB85-30A8-B5FF2AD026C7}"/>
              </a:ext>
            </a:extLst>
          </p:cNvPr>
          <p:cNvSpPr txBox="1"/>
          <p:nvPr/>
        </p:nvSpPr>
        <p:spPr>
          <a:xfrm>
            <a:off x="9948333" y="3135873"/>
            <a:ext cx="8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59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BE2E-20A3-6CC6-70CD-F5889CF6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a typeface="DengXian" panose="02010600030101010101" pitchFamily="2" charset="-122"/>
                <a:cs typeface="Times New Roman" panose="02020603050405020304" pitchFamily="18" charset="0"/>
              </a:rPr>
              <a:t>文献数据提取</a:t>
            </a:r>
            <a:endParaRPr lang="en-GB" sz="3600" b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58480A1-532A-996D-8996-22669D5F5677}"/>
              </a:ext>
            </a:extLst>
          </p:cNvPr>
          <p:cNvSpPr/>
          <p:nvPr/>
        </p:nvSpPr>
        <p:spPr>
          <a:xfrm>
            <a:off x="1320798" y="4047082"/>
            <a:ext cx="2015077" cy="117369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语料库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0AB8F-D713-7253-BF02-D7718F0C9594}"/>
              </a:ext>
            </a:extLst>
          </p:cNvPr>
          <p:cNvSpPr/>
          <p:nvPr/>
        </p:nvSpPr>
        <p:spPr>
          <a:xfrm>
            <a:off x="4699009" y="4047083"/>
            <a:ext cx="2370667" cy="973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语料筛选模型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11C5A-B182-2D97-A4B2-A7E1B27101D7}"/>
              </a:ext>
            </a:extLst>
          </p:cNvPr>
          <p:cNvSpPr/>
          <p:nvPr/>
        </p:nvSpPr>
        <p:spPr>
          <a:xfrm>
            <a:off x="8170342" y="4047082"/>
            <a:ext cx="2921001" cy="973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文献数据提取模型</a:t>
            </a:r>
            <a:endParaRPr lang="en-GB" sz="2400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DACA2F8-C6C9-FEA7-DD2C-5D5DF1E84B29}"/>
              </a:ext>
            </a:extLst>
          </p:cNvPr>
          <p:cNvSpPr/>
          <p:nvPr/>
        </p:nvSpPr>
        <p:spPr>
          <a:xfrm>
            <a:off x="8250775" y="5792274"/>
            <a:ext cx="2760134" cy="97366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材料数据库</a:t>
            </a:r>
            <a:endParaRPr lang="en-GB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C560E-5EC8-41ED-47CA-6D4DE263E510}"/>
              </a:ext>
            </a:extLst>
          </p:cNvPr>
          <p:cNvSpPr/>
          <p:nvPr/>
        </p:nvSpPr>
        <p:spPr>
          <a:xfrm>
            <a:off x="3471342" y="4313782"/>
            <a:ext cx="1109133" cy="440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C6AD2D-6C12-62B7-7A77-E36055F44590}"/>
              </a:ext>
            </a:extLst>
          </p:cNvPr>
          <p:cNvSpPr/>
          <p:nvPr/>
        </p:nvSpPr>
        <p:spPr>
          <a:xfrm>
            <a:off x="7031576" y="4307960"/>
            <a:ext cx="1109133" cy="440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CB3CAC5-679E-8F69-8214-459730C2F6AC}"/>
              </a:ext>
            </a:extLst>
          </p:cNvPr>
          <p:cNvSpPr/>
          <p:nvPr/>
        </p:nvSpPr>
        <p:spPr>
          <a:xfrm>
            <a:off x="9372610" y="5020750"/>
            <a:ext cx="414858" cy="7450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839FAF-5922-9B7F-2E26-9C0010BE2C19}"/>
              </a:ext>
            </a:extLst>
          </p:cNvPr>
          <p:cNvSpPr/>
          <p:nvPr/>
        </p:nvSpPr>
        <p:spPr>
          <a:xfrm>
            <a:off x="4910666" y="1799977"/>
            <a:ext cx="2370667" cy="770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</a:t>
            </a:r>
            <a:endParaRPr lang="en-GB" sz="2400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9C46D14-C0B9-378A-BDF1-8D7F8EAF4C1C}"/>
              </a:ext>
            </a:extLst>
          </p:cNvPr>
          <p:cNvSpPr/>
          <p:nvPr/>
        </p:nvSpPr>
        <p:spPr>
          <a:xfrm>
            <a:off x="1320798" y="1710290"/>
            <a:ext cx="2015077" cy="117369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原始文献</a:t>
            </a:r>
            <a:endParaRPr lang="en-GB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1A2C1-D1BE-2A35-25D9-812806576A7F}"/>
              </a:ext>
            </a:extLst>
          </p:cNvPr>
          <p:cNvSpPr/>
          <p:nvPr/>
        </p:nvSpPr>
        <p:spPr>
          <a:xfrm>
            <a:off x="8394705" y="1799977"/>
            <a:ext cx="2370667" cy="770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文本识别与检测</a:t>
            </a:r>
            <a:endParaRPr lang="en-GB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709C0F-2422-80D1-3A7B-FE0B76D72F74}"/>
              </a:ext>
            </a:extLst>
          </p:cNvPr>
          <p:cNvSpPr/>
          <p:nvPr/>
        </p:nvSpPr>
        <p:spPr>
          <a:xfrm>
            <a:off x="3471342" y="1965077"/>
            <a:ext cx="1227667" cy="440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AA599A6-B9A6-6309-411C-B37D27379098}"/>
              </a:ext>
            </a:extLst>
          </p:cNvPr>
          <p:cNvSpPr/>
          <p:nvPr/>
        </p:nvSpPr>
        <p:spPr>
          <a:xfrm>
            <a:off x="7285572" y="1910046"/>
            <a:ext cx="1109133" cy="440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8D475E-E499-3E67-7100-F664FF81538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80039" y="2570444"/>
            <a:ext cx="21160" cy="5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F0A93-BFA6-A66B-867C-03866B0FA4C9}"/>
              </a:ext>
            </a:extLst>
          </p:cNvPr>
          <p:cNvCxnSpPr>
            <a:cxnSpLocks/>
          </p:cNvCxnSpPr>
          <p:nvPr/>
        </p:nvCxnSpPr>
        <p:spPr>
          <a:xfrm flipH="1">
            <a:off x="2700867" y="3081867"/>
            <a:ext cx="68791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3CCF75-DAA9-F7C9-38B2-AE5AA4F3F612}"/>
              </a:ext>
            </a:extLst>
          </p:cNvPr>
          <p:cNvCxnSpPr/>
          <p:nvPr/>
        </p:nvCxnSpPr>
        <p:spPr>
          <a:xfrm>
            <a:off x="2700867" y="3081867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1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B43F273-0CF5-BBEF-A939-24CF176288F5}"/>
              </a:ext>
            </a:extLst>
          </p:cNvPr>
          <p:cNvSpPr/>
          <p:nvPr/>
        </p:nvSpPr>
        <p:spPr>
          <a:xfrm>
            <a:off x="567317" y="6257803"/>
            <a:ext cx="2240315" cy="59640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材料数据库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6385-3145-5327-7CB9-F66737248655}"/>
              </a:ext>
            </a:extLst>
          </p:cNvPr>
          <p:cNvSpPr txBox="1"/>
          <p:nvPr/>
        </p:nvSpPr>
        <p:spPr>
          <a:xfrm>
            <a:off x="1188480" y="2972559"/>
            <a:ext cx="1820564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布局检测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CE9BC-2D48-4870-6756-A44A5AEBAF86}"/>
              </a:ext>
            </a:extLst>
          </p:cNvPr>
          <p:cNvSpPr txBox="1"/>
          <p:nvPr/>
        </p:nvSpPr>
        <p:spPr>
          <a:xfrm>
            <a:off x="1188480" y="2255330"/>
            <a:ext cx="1838852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图像预处理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FC69F-DE0C-D835-AE30-790560001450}"/>
              </a:ext>
            </a:extLst>
          </p:cNvPr>
          <p:cNvSpPr txBox="1"/>
          <p:nvPr/>
        </p:nvSpPr>
        <p:spPr>
          <a:xfrm>
            <a:off x="1162360" y="3698934"/>
            <a:ext cx="1924628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文本识别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20424A8-5686-3C8D-8F59-15B89E6134C7}"/>
              </a:ext>
            </a:extLst>
          </p:cNvPr>
          <p:cNvSpPr/>
          <p:nvPr/>
        </p:nvSpPr>
        <p:spPr>
          <a:xfrm>
            <a:off x="1874181" y="2633806"/>
            <a:ext cx="249382" cy="331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F848F52-84D1-7302-3B95-08662FBC94C5}"/>
              </a:ext>
            </a:extLst>
          </p:cNvPr>
          <p:cNvSpPr/>
          <p:nvPr/>
        </p:nvSpPr>
        <p:spPr>
          <a:xfrm>
            <a:off x="1872201" y="3329079"/>
            <a:ext cx="287937" cy="3644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C499FB6-4C09-D0E9-A1F2-80B703894174}"/>
              </a:ext>
            </a:extLst>
          </p:cNvPr>
          <p:cNvSpPr/>
          <p:nvPr/>
        </p:nvSpPr>
        <p:spPr>
          <a:xfrm rot="2071068">
            <a:off x="1352633" y="4054540"/>
            <a:ext cx="309822" cy="657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91E66-44BB-9213-9565-3F79E908F964}"/>
              </a:ext>
            </a:extLst>
          </p:cNvPr>
          <p:cNvSpPr txBox="1"/>
          <p:nvPr/>
        </p:nvSpPr>
        <p:spPr>
          <a:xfrm>
            <a:off x="255793" y="5494536"/>
            <a:ext cx="1412318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表格数据提取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5C37F-85BD-4D5D-B72C-F7D9B2C6A7DB}"/>
              </a:ext>
            </a:extLst>
          </p:cNvPr>
          <p:cNvSpPr/>
          <p:nvPr/>
        </p:nvSpPr>
        <p:spPr>
          <a:xfrm>
            <a:off x="3364651" y="5457960"/>
            <a:ext cx="13241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语料库构建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73A42D0-2EB2-9B14-9A3C-FDCAB816B77F}"/>
              </a:ext>
            </a:extLst>
          </p:cNvPr>
          <p:cNvSpPr/>
          <p:nvPr/>
        </p:nvSpPr>
        <p:spPr>
          <a:xfrm>
            <a:off x="2071407" y="4091616"/>
            <a:ext cx="287506" cy="5050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FC719B9-DEA9-981D-28D9-B325F3188A7F}"/>
              </a:ext>
            </a:extLst>
          </p:cNvPr>
          <p:cNvSpPr/>
          <p:nvPr/>
        </p:nvSpPr>
        <p:spPr>
          <a:xfrm>
            <a:off x="999071" y="5003083"/>
            <a:ext cx="297876" cy="4695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B052AE3-755F-A956-8CFC-C417E788A562}"/>
              </a:ext>
            </a:extLst>
          </p:cNvPr>
          <p:cNvSpPr/>
          <p:nvPr/>
        </p:nvSpPr>
        <p:spPr>
          <a:xfrm>
            <a:off x="2030835" y="4972460"/>
            <a:ext cx="297876" cy="4759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5043E-A209-D7C1-C173-05CF5DFEFD3A}"/>
              </a:ext>
            </a:extLst>
          </p:cNvPr>
          <p:cNvSpPr txBox="1"/>
          <p:nvPr/>
        </p:nvSpPr>
        <p:spPr>
          <a:xfrm>
            <a:off x="1161048" y="656268"/>
            <a:ext cx="1838852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不同格式文献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PDF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CAJ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23E1D3-CECE-A3E1-8F80-201B1F6DB784}"/>
              </a:ext>
            </a:extLst>
          </p:cNvPr>
          <p:cNvSpPr/>
          <p:nvPr/>
        </p:nvSpPr>
        <p:spPr>
          <a:xfrm>
            <a:off x="1170192" y="1598840"/>
            <a:ext cx="18388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文献图像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FA0EAA9-9013-130F-A5E4-8E467D0CA0D4}"/>
              </a:ext>
            </a:extLst>
          </p:cNvPr>
          <p:cNvSpPr/>
          <p:nvPr/>
        </p:nvSpPr>
        <p:spPr>
          <a:xfrm>
            <a:off x="1928056" y="1279653"/>
            <a:ext cx="249382" cy="331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0EA3BB9-838E-3159-4DAF-7073C85E0A52}"/>
              </a:ext>
            </a:extLst>
          </p:cNvPr>
          <p:cNvSpPr/>
          <p:nvPr/>
        </p:nvSpPr>
        <p:spPr>
          <a:xfrm>
            <a:off x="1917646" y="1955554"/>
            <a:ext cx="249382" cy="331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E7E43A-26F3-5FAE-62C7-C9A6AF5BE80E}"/>
              </a:ext>
            </a:extLst>
          </p:cNvPr>
          <p:cNvSpPr/>
          <p:nvPr/>
        </p:nvSpPr>
        <p:spPr>
          <a:xfrm rot="19329599">
            <a:off x="2861268" y="4021869"/>
            <a:ext cx="332127" cy="639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F1C43F-EE14-97D7-BB9F-1CAC164F626B}"/>
              </a:ext>
            </a:extLst>
          </p:cNvPr>
          <p:cNvSpPr/>
          <p:nvPr/>
        </p:nvSpPr>
        <p:spPr>
          <a:xfrm>
            <a:off x="650290" y="4644547"/>
            <a:ext cx="982873" cy="3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表格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F39FE7-FB03-52D0-0E29-525368FF4643}"/>
              </a:ext>
            </a:extLst>
          </p:cNvPr>
          <p:cNvSpPr/>
          <p:nvPr/>
        </p:nvSpPr>
        <p:spPr>
          <a:xfrm>
            <a:off x="1730924" y="4628654"/>
            <a:ext cx="1161550" cy="319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图像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378273-3A9E-6FDE-9044-51EDB959D0B6}"/>
              </a:ext>
            </a:extLst>
          </p:cNvPr>
          <p:cNvSpPr/>
          <p:nvPr/>
        </p:nvSpPr>
        <p:spPr>
          <a:xfrm>
            <a:off x="3050290" y="4612808"/>
            <a:ext cx="982873" cy="3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语料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539BCC-474C-D099-F6CA-CE8761B3D6E0}"/>
              </a:ext>
            </a:extLst>
          </p:cNvPr>
          <p:cNvSpPr txBox="1"/>
          <p:nvPr/>
        </p:nvSpPr>
        <p:spPr>
          <a:xfrm>
            <a:off x="1750307" y="5472614"/>
            <a:ext cx="1480370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图像数据提取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D9BEA292-37A0-8BB8-5190-5F902E4C0D18}"/>
              </a:ext>
            </a:extLst>
          </p:cNvPr>
          <p:cNvSpPr/>
          <p:nvPr/>
        </p:nvSpPr>
        <p:spPr>
          <a:xfrm>
            <a:off x="3224544" y="6257803"/>
            <a:ext cx="1454719" cy="59640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向量数据库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5705F22-A8BF-15DB-12F5-616688BF71FA}"/>
              </a:ext>
            </a:extLst>
          </p:cNvPr>
          <p:cNvSpPr/>
          <p:nvPr/>
        </p:nvSpPr>
        <p:spPr>
          <a:xfrm rot="19467870">
            <a:off x="1104333" y="5835649"/>
            <a:ext cx="357877" cy="5404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469C8B7-3B81-42FB-AD9F-1D12668FF4E1}"/>
              </a:ext>
            </a:extLst>
          </p:cNvPr>
          <p:cNvSpPr/>
          <p:nvPr/>
        </p:nvSpPr>
        <p:spPr>
          <a:xfrm rot="2093846">
            <a:off x="2207428" y="5786083"/>
            <a:ext cx="357877" cy="54044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F261487-3DF3-D7F5-67BA-136CBFC87AF6}"/>
              </a:ext>
            </a:extLst>
          </p:cNvPr>
          <p:cNvSpPr/>
          <p:nvPr/>
        </p:nvSpPr>
        <p:spPr>
          <a:xfrm>
            <a:off x="3527472" y="5016562"/>
            <a:ext cx="297876" cy="4168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6EADBBB-E891-5646-F13B-D2BCAF28B7AB}"/>
              </a:ext>
            </a:extLst>
          </p:cNvPr>
          <p:cNvSpPr/>
          <p:nvPr/>
        </p:nvSpPr>
        <p:spPr>
          <a:xfrm>
            <a:off x="3732898" y="5827292"/>
            <a:ext cx="338203" cy="4759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F3C90C-5AC7-8C33-1BEE-664FC35679D7}"/>
              </a:ext>
            </a:extLst>
          </p:cNvPr>
          <p:cNvSpPr txBox="1"/>
          <p:nvPr/>
        </p:nvSpPr>
        <p:spPr>
          <a:xfrm>
            <a:off x="2139579" y="2568503"/>
            <a:ext cx="117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openCV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9DEB0-D979-DBC1-A536-9AFFBB24A390}"/>
              </a:ext>
            </a:extLst>
          </p:cNvPr>
          <p:cNvSpPr txBox="1"/>
          <p:nvPr/>
        </p:nvSpPr>
        <p:spPr>
          <a:xfrm>
            <a:off x="1236348" y="1285328"/>
            <a:ext cx="117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caj2pdf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A86C51-9F25-B316-1766-9F7310045EF4}"/>
              </a:ext>
            </a:extLst>
          </p:cNvPr>
          <p:cNvSpPr txBox="1"/>
          <p:nvPr/>
        </p:nvSpPr>
        <p:spPr>
          <a:xfrm>
            <a:off x="2194120" y="3320825"/>
            <a:ext cx="145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Layout-parser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E8EE89-45F8-8144-4B34-20E2C6795B78}"/>
              </a:ext>
            </a:extLst>
          </p:cNvPr>
          <p:cNvSpPr txBox="1"/>
          <p:nvPr/>
        </p:nvSpPr>
        <p:spPr>
          <a:xfrm>
            <a:off x="3123733" y="3926703"/>
            <a:ext cx="182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英文：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tesseract-OCR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45E1B-6BE1-9A58-B666-127BA6CC4009}"/>
              </a:ext>
            </a:extLst>
          </p:cNvPr>
          <p:cNvSpPr txBox="1"/>
          <p:nvPr/>
        </p:nvSpPr>
        <p:spPr>
          <a:xfrm>
            <a:off x="-37648" y="5096993"/>
            <a:ext cx="145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image2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table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EA67C5-5408-79FC-D1D7-FF735B3ABEA6}"/>
              </a:ext>
            </a:extLst>
          </p:cNvPr>
          <p:cNvSpPr txBox="1"/>
          <p:nvPr/>
        </p:nvSpPr>
        <p:spPr>
          <a:xfrm>
            <a:off x="3132686" y="4157215"/>
            <a:ext cx="192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中文：</a:t>
            </a:r>
            <a:r>
              <a:rPr kumimoji="0" lang="en-GB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Paddle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F6BF0-F426-3D02-D51A-1143041EA8F0}"/>
              </a:ext>
            </a:extLst>
          </p:cNvPr>
          <p:cNvSpPr txBox="1"/>
          <p:nvPr/>
        </p:nvSpPr>
        <p:spPr>
          <a:xfrm>
            <a:off x="2281272" y="4989394"/>
            <a:ext cx="108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plotdigitizer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C6A922-E5D2-1614-9ACD-6E2F7E4E75F7}"/>
              </a:ext>
            </a:extLst>
          </p:cNvPr>
          <p:cNvSpPr txBox="1"/>
          <p:nvPr/>
        </p:nvSpPr>
        <p:spPr>
          <a:xfrm>
            <a:off x="3738238" y="5001271"/>
            <a:ext cx="81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Faiss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695E290-B897-AE00-D052-A1B2DA7BE51C}"/>
              </a:ext>
            </a:extLst>
          </p:cNvPr>
          <p:cNvSpPr/>
          <p:nvPr/>
        </p:nvSpPr>
        <p:spPr>
          <a:xfrm>
            <a:off x="7125502" y="5953868"/>
            <a:ext cx="2442117" cy="69866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材料数据库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466F35-07BE-9F24-8BBA-D8D2AB61215E}"/>
              </a:ext>
            </a:extLst>
          </p:cNvPr>
          <p:cNvSpPr txBox="1"/>
          <p:nvPr/>
        </p:nvSpPr>
        <p:spPr>
          <a:xfrm>
            <a:off x="7306098" y="721908"/>
            <a:ext cx="2442116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文献、专利等语料库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9652CF-C3F9-29C8-17BE-ED63F99C056C}"/>
              </a:ext>
            </a:extLst>
          </p:cNvPr>
          <p:cNvSpPr txBox="1"/>
          <p:nvPr/>
        </p:nvSpPr>
        <p:spPr>
          <a:xfrm>
            <a:off x="8704134" y="4451256"/>
            <a:ext cx="1404025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文献数据提取模型（中文）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79A1065-04DB-067D-C36D-4F5C63CDB354}"/>
              </a:ext>
            </a:extLst>
          </p:cNvPr>
          <p:cNvSpPr/>
          <p:nvPr/>
        </p:nvSpPr>
        <p:spPr>
          <a:xfrm>
            <a:off x="8277774" y="1123950"/>
            <a:ext cx="332174" cy="617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E3A25C5-8ED4-7597-D559-8E954F92A7F7}"/>
              </a:ext>
            </a:extLst>
          </p:cNvPr>
          <p:cNvSpPr/>
          <p:nvPr/>
        </p:nvSpPr>
        <p:spPr>
          <a:xfrm>
            <a:off x="9035374" y="5084947"/>
            <a:ext cx="418163" cy="742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4E62B-FADB-291C-489D-69168AE086EB}"/>
              </a:ext>
            </a:extLst>
          </p:cNvPr>
          <p:cNvSpPr txBox="1"/>
          <p:nvPr/>
        </p:nvSpPr>
        <p:spPr>
          <a:xfrm>
            <a:off x="7016769" y="3195098"/>
            <a:ext cx="1274035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LLama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模型（针对英文）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E3EFD3-0BAE-942C-8376-4867ECFD3784}"/>
              </a:ext>
            </a:extLst>
          </p:cNvPr>
          <p:cNvSpPr txBox="1"/>
          <p:nvPr/>
        </p:nvSpPr>
        <p:spPr>
          <a:xfrm>
            <a:off x="8571349" y="3162265"/>
            <a:ext cx="1274035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GLM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模型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（针对中文）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FA1566-04F1-E9FC-514D-25EEF13DD3F3}"/>
              </a:ext>
            </a:extLst>
          </p:cNvPr>
          <p:cNvSpPr txBox="1"/>
          <p:nvPr/>
        </p:nvSpPr>
        <p:spPr>
          <a:xfrm>
            <a:off x="9776270" y="6136092"/>
            <a:ext cx="22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预定义要提取的物性（如导电率，能隙）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BD2DDD-345A-D29F-D6E4-F4F68596BE01}"/>
              </a:ext>
            </a:extLst>
          </p:cNvPr>
          <p:cNvSpPr txBox="1"/>
          <p:nvPr/>
        </p:nvSpPr>
        <p:spPr>
          <a:xfrm>
            <a:off x="7474549" y="1790234"/>
            <a:ext cx="2074418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数据标注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1000-2000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条）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848104A-1B47-AC85-AEDE-F3105E941EE6}"/>
              </a:ext>
            </a:extLst>
          </p:cNvPr>
          <p:cNvSpPr/>
          <p:nvPr/>
        </p:nvSpPr>
        <p:spPr>
          <a:xfrm rot="1731369">
            <a:off x="7681710" y="2369659"/>
            <a:ext cx="421996" cy="83325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D6EB6E0-2463-6C2B-F996-66469D7EC1A1}"/>
              </a:ext>
            </a:extLst>
          </p:cNvPr>
          <p:cNvSpPr/>
          <p:nvPr/>
        </p:nvSpPr>
        <p:spPr>
          <a:xfrm rot="19298156">
            <a:off x="8908981" y="2366792"/>
            <a:ext cx="437827" cy="863851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4122F29-1B89-31D6-439B-98A7FF70CF5A}"/>
              </a:ext>
            </a:extLst>
          </p:cNvPr>
          <p:cNvSpPr/>
          <p:nvPr/>
        </p:nvSpPr>
        <p:spPr>
          <a:xfrm>
            <a:off x="7597936" y="3834717"/>
            <a:ext cx="343678" cy="61653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28B565-17D6-C81E-E18F-AB54309523CD}"/>
              </a:ext>
            </a:extLst>
          </p:cNvPr>
          <p:cNvSpPr txBox="1"/>
          <p:nvPr/>
        </p:nvSpPr>
        <p:spPr>
          <a:xfrm>
            <a:off x="7067763" y="4493468"/>
            <a:ext cx="1404024" cy="58477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文献数据提取模型（英文）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00C00F4-4AC2-58E3-2B48-556F74373584}"/>
              </a:ext>
            </a:extLst>
          </p:cNvPr>
          <p:cNvSpPr/>
          <p:nvPr/>
        </p:nvSpPr>
        <p:spPr>
          <a:xfrm>
            <a:off x="7436272" y="5117765"/>
            <a:ext cx="433516" cy="7095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7B11F069-F29D-6AD5-03F5-9430D0CA9E92}"/>
              </a:ext>
            </a:extLst>
          </p:cNvPr>
          <p:cNvSpPr/>
          <p:nvPr/>
        </p:nvSpPr>
        <p:spPr>
          <a:xfrm>
            <a:off x="9069038" y="3778921"/>
            <a:ext cx="343678" cy="665050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F97760-9372-1D60-401F-9DD39666E108}"/>
              </a:ext>
            </a:extLst>
          </p:cNvPr>
          <p:cNvSpPr txBox="1"/>
          <p:nvPr/>
        </p:nvSpPr>
        <p:spPr>
          <a:xfrm>
            <a:off x="9124004" y="2376056"/>
            <a:ext cx="92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860D1E-8DD5-D429-32FC-58982B8221C3}"/>
              </a:ext>
            </a:extLst>
          </p:cNvPr>
          <p:cNvSpPr txBox="1"/>
          <p:nvPr/>
        </p:nvSpPr>
        <p:spPr>
          <a:xfrm>
            <a:off x="7255333" y="2402743"/>
            <a:ext cx="78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14207-594E-8215-5B04-13A2154DDAD0}"/>
              </a:ext>
            </a:extLst>
          </p:cNvPr>
          <p:cNvSpPr txBox="1"/>
          <p:nvPr/>
        </p:nvSpPr>
        <p:spPr>
          <a:xfrm>
            <a:off x="5576014" y="3569152"/>
            <a:ext cx="1097255" cy="61555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英文语料 （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Times New Roman" panose="02020603050405020304" pitchFamily="18" charset="0"/>
              </a:rPr>
              <a:t>筛选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后）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7A092-A6F5-8939-5AD8-A46C61744CF8}"/>
              </a:ext>
            </a:extLst>
          </p:cNvPr>
          <p:cNvSpPr/>
          <p:nvPr/>
        </p:nvSpPr>
        <p:spPr>
          <a:xfrm>
            <a:off x="4688787" y="5494537"/>
            <a:ext cx="661449" cy="262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Arrow: Bent 80">
            <a:extLst>
              <a:ext uri="{FF2B5EF4-FFF2-40B4-BE49-F238E27FC236}">
                <a16:creationId xmlns:a16="http://schemas.microsoft.com/office/drawing/2014/main" id="{38418431-B351-C56E-3294-F029F0FC9014}"/>
              </a:ext>
            </a:extLst>
          </p:cNvPr>
          <p:cNvSpPr/>
          <p:nvPr/>
        </p:nvSpPr>
        <p:spPr>
          <a:xfrm>
            <a:off x="5215092" y="656269"/>
            <a:ext cx="2062951" cy="5088258"/>
          </a:xfrm>
          <a:prstGeom prst="bentArrow">
            <a:avLst>
              <a:gd name="adj1" fmla="val 11351"/>
              <a:gd name="adj2" fmla="val 10979"/>
              <a:gd name="adj3" fmla="val 14601"/>
              <a:gd name="adj4" fmla="val 424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FD2D0F-DE8B-1F30-4494-63BAA42707B3}"/>
              </a:ext>
            </a:extLst>
          </p:cNvPr>
          <p:cNvSpPr txBox="1"/>
          <p:nvPr/>
        </p:nvSpPr>
        <p:spPr>
          <a:xfrm>
            <a:off x="10493759" y="3541662"/>
            <a:ext cx="1114742" cy="61555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中文语料（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Times New Roman" panose="02020603050405020304" pitchFamily="18" charset="0"/>
              </a:rPr>
              <a:t>筛选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后）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09571B-851F-B9A8-BA4E-2C5FD2BEE3BB}"/>
              </a:ext>
            </a:extLst>
          </p:cNvPr>
          <p:cNvSpPr txBox="1"/>
          <p:nvPr/>
        </p:nvSpPr>
        <p:spPr>
          <a:xfrm>
            <a:off x="2687726" y="-27448"/>
            <a:ext cx="744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文献数据挖掘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的总体流程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741DA5-DB57-5534-B479-619B524E84A0}"/>
              </a:ext>
            </a:extLst>
          </p:cNvPr>
          <p:cNvSpPr txBox="1"/>
          <p:nvPr/>
        </p:nvSpPr>
        <p:spPr>
          <a:xfrm>
            <a:off x="4739476" y="2487323"/>
            <a:ext cx="417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文本语料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81">
            <a:extLst>
              <a:ext uri="{FF2B5EF4-FFF2-40B4-BE49-F238E27FC236}">
                <a16:creationId xmlns:a16="http://schemas.microsoft.com/office/drawing/2014/main" id="{E3FFEDAA-F96B-1F7A-FB17-FBE39BB72C13}"/>
              </a:ext>
            </a:extLst>
          </p:cNvPr>
          <p:cNvSpPr txBox="1"/>
          <p:nvPr/>
        </p:nvSpPr>
        <p:spPr>
          <a:xfrm>
            <a:off x="5422336" y="2733641"/>
            <a:ext cx="1426637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语料筛选模型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40852F3-3411-BBDC-30CC-8795A79093AF}"/>
              </a:ext>
            </a:extLst>
          </p:cNvPr>
          <p:cNvSpPr txBox="1"/>
          <p:nvPr/>
        </p:nvSpPr>
        <p:spPr>
          <a:xfrm>
            <a:off x="10341004" y="2724481"/>
            <a:ext cx="1426637" cy="33855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语料筛选模型</a:t>
            </a:r>
          </a:p>
        </p:txBody>
      </p:sp>
      <p:sp>
        <p:nvSpPr>
          <p:cNvPr id="33" name="Arrow: Down 53">
            <a:extLst>
              <a:ext uri="{FF2B5EF4-FFF2-40B4-BE49-F238E27FC236}">
                <a16:creationId xmlns:a16="http://schemas.microsoft.com/office/drawing/2014/main" id="{437539B9-E237-1813-B1F8-64B98F8E9C62}"/>
              </a:ext>
            </a:extLst>
          </p:cNvPr>
          <p:cNvSpPr/>
          <p:nvPr/>
        </p:nvSpPr>
        <p:spPr>
          <a:xfrm rot="2238040">
            <a:off x="6768763" y="2208043"/>
            <a:ext cx="421996" cy="54710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61">
            <a:extLst>
              <a:ext uri="{FF2B5EF4-FFF2-40B4-BE49-F238E27FC236}">
                <a16:creationId xmlns:a16="http://schemas.microsoft.com/office/drawing/2014/main" id="{A2806644-B24F-9FCD-46E6-CA4571F9C18C}"/>
              </a:ext>
            </a:extLst>
          </p:cNvPr>
          <p:cNvSpPr txBox="1"/>
          <p:nvPr/>
        </p:nvSpPr>
        <p:spPr>
          <a:xfrm>
            <a:off x="6481947" y="2046736"/>
            <a:ext cx="78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Down 54">
            <a:extLst>
              <a:ext uri="{FF2B5EF4-FFF2-40B4-BE49-F238E27FC236}">
                <a16:creationId xmlns:a16="http://schemas.microsoft.com/office/drawing/2014/main" id="{15B8AEB1-F62D-705D-E464-A6C2437F510A}"/>
              </a:ext>
            </a:extLst>
          </p:cNvPr>
          <p:cNvSpPr/>
          <p:nvPr/>
        </p:nvSpPr>
        <p:spPr>
          <a:xfrm rot="18921886">
            <a:off x="9824067" y="2075473"/>
            <a:ext cx="431813" cy="66909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60">
            <a:extLst>
              <a:ext uri="{FF2B5EF4-FFF2-40B4-BE49-F238E27FC236}">
                <a16:creationId xmlns:a16="http://schemas.microsoft.com/office/drawing/2014/main" id="{1EF32E33-CACF-1079-DD67-471114C6E000}"/>
              </a:ext>
            </a:extLst>
          </p:cNvPr>
          <p:cNvSpPr txBox="1"/>
          <p:nvPr/>
        </p:nvSpPr>
        <p:spPr>
          <a:xfrm>
            <a:off x="10005525" y="2046736"/>
            <a:ext cx="92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圆角右箭头 56">
            <a:extLst>
              <a:ext uri="{FF2B5EF4-FFF2-40B4-BE49-F238E27FC236}">
                <a16:creationId xmlns:a16="http://schemas.microsoft.com/office/drawing/2014/main" id="{9C0EE85A-B354-6E78-C328-1C4F39F63920}"/>
              </a:ext>
            </a:extLst>
          </p:cNvPr>
          <p:cNvSpPr/>
          <p:nvPr/>
        </p:nvSpPr>
        <p:spPr>
          <a:xfrm rot="5400000">
            <a:off x="9697533" y="930821"/>
            <a:ext cx="1863981" cy="1706508"/>
          </a:xfrm>
          <a:prstGeom prst="bentArrow">
            <a:avLst>
              <a:gd name="adj1" fmla="val 14675"/>
              <a:gd name="adj2" fmla="val 13893"/>
              <a:gd name="adj3" fmla="val 19527"/>
              <a:gd name="adj4" fmla="val 657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圆角右箭头 63">
            <a:extLst>
              <a:ext uri="{FF2B5EF4-FFF2-40B4-BE49-F238E27FC236}">
                <a16:creationId xmlns:a16="http://schemas.microsoft.com/office/drawing/2014/main" id="{DD83087F-C6E3-7CB6-43C2-5B6AA8E1C763}"/>
              </a:ext>
            </a:extLst>
          </p:cNvPr>
          <p:cNvSpPr/>
          <p:nvPr/>
        </p:nvSpPr>
        <p:spPr>
          <a:xfrm rot="16200000" flipH="1">
            <a:off x="5671105" y="1134357"/>
            <a:ext cx="1614098" cy="1599782"/>
          </a:xfrm>
          <a:prstGeom prst="bentArrow">
            <a:avLst>
              <a:gd name="adj1" fmla="val 14839"/>
              <a:gd name="adj2" fmla="val 13532"/>
              <a:gd name="adj3" fmla="val 18649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Arrow: Down 55">
            <a:extLst>
              <a:ext uri="{FF2B5EF4-FFF2-40B4-BE49-F238E27FC236}">
                <a16:creationId xmlns:a16="http://schemas.microsoft.com/office/drawing/2014/main" id="{A24CCF99-AB8B-EA96-2E73-D70B253BF1B2}"/>
              </a:ext>
            </a:extLst>
          </p:cNvPr>
          <p:cNvSpPr/>
          <p:nvPr/>
        </p:nvSpPr>
        <p:spPr>
          <a:xfrm>
            <a:off x="5978219" y="3089563"/>
            <a:ext cx="343678" cy="48152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Down 55">
            <a:extLst>
              <a:ext uri="{FF2B5EF4-FFF2-40B4-BE49-F238E27FC236}">
                <a16:creationId xmlns:a16="http://schemas.microsoft.com/office/drawing/2014/main" id="{C5E407B0-2482-72D9-7981-51BEA9C346CC}"/>
              </a:ext>
            </a:extLst>
          </p:cNvPr>
          <p:cNvSpPr/>
          <p:nvPr/>
        </p:nvSpPr>
        <p:spPr>
          <a:xfrm rot="3631937">
            <a:off x="10354364" y="4163314"/>
            <a:ext cx="441471" cy="833751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row: Down 55">
            <a:extLst>
              <a:ext uri="{FF2B5EF4-FFF2-40B4-BE49-F238E27FC236}">
                <a16:creationId xmlns:a16="http://schemas.microsoft.com/office/drawing/2014/main" id="{C11EF37C-FD71-9319-3555-562F40B9BD78}"/>
              </a:ext>
            </a:extLst>
          </p:cNvPr>
          <p:cNvSpPr/>
          <p:nvPr/>
        </p:nvSpPr>
        <p:spPr>
          <a:xfrm>
            <a:off x="10887489" y="3082159"/>
            <a:ext cx="343678" cy="48152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row: Down 55">
            <a:extLst>
              <a:ext uri="{FF2B5EF4-FFF2-40B4-BE49-F238E27FC236}">
                <a16:creationId xmlns:a16="http://schemas.microsoft.com/office/drawing/2014/main" id="{AD91022C-73A5-53E5-E2C5-88F6C2B202A8}"/>
              </a:ext>
            </a:extLst>
          </p:cNvPr>
          <p:cNvSpPr/>
          <p:nvPr/>
        </p:nvSpPr>
        <p:spPr>
          <a:xfrm rot="17923781">
            <a:off x="6355660" y="4120742"/>
            <a:ext cx="343678" cy="833751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E05C2-3C4D-62B7-0DDA-C51BF0D1E5AE}"/>
              </a:ext>
            </a:extLst>
          </p:cNvPr>
          <p:cNvSpPr txBox="1"/>
          <p:nvPr/>
        </p:nvSpPr>
        <p:spPr>
          <a:xfrm>
            <a:off x="7680628" y="3849438"/>
            <a:ext cx="461665" cy="51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4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3E32082C-B353-B4BC-332E-DEAC61E0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21" y="493415"/>
            <a:ext cx="4439089" cy="6321400"/>
          </a:xfrm>
          <a:prstGeom prst="rect">
            <a:avLst/>
          </a:prstGeom>
          <a:ln>
            <a:solidFill>
              <a:prstClr val="black"/>
            </a:solidFill>
          </a:ln>
        </p:spPr>
      </p:pic>
      <p:pic>
        <p:nvPicPr>
          <p:cNvPr id="5" name="图片 2">
            <a:extLst>
              <a:ext uri="{FF2B5EF4-FFF2-40B4-BE49-F238E27FC236}">
                <a16:creationId xmlns:a16="http://schemas.microsoft.com/office/drawing/2014/main" id="{43F15260-B54D-AC15-9881-1A2BF8C9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9" y="418668"/>
            <a:ext cx="4731406" cy="6470894"/>
          </a:xfrm>
          <a:prstGeom prst="rect">
            <a:avLst/>
          </a:prstGeom>
          <a:ln>
            <a:solidFill>
              <a:prstClr val="black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DBC91-F239-85C4-1DA5-A19B765D58C2}"/>
              </a:ext>
            </a:extLst>
          </p:cNvPr>
          <p:cNvSpPr txBox="1"/>
          <p:nvPr/>
        </p:nvSpPr>
        <p:spPr>
          <a:xfrm>
            <a:off x="3639845" y="0"/>
            <a:ext cx="354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原  始  文  献 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48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FA26-F9B2-67F9-1CBA-CF1C9316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7"/>
            <a:ext cx="5757909" cy="220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布局检测， 识别文本</a:t>
            </a:r>
            <a:endParaRPr lang="en-GB" sz="32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B4024-12F1-C270-B646-F2C23B5C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9295"/>
            <a:ext cx="5029835" cy="627951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02626-401C-7CBF-4640-B811242FE659}"/>
              </a:ext>
            </a:extLst>
          </p:cNvPr>
          <p:cNvSpPr txBox="1"/>
          <p:nvPr/>
        </p:nvSpPr>
        <p:spPr>
          <a:xfrm>
            <a:off x="6260976" y="2641977"/>
            <a:ext cx="4427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布局检测， 标注出文本，检测出的文字包用黄线标注 （这里以其它文献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做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为例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7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DB50-2A36-7089-AE75-FD753F25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124730"/>
            <a:ext cx="10515600" cy="8866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语料库</a:t>
            </a:r>
            <a:endParaRPr lang="en-GB" sz="32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E253-C1EE-F33B-2A9A-415D3E4D9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97" y="2849765"/>
            <a:ext cx="11407806" cy="3883505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indent="266700" algn="just"/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“本实验应用差示扫描量热仪 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ODSC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，测量了不同水分含量的而团的玻璃化转变温度以及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NaCl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、卵磷脂、抗坏血酸、明胶、海藻糖、单千酯及黄原胶等常见食品添加剂对面团玻璃化转变温度的影响。” </a:t>
            </a:r>
            <a:endParaRPr lang="en-GB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“水分含量是影响面制品玻璃化转变温度的一个重要因素。一般情况下，水对玻璃态起增塑作用，体系中水分含量越高，玻璃化转变温度越低。在面团的玻璃化转变温度测量过程中发现：当面团中水分含量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。” </a:t>
            </a:r>
            <a:endParaRPr lang="en-GB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“先取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50g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面粉， 加入一定程度的蒸馏水，（添加水的质量见表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），然后用玻璃棒搅拌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5min,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使其均匀后制成面团，醒发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30min,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备用。”</a:t>
            </a:r>
            <a:endParaRPr lang="en-GB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。。。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5BF59-A6BB-FB36-C2BB-91D199FBE289}"/>
              </a:ext>
            </a:extLst>
          </p:cNvPr>
          <p:cNvSpPr txBox="1"/>
          <p:nvPr/>
        </p:nvSpPr>
        <p:spPr>
          <a:xfrm>
            <a:off x="594804" y="1269683"/>
            <a:ext cx="737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语料：文本识别后， 提取的文本片段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C17ED-DB02-33C7-6471-4CDF6F40B4DC}"/>
              </a:ext>
            </a:extLst>
          </p:cNvPr>
          <p:cNvSpPr txBox="1"/>
          <p:nvPr/>
        </p:nvSpPr>
        <p:spPr>
          <a:xfrm>
            <a:off x="594804" y="2158409"/>
            <a:ext cx="373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语料片段示例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95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E63-A9F1-72DF-2AE9-AE3F984D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329615"/>
            <a:ext cx="10515600" cy="416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数据标注</a:t>
            </a:r>
            <a:endParaRPr lang="en-GB" sz="36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133-CCE5-C7F3-B97E-2EF2FBB2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53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数据标注，可用于信息抽取，或文本／语料分类。</a:t>
            </a:r>
            <a:endParaRPr lang="en-GB" altLang="zh-CN" sz="2400" dirty="0"/>
          </a:p>
          <a:p>
            <a:r>
              <a:rPr lang="zh-CN" altLang="en-US" sz="2400" dirty="0"/>
              <a:t>可通过在线标注平台（如</a:t>
            </a:r>
            <a:r>
              <a:rPr lang="en-GB" sz="2400" dirty="0"/>
              <a:t>label </a:t>
            </a:r>
            <a:r>
              <a:rPr lang="en-GB" sz="2400" dirty="0" err="1"/>
              <a:t>studio、doccano</a:t>
            </a:r>
            <a:r>
              <a:rPr lang="en-GB" sz="2400" dirty="0"/>
              <a:t>），</a:t>
            </a:r>
            <a:r>
              <a:rPr lang="zh-CN" altLang="en-US" sz="2400" dirty="0"/>
              <a:t>进行人工标注。</a:t>
            </a:r>
            <a:endParaRPr lang="en-GB" altLang="zh-CN" sz="2400" dirty="0"/>
          </a:p>
          <a:p>
            <a:r>
              <a:rPr lang="zh-CN" altLang="en-US" sz="2400" dirty="0"/>
              <a:t>通过标注平台，标注的数据可快速转为指令微调数据</a:t>
            </a:r>
            <a:endParaRPr lang="en-GB" altLang="zh-CN" sz="2400" dirty="0"/>
          </a:p>
          <a:p>
            <a:r>
              <a:rPr lang="zh-CN" altLang="en-US" sz="2400" dirty="0"/>
              <a:t>仅标注部分语料</a:t>
            </a:r>
            <a:endParaRPr lang="en-GB" sz="2400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835ED1D9-FE8D-9540-EA8F-35CB7C0976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458" b="53985"/>
          <a:stretch/>
        </p:blipFill>
        <p:spPr bwMode="auto">
          <a:xfrm>
            <a:off x="685127" y="3152278"/>
            <a:ext cx="11070320" cy="3355054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7670B-CDCC-D793-FFB0-D13B87D420CF}"/>
              </a:ext>
            </a:extLst>
          </p:cNvPr>
          <p:cNvSpPr txBox="1"/>
          <p:nvPr/>
        </p:nvSpPr>
        <p:spPr>
          <a:xfrm>
            <a:off x="838200" y="6507332"/>
            <a:ext cx="589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人工标注的优势： 准确识别出需标注的信息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10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3F49-8980-D9CF-9E51-A1142097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26"/>
            <a:ext cx="6840984" cy="8067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标注后的语料示例</a:t>
            </a:r>
            <a:endParaRPr lang="en-GB" sz="3600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D17B-754A-19EF-678C-650B9032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23" y="2676181"/>
            <a:ext cx="10515600" cy="3113994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algn="just"/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“水分含量越高，玻璃化转变温度越低。在面团的玻璃化转变温度测量过程中发现：当面团中水分含量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GB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先取</a:t>
            </a:r>
            <a:r>
              <a:rPr lang="en-US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50g 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面粉， 加入一定程度的蒸馏水，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（添加水的质量见表</a:t>
            </a:r>
            <a:r>
              <a:rPr 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然后用玻璃棒搅拌</a:t>
            </a:r>
            <a:r>
              <a:rPr lang="en-US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5min, 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使其均匀后制成面团，醒发</a:t>
            </a:r>
            <a:r>
              <a:rPr lang="en-US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30min, </a:t>
            </a:r>
            <a:r>
              <a:rPr lang="zh-CN" sz="2400" kern="100" dirty="0">
                <a:effectLst/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备用</a:t>
            </a:r>
            <a:r>
              <a:rPr 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。”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26279-3AD7-5C06-5645-7CC2C29BF0C9}"/>
              </a:ext>
            </a:extLst>
          </p:cNvPr>
          <p:cNvSpPr txBox="1"/>
          <p:nvPr/>
        </p:nvSpPr>
        <p:spPr>
          <a:xfrm>
            <a:off x="679224" y="1067825"/>
            <a:ext cx="105155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从文献中要提取的目标：玻璃化转变温度， 面团的制作工艺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71892-3D4F-99C0-C513-08144E7101A9}"/>
              </a:ext>
            </a:extLst>
          </p:cNvPr>
          <p:cNvSpPr txBox="1"/>
          <p:nvPr/>
        </p:nvSpPr>
        <p:spPr>
          <a:xfrm>
            <a:off x="679223" y="2007688"/>
            <a:ext cx="394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标注后的语料如下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8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E5C0-9BFD-0C5C-FEC9-A6B1BE1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05129"/>
            <a:ext cx="11270942" cy="575908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ea typeface="DengXian" panose="02010600030101010101" pitchFamily="2" charset="-122"/>
                <a:cs typeface="Times New Roman" panose="02020603050405020304" pitchFamily="18" charset="0"/>
              </a:rPr>
              <a:t>构造用于</a:t>
            </a:r>
            <a:r>
              <a:rPr lang="zh-CN" sz="4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“文献数据提取模型”的指令性微调数据</a:t>
            </a:r>
            <a:endParaRPr lang="en-GB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612E-EF66-5C5C-E44C-D6F22E1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1000317"/>
            <a:ext cx="10515600" cy="1663299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/>
              <a:t>文献数据提取模型：用于从经语料筛选模型后的、含有所需</a:t>
            </a:r>
            <a:endParaRPr lang="en-GB" altLang="zh-CN" sz="2200" dirty="0"/>
          </a:p>
          <a:p>
            <a:pPr marL="0" indent="0">
              <a:buNone/>
            </a:pPr>
            <a:r>
              <a:rPr lang="en-GB" altLang="zh-CN" sz="2200" dirty="0"/>
              <a:t>   </a:t>
            </a:r>
            <a:r>
              <a:rPr lang="zh-CN" altLang="en-US" sz="2200" dirty="0"/>
              <a:t>信息的语料库中，提取数据。</a:t>
            </a:r>
            <a:endParaRPr lang="en-GB" altLang="zh-CN" sz="2200" dirty="0"/>
          </a:p>
          <a:p>
            <a:r>
              <a:rPr lang="zh-CN" altLang="en-US" sz="2200" dirty="0"/>
              <a:t>指令微调包括定义输入和输出。一般可用</a:t>
            </a:r>
            <a:r>
              <a:rPr lang="en-US" altLang="zh-CN" sz="2200" dirty="0"/>
              <a:t>JSON</a:t>
            </a:r>
            <a:r>
              <a:rPr lang="zh-CN" altLang="en-US" sz="2200" dirty="0"/>
              <a:t>格式</a:t>
            </a:r>
            <a:endParaRPr lang="en-GB" altLang="zh-CN" sz="2200" dirty="0"/>
          </a:p>
          <a:p>
            <a:r>
              <a:rPr lang="zh-CN" altLang="en-US" sz="2200" dirty="0"/>
              <a:t>基于标注的数据构造</a:t>
            </a:r>
            <a:endParaRPr lang="en-GB" altLang="zh-CN" sz="2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077BD-4D7C-E8A6-F762-4243EAE675DF}"/>
              </a:ext>
            </a:extLst>
          </p:cNvPr>
          <p:cNvSpPr txBox="1"/>
          <p:nvPr/>
        </p:nvSpPr>
        <p:spPr>
          <a:xfrm>
            <a:off x="642891" y="3429000"/>
            <a:ext cx="9585666" cy="29586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｛“输入“：”你是一个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模型，请按如下格式提取文献中的有用数据信息：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玻璃化转变温度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“”}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，输出即为格式化的信息。下面给出文献：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“水分含量是影响面制品玻璃化转变温度的一个重要因素。一般情况下，水对玻璃态起增塑作用，体系中水分含量越高，玻璃化转变温度越低。在面团的玻璃化转变温度测量过程中发现：当面团中水分含量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。“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文献信息输出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，”输出“：“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玻璃化转变温度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“-27.75°C”}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”｝</a:t>
            </a:r>
            <a:endParaRPr lang="en-GB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F0056-0B3C-602F-6C94-CBBFCDC16773}"/>
              </a:ext>
            </a:extLst>
          </p:cNvPr>
          <p:cNvSpPr txBox="1"/>
          <p:nvPr/>
        </p:nvSpPr>
        <p:spPr>
          <a:xfrm>
            <a:off x="923278" y="2982897"/>
            <a:ext cx="29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 指令微调数据示例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7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AE4E-3531-C9B4-1017-1805D80C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136526"/>
            <a:ext cx="7213600" cy="68474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a typeface="DengXian" panose="02010600030101010101" pitchFamily="2" charset="-122"/>
                <a:cs typeface="Times New Roman" panose="02020603050405020304" pitchFamily="18" charset="0"/>
              </a:rPr>
              <a:t>微调构建“文献数据提取模型”</a:t>
            </a:r>
            <a:endParaRPr lang="en-GB" sz="3600" b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D4FBADE4-160C-30E8-14A6-AAD0F40B083B}"/>
              </a:ext>
            </a:extLst>
          </p:cNvPr>
          <p:cNvSpPr/>
          <p:nvPr/>
        </p:nvSpPr>
        <p:spPr>
          <a:xfrm>
            <a:off x="101601" y="1430870"/>
            <a:ext cx="7365999" cy="367453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｛“输入“：”你是一个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模型，请按如下格式提取文献中的有用数据信息：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玻璃化转变温度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“”}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，输出即为格式化的信息。下面给出文献：</a:t>
            </a:r>
            <a:endParaRPr lang="en-GB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“水分含量是影响面制品玻璃化转变温度的一个重要因素。一般情况下，水对玻璃态起增塑作用，体系中水分含量越高，玻璃化转变温度越低。在面团的玻璃化转变温度测量过程中发现：当面团中水分含量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40%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时，用多次扫描量热法测量出的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DSC 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曲线上，玻璃化转变很明显。面团的玻璃化转变温度为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-27.75°C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。“</a:t>
            </a:r>
            <a:endParaRPr lang="en-GB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文献信息输出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，”输出“：“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{“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玻璃化转变温度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“-27.75°C”}</a:t>
            </a:r>
            <a:r>
              <a:rPr 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”｝</a:t>
            </a:r>
            <a:endParaRPr lang="en-GB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4D391-215D-0A50-9766-96FB2652E05C}"/>
              </a:ext>
            </a:extLst>
          </p:cNvPr>
          <p:cNvSpPr/>
          <p:nvPr/>
        </p:nvSpPr>
        <p:spPr>
          <a:xfrm>
            <a:off x="9448799" y="1955804"/>
            <a:ext cx="2641600" cy="1032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LAMMA / GLM</a:t>
            </a:r>
          </a:p>
          <a:p>
            <a:pPr algn="ctr"/>
            <a:r>
              <a:rPr lang="zh-CN" altLang="en-US" sz="2800" dirty="0"/>
              <a:t>基础模型</a:t>
            </a:r>
            <a:endParaRPr lang="en-GB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E452F-34CA-EA4B-EDA1-E4258A713780}"/>
              </a:ext>
            </a:extLst>
          </p:cNvPr>
          <p:cNvSpPr/>
          <p:nvPr/>
        </p:nvSpPr>
        <p:spPr>
          <a:xfrm>
            <a:off x="9575800" y="3750737"/>
            <a:ext cx="2396066" cy="84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文献数据提取模型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A12882-0C31-5AEA-14AE-ED0398B69FE4}"/>
              </a:ext>
            </a:extLst>
          </p:cNvPr>
          <p:cNvSpPr/>
          <p:nvPr/>
        </p:nvSpPr>
        <p:spPr>
          <a:xfrm>
            <a:off x="7611534" y="2269071"/>
            <a:ext cx="1820332" cy="4063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0BA5AC5-1ED3-A503-74BF-2DD18B5F2C25}"/>
              </a:ext>
            </a:extLst>
          </p:cNvPr>
          <p:cNvSpPr/>
          <p:nvPr/>
        </p:nvSpPr>
        <p:spPr>
          <a:xfrm>
            <a:off x="10600267" y="2988738"/>
            <a:ext cx="440266" cy="76199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44693-D3AB-30A9-5414-257F6890FC18}"/>
              </a:ext>
            </a:extLst>
          </p:cNvPr>
          <p:cNvSpPr txBox="1"/>
          <p:nvPr/>
        </p:nvSpPr>
        <p:spPr>
          <a:xfrm>
            <a:off x="7611534" y="1955804"/>
            <a:ext cx="182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指令微调数据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52904-25AC-AB85-30A8-B5FF2AD026C7}"/>
              </a:ext>
            </a:extLst>
          </p:cNvPr>
          <p:cNvSpPr txBox="1"/>
          <p:nvPr/>
        </p:nvSpPr>
        <p:spPr>
          <a:xfrm>
            <a:off x="9948333" y="3135873"/>
            <a:ext cx="8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0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1490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DengXian</vt:lpstr>
      <vt:lpstr>DengXian Light</vt:lpstr>
      <vt:lpstr>Arial</vt:lpstr>
      <vt:lpstr>Calibri</vt:lpstr>
      <vt:lpstr>Calibri Light</vt:lpstr>
      <vt:lpstr>Office Theme</vt:lpstr>
      <vt:lpstr> 一个文献挖掘的案例及流程 </vt:lpstr>
      <vt:lpstr>PowerPoint Presentation</vt:lpstr>
      <vt:lpstr>PowerPoint Presentation</vt:lpstr>
      <vt:lpstr>布局检测， 识别文本</vt:lpstr>
      <vt:lpstr>语料库</vt:lpstr>
      <vt:lpstr>数据标注</vt:lpstr>
      <vt:lpstr>标注后的语料示例</vt:lpstr>
      <vt:lpstr>构造用于“文献数据提取模型”的指令性微调数据</vt:lpstr>
      <vt:lpstr>微调构建“文献数据提取模型”</vt:lpstr>
      <vt:lpstr>构造用于“语料筛选模型”的指令性微调数据</vt:lpstr>
      <vt:lpstr>微调构建“语料筛选模型”</vt:lpstr>
      <vt:lpstr>文献数据提取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一个文献挖掘的案例及流程 </dc:title>
  <dc:creator>杨小渝</dc:creator>
  <cp:lastModifiedBy>杨小渝</cp:lastModifiedBy>
  <cp:revision>21</cp:revision>
  <dcterms:created xsi:type="dcterms:W3CDTF">2024-01-19T12:24:38Z</dcterms:created>
  <dcterms:modified xsi:type="dcterms:W3CDTF">2024-01-19T13:52:55Z</dcterms:modified>
</cp:coreProperties>
</file>