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2" r:id="rId8"/>
    <p:sldId id="260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89" r:id="rId22"/>
    <p:sldId id="276" r:id="rId23"/>
    <p:sldId id="277" r:id="rId24"/>
    <p:sldId id="278" r:id="rId25"/>
    <p:sldId id="279" r:id="rId26"/>
    <p:sldId id="290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1" r:id="rId36"/>
    <p:sldId id="292" r:id="rId37"/>
    <p:sldId id="293" r:id="rId38"/>
    <p:sldId id="294" r:id="rId39"/>
    <p:sldId id="295" r:id="rId40"/>
    <p:sldId id="296" r:id="rId41"/>
    <p:sldId id="312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3" r:id="rId50"/>
    <p:sldId id="304" r:id="rId51"/>
    <p:sldId id="305" r:id="rId52"/>
    <p:sldId id="314" r:id="rId53"/>
    <p:sldId id="306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E4B78-6D6D-476A-85BD-C6B1C95B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4DB6A0-C006-4078-A5E2-D3C1A120F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CB2970-C2F8-446D-A8B0-985703D9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1330D-E30B-40CC-96EE-27D0A18C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1496C-F890-43A9-859C-AB37EE67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59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BC771-3A83-414D-9EFF-E6369912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E2B853-0E3D-4A1F-B37F-A4A08A94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BF9B6-B2BF-44F7-9D67-09B92BCE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93E0D5-5CAF-4E11-B442-80F80FC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0C2ADC-B9D0-4B93-88CD-44EC13A8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3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08AC69-7757-46CD-B807-FD30249BB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F37107-C2F3-4148-B588-9673F5599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95038B-637A-4E96-AD99-DBDDEB05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F4CB0-7C01-4389-BBAC-162F0E66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3A9FC-6014-409E-9EA9-51E03380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83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FE4A6-6C7D-41F6-88FD-F9C52BEA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3D40EB-1D50-4C6A-9A09-EDC34D25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FC1704-FE7E-423A-A187-59200E00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DC5DF6-750C-4B3D-8AD6-AEA9EAD2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D60931-3ECA-4BC2-B8BC-58AFA547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90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812D3-98B9-40D3-8347-2DC4C76A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F1C303-6B27-4192-842E-21499978A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D73695-D4FE-4BD2-B716-6D38347A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5340E-7A1B-4752-8F31-53908604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70915E-294A-4C0C-887E-1386C841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1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F70FA-193B-4CE0-96BD-1DA1F811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121EE-8965-41E9-8E4D-1F37B18A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1CB142-677B-46E6-B2F0-A21FCFBC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9F97C3-1B82-4179-96D0-1F530739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B6C6D-2E0F-4D9B-82A1-41EAF399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044532-6492-4692-AD0E-7C1DB157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4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40968-FE66-49FB-976F-8A984F1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7D32B-2085-4AE7-8F96-2B55D4B6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840009-0484-47FD-81FC-69695FC45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47C45C-041E-41AA-817F-1BE846CDA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1B663A-3ED2-4D55-B320-505BF2820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98B345-8553-437A-8E2A-0E44FF0C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51B602-4A70-499E-8E0D-296786D7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E425CF-CEFE-4C6B-A7EB-A5F369BC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2D0C6-8C4F-4AFC-9A1F-C1CDD9C7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769DCE-E9A1-4D50-BFA1-C78A790C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BF3429-783A-4BED-B4F8-17868B3A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2CFB53-C4EA-463C-A91D-1B62EB3A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37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71E918-9872-42CE-A778-D1A116CE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4CED6B-4922-4D9F-8750-5E3A06F0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3AA95-EBC4-40A5-99F6-75F92241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25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A48C9-913E-4945-93F8-E82E811A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65196-21D3-4633-A60C-2555F882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C40091-BE30-40FE-B723-350E807A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C0C2A2-7206-496A-8A40-3529358B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8B6AA-F923-434F-BD7B-5007EF4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AFF3A0-93F5-4BC3-A3F7-4A757E3E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2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8C7A0-2137-4D5F-B41D-42810248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BEC1F6-FEF1-4DE0-821E-583D29BEF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002AF1-3041-4CD6-9CE4-CA3D4A47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175102-603C-4DA5-A8FC-00E6244E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2840CA-2CB9-4EC9-856C-82946AB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9AE8C4-555C-48C5-878F-496075E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21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8D8030-CA0E-47FF-B256-C8CABD2B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E37E7C-C641-40C5-9D9D-64EC230F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21170-FA51-4088-9A94-7A75627F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8549-FEFF-457E-8951-65E08F1C8FE6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EB5BC9-D82C-4F94-8FAA-0C00E144F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A9ECD-8E14-488F-AF0E-E7F9E837D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6EA0-53B3-4BD9-805B-8DEDE74CE3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36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E1B4F-958C-4C45-AA3A-69F4C6D7E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DIP Homework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4D3A8D-4A97-4199-B000-1F6E5A64A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D91GP003</a:t>
            </a:r>
            <a:r>
              <a:rPr lang="zh-TW" altLang="en-US" dirty="0"/>
              <a:t> </a:t>
            </a:r>
            <a:r>
              <a:rPr lang="en-US" altLang="zh-TW" dirty="0"/>
              <a:t>Liao Hao Yen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331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Laplacian of Gaussian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4BD2FA-F17F-4694-A9E7-76F56276ABA6}"/>
              </a:ext>
            </a:extLst>
          </p:cNvPr>
          <p:cNvSpPr txBox="1"/>
          <p:nvPr/>
        </p:nvSpPr>
        <p:spPr>
          <a:xfrm>
            <a:off x="902617" y="2474439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# Performing Laplacian of Gaussian.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scipy.ndimage.filters.gaussian_laplace</a:t>
            </a:r>
            <a:r>
              <a:rPr lang="en-US" altLang="zh-TW" dirty="0"/>
              <a:t>(a, sigma=1, mode='reflect')</a:t>
            </a:r>
          </a:p>
          <a:p>
            <a:r>
              <a:rPr lang="en-US" altLang="zh-TW" dirty="0"/>
              <a:t>c = </a:t>
            </a:r>
            <a:r>
              <a:rPr lang="en-US" altLang="zh-TW" dirty="0" err="1"/>
              <a:t>scipy.ndimage.filters.gaussian_laplace</a:t>
            </a:r>
            <a:r>
              <a:rPr lang="en-US" altLang="zh-TW" dirty="0"/>
              <a:t>(a, sigma=1, mode='constant')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(a) 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(b) 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(c) 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2983A1-150F-45A3-BD64-A1BD751CE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826" y="2184658"/>
            <a:ext cx="1562235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6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Frangi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21F3AD5-55D2-4A7D-AB79-D343A8343383}"/>
              </a:ext>
            </a:extLst>
          </p:cNvPr>
          <p:cNvSpPr txBox="1"/>
          <p:nvPr/>
        </p:nvSpPr>
        <p:spPr>
          <a:xfrm>
            <a:off x="838200" y="2480962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img2 = </a:t>
            </a:r>
            <a:r>
              <a:rPr lang="en-US" altLang="zh-TW" dirty="0" err="1"/>
              <a:t>frangi</a:t>
            </a:r>
            <a:r>
              <a:rPr lang="en-US" altLang="zh-TW" dirty="0"/>
              <a:t>(img1, </a:t>
            </a:r>
            <a:r>
              <a:rPr lang="en-US" altLang="zh-TW" dirty="0" err="1"/>
              <a:t>black_ridges</a:t>
            </a:r>
            <a:r>
              <a:rPr lang="en-US" altLang="zh-TW" dirty="0"/>
              <a:t>=True)</a:t>
            </a:r>
          </a:p>
          <a:p>
            <a:r>
              <a:rPr lang="en-US" altLang="zh-TW" dirty="0"/>
              <a:t>img3 = 255*(img2-np.min(img2))/(</a:t>
            </a:r>
            <a:r>
              <a:rPr lang="en-US" altLang="zh-TW" dirty="0" err="1"/>
              <a:t>np.max</a:t>
            </a:r>
            <a:r>
              <a:rPr lang="en-US" altLang="zh-TW" dirty="0"/>
              <a:t>(img2)-</a:t>
            </a:r>
            <a:r>
              <a:rPr lang="en-US" altLang="zh-TW" dirty="0" err="1"/>
              <a:t>np.min</a:t>
            </a:r>
            <a:r>
              <a:rPr lang="en-US" altLang="zh-TW" dirty="0"/>
              <a:t>(img2))</a:t>
            </a:r>
          </a:p>
          <a:p>
            <a:r>
              <a:rPr lang="en-US" altLang="zh-TW" dirty="0"/>
              <a:t>img4 = 4*(img2-np.min(img2))/(</a:t>
            </a:r>
            <a:r>
              <a:rPr lang="en-US" altLang="zh-TW" dirty="0" err="1"/>
              <a:t>np.max</a:t>
            </a:r>
            <a:r>
              <a:rPr lang="en-US" altLang="zh-TW" dirty="0"/>
              <a:t>(img2)-</a:t>
            </a:r>
            <a:r>
              <a:rPr lang="en-US" altLang="zh-TW" dirty="0" err="1"/>
              <a:t>np.min</a:t>
            </a:r>
            <a:r>
              <a:rPr lang="en-US" altLang="zh-TW" dirty="0"/>
              <a:t>(img2))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(img2)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(img3)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(img4)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7AFA96-616F-41B9-A2AE-095004CB9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93" y="1234619"/>
            <a:ext cx="2019475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2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E8AC8-DCD5-4DA3-BBA1-A389C5C4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DE669-5A86-4477-BAFB-15EC325F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4" y="2664611"/>
            <a:ext cx="10515600" cy="2067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3800" dirty="0"/>
              <a:t>CH5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65225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Image Enhancement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2CAA01-24C2-4DC3-A120-48279C2AC3D3}"/>
              </a:ext>
            </a:extLst>
          </p:cNvPr>
          <p:cNvSpPr txBox="1"/>
          <p:nvPr/>
        </p:nvSpPr>
        <p:spPr>
          <a:xfrm>
            <a:off x="902617" y="2099550"/>
            <a:ext cx="6094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im2 = 255 - </a:t>
            </a:r>
            <a:r>
              <a:rPr lang="en-US" altLang="zh-TW" dirty="0" err="1"/>
              <a:t>im</a:t>
            </a:r>
            <a:endParaRPr lang="en-US" altLang="zh-TW" dirty="0"/>
          </a:p>
          <a:p>
            <a:r>
              <a:rPr lang="en-US" altLang="zh-TW" dirty="0"/>
              <a:t># Saving the image as imageinverse_output.png in</a:t>
            </a:r>
          </a:p>
          <a:p>
            <a:r>
              <a:rPr lang="en-US" altLang="zh-TW" dirty="0"/>
              <a:t># Figures folder.</a:t>
            </a:r>
          </a:p>
          <a:p>
            <a:r>
              <a:rPr lang="en-US" altLang="zh-TW" dirty="0"/>
              <a:t>im3 = 100 - </a:t>
            </a:r>
            <a:r>
              <a:rPr lang="en-US" altLang="zh-TW" dirty="0" err="1"/>
              <a:t>im</a:t>
            </a:r>
            <a:endParaRPr lang="en-US" altLang="zh-TW" dirty="0"/>
          </a:p>
          <a:p>
            <a:r>
              <a:rPr lang="en-US" altLang="zh-TW" dirty="0"/>
              <a:t># Saving the image as imageinverse_output.png in</a:t>
            </a:r>
          </a:p>
          <a:p>
            <a:r>
              <a:rPr lang="en-US" altLang="zh-TW" dirty="0"/>
              <a:t># Figures folder.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im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plt.axis</a:t>
            </a:r>
            <a:r>
              <a:rPr lang="en-US" altLang="zh-TW" dirty="0"/>
              <a:t>("off")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(im2)</a:t>
            </a:r>
          </a:p>
          <a:p>
            <a:r>
              <a:rPr lang="en-US" altLang="zh-TW" dirty="0" err="1"/>
              <a:t>plt.axis</a:t>
            </a:r>
            <a:r>
              <a:rPr lang="en-US" altLang="zh-TW" dirty="0"/>
              <a:t>("off")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(im3)</a:t>
            </a:r>
          </a:p>
          <a:p>
            <a:r>
              <a:rPr lang="en-US" altLang="zh-TW" dirty="0" err="1"/>
              <a:t>plt.axis</a:t>
            </a:r>
            <a:r>
              <a:rPr lang="en-US" altLang="zh-TW" dirty="0"/>
              <a:t>("off")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3D2A88F-EFAB-4784-A5DA-4C5A8EF8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01" y="1770434"/>
            <a:ext cx="2096203" cy="49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7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Power Law Transformation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883CCA-37A9-46A8-A69D-A89B7006288F}"/>
              </a:ext>
            </a:extLst>
          </p:cNvPr>
          <p:cNvSpPr txBox="1"/>
          <p:nvPr/>
        </p:nvSpPr>
        <p:spPr>
          <a:xfrm>
            <a:off x="973793" y="1654584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dirty="0"/>
              <a:t># b is converted to type float.</a:t>
            </a:r>
          </a:p>
          <a:p>
            <a:r>
              <a:rPr lang="en-US" altLang="zh-TW" sz="900" dirty="0"/>
              <a:t>b1 = </a:t>
            </a:r>
            <a:r>
              <a:rPr lang="en-US" altLang="zh-TW" sz="900" dirty="0" err="1"/>
              <a:t>a.astype</a:t>
            </a:r>
            <a:r>
              <a:rPr lang="en-US" altLang="zh-TW" sz="900" dirty="0"/>
              <a:t>(float)</a:t>
            </a:r>
          </a:p>
          <a:p>
            <a:r>
              <a:rPr lang="en-US" altLang="zh-TW" sz="900" dirty="0"/>
              <a:t># Maximum value in b1 is determined.</a:t>
            </a:r>
          </a:p>
          <a:p>
            <a:r>
              <a:rPr lang="en-US" altLang="zh-TW" sz="900" dirty="0"/>
              <a:t>b3 = </a:t>
            </a:r>
            <a:r>
              <a:rPr lang="en-US" altLang="zh-TW" sz="900" dirty="0" err="1"/>
              <a:t>np.max</a:t>
            </a:r>
            <a:r>
              <a:rPr lang="en-US" altLang="zh-TW" sz="900" dirty="0"/>
              <a:t>(b1)</a:t>
            </a:r>
          </a:p>
          <a:p>
            <a:r>
              <a:rPr lang="en-US" altLang="zh-TW" sz="900" dirty="0"/>
              <a:t># b1 is normalized </a:t>
            </a:r>
          </a:p>
          <a:p>
            <a:r>
              <a:rPr lang="en-US" altLang="zh-TW" sz="900" dirty="0"/>
              <a:t>b2 = b1/b3</a:t>
            </a:r>
          </a:p>
          <a:p>
            <a:r>
              <a:rPr lang="en-US" altLang="zh-TW" sz="900" dirty="0"/>
              <a:t># gamma-correction exponent is computed.</a:t>
            </a:r>
          </a:p>
          <a:p>
            <a:r>
              <a:rPr lang="en-US" altLang="zh-TW" sz="900" dirty="0"/>
              <a:t>b4 = np.log(b2)*gamma</a:t>
            </a:r>
          </a:p>
          <a:p>
            <a:r>
              <a:rPr lang="en-US" altLang="zh-TW" sz="900" dirty="0"/>
              <a:t># gamma-correction is performed.</a:t>
            </a:r>
          </a:p>
          <a:p>
            <a:r>
              <a:rPr lang="en-US" altLang="zh-TW" sz="900" dirty="0"/>
              <a:t>c = </a:t>
            </a:r>
            <a:r>
              <a:rPr lang="en-US" altLang="zh-TW" sz="900" dirty="0" err="1"/>
              <a:t>np.exp</a:t>
            </a:r>
            <a:r>
              <a:rPr lang="en-US" altLang="zh-TW" sz="900" dirty="0"/>
              <a:t>(b4)*255.0</a:t>
            </a:r>
          </a:p>
          <a:p>
            <a:r>
              <a:rPr lang="en-US" altLang="zh-TW" sz="900" dirty="0"/>
              <a:t># c is converted to type int.</a:t>
            </a:r>
          </a:p>
          <a:p>
            <a:r>
              <a:rPr lang="en-US" altLang="zh-TW" sz="900" dirty="0"/>
              <a:t>c1 = </a:t>
            </a:r>
            <a:r>
              <a:rPr lang="en-US" altLang="zh-TW" sz="900" dirty="0" err="1"/>
              <a:t>c.astype</a:t>
            </a:r>
            <a:r>
              <a:rPr lang="en-US" altLang="zh-TW" sz="900" dirty="0"/>
              <a:t>(int)</a:t>
            </a:r>
          </a:p>
          <a:p>
            <a:r>
              <a:rPr lang="en-US" altLang="zh-TW" sz="900" dirty="0"/>
              <a:t># Displaying c1</a:t>
            </a:r>
          </a:p>
          <a:p>
            <a:r>
              <a:rPr lang="en-US" altLang="zh-TW" sz="900" dirty="0"/>
              <a:t>gamma1 = 0.2</a:t>
            </a:r>
          </a:p>
          <a:p>
            <a:r>
              <a:rPr lang="en-US" altLang="zh-TW" sz="900" dirty="0"/>
              <a:t># b is converted to type float.</a:t>
            </a:r>
          </a:p>
          <a:p>
            <a:r>
              <a:rPr lang="en-US" altLang="zh-TW" sz="900" dirty="0"/>
              <a:t>b11 = </a:t>
            </a:r>
            <a:r>
              <a:rPr lang="en-US" altLang="zh-TW" sz="900" dirty="0" err="1"/>
              <a:t>a.astype</a:t>
            </a:r>
            <a:r>
              <a:rPr lang="en-US" altLang="zh-TW" sz="900" dirty="0"/>
              <a:t>(float)</a:t>
            </a:r>
          </a:p>
          <a:p>
            <a:r>
              <a:rPr lang="en-US" altLang="zh-TW" sz="900" dirty="0"/>
              <a:t># Maximum value in b11 is determined.</a:t>
            </a:r>
          </a:p>
          <a:p>
            <a:r>
              <a:rPr lang="en-US" altLang="zh-TW" sz="900" dirty="0"/>
              <a:t>b31 = </a:t>
            </a:r>
            <a:r>
              <a:rPr lang="en-US" altLang="zh-TW" sz="900" dirty="0" err="1"/>
              <a:t>np.max</a:t>
            </a:r>
            <a:r>
              <a:rPr lang="en-US" altLang="zh-TW" sz="900" dirty="0"/>
              <a:t>(b11)</a:t>
            </a:r>
          </a:p>
          <a:p>
            <a:r>
              <a:rPr lang="en-US" altLang="zh-TW" sz="900" dirty="0"/>
              <a:t># b1 is normalized </a:t>
            </a:r>
          </a:p>
          <a:p>
            <a:r>
              <a:rPr lang="en-US" altLang="zh-TW" sz="900" dirty="0"/>
              <a:t>b21 = b11/b31</a:t>
            </a:r>
          </a:p>
          <a:p>
            <a:r>
              <a:rPr lang="en-US" altLang="zh-TW" sz="900" dirty="0"/>
              <a:t># gamma1-correction exponent is computed.</a:t>
            </a:r>
          </a:p>
          <a:p>
            <a:r>
              <a:rPr lang="en-US" altLang="zh-TW" sz="900" dirty="0"/>
              <a:t>b41 = np.log(b21)*gamma1</a:t>
            </a:r>
          </a:p>
          <a:p>
            <a:r>
              <a:rPr lang="en-US" altLang="zh-TW" sz="900" dirty="0"/>
              <a:t># gamma1-correction is performed.</a:t>
            </a:r>
          </a:p>
          <a:p>
            <a:r>
              <a:rPr lang="en-US" altLang="zh-TW" sz="900" dirty="0"/>
              <a:t>c111 = </a:t>
            </a:r>
            <a:r>
              <a:rPr lang="en-US" altLang="zh-TW" sz="900" dirty="0" err="1"/>
              <a:t>np.exp</a:t>
            </a:r>
            <a:r>
              <a:rPr lang="en-US" altLang="zh-TW" sz="900" dirty="0"/>
              <a:t>(b41)*255.0</a:t>
            </a:r>
          </a:p>
          <a:p>
            <a:r>
              <a:rPr lang="en-US" altLang="zh-TW" sz="900" dirty="0"/>
              <a:t># c is converted to type int.</a:t>
            </a:r>
          </a:p>
          <a:p>
            <a:r>
              <a:rPr lang="en-US" altLang="zh-TW" sz="900" dirty="0"/>
              <a:t>c1111 = c111.astype(int)</a:t>
            </a:r>
          </a:p>
          <a:p>
            <a:r>
              <a:rPr lang="en-US" altLang="zh-TW" sz="900" dirty="0"/>
              <a:t># Displaying c1111</a:t>
            </a:r>
          </a:p>
          <a:p>
            <a:r>
              <a:rPr lang="en-US" altLang="zh-TW" sz="900" dirty="0" err="1"/>
              <a:t>plt.axis</a:t>
            </a:r>
            <a:r>
              <a:rPr lang="en-US" altLang="zh-TW" sz="900" dirty="0"/>
              <a:t>("off")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(a)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</a:p>
          <a:p>
            <a:r>
              <a:rPr lang="en-US" altLang="zh-TW" sz="900" dirty="0" err="1"/>
              <a:t>plt.axis</a:t>
            </a:r>
            <a:r>
              <a:rPr lang="en-US" altLang="zh-TW" sz="900" dirty="0"/>
              <a:t>("off")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(c1)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</a:p>
          <a:p>
            <a:r>
              <a:rPr lang="en-US" altLang="zh-TW" sz="900" dirty="0" err="1"/>
              <a:t>plt.axis</a:t>
            </a:r>
            <a:r>
              <a:rPr lang="en-US" altLang="zh-TW" sz="900" dirty="0"/>
              <a:t>("off")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(c1111)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  <a:endParaRPr lang="zh-TW" altLang="en-US" sz="900" dirty="0"/>
          </a:p>
        </p:txBody>
      </p:sp>
      <p:pic>
        <p:nvPicPr>
          <p:cNvPr id="6" name="圖片 5" descr="一張含有 文字, 線條畫 的圖片&#10;&#10;自動產生的描述">
            <a:extLst>
              <a:ext uri="{FF2B5EF4-FFF2-40B4-BE49-F238E27FC236}">
                <a16:creationId xmlns:a16="http://schemas.microsoft.com/office/drawing/2014/main" id="{8E9FBA24-C939-4093-8EDD-142673226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25" y="1796981"/>
            <a:ext cx="2586760" cy="45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Log Transformation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969D8E-BCA9-4EC6-8AAC-2802C4F6A28C}"/>
              </a:ext>
            </a:extLst>
          </p:cNvPr>
          <p:cNvSpPr txBox="1"/>
          <p:nvPr/>
        </p:nvSpPr>
        <p:spPr>
          <a:xfrm>
            <a:off x="1067586" y="1866783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b1 = </a:t>
            </a:r>
            <a:r>
              <a:rPr lang="en-US" altLang="zh-TW" dirty="0" err="1"/>
              <a:t>a.astype</a:t>
            </a:r>
            <a:r>
              <a:rPr lang="en-US" altLang="zh-TW" dirty="0"/>
              <a:t>(float)</a:t>
            </a:r>
          </a:p>
          <a:p>
            <a:r>
              <a:rPr lang="en-US" altLang="zh-TW" dirty="0"/>
              <a:t># Maximum value in b1 is determined.</a:t>
            </a:r>
          </a:p>
          <a:p>
            <a:r>
              <a:rPr lang="en-US" altLang="zh-TW" dirty="0"/>
              <a:t>b2 = </a:t>
            </a:r>
            <a:r>
              <a:rPr lang="en-US" altLang="zh-TW" dirty="0" err="1"/>
              <a:t>numpy.max</a:t>
            </a:r>
            <a:r>
              <a:rPr lang="en-US" altLang="zh-TW" dirty="0"/>
              <a:t>(b1)</a:t>
            </a:r>
          </a:p>
          <a:p>
            <a:r>
              <a:rPr lang="en-US" altLang="zh-TW" dirty="0"/>
              <a:t># Performing the log transformation.</a:t>
            </a:r>
          </a:p>
          <a:p>
            <a:r>
              <a:rPr lang="en-US" altLang="zh-TW" dirty="0"/>
              <a:t>c = (255.0*numpy.log(1+b1))/numpy.log(1+b2)</a:t>
            </a:r>
          </a:p>
          <a:p>
            <a:r>
              <a:rPr lang="en-US" altLang="zh-TW" dirty="0"/>
              <a:t># c is converted to type int.</a:t>
            </a:r>
          </a:p>
          <a:p>
            <a:r>
              <a:rPr lang="en-US" altLang="zh-TW" dirty="0"/>
              <a:t>c1 = </a:t>
            </a:r>
            <a:r>
              <a:rPr lang="en-US" altLang="zh-TW" dirty="0" err="1"/>
              <a:t>c.astype</a:t>
            </a:r>
            <a:r>
              <a:rPr lang="en-US" altLang="zh-TW" dirty="0"/>
              <a:t>(int)</a:t>
            </a:r>
          </a:p>
          <a:p>
            <a:r>
              <a:rPr lang="en-US" altLang="zh-TW" dirty="0"/>
              <a:t># Saving c1 as logtransform_output.png.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(a)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(c1)</a:t>
            </a:r>
          </a:p>
          <a:p>
            <a:r>
              <a:rPr lang="en-US" altLang="zh-TW" dirty="0" err="1"/>
              <a:t>plt.savefig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/OUTPUT/logtransform_output.png") # save the dark image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plt.close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F12931-39FB-4ED1-86AB-79F57256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24" y="2206093"/>
            <a:ext cx="2825646" cy="38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Histogram Equalization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1186E2-001E-46AE-8042-7C657A00496A}"/>
              </a:ext>
            </a:extLst>
          </p:cNvPr>
          <p:cNvSpPr txBox="1"/>
          <p:nvPr/>
        </p:nvSpPr>
        <p:spPr>
          <a:xfrm>
            <a:off x="838200" y="1994416"/>
            <a:ext cx="60944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cdf_m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np.ma.masked_equal</a:t>
            </a:r>
            <a:r>
              <a:rPr lang="en-US" altLang="zh-TW" sz="1400" dirty="0"/>
              <a:t>(cdf,0)</a:t>
            </a:r>
          </a:p>
          <a:p>
            <a:r>
              <a:rPr lang="en-US" altLang="zh-TW" sz="1400" dirty="0"/>
              <a:t># Histogram equalization is performed.</a:t>
            </a:r>
          </a:p>
          <a:p>
            <a:r>
              <a:rPr lang="en-US" altLang="zh-TW" sz="1400" dirty="0" err="1"/>
              <a:t>num_cdf_m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cdf_m</a:t>
            </a:r>
            <a:r>
              <a:rPr lang="en-US" altLang="zh-TW" sz="1400" dirty="0"/>
              <a:t> - </a:t>
            </a:r>
            <a:r>
              <a:rPr lang="en-US" altLang="zh-TW" sz="1400" dirty="0" err="1"/>
              <a:t>cdf_m.min</a:t>
            </a:r>
            <a:r>
              <a:rPr lang="en-US" altLang="zh-TW" sz="1400" dirty="0"/>
              <a:t>())*255</a:t>
            </a:r>
          </a:p>
          <a:p>
            <a:r>
              <a:rPr lang="en-US" altLang="zh-TW" sz="1400" dirty="0" err="1"/>
              <a:t>den_cdf_m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cdf_m.max</a:t>
            </a:r>
            <a:r>
              <a:rPr lang="en-US" altLang="zh-TW" sz="1400" dirty="0"/>
              <a:t>()-</a:t>
            </a:r>
            <a:r>
              <a:rPr lang="en-US" altLang="zh-TW" sz="1400" dirty="0" err="1"/>
              <a:t>cdf_m.min</a:t>
            </a:r>
            <a:r>
              <a:rPr lang="en-US" altLang="zh-TW" sz="1400" dirty="0"/>
              <a:t>())</a:t>
            </a:r>
          </a:p>
          <a:p>
            <a:r>
              <a:rPr lang="en-US" altLang="zh-TW" sz="1400" dirty="0" err="1"/>
              <a:t>cdf_m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num_cdf_m</a:t>
            </a:r>
            <a:r>
              <a:rPr lang="en-US" altLang="zh-TW" sz="1400" dirty="0"/>
              <a:t>/</a:t>
            </a:r>
            <a:r>
              <a:rPr lang="en-US" altLang="zh-TW" sz="1400" dirty="0" err="1"/>
              <a:t>den_cdf_m</a:t>
            </a:r>
            <a:endParaRPr lang="en-US" altLang="zh-TW" sz="1400" dirty="0"/>
          </a:p>
          <a:p>
            <a:r>
              <a:rPr lang="en-US" altLang="zh-TW" sz="1400" dirty="0"/>
              <a:t># The masked places in </a:t>
            </a:r>
            <a:r>
              <a:rPr lang="en-US" altLang="zh-TW" sz="1400" dirty="0" err="1"/>
              <a:t>cdf_m</a:t>
            </a:r>
            <a:r>
              <a:rPr lang="en-US" altLang="zh-TW" sz="1400" dirty="0"/>
              <a:t> are now 0.</a:t>
            </a:r>
          </a:p>
          <a:p>
            <a:r>
              <a:rPr lang="en-US" altLang="zh-TW" sz="1400" dirty="0" err="1"/>
              <a:t>cdf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np.ma.filled</a:t>
            </a:r>
            <a:r>
              <a:rPr lang="en-US" altLang="zh-TW" sz="1400" dirty="0"/>
              <a:t>(cdf_m,0).</a:t>
            </a:r>
            <a:r>
              <a:rPr lang="en-US" altLang="zh-TW" sz="1400" dirty="0" err="1"/>
              <a:t>astype</a:t>
            </a:r>
            <a:r>
              <a:rPr lang="en-US" altLang="zh-TW" sz="1400" dirty="0"/>
              <a:t>('uint8')</a:t>
            </a:r>
          </a:p>
          <a:p>
            <a:r>
              <a:rPr lang="en-US" altLang="zh-TW" sz="1400" dirty="0"/>
              <a:t># </a:t>
            </a:r>
            <a:r>
              <a:rPr lang="en-US" altLang="zh-TW" sz="1400" dirty="0" err="1"/>
              <a:t>cdf</a:t>
            </a:r>
            <a:r>
              <a:rPr lang="en-US" altLang="zh-TW" sz="1400" dirty="0"/>
              <a:t> values are assigned in the flattened array.</a:t>
            </a:r>
          </a:p>
          <a:p>
            <a:r>
              <a:rPr lang="en-US" altLang="zh-TW" sz="1400" dirty="0"/>
              <a:t>im2 = </a:t>
            </a:r>
            <a:r>
              <a:rPr lang="en-US" altLang="zh-TW" sz="1400" dirty="0" err="1"/>
              <a:t>cdf</a:t>
            </a:r>
            <a:r>
              <a:rPr lang="en-US" altLang="zh-TW" sz="1400" dirty="0"/>
              <a:t>[</a:t>
            </a:r>
            <a:r>
              <a:rPr lang="en-US" altLang="zh-TW" sz="1400" dirty="0" err="1"/>
              <a:t>fl</a:t>
            </a:r>
            <a:r>
              <a:rPr lang="en-US" altLang="zh-TW" sz="1400" dirty="0"/>
              <a:t>]</a:t>
            </a:r>
          </a:p>
          <a:p>
            <a:r>
              <a:rPr lang="en-US" altLang="zh-TW" sz="1400" dirty="0"/>
              <a:t># im2 is 1D so we use reshape command to.</a:t>
            </a:r>
          </a:p>
          <a:p>
            <a:r>
              <a:rPr lang="en-US" altLang="zh-TW" sz="1400" dirty="0"/>
              <a:t>#  make it into 2D. </a:t>
            </a:r>
          </a:p>
          <a:p>
            <a:r>
              <a:rPr lang="en-US" altLang="zh-TW" sz="1400" dirty="0"/>
              <a:t>im3 = </a:t>
            </a:r>
            <a:r>
              <a:rPr lang="en-US" altLang="zh-TW" sz="1400" dirty="0" err="1"/>
              <a:t>np.reshape</a:t>
            </a:r>
            <a:r>
              <a:rPr lang="en-US" altLang="zh-TW" sz="1400" dirty="0"/>
              <a:t>(im2,img1.shape)</a:t>
            </a:r>
          </a:p>
          <a:p>
            <a:r>
              <a:rPr lang="en-US" altLang="zh-TW" sz="1400" dirty="0"/>
              <a:t># Saving im3 as hequalization_output.png</a:t>
            </a:r>
          </a:p>
          <a:p>
            <a:r>
              <a:rPr lang="en-US" altLang="zh-TW" sz="1400" dirty="0"/>
              <a:t># in Figures folder </a:t>
            </a:r>
          </a:p>
          <a:p>
            <a:r>
              <a:rPr lang="en-US" altLang="zh-TW" sz="1400" dirty="0" err="1"/>
              <a:t>plt.imshow</a:t>
            </a:r>
            <a:r>
              <a:rPr lang="en-US" altLang="zh-TW" sz="1400" dirty="0"/>
              <a:t>(img1)</a:t>
            </a:r>
          </a:p>
          <a:p>
            <a:r>
              <a:rPr lang="en-US" altLang="zh-TW" sz="1400" dirty="0" err="1"/>
              <a:t>plt.show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 err="1"/>
              <a:t>plt.imshow</a:t>
            </a:r>
            <a:r>
              <a:rPr lang="en-US" altLang="zh-TW" sz="1400" dirty="0"/>
              <a:t>(im3)</a:t>
            </a:r>
          </a:p>
          <a:p>
            <a:r>
              <a:rPr lang="en-US" altLang="zh-TW" sz="1400" dirty="0" err="1"/>
              <a:t>plt.savefig</a:t>
            </a:r>
            <a:r>
              <a:rPr lang="en-US" altLang="zh-TW" sz="1400" dirty="0"/>
              <a:t>("/content/drive/</a:t>
            </a:r>
            <a:r>
              <a:rPr lang="en-US" altLang="zh-TW" sz="1400" dirty="0" err="1"/>
              <a:t>MyDrive</a:t>
            </a:r>
            <a:r>
              <a:rPr lang="en-US" altLang="zh-TW" sz="1400" dirty="0"/>
              <a:t>/DIP </a:t>
            </a:r>
            <a:r>
              <a:rPr lang="en-US" altLang="zh-TW" sz="1400" dirty="0" err="1"/>
              <a:t>colab</a:t>
            </a:r>
            <a:r>
              <a:rPr lang="en-US" altLang="zh-TW" sz="1400" dirty="0"/>
              <a:t>/OUTPUT/mhequalization_output.png") # save the dark image</a:t>
            </a:r>
          </a:p>
          <a:p>
            <a:r>
              <a:rPr lang="en-US" altLang="zh-TW" sz="1400" dirty="0" err="1"/>
              <a:t>plt.show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A2E2B2-5A90-4863-9219-59249BDD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6" y="3125633"/>
            <a:ext cx="201185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i="0" dirty="0">
                <a:solidFill>
                  <a:srgbClr val="000000"/>
                </a:solidFill>
                <a:effectLst/>
                <a:latin typeface="Helvetica Neue"/>
              </a:rPr>
              <a:t>Contrast Limited Adaptive Histogram Equalization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55A8A4-F7EC-4736-8A86-C02EDA93F24D}"/>
              </a:ext>
            </a:extLst>
          </p:cNvPr>
          <p:cNvSpPr txBox="1"/>
          <p:nvPr/>
        </p:nvSpPr>
        <p:spPr>
          <a:xfrm>
            <a:off x="838200" y="2646919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img3 = img2*2</a:t>
            </a:r>
          </a:p>
          <a:p>
            <a:r>
              <a:rPr lang="en-US" altLang="zh-TW" dirty="0"/>
              <a:t># Saving img3.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(img2)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(img3)</a:t>
            </a:r>
          </a:p>
          <a:p>
            <a:r>
              <a:rPr lang="en-US" altLang="zh-TW" dirty="0" err="1"/>
              <a:t>plt.savefig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/OUTPUT/embryo_output.png") # save the dark image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C7290C-2A0F-4442-BE66-7A474E02B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28" y="2207208"/>
            <a:ext cx="1950889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8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Contrast Stretching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C86988-B9AD-4100-AF99-25586DBDC627}"/>
              </a:ext>
            </a:extLst>
          </p:cNvPr>
          <p:cNvSpPr txBox="1"/>
          <p:nvPr/>
        </p:nvSpPr>
        <p:spPr>
          <a:xfrm>
            <a:off x="1133574" y="1690688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 = </a:t>
            </a:r>
            <a:r>
              <a:rPr lang="en-US" altLang="zh-TW" dirty="0" err="1"/>
              <a:t>im.max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im.min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# Converting im1 to float.</a:t>
            </a:r>
          </a:p>
          <a:p>
            <a:r>
              <a:rPr lang="en-US" altLang="zh-TW" dirty="0"/>
              <a:t>c = </a:t>
            </a:r>
            <a:r>
              <a:rPr lang="en-US" altLang="zh-TW" dirty="0" err="1"/>
              <a:t>im.astype</a:t>
            </a:r>
            <a:r>
              <a:rPr lang="en-US" altLang="zh-TW" dirty="0"/>
              <a:t>(float)</a:t>
            </a:r>
          </a:p>
          <a:p>
            <a:r>
              <a:rPr lang="en-US" altLang="zh-TW" dirty="0"/>
              <a:t># Contrast stretching transformation.</a:t>
            </a:r>
          </a:p>
          <a:p>
            <a:r>
              <a:rPr lang="en-US" altLang="zh-TW" dirty="0"/>
              <a:t>im1 = 255.0*(c-a)/(b-a+0.0000001)</a:t>
            </a:r>
          </a:p>
          <a:p>
            <a:r>
              <a:rPr lang="en-US" altLang="zh-TW" dirty="0"/>
              <a:t>im2 = 2.0*(c-a)/(b-a+0.0000001)</a:t>
            </a:r>
          </a:p>
          <a:p>
            <a:r>
              <a:rPr lang="en-US" altLang="zh-TW" dirty="0"/>
              <a:t># Saving im2 as contrast_output2.png in</a:t>
            </a:r>
          </a:p>
          <a:p>
            <a:r>
              <a:rPr lang="en-US" altLang="zh-TW" dirty="0"/>
              <a:t># Figures folder 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im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(im1)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(im2)</a:t>
            </a:r>
          </a:p>
          <a:p>
            <a:r>
              <a:rPr lang="en-US" altLang="zh-TW" dirty="0" err="1"/>
              <a:t>plt.savefig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/OUTPUT/contrast_output2.png") # save the dark image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3861AB-53B9-45C6-9F07-A9EC11704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95" y="2002795"/>
            <a:ext cx="2095682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9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Sigmoid Correction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C52D96-EB9B-4EB1-8CCE-E2DB5353DA75}"/>
              </a:ext>
            </a:extLst>
          </p:cNvPr>
          <p:cNvSpPr txBox="1"/>
          <p:nvPr/>
        </p:nvSpPr>
        <p:spPr>
          <a:xfrm>
            <a:off x="1152428" y="1866783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img2 =  </a:t>
            </a:r>
            <a:r>
              <a:rPr lang="en-US" altLang="zh-TW" dirty="0" err="1"/>
              <a:t>adjust_sigmoid</a:t>
            </a:r>
            <a:r>
              <a:rPr lang="en-US" altLang="zh-TW" dirty="0"/>
              <a:t>(img1, gain=15)</a:t>
            </a:r>
          </a:p>
          <a:p>
            <a:r>
              <a:rPr lang="en-US" altLang="zh-TW" dirty="0"/>
              <a:t># Applying Sigmoid correction.</a:t>
            </a:r>
          </a:p>
          <a:p>
            <a:r>
              <a:rPr lang="en-US" altLang="zh-TW" dirty="0"/>
              <a:t>img3 =  </a:t>
            </a:r>
            <a:r>
              <a:rPr lang="en-US" altLang="zh-TW" dirty="0" err="1"/>
              <a:t>adjust_sigmoid</a:t>
            </a:r>
            <a:r>
              <a:rPr lang="en-US" altLang="zh-TW" dirty="0"/>
              <a:t>(img1, gain=30)</a:t>
            </a:r>
          </a:p>
          <a:p>
            <a:r>
              <a:rPr lang="en-US" altLang="zh-TW" dirty="0"/>
              <a:t># Saving img2.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(img1)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(img2)</a:t>
            </a:r>
          </a:p>
          <a:p>
            <a:r>
              <a:rPr lang="en-US" altLang="zh-TW" dirty="0" err="1"/>
              <a:t>plt.savefig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/OUTPUT/hequalization_input_img2.png") # save the dark image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(img3)</a:t>
            </a:r>
          </a:p>
          <a:p>
            <a:r>
              <a:rPr lang="en-US" altLang="zh-TW" dirty="0" err="1"/>
              <a:t>plt.savefig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/OUTPUT/hequalization_input_img3.png") # save the dark image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BA3574-ADFC-4225-803C-C401632F3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46" y="2107877"/>
            <a:ext cx="2057578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E8AC8-DCD5-4DA3-BBA1-A389C5C4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DE669-5A86-4477-BAFB-15EC325F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4" y="2664611"/>
            <a:ext cx="10515600" cy="2067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3800" dirty="0"/>
              <a:t>CH4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9194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Local Contrast Normalization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B7B0BE-6EFE-4BFF-8E16-05B2397E2102}"/>
              </a:ext>
            </a:extLst>
          </p:cNvPr>
          <p:cNvSpPr txBox="1"/>
          <p:nvPr/>
        </p:nvSpPr>
        <p:spPr>
          <a:xfrm>
            <a:off x="973793" y="1660041"/>
            <a:ext cx="6094428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dirty="0"/>
              <a:t>def </a:t>
            </a:r>
            <a:r>
              <a:rPr lang="en-US" altLang="zh-TW" sz="900" dirty="0" err="1"/>
              <a:t>localfilter</a:t>
            </a:r>
            <a:r>
              <a:rPr lang="en-US" altLang="zh-TW" sz="900" dirty="0"/>
              <a:t>(</a:t>
            </a:r>
            <a:r>
              <a:rPr lang="en-US" altLang="zh-TW" sz="900" dirty="0" err="1"/>
              <a:t>im</a:t>
            </a:r>
            <a:r>
              <a:rPr lang="en-US" altLang="zh-TW" sz="900" dirty="0"/>
              <a:t>, sigma=(10, 10,)):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im_gaussian</a:t>
            </a:r>
            <a:r>
              <a:rPr lang="en-US" altLang="zh-TW" sz="900" dirty="0"/>
              <a:t> = </a:t>
            </a:r>
            <a:r>
              <a:rPr lang="en-US" altLang="zh-TW" sz="900" dirty="0" err="1"/>
              <a:t>gaussian_filter</a:t>
            </a:r>
            <a:r>
              <a:rPr lang="en-US" altLang="zh-TW" sz="900" dirty="0"/>
              <a:t>(</a:t>
            </a:r>
            <a:r>
              <a:rPr lang="en-US" altLang="zh-TW" sz="900" dirty="0" err="1"/>
              <a:t>im</a:t>
            </a:r>
            <a:r>
              <a:rPr lang="en-US" altLang="zh-TW" sz="900" dirty="0"/>
              <a:t>, sigma=sigma[0])</a:t>
            </a:r>
          </a:p>
          <a:p>
            <a:r>
              <a:rPr lang="en-US" altLang="zh-TW" sz="900" dirty="0"/>
              <a:t>    d = </a:t>
            </a:r>
            <a:r>
              <a:rPr lang="en-US" altLang="zh-TW" sz="900" dirty="0" err="1"/>
              <a:t>im_gaussian-im</a:t>
            </a:r>
            <a:endParaRPr lang="en-US" altLang="zh-TW" sz="900" dirty="0"/>
          </a:p>
          <a:p>
            <a:r>
              <a:rPr lang="en-US" altLang="zh-TW" sz="900" dirty="0"/>
              <a:t>    s = </a:t>
            </a:r>
            <a:r>
              <a:rPr lang="en-US" altLang="zh-TW" sz="900" dirty="0" err="1"/>
              <a:t>np.sqrt</a:t>
            </a:r>
            <a:r>
              <a:rPr lang="en-US" altLang="zh-TW" sz="900" dirty="0"/>
              <a:t>(</a:t>
            </a:r>
            <a:r>
              <a:rPr lang="en-US" altLang="zh-TW" sz="900" dirty="0" err="1"/>
              <a:t>gaussian_filter</a:t>
            </a:r>
            <a:r>
              <a:rPr lang="en-US" altLang="zh-TW" sz="900" dirty="0"/>
              <a:t>(d*d, sigma=sigma[1]))</a:t>
            </a:r>
          </a:p>
          <a:p>
            <a:r>
              <a:rPr lang="en-US" altLang="zh-TW" sz="900" dirty="0"/>
              <a:t>    # form an array where all elements have a value of mean(s)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mean_array</a:t>
            </a:r>
            <a:r>
              <a:rPr lang="en-US" altLang="zh-TW" sz="900" dirty="0"/>
              <a:t> = </a:t>
            </a:r>
            <a:r>
              <a:rPr lang="en-US" altLang="zh-TW" sz="900" dirty="0" err="1"/>
              <a:t>np.ones</a:t>
            </a:r>
            <a:r>
              <a:rPr lang="en-US" altLang="zh-TW" sz="900" dirty="0"/>
              <a:t>(</a:t>
            </a:r>
            <a:r>
              <a:rPr lang="en-US" altLang="zh-TW" sz="900" dirty="0" err="1"/>
              <a:t>s.shape</a:t>
            </a:r>
            <a:r>
              <a:rPr lang="en-US" altLang="zh-TW" sz="900" dirty="0"/>
              <a:t>)*</a:t>
            </a:r>
            <a:r>
              <a:rPr lang="en-US" altLang="zh-TW" sz="900" dirty="0" err="1"/>
              <a:t>np.mean</a:t>
            </a:r>
            <a:r>
              <a:rPr lang="en-US" altLang="zh-TW" sz="900" dirty="0"/>
              <a:t>(s)</a:t>
            </a:r>
          </a:p>
          <a:p>
            <a:r>
              <a:rPr lang="en-US" altLang="zh-TW" sz="900" dirty="0"/>
              <a:t>    # find element by element maximum between </a:t>
            </a:r>
            <a:r>
              <a:rPr lang="en-US" altLang="zh-TW" sz="900" dirty="0" err="1"/>
              <a:t>mean_array</a:t>
            </a:r>
            <a:r>
              <a:rPr lang="en-US" altLang="zh-TW" sz="900" dirty="0"/>
              <a:t> and s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max_array</a:t>
            </a:r>
            <a:r>
              <a:rPr lang="en-US" altLang="zh-TW" sz="900" dirty="0"/>
              <a:t> = </a:t>
            </a:r>
            <a:r>
              <a:rPr lang="en-US" altLang="zh-TW" sz="900" dirty="0" err="1"/>
              <a:t>np.maximum</a:t>
            </a:r>
            <a:r>
              <a:rPr lang="en-US" altLang="zh-TW" sz="900" dirty="0"/>
              <a:t>(</a:t>
            </a:r>
            <a:r>
              <a:rPr lang="en-US" altLang="zh-TW" sz="900" dirty="0" err="1"/>
              <a:t>mean_array</a:t>
            </a:r>
            <a:r>
              <a:rPr lang="en-US" altLang="zh-TW" sz="900" dirty="0"/>
              <a:t>, s)</a:t>
            </a:r>
          </a:p>
          <a:p>
            <a:r>
              <a:rPr lang="en-US" altLang="zh-TW" sz="900" dirty="0"/>
              <a:t>    y = d/(</a:t>
            </a:r>
            <a:r>
              <a:rPr lang="en-US" altLang="zh-TW" sz="900" dirty="0" err="1"/>
              <a:t>max_array+np.spacing</a:t>
            </a:r>
            <a:r>
              <a:rPr lang="en-US" altLang="zh-TW" sz="900" dirty="0"/>
              <a:t>(1.0))</a:t>
            </a:r>
          </a:p>
          <a:p>
            <a:r>
              <a:rPr lang="en-US" altLang="zh-TW" sz="900" dirty="0"/>
              <a:t>    return y</a:t>
            </a:r>
          </a:p>
          <a:p>
            <a:endParaRPr lang="en-US" altLang="zh-TW" sz="900" dirty="0"/>
          </a:p>
          <a:p>
            <a:r>
              <a:rPr lang="en-US" altLang="zh-TW" sz="900" dirty="0" err="1"/>
              <a:t>file_name</a:t>
            </a:r>
            <a:r>
              <a:rPr lang="en-US" altLang="zh-TW" sz="900" dirty="0"/>
              <a:t> = "/content/drive/</a:t>
            </a:r>
            <a:r>
              <a:rPr lang="en-US" altLang="zh-TW" sz="900" dirty="0" err="1"/>
              <a:t>MyDrive</a:t>
            </a:r>
            <a:r>
              <a:rPr lang="en-US" altLang="zh-TW" sz="900" dirty="0"/>
              <a:t>/DIP </a:t>
            </a:r>
            <a:r>
              <a:rPr lang="en-US" altLang="zh-TW" sz="900" dirty="0" err="1"/>
              <a:t>colab</a:t>
            </a:r>
            <a:r>
              <a:rPr lang="en-US" altLang="zh-TW" sz="900" dirty="0"/>
              <a:t>/</a:t>
            </a:r>
            <a:r>
              <a:rPr lang="en-US" altLang="zh-TW" sz="900" dirty="0" err="1"/>
              <a:t>FluroWithDisplayShutter.dcm</a:t>
            </a:r>
            <a:r>
              <a:rPr lang="en-US" altLang="zh-TW" sz="900" dirty="0"/>
              <a:t>"</a:t>
            </a:r>
          </a:p>
          <a:p>
            <a:r>
              <a:rPr lang="en-US" altLang="zh-TW" sz="900" dirty="0" err="1"/>
              <a:t>dfh</a:t>
            </a:r>
            <a:r>
              <a:rPr lang="en-US" altLang="zh-TW" sz="900" dirty="0"/>
              <a:t> = </a:t>
            </a:r>
            <a:r>
              <a:rPr lang="en-US" altLang="zh-TW" sz="900" dirty="0" err="1"/>
              <a:t>pydicom.read_file</a:t>
            </a:r>
            <a:r>
              <a:rPr lang="en-US" altLang="zh-TW" sz="900" dirty="0"/>
              <a:t>(</a:t>
            </a:r>
            <a:r>
              <a:rPr lang="en-US" altLang="zh-TW" sz="900" dirty="0" err="1"/>
              <a:t>file_name</a:t>
            </a:r>
            <a:r>
              <a:rPr lang="en-US" altLang="zh-TW" sz="900" dirty="0"/>
              <a:t>, force=True)</a:t>
            </a:r>
          </a:p>
          <a:p>
            <a:r>
              <a:rPr lang="en-US" altLang="zh-TW" sz="900" dirty="0" err="1"/>
              <a:t>im</a:t>
            </a:r>
            <a:r>
              <a:rPr lang="en-US" altLang="zh-TW" sz="900" dirty="0"/>
              <a:t> = </a:t>
            </a:r>
            <a:r>
              <a:rPr lang="en-US" altLang="zh-TW" sz="900" dirty="0" err="1"/>
              <a:t>dfh.pixel_array</a:t>
            </a:r>
            <a:endParaRPr lang="en-US" altLang="zh-TW" sz="900" dirty="0"/>
          </a:p>
          <a:p>
            <a:r>
              <a:rPr lang="en-US" altLang="zh-TW" sz="900" dirty="0"/>
              <a:t># convert to float and scale before applying filter</a:t>
            </a:r>
          </a:p>
          <a:p>
            <a:r>
              <a:rPr lang="en-US" altLang="zh-TW" sz="900" dirty="0" err="1"/>
              <a:t>im</a:t>
            </a:r>
            <a:r>
              <a:rPr lang="en-US" altLang="zh-TW" sz="900" dirty="0"/>
              <a:t> = </a:t>
            </a:r>
            <a:r>
              <a:rPr lang="en-US" altLang="zh-TW" sz="900" dirty="0" err="1"/>
              <a:t>im.astype</a:t>
            </a:r>
            <a:r>
              <a:rPr lang="en-US" altLang="zh-TW" sz="900" dirty="0"/>
              <a:t>(</a:t>
            </a:r>
            <a:r>
              <a:rPr lang="en-US" altLang="zh-TW" sz="900" dirty="0" err="1"/>
              <a:t>np.float</a:t>
            </a:r>
            <a:r>
              <a:rPr lang="en-US" altLang="zh-TW" sz="900" dirty="0"/>
              <a:t>)</a:t>
            </a:r>
          </a:p>
          <a:p>
            <a:r>
              <a:rPr lang="en-US" altLang="zh-TW" sz="900" dirty="0"/>
              <a:t>im1 = </a:t>
            </a:r>
            <a:r>
              <a:rPr lang="en-US" altLang="zh-TW" sz="900" dirty="0" err="1"/>
              <a:t>im</a:t>
            </a:r>
            <a:r>
              <a:rPr lang="en-US" altLang="zh-TW" sz="900" dirty="0"/>
              <a:t>/</a:t>
            </a:r>
            <a:r>
              <a:rPr lang="en-US" altLang="zh-TW" sz="900" dirty="0" err="1"/>
              <a:t>np.max</a:t>
            </a:r>
            <a:r>
              <a:rPr lang="en-US" altLang="zh-TW" sz="900" dirty="0"/>
              <a:t>(</a:t>
            </a:r>
            <a:r>
              <a:rPr lang="en-US" altLang="zh-TW" sz="900" dirty="0" err="1"/>
              <a:t>im</a:t>
            </a:r>
            <a:r>
              <a:rPr lang="en-US" altLang="zh-TW" sz="900" dirty="0"/>
              <a:t>)</a:t>
            </a:r>
          </a:p>
          <a:p>
            <a:endParaRPr lang="en-US" altLang="zh-TW" sz="900" dirty="0"/>
          </a:p>
          <a:p>
            <a:r>
              <a:rPr lang="en-US" altLang="zh-TW" sz="900" dirty="0"/>
              <a:t>sigma = (5, 5,)</a:t>
            </a:r>
          </a:p>
          <a:p>
            <a:r>
              <a:rPr lang="en-US" altLang="zh-TW" sz="900" dirty="0"/>
              <a:t>im2 = </a:t>
            </a:r>
            <a:r>
              <a:rPr lang="en-US" altLang="zh-TW" sz="900" dirty="0" err="1"/>
              <a:t>localfilter</a:t>
            </a:r>
            <a:r>
              <a:rPr lang="en-US" altLang="zh-TW" sz="900" dirty="0"/>
              <a:t>(</a:t>
            </a:r>
            <a:r>
              <a:rPr lang="en-US" altLang="zh-TW" sz="900" dirty="0" err="1"/>
              <a:t>im</a:t>
            </a:r>
            <a:r>
              <a:rPr lang="en-US" altLang="zh-TW" sz="900" dirty="0"/>
              <a:t>, sigma) </a:t>
            </a:r>
          </a:p>
          <a:p>
            <a:r>
              <a:rPr lang="en-US" altLang="zh-TW" sz="900" dirty="0"/>
              <a:t># rescale to 8-bit</a:t>
            </a:r>
          </a:p>
          <a:p>
            <a:r>
              <a:rPr lang="en-US" altLang="zh-TW" sz="900" dirty="0"/>
              <a:t>im3 = 255*(im2-im2.min())/(im2.max()-im2.min())</a:t>
            </a:r>
          </a:p>
          <a:p>
            <a:endParaRPr lang="en-US" altLang="zh-TW" sz="900" dirty="0"/>
          </a:p>
          <a:p>
            <a:r>
              <a:rPr lang="en-US" altLang="zh-TW" sz="900" dirty="0"/>
              <a:t>im4 = </a:t>
            </a:r>
            <a:r>
              <a:rPr lang="en-US" altLang="zh-TW" sz="900" dirty="0" err="1"/>
              <a:t>Image.fromarray</a:t>
            </a:r>
            <a:r>
              <a:rPr lang="en-US" altLang="zh-TW" sz="900" dirty="0"/>
              <a:t>(im3).convert("L")</a:t>
            </a:r>
          </a:p>
          <a:p>
            <a:r>
              <a:rPr lang="en-US" altLang="zh-TW" sz="900" dirty="0"/>
              <a:t>im5 = </a:t>
            </a:r>
            <a:r>
              <a:rPr lang="en-US" altLang="zh-TW" sz="900" dirty="0" err="1"/>
              <a:t>Image.fromarray</a:t>
            </a:r>
            <a:r>
              <a:rPr lang="en-US" altLang="zh-TW" sz="900" dirty="0"/>
              <a:t>(im3).convert("RGB")</a:t>
            </a:r>
          </a:p>
          <a:p>
            <a:endParaRPr lang="en-US" altLang="zh-TW" sz="900" dirty="0"/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(im1)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 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(im2)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 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(im3)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 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(im4)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 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(im5)</a:t>
            </a:r>
          </a:p>
          <a:p>
            <a:r>
              <a:rPr lang="en-US" altLang="zh-TW" sz="900" dirty="0" err="1"/>
              <a:t>plt.savefig</a:t>
            </a:r>
            <a:r>
              <a:rPr lang="en-US" altLang="zh-TW" sz="900" dirty="0"/>
              <a:t>("/content/drive/</a:t>
            </a:r>
            <a:r>
              <a:rPr lang="en-US" altLang="zh-TW" sz="900" dirty="0" err="1"/>
              <a:t>MyDrive</a:t>
            </a:r>
            <a:r>
              <a:rPr lang="en-US" altLang="zh-TW" sz="900" dirty="0"/>
              <a:t>/DIP </a:t>
            </a:r>
            <a:r>
              <a:rPr lang="en-US" altLang="zh-TW" sz="900" dirty="0" err="1"/>
              <a:t>colab</a:t>
            </a:r>
            <a:r>
              <a:rPr lang="en-US" altLang="zh-TW" sz="900" dirty="0"/>
              <a:t>/OUTPUT/FluroWithDisplayShutteroutput.png") # save the dark image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  <a:endParaRPr lang="zh-TW" altLang="en-US" sz="9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4DE2AC-A424-4A73-9E27-EB849BFA2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854" y="1660041"/>
            <a:ext cx="1432684" cy="49381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0BD024-6282-4461-A4F3-41B91EAD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29" y="1589656"/>
            <a:ext cx="1425063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6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E8AC8-DCD5-4DA3-BBA1-A389C5C4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DE669-5A86-4477-BAFB-15EC325F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4" y="2664611"/>
            <a:ext cx="10515600" cy="2067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3800" dirty="0"/>
              <a:t>CH6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67377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Translation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8D1864-F32D-4AB0-994C-2907A135180B}"/>
              </a:ext>
            </a:extLst>
          </p:cNvPr>
          <p:cNvSpPr txBox="1"/>
          <p:nvPr/>
        </p:nvSpPr>
        <p:spPr>
          <a:xfrm>
            <a:off x="973793" y="2204709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mg = </a:t>
            </a:r>
            <a:r>
              <a:rPr lang="en-US" altLang="zh-TW" sz="1200" dirty="0" err="1"/>
              <a:t>Image.open</a:t>
            </a:r>
            <a:r>
              <a:rPr lang="en-US" altLang="zh-TW" sz="1200" dirty="0"/>
              <a:t>('/content/drive/</a:t>
            </a:r>
            <a:r>
              <a:rPr lang="en-US" altLang="zh-TW" sz="1200" dirty="0" err="1"/>
              <a:t>MyDrive</a:t>
            </a:r>
            <a:r>
              <a:rPr lang="en-US" altLang="zh-TW" sz="1200" dirty="0"/>
              <a:t>/DIP </a:t>
            </a:r>
            <a:r>
              <a:rPr lang="en-US" altLang="zh-TW" sz="1200" dirty="0" err="1"/>
              <a:t>colab</a:t>
            </a:r>
            <a:r>
              <a:rPr lang="en-US" altLang="zh-TW" sz="1200" dirty="0"/>
              <a:t>/angiogram1.png').convert('L')</a:t>
            </a:r>
          </a:p>
          <a:p>
            <a:r>
              <a:rPr lang="en-US" altLang="zh-TW" sz="1200" dirty="0"/>
              <a:t>img1 = </a:t>
            </a:r>
            <a:r>
              <a:rPr lang="en-US" altLang="zh-TW" sz="1200" dirty="0" err="1"/>
              <a:t>scipy.misc.fromimage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)</a:t>
            </a:r>
          </a:p>
          <a:p>
            <a:endParaRPr lang="en-US" altLang="zh-TW" sz="1200" dirty="0"/>
          </a:p>
          <a:p>
            <a:r>
              <a:rPr lang="en-US" altLang="zh-TW" sz="1200" dirty="0"/>
              <a:t># translate by 10 pixels in x and 4 pixels in y</a:t>
            </a:r>
          </a:p>
          <a:p>
            <a:endParaRPr lang="en-US" altLang="zh-TW" sz="1200" dirty="0"/>
          </a:p>
          <a:p>
            <a:r>
              <a:rPr lang="en-US" altLang="zh-TW" sz="1200" dirty="0"/>
              <a:t>transformation = </a:t>
            </a:r>
            <a:r>
              <a:rPr lang="en-US" altLang="zh-TW" sz="1200" dirty="0" err="1"/>
              <a:t>AffineTransform</a:t>
            </a:r>
            <a:r>
              <a:rPr lang="en-US" altLang="zh-TW" sz="1200" dirty="0"/>
              <a:t>(translation=(10, 4))</a:t>
            </a:r>
          </a:p>
          <a:p>
            <a:r>
              <a:rPr lang="en-US" altLang="zh-TW" sz="1200" dirty="0"/>
              <a:t>transformation1 = </a:t>
            </a:r>
            <a:r>
              <a:rPr lang="en-US" altLang="zh-TW" sz="1200" dirty="0" err="1"/>
              <a:t>AffineTransform</a:t>
            </a:r>
            <a:r>
              <a:rPr lang="en-US" altLang="zh-TW" sz="1200" dirty="0"/>
              <a:t>(translation=(100, 40))</a:t>
            </a:r>
          </a:p>
          <a:p>
            <a:r>
              <a:rPr lang="en-US" altLang="zh-TW" sz="1200" dirty="0"/>
              <a:t># nearest neighbor order = 0</a:t>
            </a:r>
          </a:p>
          <a:p>
            <a:r>
              <a:rPr lang="en-US" altLang="zh-TW" sz="1200" dirty="0"/>
              <a:t>img2 = warp(img1, transformation)</a:t>
            </a:r>
          </a:p>
          <a:p>
            <a:r>
              <a:rPr lang="en-US" altLang="zh-TW" sz="1200" dirty="0"/>
              <a:t>img3 = warp(img1, transformation1)</a:t>
            </a:r>
          </a:p>
          <a:p>
            <a:r>
              <a:rPr lang="en-US" altLang="zh-TW" sz="1200" dirty="0"/>
              <a:t>im4 = </a:t>
            </a:r>
            <a:r>
              <a:rPr lang="en-US" altLang="zh-TW" sz="1200" dirty="0" err="1"/>
              <a:t>scipy.misc.toimage</a:t>
            </a:r>
            <a:r>
              <a:rPr lang="en-US" altLang="zh-TW" sz="1200" dirty="0"/>
              <a:t>(img2).convert('LA')</a:t>
            </a:r>
          </a:p>
          <a:p>
            <a:r>
              <a:rPr lang="en-US" altLang="zh-TW" sz="1200" dirty="0"/>
              <a:t>im5 = </a:t>
            </a:r>
            <a:r>
              <a:rPr lang="en-US" altLang="zh-TW" sz="1200" dirty="0" err="1"/>
              <a:t>scipy.misc.toimage</a:t>
            </a:r>
            <a:r>
              <a:rPr lang="en-US" altLang="zh-TW" sz="1200" dirty="0"/>
              <a:t>(img3).convert('LA')</a:t>
            </a:r>
          </a:p>
          <a:p>
            <a:r>
              <a:rPr lang="en-US" altLang="zh-TW" sz="1200" dirty="0"/>
              <a:t># 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 = 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plt.imshow</a:t>
            </a:r>
            <a:r>
              <a:rPr lang="en-US" altLang="zh-TW" sz="1200" dirty="0"/>
              <a:t>(im4)</a:t>
            </a:r>
          </a:p>
          <a:p>
            <a:r>
              <a:rPr lang="en-US" altLang="zh-TW" sz="1200" dirty="0" err="1"/>
              <a:t>plt.show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 err="1"/>
              <a:t>plt.imshow</a:t>
            </a:r>
            <a:r>
              <a:rPr lang="en-US" altLang="zh-TW" sz="1200" dirty="0"/>
              <a:t>(im5)</a:t>
            </a:r>
          </a:p>
          <a:p>
            <a:r>
              <a:rPr lang="en-US" altLang="zh-TW" sz="1200" dirty="0" err="1"/>
              <a:t>plt.savefig</a:t>
            </a:r>
            <a:r>
              <a:rPr lang="en-US" altLang="zh-TW" sz="1200" dirty="0"/>
              <a:t>("/content/drive/</a:t>
            </a:r>
            <a:r>
              <a:rPr lang="en-US" altLang="zh-TW" sz="1200" dirty="0" err="1"/>
              <a:t>MyDrive</a:t>
            </a:r>
            <a:r>
              <a:rPr lang="en-US" altLang="zh-TW" sz="1200" dirty="0"/>
              <a:t>/DIP </a:t>
            </a:r>
            <a:r>
              <a:rPr lang="en-US" altLang="zh-TW" sz="1200" dirty="0" err="1"/>
              <a:t>colab</a:t>
            </a:r>
            <a:r>
              <a:rPr lang="en-US" altLang="zh-TW" sz="1200" dirty="0"/>
              <a:t>/OUTPUT/angiogram1_transformation.png") # save the dark image</a:t>
            </a:r>
          </a:p>
          <a:p>
            <a:r>
              <a:rPr lang="en-US" altLang="zh-TW" sz="1200" dirty="0" err="1"/>
              <a:t>plt.show</a:t>
            </a:r>
            <a:r>
              <a:rPr lang="en-US" altLang="zh-TW" sz="1200" dirty="0"/>
              <a:t>()</a:t>
            </a:r>
            <a:endParaRPr lang="zh-TW" altLang="en-US" sz="1200" dirty="0"/>
          </a:p>
        </p:txBody>
      </p:sp>
      <p:pic>
        <p:nvPicPr>
          <p:cNvPr id="6" name="圖片 5" descr="一張含有 文字, 舊 的圖片&#10;&#10;自動產生的描述">
            <a:extLst>
              <a:ext uri="{FF2B5EF4-FFF2-40B4-BE49-F238E27FC236}">
                <a16:creationId xmlns:a16="http://schemas.microsoft.com/office/drawing/2014/main" id="{31549251-40B2-4EDD-B24C-F7FDF92B5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80" y="2748630"/>
            <a:ext cx="2034716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Rotation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732AE7-D529-4F46-95D8-BFDDFCAD17B8}"/>
              </a:ext>
            </a:extLst>
          </p:cNvPr>
          <p:cNvSpPr txBox="1"/>
          <p:nvPr/>
        </p:nvSpPr>
        <p:spPr>
          <a:xfrm>
            <a:off x="1133574" y="2080696"/>
            <a:ext cx="6094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img1 = </a:t>
            </a:r>
            <a:r>
              <a:rPr lang="en-US" altLang="zh-TW" dirty="0" err="1"/>
              <a:t>scipy.misc.fromimage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 rotation angle in radians</a:t>
            </a:r>
          </a:p>
          <a:p>
            <a:r>
              <a:rPr lang="en-US" altLang="zh-TW" dirty="0"/>
              <a:t>transformation = </a:t>
            </a:r>
            <a:r>
              <a:rPr lang="en-US" altLang="zh-TW" dirty="0" err="1"/>
              <a:t>AffineTransform</a:t>
            </a:r>
            <a:r>
              <a:rPr lang="en-US" altLang="zh-TW" dirty="0"/>
              <a:t>(rotation=0.05)</a:t>
            </a:r>
          </a:p>
          <a:p>
            <a:r>
              <a:rPr lang="en-US" altLang="zh-TW" dirty="0"/>
              <a:t>transformation1 = </a:t>
            </a:r>
            <a:r>
              <a:rPr lang="en-US" altLang="zh-TW" dirty="0" err="1"/>
              <a:t>AffineTransform</a:t>
            </a:r>
            <a:r>
              <a:rPr lang="en-US" altLang="zh-TW" dirty="0"/>
              <a:t>(rotation=0.1)</a:t>
            </a:r>
          </a:p>
          <a:p>
            <a:r>
              <a:rPr lang="en-US" altLang="zh-TW" dirty="0"/>
              <a:t>img2 = warp(img1, transformation)</a:t>
            </a:r>
          </a:p>
          <a:p>
            <a:r>
              <a:rPr lang="en-US" altLang="zh-TW" dirty="0"/>
              <a:t>img3 = warp(img1, transformation1)</a:t>
            </a:r>
          </a:p>
          <a:p>
            <a:r>
              <a:rPr lang="en-US" altLang="zh-TW" dirty="0"/>
              <a:t># img4 = </a:t>
            </a:r>
            <a:r>
              <a:rPr lang="en-US" altLang="zh-TW" dirty="0" err="1"/>
              <a:t>scipy.misc.toimage</a:t>
            </a:r>
            <a:r>
              <a:rPr lang="en-US" altLang="zh-TW" dirty="0"/>
              <a:t>(img2).convert('LA')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(img2)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(img3)</a:t>
            </a:r>
          </a:p>
          <a:p>
            <a:r>
              <a:rPr lang="en-US" altLang="zh-TW" dirty="0" err="1"/>
              <a:t>plt.savefig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/OUTPUT/angiogram1_Rotation.png") # save the dark image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94B5DD-8FA1-4174-8AA1-1A145422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1" y="2840498"/>
            <a:ext cx="189754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87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Scaling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395570-4B18-4CCE-A498-6F2C000CFC4D}"/>
              </a:ext>
            </a:extLst>
          </p:cNvPr>
          <p:cNvSpPr txBox="1"/>
          <p:nvPr/>
        </p:nvSpPr>
        <p:spPr>
          <a:xfrm>
            <a:off x="973793" y="1968560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img1 = </a:t>
            </a:r>
            <a:r>
              <a:rPr lang="en-US" altLang="zh-TW" dirty="0" err="1"/>
              <a:t>scipy.misc.fromimage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#scale by1/2 on both x and y.</a:t>
            </a:r>
          </a:p>
          <a:p>
            <a:r>
              <a:rPr lang="en-US" altLang="zh-TW" dirty="0"/>
              <a:t>transformation = </a:t>
            </a:r>
            <a:r>
              <a:rPr lang="en-US" altLang="zh-TW" dirty="0" err="1"/>
              <a:t>AffineTransform</a:t>
            </a:r>
            <a:r>
              <a:rPr lang="en-US" altLang="zh-TW" dirty="0"/>
              <a:t>(scale= (0.5, 0.5))</a:t>
            </a:r>
          </a:p>
          <a:p>
            <a:r>
              <a:rPr lang="en-US" altLang="zh-TW" dirty="0"/>
              <a:t>transformation1 = </a:t>
            </a:r>
            <a:r>
              <a:rPr lang="en-US" altLang="zh-TW" dirty="0" err="1"/>
              <a:t>AffineTransform</a:t>
            </a:r>
            <a:r>
              <a:rPr lang="en-US" altLang="zh-TW" dirty="0"/>
              <a:t>(scale= (2, 2))</a:t>
            </a:r>
          </a:p>
          <a:p>
            <a:r>
              <a:rPr lang="en-US" altLang="zh-TW" dirty="0"/>
              <a:t>img2 = warp(img1, transformation)</a:t>
            </a:r>
          </a:p>
          <a:p>
            <a:r>
              <a:rPr lang="en-US" altLang="zh-TW" dirty="0"/>
              <a:t>img3 = warp(img1, transformation1)</a:t>
            </a:r>
          </a:p>
          <a:p>
            <a:r>
              <a:rPr lang="en-US" altLang="zh-TW" dirty="0"/>
              <a:t>im4 = </a:t>
            </a:r>
            <a:r>
              <a:rPr lang="en-US" altLang="zh-TW" dirty="0" err="1"/>
              <a:t>scipy.misc.toimage</a:t>
            </a:r>
            <a:r>
              <a:rPr lang="en-US" altLang="zh-TW" dirty="0"/>
              <a:t>(img2).convert('LA')</a:t>
            </a:r>
          </a:p>
          <a:p>
            <a:r>
              <a:rPr lang="en-US" altLang="zh-TW" dirty="0"/>
              <a:t>im5 = </a:t>
            </a:r>
            <a:r>
              <a:rPr lang="en-US" altLang="zh-TW" dirty="0" err="1"/>
              <a:t>scipy.misc.toimage</a:t>
            </a:r>
            <a:r>
              <a:rPr lang="en-US" altLang="zh-TW" dirty="0"/>
              <a:t>(img3).convert('LA')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(im4)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(im5)</a:t>
            </a:r>
          </a:p>
          <a:p>
            <a:r>
              <a:rPr lang="en-US" altLang="zh-TW" dirty="0" err="1"/>
              <a:t>plt.savefig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/OUTPUT/angiogram1_Scaling.png") # save the dark image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FC4364-54CF-46A1-8C94-9E59A095F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10" y="3085991"/>
            <a:ext cx="2019475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39" y="-134678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Interpolation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348007" y="821553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48C783-386A-44B0-9FC4-1337D79B7EFA}"/>
              </a:ext>
            </a:extLst>
          </p:cNvPr>
          <p:cNvSpPr txBox="1"/>
          <p:nvPr/>
        </p:nvSpPr>
        <p:spPr>
          <a:xfrm>
            <a:off x="534971" y="1184566"/>
            <a:ext cx="6094428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dirty="0"/>
              <a:t># nearest neighbor order = 0</a:t>
            </a:r>
          </a:p>
          <a:p>
            <a:r>
              <a:rPr lang="en-US" altLang="zh-TW" sz="900" dirty="0"/>
              <a:t>img2 = warp(img1, transformation, order=0)</a:t>
            </a:r>
          </a:p>
          <a:p>
            <a:r>
              <a:rPr lang="en-US" altLang="zh-TW" sz="900" dirty="0"/>
              <a:t>im4 = </a:t>
            </a:r>
            <a:r>
              <a:rPr lang="en-US" altLang="zh-TW" sz="900" dirty="0" err="1"/>
              <a:t>scipy.misc.toimage</a:t>
            </a:r>
            <a:r>
              <a:rPr lang="en-US" altLang="zh-TW" sz="900" dirty="0"/>
              <a:t>(img2)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(im4)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</a:p>
          <a:p>
            <a:endParaRPr lang="en-US" altLang="zh-TW" sz="900" dirty="0"/>
          </a:p>
          <a:p>
            <a:r>
              <a:rPr lang="en-US" altLang="zh-TW" sz="900" dirty="0"/>
              <a:t># bi-linear order = 1</a:t>
            </a:r>
          </a:p>
          <a:p>
            <a:r>
              <a:rPr lang="en-US" altLang="zh-TW" sz="900" dirty="0"/>
              <a:t>img2 = warp(img1, transformation, order=1) # default</a:t>
            </a:r>
          </a:p>
          <a:p>
            <a:r>
              <a:rPr lang="en-US" altLang="zh-TW" sz="900" dirty="0"/>
              <a:t>im4 = </a:t>
            </a:r>
            <a:r>
              <a:rPr lang="en-US" altLang="zh-TW" sz="900" dirty="0" err="1"/>
              <a:t>scipy.misc.toimage</a:t>
            </a:r>
            <a:r>
              <a:rPr lang="en-US" altLang="zh-TW" sz="900" dirty="0"/>
              <a:t>(img2)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(im4)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</a:p>
          <a:p>
            <a:endParaRPr lang="en-US" altLang="zh-TW" sz="900" dirty="0"/>
          </a:p>
          <a:p>
            <a:r>
              <a:rPr lang="en-US" altLang="zh-TW" sz="900" dirty="0"/>
              <a:t>#bi-quadratic order = 2</a:t>
            </a:r>
          </a:p>
          <a:p>
            <a:r>
              <a:rPr lang="en-US" altLang="zh-TW" sz="900" dirty="0"/>
              <a:t>img2 = warp(img1, transformation, order=2)</a:t>
            </a:r>
          </a:p>
          <a:p>
            <a:r>
              <a:rPr lang="en-US" altLang="zh-TW" sz="900" dirty="0"/>
              <a:t>im4 = </a:t>
            </a:r>
            <a:r>
              <a:rPr lang="en-US" altLang="zh-TW" sz="900" dirty="0" err="1"/>
              <a:t>scipy.misc.toimage</a:t>
            </a:r>
            <a:r>
              <a:rPr lang="en-US" altLang="zh-TW" sz="900" dirty="0"/>
              <a:t>(img2)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(im4)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</a:p>
          <a:p>
            <a:endParaRPr lang="en-US" altLang="zh-TW" sz="900" dirty="0"/>
          </a:p>
          <a:p>
            <a:r>
              <a:rPr lang="en-US" altLang="zh-TW" sz="900" dirty="0"/>
              <a:t>#bi-cubic order = 3</a:t>
            </a:r>
          </a:p>
          <a:p>
            <a:r>
              <a:rPr lang="en-US" altLang="zh-TW" sz="900" dirty="0"/>
              <a:t>img2 = warp(img1, transformation, order=3)</a:t>
            </a:r>
          </a:p>
          <a:p>
            <a:r>
              <a:rPr lang="en-US" altLang="zh-TW" sz="900" dirty="0"/>
              <a:t>im4 = </a:t>
            </a:r>
            <a:r>
              <a:rPr lang="en-US" altLang="zh-TW" sz="900" dirty="0" err="1"/>
              <a:t>scipy.misc.toimage</a:t>
            </a:r>
            <a:r>
              <a:rPr lang="en-US" altLang="zh-TW" sz="900" dirty="0"/>
              <a:t>(img2)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(im4)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</a:p>
          <a:p>
            <a:r>
              <a:rPr lang="en-US" altLang="zh-TW" sz="900" dirty="0"/>
              <a:t>#------------------------------------------------------------------</a:t>
            </a:r>
          </a:p>
          <a:p>
            <a:r>
              <a:rPr lang="en-US" altLang="zh-TW" sz="900" dirty="0"/>
              <a:t>img10 = </a:t>
            </a:r>
            <a:r>
              <a:rPr lang="en-US" altLang="zh-TW" sz="900" dirty="0" err="1"/>
              <a:t>Image.open</a:t>
            </a:r>
            <a:r>
              <a:rPr lang="en-US" altLang="zh-TW" sz="900" dirty="0"/>
              <a:t>('/content/drive/</a:t>
            </a:r>
            <a:r>
              <a:rPr lang="en-US" altLang="zh-TW" sz="900" dirty="0" err="1"/>
              <a:t>MyDrive</a:t>
            </a:r>
            <a:r>
              <a:rPr lang="en-US" altLang="zh-TW" sz="900" dirty="0"/>
              <a:t>/DIP </a:t>
            </a:r>
            <a:r>
              <a:rPr lang="en-US" altLang="zh-TW" sz="900" dirty="0" err="1"/>
              <a:t>colab</a:t>
            </a:r>
            <a:r>
              <a:rPr lang="en-US" altLang="zh-TW" sz="900" dirty="0"/>
              <a:t>/angiogram1.png')</a:t>
            </a:r>
          </a:p>
          <a:p>
            <a:r>
              <a:rPr lang="en-US" altLang="zh-TW" sz="900" dirty="0"/>
              <a:t>img11 = </a:t>
            </a:r>
            <a:r>
              <a:rPr lang="en-US" altLang="zh-TW" sz="900" dirty="0" err="1"/>
              <a:t>scipy.misc.fromimage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img</a:t>
            </a:r>
            <a:r>
              <a:rPr lang="en-US" altLang="zh-TW" sz="900" dirty="0"/>
              <a:t>)</a:t>
            </a:r>
          </a:p>
          <a:p>
            <a:endParaRPr lang="en-US" altLang="zh-TW" sz="900" dirty="0"/>
          </a:p>
          <a:p>
            <a:r>
              <a:rPr lang="en-US" altLang="zh-TW" sz="900" dirty="0"/>
              <a:t>transformation = </a:t>
            </a:r>
            <a:r>
              <a:rPr lang="en-US" altLang="zh-TW" sz="900" dirty="0" err="1"/>
              <a:t>AffineTransform</a:t>
            </a:r>
            <a:r>
              <a:rPr lang="en-US" altLang="zh-TW" sz="900" dirty="0"/>
              <a:t>(scale=(0.3, 0.3))</a:t>
            </a:r>
          </a:p>
          <a:p>
            <a:endParaRPr lang="en-US" altLang="zh-TW" sz="900" dirty="0"/>
          </a:p>
          <a:p>
            <a:endParaRPr lang="en-US" altLang="zh-TW" sz="900" dirty="0"/>
          </a:p>
          <a:p>
            <a:r>
              <a:rPr lang="en-US" altLang="zh-TW" sz="900" dirty="0"/>
              <a:t># order = 4</a:t>
            </a:r>
          </a:p>
          <a:p>
            <a:r>
              <a:rPr lang="en-US" altLang="zh-TW" sz="900" dirty="0"/>
              <a:t>img21 = warp(img11, transformation, order=4) # default</a:t>
            </a:r>
          </a:p>
          <a:p>
            <a:r>
              <a:rPr lang="en-US" altLang="zh-TW" sz="900" dirty="0"/>
              <a:t>im41 = </a:t>
            </a:r>
            <a:r>
              <a:rPr lang="en-US" altLang="zh-TW" sz="900" dirty="0" err="1"/>
              <a:t>scipy.misc.toimage</a:t>
            </a:r>
            <a:r>
              <a:rPr lang="en-US" altLang="zh-TW" sz="900" dirty="0"/>
              <a:t>(img21)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(im41)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</a:p>
          <a:p>
            <a:endParaRPr lang="en-US" altLang="zh-TW" sz="900" dirty="0"/>
          </a:p>
          <a:p>
            <a:r>
              <a:rPr lang="en-US" altLang="zh-TW" sz="900" dirty="0"/>
              <a:t># order = 5</a:t>
            </a:r>
          </a:p>
          <a:p>
            <a:r>
              <a:rPr lang="en-US" altLang="zh-TW" sz="900" dirty="0"/>
              <a:t>img21 = warp(img11, transformation, order=5)</a:t>
            </a:r>
          </a:p>
          <a:p>
            <a:r>
              <a:rPr lang="en-US" altLang="zh-TW" sz="900" dirty="0"/>
              <a:t>im41 = </a:t>
            </a:r>
            <a:r>
              <a:rPr lang="en-US" altLang="zh-TW" sz="900" dirty="0" err="1"/>
              <a:t>scipy.misc.toimage</a:t>
            </a:r>
            <a:r>
              <a:rPr lang="en-US" altLang="zh-TW" sz="900" dirty="0"/>
              <a:t>(img21)</a:t>
            </a:r>
          </a:p>
          <a:p>
            <a:r>
              <a:rPr lang="en-US" altLang="zh-TW" sz="900" dirty="0" err="1"/>
              <a:t>plt.imshow</a:t>
            </a:r>
            <a:r>
              <a:rPr lang="en-US" altLang="zh-TW" sz="900" dirty="0"/>
              <a:t>(im41)</a:t>
            </a:r>
          </a:p>
          <a:p>
            <a:r>
              <a:rPr lang="en-US" altLang="zh-TW" sz="900" dirty="0" err="1"/>
              <a:t>plt.show</a:t>
            </a:r>
            <a:r>
              <a:rPr lang="en-US" altLang="zh-TW" sz="900" dirty="0"/>
              <a:t>()</a:t>
            </a:r>
            <a:endParaRPr lang="zh-TW" altLang="en-US" sz="900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F43FADD-9405-4E62-869A-AB2E10F71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39" y="1974444"/>
            <a:ext cx="1943268" cy="2720576"/>
          </a:xfrm>
          <a:prstGeom prst="rect">
            <a:avLst/>
          </a:prstGeom>
        </p:spPr>
      </p:pic>
      <p:pic>
        <p:nvPicPr>
          <p:cNvPr id="8" name="圖片 7" descr="一張含有 文字, 地圖, 螢幕擷取畫面 的圖片&#10;&#10;自動產生的描述">
            <a:extLst>
              <a:ext uri="{FF2B5EF4-FFF2-40B4-BE49-F238E27FC236}">
                <a16:creationId xmlns:a16="http://schemas.microsoft.com/office/drawing/2014/main" id="{E90C3310-280B-4C39-8B6E-B7B0C406D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13" y="821553"/>
            <a:ext cx="1882303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3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E8AC8-DCD5-4DA3-BBA1-A389C5C4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DE669-5A86-4477-BAFB-15EC325F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4" y="2664611"/>
            <a:ext cx="10515600" cy="2067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3800" dirty="0"/>
              <a:t>CH7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2305801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Fast Fourier Transform using Python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D3C846-E22A-431C-B1E2-91E2DA40DF3F}"/>
              </a:ext>
            </a:extLst>
          </p:cNvPr>
          <p:cNvSpPr txBox="1"/>
          <p:nvPr/>
        </p:nvSpPr>
        <p:spPr>
          <a:xfrm>
            <a:off x="973793" y="1877538"/>
            <a:ext cx="609442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b = </a:t>
            </a:r>
            <a:r>
              <a:rPr lang="en-US" altLang="zh-TW" sz="1400" dirty="0" err="1"/>
              <a:t>Image.open</a:t>
            </a:r>
            <a:r>
              <a:rPr lang="en-US" altLang="zh-TW" sz="1400" dirty="0"/>
              <a:t>('/content/drive/</a:t>
            </a:r>
            <a:r>
              <a:rPr lang="en-US" altLang="zh-TW" sz="1400" dirty="0" err="1"/>
              <a:t>MyDrive</a:t>
            </a:r>
            <a:r>
              <a:rPr lang="en-US" altLang="zh-TW" sz="1400" dirty="0"/>
              <a:t>/DIP </a:t>
            </a:r>
            <a:r>
              <a:rPr lang="en-US" altLang="zh-TW" sz="1400" dirty="0" err="1"/>
              <a:t>colab</a:t>
            </a:r>
            <a:r>
              <a:rPr lang="en-US" altLang="zh-TW" sz="1400" dirty="0"/>
              <a:t>/fft1.png').convert('L') </a:t>
            </a:r>
          </a:p>
          <a:p>
            <a:r>
              <a:rPr lang="en-US" altLang="zh-TW" sz="1400" dirty="0"/>
              <a:t>#f = np.fft.ifft2(b, s=None, axes=(-2,-1))</a:t>
            </a:r>
          </a:p>
          <a:p>
            <a:r>
              <a:rPr lang="en-US" altLang="zh-TW" sz="1400" dirty="0"/>
              <a:t># Performing FFT.</a:t>
            </a:r>
          </a:p>
          <a:p>
            <a:r>
              <a:rPr lang="en-US" altLang="zh-TW" sz="1400" dirty="0"/>
              <a:t>c = abs(fftim.fft2(b))</a:t>
            </a:r>
          </a:p>
          <a:p>
            <a:r>
              <a:rPr lang="en-US" altLang="zh-TW" sz="1400" dirty="0"/>
              <a:t># Shifting the Fourier frequency image.</a:t>
            </a:r>
          </a:p>
          <a:p>
            <a:r>
              <a:rPr lang="en-US" altLang="zh-TW" sz="1400" dirty="0"/>
              <a:t>d = </a:t>
            </a:r>
            <a:r>
              <a:rPr lang="en-US" altLang="zh-TW" sz="1400" dirty="0" err="1"/>
              <a:t>fftim.fftshift</a:t>
            </a:r>
            <a:r>
              <a:rPr lang="en-US" altLang="zh-TW" sz="1400" dirty="0"/>
              <a:t>(c)</a:t>
            </a:r>
          </a:p>
          <a:p>
            <a:endParaRPr lang="en-US" altLang="zh-TW" sz="1400" dirty="0"/>
          </a:p>
          <a:p>
            <a:r>
              <a:rPr lang="en-US" altLang="zh-TW" sz="1400" dirty="0"/>
              <a:t># Converting the d to floating type and saving it </a:t>
            </a:r>
          </a:p>
          <a:p>
            <a:r>
              <a:rPr lang="en-US" altLang="zh-TW" sz="1400" dirty="0"/>
              <a:t># as fft1_output.raw in Figures folder.</a:t>
            </a:r>
          </a:p>
          <a:p>
            <a:r>
              <a:rPr lang="en-US" altLang="zh-TW" sz="1400" dirty="0" err="1"/>
              <a:t>d.astype</a:t>
            </a:r>
            <a:r>
              <a:rPr lang="en-US" altLang="zh-TW" sz="1400" dirty="0"/>
              <a:t>('float').</a:t>
            </a:r>
            <a:r>
              <a:rPr lang="en-US" altLang="zh-TW" sz="1400" dirty="0" err="1"/>
              <a:t>tofile</a:t>
            </a:r>
            <a:r>
              <a:rPr lang="en-US" altLang="zh-TW" sz="1400" dirty="0"/>
              <a:t>('/content/drive/</a:t>
            </a:r>
            <a:r>
              <a:rPr lang="en-US" altLang="zh-TW" sz="1400" dirty="0" err="1"/>
              <a:t>MyDrive</a:t>
            </a:r>
            <a:r>
              <a:rPr lang="en-US" altLang="zh-TW" sz="1400" dirty="0"/>
              <a:t>/DIP </a:t>
            </a:r>
            <a:r>
              <a:rPr lang="en-US" altLang="zh-TW" sz="1400" dirty="0" err="1"/>
              <a:t>colab</a:t>
            </a:r>
            <a:r>
              <a:rPr lang="en-US" altLang="zh-TW" sz="1400" dirty="0"/>
              <a:t>/OUTPUT/fft1_output.raw')</a:t>
            </a:r>
          </a:p>
          <a:p>
            <a:r>
              <a:rPr lang="en-US" altLang="zh-TW" sz="1400" dirty="0"/>
              <a:t>print(d)</a:t>
            </a:r>
          </a:p>
          <a:p>
            <a:r>
              <a:rPr lang="en-US" altLang="zh-TW" sz="1400" dirty="0"/>
              <a:t>fig = </a:t>
            </a:r>
            <a:r>
              <a:rPr lang="en-US" altLang="zh-TW" sz="1400" dirty="0" err="1"/>
              <a:t>plt.figure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(1, 2, 1)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(b,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('Before')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(1, 2, 2)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(d,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('After')</a:t>
            </a:r>
            <a:endParaRPr lang="zh-TW" altLang="en-US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49018B-B886-4E34-9411-DE91329F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5" y="3524551"/>
            <a:ext cx="214902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17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498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deal Lowpass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88381" y="661733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20CEB2-A995-4470-BAA3-56BC4C6B31B5}"/>
              </a:ext>
            </a:extLst>
          </p:cNvPr>
          <p:cNvSpPr txBox="1"/>
          <p:nvPr/>
        </p:nvSpPr>
        <p:spPr>
          <a:xfrm>
            <a:off x="188381" y="1031065"/>
            <a:ext cx="60944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dirty="0"/>
              <a:t>b = </a:t>
            </a:r>
            <a:r>
              <a:rPr lang="en-US" altLang="zh-TW" sz="900" dirty="0" err="1"/>
              <a:t>Image.open</a:t>
            </a:r>
            <a:r>
              <a:rPr lang="en-US" altLang="zh-TW" sz="900" dirty="0"/>
              <a:t>('/content/drive/</a:t>
            </a:r>
            <a:r>
              <a:rPr lang="en-US" altLang="zh-TW" sz="900" dirty="0" err="1"/>
              <a:t>MyDrive</a:t>
            </a:r>
            <a:r>
              <a:rPr lang="en-US" altLang="zh-TW" sz="900" dirty="0"/>
              <a:t>/DIP </a:t>
            </a:r>
            <a:r>
              <a:rPr lang="en-US" altLang="zh-TW" sz="900" dirty="0" err="1"/>
              <a:t>colab</a:t>
            </a:r>
            <a:r>
              <a:rPr lang="en-US" altLang="zh-TW" sz="900" dirty="0"/>
              <a:t>/fft1.png').convert('L') </a:t>
            </a:r>
          </a:p>
          <a:p>
            <a:r>
              <a:rPr lang="en-US" altLang="zh-TW" sz="900" dirty="0"/>
              <a:t># Performing FFT.</a:t>
            </a:r>
          </a:p>
          <a:p>
            <a:r>
              <a:rPr lang="en-US" altLang="zh-TW" sz="900" dirty="0"/>
              <a:t>c = fftim.fft2(b)  </a:t>
            </a:r>
          </a:p>
          <a:p>
            <a:r>
              <a:rPr lang="en-US" altLang="zh-TW" sz="900" dirty="0"/>
              <a:t># Shifting the Fourier frequency image.</a:t>
            </a:r>
          </a:p>
          <a:p>
            <a:r>
              <a:rPr lang="en-US" altLang="zh-TW" sz="900" dirty="0"/>
              <a:t>d = </a:t>
            </a:r>
            <a:r>
              <a:rPr lang="en-US" altLang="zh-TW" sz="900" dirty="0" err="1"/>
              <a:t>fftim.fftshift</a:t>
            </a:r>
            <a:r>
              <a:rPr lang="en-US" altLang="zh-TW" sz="900" dirty="0"/>
              <a:t>(c) </a:t>
            </a:r>
          </a:p>
          <a:p>
            <a:endParaRPr lang="en-US" altLang="zh-TW" sz="900" dirty="0"/>
          </a:p>
          <a:p>
            <a:r>
              <a:rPr lang="en-US" altLang="zh-TW" sz="900" dirty="0"/>
              <a:t># </a:t>
            </a:r>
            <a:r>
              <a:rPr lang="en-US" altLang="zh-TW" sz="900" dirty="0" err="1"/>
              <a:t>Intializing</a:t>
            </a:r>
            <a:r>
              <a:rPr lang="en-US" altLang="zh-TW" sz="900" dirty="0"/>
              <a:t> variables for convolution function.</a:t>
            </a:r>
          </a:p>
          <a:p>
            <a:r>
              <a:rPr lang="en-US" altLang="zh-TW" sz="900" dirty="0"/>
              <a:t>M = </a:t>
            </a:r>
            <a:r>
              <a:rPr lang="en-US" altLang="zh-TW" sz="900" dirty="0" err="1"/>
              <a:t>d.shape</a:t>
            </a:r>
            <a:r>
              <a:rPr lang="en-US" altLang="zh-TW" sz="900" dirty="0"/>
              <a:t>[0]</a:t>
            </a:r>
          </a:p>
          <a:p>
            <a:r>
              <a:rPr lang="en-US" altLang="zh-TW" sz="900" dirty="0"/>
              <a:t>N = </a:t>
            </a:r>
            <a:r>
              <a:rPr lang="en-US" altLang="zh-TW" sz="900" dirty="0" err="1"/>
              <a:t>d.shape</a:t>
            </a:r>
            <a:r>
              <a:rPr lang="en-US" altLang="zh-TW" sz="900" dirty="0"/>
              <a:t>[1]  </a:t>
            </a:r>
          </a:p>
          <a:p>
            <a:r>
              <a:rPr lang="en-US" altLang="zh-TW" sz="900" dirty="0"/>
              <a:t># H is defined and </a:t>
            </a:r>
          </a:p>
          <a:p>
            <a:r>
              <a:rPr lang="en-US" altLang="zh-TW" sz="900" dirty="0"/>
              <a:t># values in H are initialized to 1.</a:t>
            </a:r>
          </a:p>
          <a:p>
            <a:r>
              <a:rPr lang="en-US" altLang="zh-TW" sz="900" dirty="0"/>
              <a:t>H = </a:t>
            </a:r>
            <a:r>
              <a:rPr lang="en-US" altLang="zh-TW" sz="900" dirty="0" err="1"/>
              <a:t>numpy.ones</a:t>
            </a:r>
            <a:r>
              <a:rPr lang="en-US" altLang="zh-TW" sz="900" dirty="0"/>
              <a:t>((M,N)) </a:t>
            </a:r>
          </a:p>
          <a:p>
            <a:r>
              <a:rPr lang="en-US" altLang="zh-TW" sz="900" dirty="0"/>
              <a:t>center1 = M/2</a:t>
            </a:r>
          </a:p>
          <a:p>
            <a:r>
              <a:rPr lang="en-US" altLang="zh-TW" sz="900" dirty="0"/>
              <a:t>center2 = N/2</a:t>
            </a:r>
          </a:p>
          <a:p>
            <a:r>
              <a:rPr lang="en-US" altLang="zh-TW" sz="900" dirty="0"/>
              <a:t>d_0 = 30.0 # cut-off radius</a:t>
            </a:r>
          </a:p>
          <a:p>
            <a:endParaRPr lang="en-US" altLang="zh-TW" sz="900" dirty="0"/>
          </a:p>
          <a:p>
            <a:r>
              <a:rPr lang="en-US" altLang="zh-TW" sz="900" dirty="0"/>
              <a:t># Defining the convolution function for ILPF.</a:t>
            </a:r>
          </a:p>
          <a:p>
            <a:r>
              <a:rPr lang="en-US" altLang="zh-TW" sz="900" dirty="0"/>
              <a:t>for </a:t>
            </a:r>
            <a:r>
              <a:rPr lang="en-US" altLang="zh-TW" sz="900" dirty="0" err="1"/>
              <a:t>i</a:t>
            </a:r>
            <a:r>
              <a:rPr lang="en-US" altLang="zh-TW" sz="900" dirty="0"/>
              <a:t> in range(1,M):</a:t>
            </a:r>
          </a:p>
          <a:p>
            <a:r>
              <a:rPr lang="en-US" altLang="zh-TW" sz="900" dirty="0"/>
              <a:t>    for j in range(1,N):</a:t>
            </a:r>
          </a:p>
          <a:p>
            <a:r>
              <a:rPr lang="en-US" altLang="zh-TW" sz="900" dirty="0"/>
              <a:t>        r1 = (i-center1)**2+(j-center2)**2</a:t>
            </a:r>
          </a:p>
          <a:p>
            <a:r>
              <a:rPr lang="en-US" altLang="zh-TW" sz="900" dirty="0"/>
              <a:t>        # Euclidean distance from </a:t>
            </a:r>
          </a:p>
          <a:p>
            <a:r>
              <a:rPr lang="en-US" altLang="zh-TW" sz="900" dirty="0"/>
              <a:t>        # origin is computed.</a:t>
            </a:r>
          </a:p>
          <a:p>
            <a:r>
              <a:rPr lang="en-US" altLang="zh-TW" sz="900" dirty="0"/>
              <a:t>        r = </a:t>
            </a:r>
            <a:r>
              <a:rPr lang="en-US" altLang="zh-TW" sz="900" dirty="0" err="1"/>
              <a:t>math.sqrt</a:t>
            </a:r>
            <a:r>
              <a:rPr lang="en-US" altLang="zh-TW" sz="900" dirty="0"/>
              <a:t>(r1) </a:t>
            </a:r>
          </a:p>
          <a:p>
            <a:r>
              <a:rPr lang="en-US" altLang="zh-TW" sz="900" dirty="0"/>
              <a:t>        # Using cut-off radius to eliminate </a:t>
            </a:r>
          </a:p>
          <a:p>
            <a:r>
              <a:rPr lang="en-US" altLang="zh-TW" sz="900" dirty="0"/>
              <a:t>        # high frequency.</a:t>
            </a:r>
          </a:p>
          <a:p>
            <a:r>
              <a:rPr lang="en-US" altLang="zh-TW" sz="900" dirty="0"/>
              <a:t>        if r &gt; d_0:</a:t>
            </a:r>
          </a:p>
          <a:p>
            <a:r>
              <a:rPr lang="en-US" altLang="zh-TW" sz="900" dirty="0"/>
              <a:t>            H[</a:t>
            </a:r>
            <a:r>
              <a:rPr lang="en-US" altLang="zh-TW" sz="900" dirty="0" err="1"/>
              <a:t>i,j</a:t>
            </a:r>
            <a:r>
              <a:rPr lang="en-US" altLang="zh-TW" sz="900" dirty="0"/>
              <a:t>] = 0.0</a:t>
            </a:r>
          </a:p>
          <a:p>
            <a:r>
              <a:rPr lang="en-US" altLang="zh-TW" sz="900" dirty="0"/>
              <a:t># Converting H to an image.</a:t>
            </a:r>
          </a:p>
          <a:p>
            <a:r>
              <a:rPr lang="en-US" altLang="zh-TW" sz="900" dirty="0"/>
              <a:t>H =  </a:t>
            </a:r>
            <a:r>
              <a:rPr lang="en-US" altLang="zh-TW" sz="900" dirty="0" err="1"/>
              <a:t>Image.fromarray</a:t>
            </a:r>
            <a:r>
              <a:rPr lang="en-US" altLang="zh-TW" sz="900" dirty="0"/>
              <a:t>(H) </a:t>
            </a:r>
          </a:p>
          <a:p>
            <a:r>
              <a:rPr lang="en-US" altLang="zh-TW" sz="900" dirty="0"/>
              <a:t># Performing the convolution.</a:t>
            </a:r>
          </a:p>
          <a:p>
            <a:r>
              <a:rPr lang="en-US" altLang="zh-TW" sz="900" dirty="0"/>
              <a:t>con = d * H </a:t>
            </a:r>
          </a:p>
          <a:p>
            <a:r>
              <a:rPr lang="en-US" altLang="zh-TW" sz="900" dirty="0"/>
              <a:t># Computing the magnitude of the inverse FFT.</a:t>
            </a:r>
          </a:p>
          <a:p>
            <a:r>
              <a:rPr lang="en-US" altLang="zh-TW" sz="900" dirty="0"/>
              <a:t>e = abs(fftim.ifft2(con)) </a:t>
            </a:r>
          </a:p>
          <a:p>
            <a:r>
              <a:rPr lang="en-US" altLang="zh-TW" sz="900" dirty="0"/>
              <a:t># Saving e as ilowpass_output.png in</a:t>
            </a:r>
          </a:p>
          <a:p>
            <a:r>
              <a:rPr lang="en-US" altLang="zh-TW" sz="900" dirty="0"/>
              <a:t># Figures folder .</a:t>
            </a:r>
          </a:p>
          <a:p>
            <a:r>
              <a:rPr lang="en-US" altLang="zh-TW" sz="900" dirty="0"/>
              <a:t>fig = </a:t>
            </a:r>
            <a:r>
              <a:rPr lang="en-US" altLang="zh-TW" sz="900" dirty="0" err="1"/>
              <a:t>plt.figure</a:t>
            </a:r>
            <a:r>
              <a:rPr lang="en-US" altLang="zh-TW" sz="900" dirty="0"/>
              <a:t>()</a:t>
            </a:r>
          </a:p>
          <a:p>
            <a:r>
              <a:rPr lang="en-US" altLang="zh-TW" sz="900" dirty="0"/>
              <a:t>ax = </a:t>
            </a:r>
            <a:r>
              <a:rPr lang="en-US" altLang="zh-TW" sz="900" dirty="0" err="1"/>
              <a:t>fig.add_subplot</a:t>
            </a:r>
            <a:r>
              <a:rPr lang="en-US" altLang="zh-TW" sz="900" dirty="0"/>
              <a:t>(1, 2, 1)</a:t>
            </a:r>
          </a:p>
          <a:p>
            <a:r>
              <a:rPr lang="en-US" altLang="zh-TW" sz="900" dirty="0" err="1"/>
              <a:t>imgplot</a:t>
            </a:r>
            <a:r>
              <a:rPr lang="en-US" altLang="zh-TW" sz="900" dirty="0"/>
              <a:t> = </a:t>
            </a:r>
            <a:r>
              <a:rPr lang="en-US" altLang="zh-TW" sz="900" dirty="0" err="1"/>
              <a:t>plt.imshow</a:t>
            </a:r>
            <a:r>
              <a:rPr lang="en-US" altLang="zh-TW" sz="900" dirty="0"/>
              <a:t>(b, </a:t>
            </a:r>
            <a:r>
              <a:rPr lang="en-US" altLang="zh-TW" sz="900" dirty="0" err="1"/>
              <a:t>cmap</a:t>
            </a:r>
            <a:r>
              <a:rPr lang="en-US" altLang="zh-TW" sz="900" dirty="0"/>
              <a:t>='gray')</a:t>
            </a:r>
          </a:p>
          <a:p>
            <a:r>
              <a:rPr lang="en-US" altLang="zh-TW" sz="900" dirty="0" err="1"/>
              <a:t>ax.set_title</a:t>
            </a:r>
            <a:r>
              <a:rPr lang="en-US" altLang="zh-TW" sz="900" dirty="0"/>
              <a:t>('Before')</a:t>
            </a:r>
          </a:p>
          <a:p>
            <a:r>
              <a:rPr lang="en-US" altLang="zh-TW" sz="900" dirty="0"/>
              <a:t>ax = </a:t>
            </a:r>
            <a:r>
              <a:rPr lang="en-US" altLang="zh-TW" sz="900" dirty="0" err="1"/>
              <a:t>fig.add_subplot</a:t>
            </a:r>
            <a:r>
              <a:rPr lang="en-US" altLang="zh-TW" sz="900" dirty="0"/>
              <a:t>(1, 2, 2)</a:t>
            </a:r>
          </a:p>
          <a:p>
            <a:r>
              <a:rPr lang="en-US" altLang="zh-TW" sz="900" dirty="0" err="1"/>
              <a:t>imgplot</a:t>
            </a:r>
            <a:r>
              <a:rPr lang="en-US" altLang="zh-TW" sz="900" dirty="0"/>
              <a:t> = </a:t>
            </a:r>
            <a:r>
              <a:rPr lang="en-US" altLang="zh-TW" sz="900" dirty="0" err="1"/>
              <a:t>plt.imshow</a:t>
            </a:r>
            <a:r>
              <a:rPr lang="en-US" altLang="zh-TW" sz="900" dirty="0"/>
              <a:t>(e, </a:t>
            </a:r>
            <a:r>
              <a:rPr lang="en-US" altLang="zh-TW" sz="900" dirty="0" err="1"/>
              <a:t>cmap</a:t>
            </a:r>
            <a:r>
              <a:rPr lang="en-US" altLang="zh-TW" sz="900" dirty="0"/>
              <a:t>='gray')</a:t>
            </a:r>
          </a:p>
          <a:p>
            <a:r>
              <a:rPr lang="en-US" altLang="zh-TW" sz="900" dirty="0" err="1"/>
              <a:t>ax.set_title</a:t>
            </a:r>
            <a:r>
              <a:rPr lang="en-US" altLang="zh-TW" sz="900" dirty="0"/>
              <a:t>('After'</a:t>
            </a:r>
            <a:endParaRPr lang="zh-TW" altLang="en-US" sz="900" dirty="0"/>
          </a:p>
        </p:txBody>
      </p:sp>
      <p:pic>
        <p:nvPicPr>
          <p:cNvPr id="6" name="圖片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D7E0A269-A313-42B2-8B93-D9835FF8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38844"/>
            <a:ext cx="2141406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8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Butterworth Lowpass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E6A56-6274-4B5F-B9A4-A4FC1512922F}"/>
              </a:ext>
            </a:extLst>
          </p:cNvPr>
          <p:cNvSpPr txBox="1"/>
          <p:nvPr/>
        </p:nvSpPr>
        <p:spPr>
          <a:xfrm>
            <a:off x="1086440" y="1842866"/>
            <a:ext cx="6094428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700" dirty="0"/>
              <a:t>c = fftim.fft2(b)</a:t>
            </a:r>
          </a:p>
          <a:p>
            <a:r>
              <a:rPr lang="en-US" altLang="zh-TW" sz="700" dirty="0"/>
              <a:t># Shifting the Fourier frequency image.</a:t>
            </a:r>
          </a:p>
          <a:p>
            <a:r>
              <a:rPr lang="en-US" altLang="zh-TW" sz="700" dirty="0"/>
              <a:t>d = </a:t>
            </a:r>
            <a:r>
              <a:rPr lang="en-US" altLang="zh-TW" sz="700" dirty="0" err="1"/>
              <a:t>fftim.fftshift</a:t>
            </a:r>
            <a:r>
              <a:rPr lang="en-US" altLang="zh-TW" sz="700" dirty="0"/>
              <a:t>(c)</a:t>
            </a:r>
          </a:p>
          <a:p>
            <a:r>
              <a:rPr lang="en-US" altLang="zh-TW" sz="700" dirty="0"/>
              <a:t># </a:t>
            </a:r>
            <a:r>
              <a:rPr lang="en-US" altLang="zh-TW" sz="700" dirty="0" err="1"/>
              <a:t>Intializing</a:t>
            </a:r>
            <a:r>
              <a:rPr lang="en-US" altLang="zh-TW" sz="700" dirty="0"/>
              <a:t> variables for convolution function.</a:t>
            </a:r>
          </a:p>
          <a:p>
            <a:r>
              <a:rPr lang="en-US" altLang="zh-TW" sz="700" dirty="0"/>
              <a:t>M = </a:t>
            </a:r>
            <a:r>
              <a:rPr lang="en-US" altLang="zh-TW" sz="700" dirty="0" err="1"/>
              <a:t>d.shape</a:t>
            </a:r>
            <a:r>
              <a:rPr lang="en-US" altLang="zh-TW" sz="700" dirty="0"/>
              <a:t>[0]</a:t>
            </a:r>
          </a:p>
          <a:p>
            <a:r>
              <a:rPr lang="en-US" altLang="zh-TW" sz="700" dirty="0"/>
              <a:t>N = </a:t>
            </a:r>
            <a:r>
              <a:rPr lang="en-US" altLang="zh-TW" sz="700" dirty="0" err="1"/>
              <a:t>d.shape</a:t>
            </a:r>
            <a:r>
              <a:rPr lang="en-US" altLang="zh-TW" sz="700" dirty="0"/>
              <a:t>[1]</a:t>
            </a:r>
          </a:p>
          <a:p>
            <a:r>
              <a:rPr lang="en-US" altLang="zh-TW" sz="700" dirty="0"/>
              <a:t># H is defined and</a:t>
            </a:r>
          </a:p>
          <a:p>
            <a:r>
              <a:rPr lang="en-US" altLang="zh-TW" sz="700" dirty="0"/>
              <a:t># values in H are initialized to 1.</a:t>
            </a:r>
          </a:p>
          <a:p>
            <a:r>
              <a:rPr lang="en-US" altLang="zh-TW" sz="700" dirty="0"/>
              <a:t>H = </a:t>
            </a:r>
            <a:r>
              <a:rPr lang="en-US" altLang="zh-TW" sz="700" dirty="0" err="1"/>
              <a:t>numpy.ones</a:t>
            </a:r>
            <a:r>
              <a:rPr lang="en-US" altLang="zh-TW" sz="700" dirty="0"/>
              <a:t>((M,N))</a:t>
            </a:r>
          </a:p>
          <a:p>
            <a:r>
              <a:rPr lang="en-US" altLang="zh-TW" sz="700" dirty="0"/>
              <a:t>center1 = M/2</a:t>
            </a:r>
          </a:p>
          <a:p>
            <a:r>
              <a:rPr lang="en-US" altLang="zh-TW" sz="700" dirty="0"/>
              <a:t>center2 = N/2</a:t>
            </a:r>
          </a:p>
          <a:p>
            <a:r>
              <a:rPr lang="en-US" altLang="zh-TW" sz="700" dirty="0"/>
              <a:t>d_0 = 30.0 # cut-off radius</a:t>
            </a:r>
          </a:p>
          <a:p>
            <a:r>
              <a:rPr lang="en-US" altLang="zh-TW" sz="700" dirty="0"/>
              <a:t>t1 = 1 # the order of BLPF</a:t>
            </a:r>
          </a:p>
          <a:p>
            <a:r>
              <a:rPr lang="en-US" altLang="zh-TW" sz="700" dirty="0"/>
              <a:t>t2 = 2*t1</a:t>
            </a:r>
          </a:p>
          <a:p>
            <a:endParaRPr lang="en-US" altLang="zh-TW" sz="700" dirty="0"/>
          </a:p>
          <a:p>
            <a:r>
              <a:rPr lang="en-US" altLang="zh-TW" sz="700" dirty="0"/>
              <a:t># Defining the convolution function for BLPF.</a:t>
            </a:r>
          </a:p>
          <a:p>
            <a:r>
              <a:rPr lang="en-US" altLang="zh-TW" sz="700" dirty="0"/>
              <a:t>for </a:t>
            </a:r>
            <a:r>
              <a:rPr lang="en-US" altLang="zh-TW" sz="700" dirty="0" err="1"/>
              <a:t>i</a:t>
            </a:r>
            <a:r>
              <a:rPr lang="en-US" altLang="zh-TW" sz="700" dirty="0"/>
              <a:t> in range(1,M):</a:t>
            </a:r>
          </a:p>
          <a:p>
            <a:r>
              <a:rPr lang="en-US" altLang="zh-TW" sz="700" dirty="0"/>
              <a:t>    for j in range(1,N):</a:t>
            </a:r>
          </a:p>
          <a:p>
            <a:r>
              <a:rPr lang="en-US" altLang="zh-TW" sz="700" dirty="0"/>
              <a:t>        r1 = (i-center1)**2+(j-center2)**2</a:t>
            </a:r>
          </a:p>
          <a:p>
            <a:r>
              <a:rPr lang="en-US" altLang="zh-TW" sz="700" dirty="0"/>
              <a:t>        # Euclidean distance from</a:t>
            </a:r>
          </a:p>
          <a:p>
            <a:r>
              <a:rPr lang="en-US" altLang="zh-TW" sz="700" dirty="0"/>
              <a:t>        # origin is computed.</a:t>
            </a:r>
          </a:p>
          <a:p>
            <a:r>
              <a:rPr lang="en-US" altLang="zh-TW" sz="700" dirty="0"/>
              <a:t>        r = </a:t>
            </a:r>
            <a:r>
              <a:rPr lang="en-US" altLang="zh-TW" sz="700" dirty="0" err="1"/>
              <a:t>math.sqrt</a:t>
            </a:r>
            <a:r>
              <a:rPr lang="en-US" altLang="zh-TW" sz="700" dirty="0"/>
              <a:t>(r1)</a:t>
            </a:r>
          </a:p>
          <a:p>
            <a:r>
              <a:rPr lang="en-US" altLang="zh-TW" sz="700" dirty="0"/>
              <a:t>        # Using cut-off radius to</a:t>
            </a:r>
          </a:p>
          <a:p>
            <a:r>
              <a:rPr lang="en-US" altLang="zh-TW" sz="700" dirty="0"/>
              <a:t>        # eliminate high frequency.</a:t>
            </a:r>
          </a:p>
          <a:p>
            <a:r>
              <a:rPr lang="en-US" altLang="zh-TW" sz="700" dirty="0"/>
              <a:t>        if r &gt; d_0:</a:t>
            </a:r>
          </a:p>
          <a:p>
            <a:r>
              <a:rPr lang="en-US" altLang="zh-TW" sz="700" dirty="0"/>
              <a:t>            H[</a:t>
            </a:r>
            <a:r>
              <a:rPr lang="en-US" altLang="zh-TW" sz="700" dirty="0" err="1"/>
              <a:t>i,j</a:t>
            </a:r>
            <a:r>
              <a:rPr lang="en-US" altLang="zh-TW" sz="700" dirty="0"/>
              <a:t>] = 1/(1 + (r/d_0)**t1)</a:t>
            </a:r>
          </a:p>
          <a:p>
            <a:endParaRPr lang="en-US" altLang="zh-TW" sz="700" dirty="0"/>
          </a:p>
          <a:p>
            <a:r>
              <a:rPr lang="en-US" altLang="zh-TW" sz="700" dirty="0"/>
              <a:t># Converting H to an image</a:t>
            </a:r>
          </a:p>
          <a:p>
            <a:r>
              <a:rPr lang="en-US" altLang="zh-TW" sz="700" dirty="0"/>
              <a:t>H = </a:t>
            </a:r>
            <a:r>
              <a:rPr lang="en-US" altLang="zh-TW" sz="700" dirty="0" err="1"/>
              <a:t>Image.fromarray</a:t>
            </a:r>
            <a:r>
              <a:rPr lang="en-US" altLang="zh-TW" sz="700" dirty="0"/>
              <a:t>(H)</a:t>
            </a:r>
          </a:p>
          <a:p>
            <a:r>
              <a:rPr lang="en-US" altLang="zh-TW" sz="700" dirty="0"/>
              <a:t># Performing the convolution.</a:t>
            </a:r>
          </a:p>
          <a:p>
            <a:r>
              <a:rPr lang="en-US" altLang="zh-TW" sz="700" dirty="0"/>
              <a:t>con = d * H</a:t>
            </a:r>
          </a:p>
          <a:p>
            <a:r>
              <a:rPr lang="en-US" altLang="zh-TW" sz="700" dirty="0"/>
              <a:t># Computing the magnitude of the inverse FFT.</a:t>
            </a:r>
          </a:p>
          <a:p>
            <a:r>
              <a:rPr lang="en-US" altLang="zh-TW" sz="700" dirty="0"/>
              <a:t>e = abs(fftim.ifft2(con))</a:t>
            </a:r>
          </a:p>
          <a:p>
            <a:r>
              <a:rPr lang="en-US" altLang="zh-TW" sz="700" dirty="0"/>
              <a:t># Saving e.</a:t>
            </a:r>
          </a:p>
          <a:p>
            <a:r>
              <a:rPr lang="en-US" altLang="zh-TW" sz="700" dirty="0"/>
              <a:t>fig = </a:t>
            </a:r>
            <a:r>
              <a:rPr lang="en-US" altLang="zh-TW" sz="700" dirty="0" err="1"/>
              <a:t>plt.figure</a:t>
            </a:r>
            <a:r>
              <a:rPr lang="en-US" altLang="zh-TW" sz="700" dirty="0"/>
              <a:t>()</a:t>
            </a:r>
          </a:p>
          <a:p>
            <a:r>
              <a:rPr lang="en-US" altLang="zh-TW" sz="700" dirty="0"/>
              <a:t>ax = </a:t>
            </a:r>
            <a:r>
              <a:rPr lang="en-US" altLang="zh-TW" sz="700" dirty="0" err="1"/>
              <a:t>fig.add_subplot</a:t>
            </a:r>
            <a:r>
              <a:rPr lang="en-US" altLang="zh-TW" sz="700" dirty="0"/>
              <a:t>(1, 2, 1)</a:t>
            </a:r>
          </a:p>
          <a:p>
            <a:r>
              <a:rPr lang="en-US" altLang="zh-TW" sz="700" dirty="0" err="1"/>
              <a:t>imgplot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plt.imshow</a:t>
            </a:r>
            <a:r>
              <a:rPr lang="en-US" altLang="zh-TW" sz="700" dirty="0"/>
              <a:t>(b, </a:t>
            </a:r>
            <a:r>
              <a:rPr lang="en-US" altLang="zh-TW" sz="700" dirty="0" err="1"/>
              <a:t>cmap</a:t>
            </a:r>
            <a:r>
              <a:rPr lang="en-US" altLang="zh-TW" sz="700" dirty="0"/>
              <a:t>='gray')</a:t>
            </a:r>
          </a:p>
          <a:p>
            <a:r>
              <a:rPr lang="en-US" altLang="zh-TW" sz="700" dirty="0" err="1"/>
              <a:t>ax.set_title</a:t>
            </a:r>
            <a:r>
              <a:rPr lang="en-US" altLang="zh-TW" sz="700" dirty="0"/>
              <a:t>('Before')</a:t>
            </a:r>
          </a:p>
          <a:p>
            <a:r>
              <a:rPr lang="en-US" altLang="zh-TW" sz="700" dirty="0"/>
              <a:t>ax = </a:t>
            </a:r>
            <a:r>
              <a:rPr lang="en-US" altLang="zh-TW" sz="700" dirty="0" err="1"/>
              <a:t>fig.add_subplot</a:t>
            </a:r>
            <a:r>
              <a:rPr lang="en-US" altLang="zh-TW" sz="700" dirty="0"/>
              <a:t>(1, 2, 2)</a:t>
            </a:r>
          </a:p>
          <a:p>
            <a:r>
              <a:rPr lang="en-US" altLang="zh-TW" sz="700" dirty="0" err="1"/>
              <a:t>imgplot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plt.imshow</a:t>
            </a:r>
            <a:r>
              <a:rPr lang="en-US" altLang="zh-TW" sz="700" dirty="0"/>
              <a:t>(e, </a:t>
            </a:r>
            <a:r>
              <a:rPr lang="en-US" altLang="zh-TW" sz="700" dirty="0" err="1"/>
              <a:t>cmap</a:t>
            </a:r>
            <a:r>
              <a:rPr lang="en-US" altLang="zh-TW" sz="700" dirty="0"/>
              <a:t>='gray')</a:t>
            </a:r>
          </a:p>
          <a:p>
            <a:r>
              <a:rPr lang="en-US" altLang="zh-TW" sz="700" dirty="0" err="1"/>
              <a:t>ax.set_title</a:t>
            </a:r>
            <a:r>
              <a:rPr lang="en-US" altLang="zh-TW" sz="700" dirty="0"/>
              <a:t>('After')</a:t>
            </a:r>
            <a:endParaRPr lang="zh-TW" altLang="en-US" sz="700" dirty="0"/>
          </a:p>
        </p:txBody>
      </p:sp>
      <p:pic>
        <p:nvPicPr>
          <p:cNvPr id="6" name="圖片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28BD7C37-9A08-4574-9F65-48556B5C1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69" y="3265005"/>
            <a:ext cx="2110923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8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Spatial Filters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E0FDD9D-A90C-4173-B25C-8BDBEC149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93" y="1829195"/>
            <a:ext cx="5418290" cy="1928027"/>
          </a:xfrm>
        </p:spPr>
      </p:pic>
      <p:pic>
        <p:nvPicPr>
          <p:cNvPr id="10" name="圖片 9" descr="一張含有 文字, 電子用品, 顯示 的圖片&#10;&#10;自動產生的描述">
            <a:extLst>
              <a:ext uri="{FF2B5EF4-FFF2-40B4-BE49-F238E27FC236}">
                <a16:creationId xmlns:a16="http://schemas.microsoft.com/office/drawing/2014/main" id="{83D50D28-D5EE-41D2-BF23-60AF05763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54" y="1128820"/>
            <a:ext cx="3147333" cy="545639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45D46A-16DF-4CAF-8410-1A023F747C0C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984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9337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Gaussian Lowpass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36894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ED911F-FF46-4549-85C2-2E4A80B583BF}"/>
              </a:ext>
            </a:extLst>
          </p:cNvPr>
          <p:cNvSpPr txBox="1"/>
          <p:nvPr/>
        </p:nvSpPr>
        <p:spPr>
          <a:xfrm>
            <a:off x="625001" y="1225689"/>
            <a:ext cx="60944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dirty="0"/>
              <a:t>c = fftim.fft2(b)  </a:t>
            </a:r>
          </a:p>
          <a:p>
            <a:r>
              <a:rPr lang="en-US" altLang="zh-TW" sz="900" dirty="0"/>
              <a:t># Shifting the Fourier frequency image.</a:t>
            </a:r>
          </a:p>
          <a:p>
            <a:r>
              <a:rPr lang="en-US" altLang="zh-TW" sz="900" dirty="0"/>
              <a:t>d = </a:t>
            </a:r>
            <a:r>
              <a:rPr lang="en-US" altLang="zh-TW" sz="900" dirty="0" err="1"/>
              <a:t>fftim.fftshift</a:t>
            </a:r>
            <a:r>
              <a:rPr lang="en-US" altLang="zh-TW" sz="900" dirty="0"/>
              <a:t>(c)</a:t>
            </a:r>
          </a:p>
          <a:p>
            <a:r>
              <a:rPr lang="en-US" altLang="zh-TW" sz="900" dirty="0"/>
              <a:t># </a:t>
            </a:r>
            <a:r>
              <a:rPr lang="en-US" altLang="zh-TW" sz="900" dirty="0" err="1"/>
              <a:t>Intializing</a:t>
            </a:r>
            <a:r>
              <a:rPr lang="en-US" altLang="zh-TW" sz="900" dirty="0"/>
              <a:t> variables for convolution function.</a:t>
            </a:r>
          </a:p>
          <a:p>
            <a:r>
              <a:rPr lang="en-US" altLang="zh-TW" sz="900" dirty="0"/>
              <a:t>M = </a:t>
            </a:r>
            <a:r>
              <a:rPr lang="en-US" altLang="zh-TW" sz="900" dirty="0" err="1"/>
              <a:t>d.shape</a:t>
            </a:r>
            <a:r>
              <a:rPr lang="en-US" altLang="zh-TW" sz="900" dirty="0"/>
              <a:t>[0]</a:t>
            </a:r>
          </a:p>
          <a:p>
            <a:r>
              <a:rPr lang="en-US" altLang="zh-TW" sz="900" dirty="0"/>
              <a:t>N = </a:t>
            </a:r>
            <a:r>
              <a:rPr lang="en-US" altLang="zh-TW" sz="900" dirty="0" err="1"/>
              <a:t>d.shape</a:t>
            </a:r>
            <a:r>
              <a:rPr lang="en-US" altLang="zh-TW" sz="900" dirty="0"/>
              <a:t>[1]</a:t>
            </a:r>
          </a:p>
          <a:p>
            <a:r>
              <a:rPr lang="en-US" altLang="zh-TW" sz="900" dirty="0"/>
              <a:t># H is defined and </a:t>
            </a:r>
          </a:p>
          <a:p>
            <a:r>
              <a:rPr lang="en-US" altLang="zh-TW" sz="900" dirty="0"/>
              <a:t># values in H are initialized to 1.</a:t>
            </a:r>
          </a:p>
          <a:p>
            <a:r>
              <a:rPr lang="en-US" altLang="zh-TW" sz="900" dirty="0"/>
              <a:t>H = </a:t>
            </a:r>
            <a:r>
              <a:rPr lang="en-US" altLang="zh-TW" sz="900" dirty="0" err="1"/>
              <a:t>numpy.ones</a:t>
            </a:r>
            <a:r>
              <a:rPr lang="en-US" altLang="zh-TW" sz="900" dirty="0"/>
              <a:t>((M,N)) </a:t>
            </a:r>
          </a:p>
          <a:p>
            <a:r>
              <a:rPr lang="en-US" altLang="zh-TW" sz="900" dirty="0"/>
              <a:t>center1 = M/2  </a:t>
            </a:r>
          </a:p>
          <a:p>
            <a:r>
              <a:rPr lang="en-US" altLang="zh-TW" sz="900" dirty="0"/>
              <a:t>center2 = N/2</a:t>
            </a:r>
          </a:p>
          <a:p>
            <a:r>
              <a:rPr lang="en-US" altLang="zh-TW" sz="900" dirty="0"/>
              <a:t>d_0 = 30.0 # cut-off radius</a:t>
            </a:r>
          </a:p>
          <a:p>
            <a:r>
              <a:rPr lang="en-US" altLang="zh-TW" sz="900" dirty="0"/>
              <a:t>t1 = 2*d_0    </a:t>
            </a:r>
          </a:p>
          <a:p>
            <a:r>
              <a:rPr lang="en-US" altLang="zh-TW" sz="900" dirty="0"/>
              <a:t># Defining the convolution function for GLPF</a:t>
            </a:r>
          </a:p>
          <a:p>
            <a:r>
              <a:rPr lang="en-US" altLang="zh-TW" sz="900" dirty="0"/>
              <a:t>for </a:t>
            </a:r>
            <a:r>
              <a:rPr lang="en-US" altLang="zh-TW" sz="900" dirty="0" err="1"/>
              <a:t>i</a:t>
            </a:r>
            <a:r>
              <a:rPr lang="en-US" altLang="zh-TW" sz="900" dirty="0"/>
              <a:t> in range(1,M):</a:t>
            </a:r>
          </a:p>
          <a:p>
            <a:r>
              <a:rPr lang="en-US" altLang="zh-TW" sz="900" dirty="0"/>
              <a:t>    for j in range(1,N):</a:t>
            </a:r>
          </a:p>
          <a:p>
            <a:r>
              <a:rPr lang="en-US" altLang="zh-TW" sz="900" dirty="0"/>
              <a:t>        r1 = (i-center1)**2+(j-center2)**2</a:t>
            </a:r>
          </a:p>
          <a:p>
            <a:r>
              <a:rPr lang="en-US" altLang="zh-TW" sz="900" dirty="0"/>
              <a:t>        # </a:t>
            </a:r>
            <a:r>
              <a:rPr lang="en-US" altLang="zh-TW" sz="900" dirty="0" err="1"/>
              <a:t>euclidean</a:t>
            </a:r>
            <a:r>
              <a:rPr lang="en-US" altLang="zh-TW" sz="900" dirty="0"/>
              <a:t> distance from </a:t>
            </a:r>
          </a:p>
          <a:p>
            <a:r>
              <a:rPr lang="en-US" altLang="zh-TW" sz="900" dirty="0"/>
              <a:t>        # origin is computed</a:t>
            </a:r>
          </a:p>
          <a:p>
            <a:r>
              <a:rPr lang="en-US" altLang="zh-TW" sz="900" dirty="0"/>
              <a:t>        r = </a:t>
            </a:r>
            <a:r>
              <a:rPr lang="en-US" altLang="zh-TW" sz="900" dirty="0" err="1"/>
              <a:t>math.sqrt</a:t>
            </a:r>
            <a:r>
              <a:rPr lang="en-US" altLang="zh-TW" sz="900" dirty="0"/>
              <a:t>(r1) </a:t>
            </a:r>
          </a:p>
          <a:p>
            <a:r>
              <a:rPr lang="en-US" altLang="zh-TW" sz="900" dirty="0"/>
              <a:t>        # using cut-off radius to </a:t>
            </a:r>
          </a:p>
          <a:p>
            <a:r>
              <a:rPr lang="en-US" altLang="zh-TW" sz="900" dirty="0"/>
              <a:t>        # eliminate high frequency </a:t>
            </a:r>
          </a:p>
          <a:p>
            <a:r>
              <a:rPr lang="en-US" altLang="zh-TW" sz="900" dirty="0"/>
              <a:t>        if r &gt; d_0:</a:t>
            </a:r>
          </a:p>
          <a:p>
            <a:r>
              <a:rPr lang="en-US" altLang="zh-TW" sz="900" dirty="0"/>
              <a:t>            H[</a:t>
            </a:r>
            <a:r>
              <a:rPr lang="en-US" altLang="zh-TW" sz="900" dirty="0" err="1"/>
              <a:t>i,j</a:t>
            </a:r>
            <a:r>
              <a:rPr lang="en-US" altLang="zh-TW" sz="900" dirty="0"/>
              <a:t>] = </a:t>
            </a:r>
            <a:r>
              <a:rPr lang="en-US" altLang="zh-TW" sz="900" dirty="0" err="1"/>
              <a:t>math.exp</a:t>
            </a:r>
            <a:r>
              <a:rPr lang="en-US" altLang="zh-TW" sz="900" dirty="0"/>
              <a:t>(-r**2/t1**2)</a:t>
            </a:r>
          </a:p>
          <a:p>
            <a:r>
              <a:rPr lang="en-US" altLang="zh-TW" sz="900" dirty="0"/>
              <a:t>            </a:t>
            </a:r>
          </a:p>
          <a:p>
            <a:r>
              <a:rPr lang="en-US" altLang="zh-TW" sz="900" dirty="0"/>
              <a:t># Converting H to an image.</a:t>
            </a:r>
          </a:p>
          <a:p>
            <a:r>
              <a:rPr lang="en-US" altLang="zh-TW" sz="900" dirty="0"/>
              <a:t>H =  </a:t>
            </a:r>
            <a:r>
              <a:rPr lang="en-US" altLang="zh-TW" sz="900" dirty="0" err="1"/>
              <a:t>Image.fromarray</a:t>
            </a:r>
            <a:r>
              <a:rPr lang="en-US" altLang="zh-TW" sz="900" dirty="0"/>
              <a:t>(H)    </a:t>
            </a:r>
          </a:p>
          <a:p>
            <a:r>
              <a:rPr lang="en-US" altLang="zh-TW" sz="900" dirty="0"/>
              <a:t># Performing the convolution.</a:t>
            </a:r>
          </a:p>
          <a:p>
            <a:r>
              <a:rPr lang="en-US" altLang="zh-TW" sz="900" dirty="0"/>
              <a:t>con = d * H </a:t>
            </a:r>
          </a:p>
          <a:p>
            <a:r>
              <a:rPr lang="en-US" altLang="zh-TW" sz="900" dirty="0"/>
              <a:t># Computing the magnitude of the inverse FFT.</a:t>
            </a:r>
          </a:p>
          <a:p>
            <a:r>
              <a:rPr lang="en-US" altLang="zh-TW" sz="900" dirty="0"/>
              <a:t>e = abs(fftim.ifft2(con)) </a:t>
            </a:r>
          </a:p>
          <a:p>
            <a:r>
              <a:rPr lang="en-US" altLang="zh-TW" sz="900" dirty="0"/>
              <a:t># Saving the image as glowpass_output.png in</a:t>
            </a:r>
          </a:p>
          <a:p>
            <a:r>
              <a:rPr lang="en-US" altLang="zh-TW" sz="900" dirty="0"/>
              <a:t># Figures folder .</a:t>
            </a:r>
          </a:p>
          <a:p>
            <a:r>
              <a:rPr lang="en-US" altLang="zh-TW" sz="900" dirty="0"/>
              <a:t>fig = </a:t>
            </a:r>
            <a:r>
              <a:rPr lang="en-US" altLang="zh-TW" sz="900" dirty="0" err="1"/>
              <a:t>plt.figure</a:t>
            </a:r>
            <a:r>
              <a:rPr lang="en-US" altLang="zh-TW" sz="900" dirty="0"/>
              <a:t>()</a:t>
            </a:r>
          </a:p>
          <a:p>
            <a:r>
              <a:rPr lang="en-US" altLang="zh-TW" sz="900" dirty="0"/>
              <a:t>ax = </a:t>
            </a:r>
            <a:r>
              <a:rPr lang="en-US" altLang="zh-TW" sz="900" dirty="0" err="1"/>
              <a:t>fig.add_subplot</a:t>
            </a:r>
            <a:r>
              <a:rPr lang="en-US" altLang="zh-TW" sz="900" dirty="0"/>
              <a:t>(1, 2, 1)</a:t>
            </a:r>
          </a:p>
          <a:p>
            <a:r>
              <a:rPr lang="en-US" altLang="zh-TW" sz="900" dirty="0" err="1"/>
              <a:t>imgplot</a:t>
            </a:r>
            <a:r>
              <a:rPr lang="en-US" altLang="zh-TW" sz="900" dirty="0"/>
              <a:t> = </a:t>
            </a:r>
            <a:r>
              <a:rPr lang="en-US" altLang="zh-TW" sz="900" dirty="0" err="1"/>
              <a:t>plt.imshow</a:t>
            </a:r>
            <a:r>
              <a:rPr lang="en-US" altLang="zh-TW" sz="900" dirty="0"/>
              <a:t>(b, </a:t>
            </a:r>
            <a:r>
              <a:rPr lang="en-US" altLang="zh-TW" sz="900" dirty="0" err="1"/>
              <a:t>cmap</a:t>
            </a:r>
            <a:r>
              <a:rPr lang="en-US" altLang="zh-TW" sz="900" dirty="0"/>
              <a:t>='gray')</a:t>
            </a:r>
          </a:p>
          <a:p>
            <a:r>
              <a:rPr lang="en-US" altLang="zh-TW" sz="900" dirty="0" err="1"/>
              <a:t>ax.set_title</a:t>
            </a:r>
            <a:r>
              <a:rPr lang="en-US" altLang="zh-TW" sz="900" dirty="0"/>
              <a:t>('Before')</a:t>
            </a:r>
          </a:p>
          <a:p>
            <a:r>
              <a:rPr lang="en-US" altLang="zh-TW" sz="900" dirty="0"/>
              <a:t>ax = </a:t>
            </a:r>
            <a:r>
              <a:rPr lang="en-US" altLang="zh-TW" sz="900" dirty="0" err="1"/>
              <a:t>fig.add_subplot</a:t>
            </a:r>
            <a:r>
              <a:rPr lang="en-US" altLang="zh-TW" sz="900" dirty="0"/>
              <a:t>(1, 2, 2)</a:t>
            </a:r>
          </a:p>
          <a:p>
            <a:r>
              <a:rPr lang="en-US" altLang="zh-TW" sz="900" dirty="0" err="1"/>
              <a:t>imgplot</a:t>
            </a:r>
            <a:r>
              <a:rPr lang="en-US" altLang="zh-TW" sz="900" dirty="0"/>
              <a:t> = </a:t>
            </a:r>
            <a:r>
              <a:rPr lang="en-US" altLang="zh-TW" sz="900" dirty="0" err="1"/>
              <a:t>plt.imshow</a:t>
            </a:r>
            <a:r>
              <a:rPr lang="en-US" altLang="zh-TW" sz="900" dirty="0"/>
              <a:t>(e, </a:t>
            </a:r>
            <a:r>
              <a:rPr lang="en-US" altLang="zh-TW" sz="900" dirty="0" err="1"/>
              <a:t>cmap</a:t>
            </a:r>
            <a:r>
              <a:rPr lang="en-US" altLang="zh-TW" sz="900" dirty="0"/>
              <a:t>='gray')</a:t>
            </a:r>
          </a:p>
          <a:p>
            <a:r>
              <a:rPr lang="en-US" altLang="zh-TW" sz="900" dirty="0" err="1"/>
              <a:t>ax.set_title</a:t>
            </a:r>
            <a:r>
              <a:rPr lang="en-US" altLang="zh-TW" sz="900" dirty="0"/>
              <a:t>('After')</a:t>
            </a:r>
            <a:endParaRPr lang="zh-TW" altLang="en-US" sz="9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DDEBF3-5B63-4CE1-98EE-C467BD4E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36" y="3598556"/>
            <a:ext cx="205757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27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7" y="-4207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Ideal 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Highpass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432847" y="952024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1290AA-E6BC-496F-A9EF-E7F49D3F7551}"/>
              </a:ext>
            </a:extLst>
          </p:cNvPr>
          <p:cNvSpPr txBox="1"/>
          <p:nvPr/>
        </p:nvSpPr>
        <p:spPr>
          <a:xfrm>
            <a:off x="6945198" y="474345"/>
            <a:ext cx="60944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c = </a:t>
            </a:r>
            <a:r>
              <a:rPr lang="en-US" altLang="zh-TW" sz="1050" dirty="0" err="1"/>
              <a:t>fftim.fftshift</a:t>
            </a:r>
            <a:r>
              <a:rPr lang="en-US" altLang="zh-TW" sz="1050" dirty="0"/>
              <a:t>(b)</a:t>
            </a:r>
          </a:p>
          <a:p>
            <a:endParaRPr lang="en-US" altLang="zh-TW" sz="1050" dirty="0"/>
          </a:p>
          <a:p>
            <a:r>
              <a:rPr lang="en-US" altLang="zh-TW" sz="1050" dirty="0"/>
              <a:t># </a:t>
            </a:r>
            <a:r>
              <a:rPr lang="en-US" altLang="zh-TW" sz="1050" dirty="0" err="1"/>
              <a:t>intializing</a:t>
            </a:r>
            <a:r>
              <a:rPr lang="en-US" altLang="zh-TW" sz="1050" dirty="0"/>
              <a:t> variables for convolution function</a:t>
            </a:r>
          </a:p>
          <a:p>
            <a:r>
              <a:rPr lang="en-US" altLang="zh-TW" sz="1050" dirty="0"/>
              <a:t>M = </a:t>
            </a:r>
            <a:r>
              <a:rPr lang="en-US" altLang="zh-TW" sz="1050" dirty="0" err="1"/>
              <a:t>c.shape</a:t>
            </a:r>
            <a:r>
              <a:rPr lang="en-US" altLang="zh-TW" sz="1050" dirty="0"/>
              <a:t>[0]</a:t>
            </a:r>
          </a:p>
          <a:p>
            <a:r>
              <a:rPr lang="en-US" altLang="zh-TW" sz="1050" dirty="0"/>
              <a:t>N = </a:t>
            </a:r>
            <a:r>
              <a:rPr lang="en-US" altLang="zh-TW" sz="1050" dirty="0" err="1"/>
              <a:t>c.shape</a:t>
            </a:r>
            <a:r>
              <a:rPr lang="en-US" altLang="zh-TW" sz="1050" dirty="0"/>
              <a:t>[1]</a:t>
            </a:r>
          </a:p>
          <a:p>
            <a:r>
              <a:rPr lang="en-US" altLang="zh-TW" sz="1050" dirty="0"/>
              <a:t># H is defined and</a:t>
            </a:r>
          </a:p>
          <a:p>
            <a:r>
              <a:rPr lang="en-US" altLang="zh-TW" sz="1050" dirty="0"/>
              <a:t># values in H are initialized to 1.</a:t>
            </a:r>
          </a:p>
          <a:p>
            <a:r>
              <a:rPr lang="en-US" altLang="zh-TW" sz="1050" dirty="0"/>
              <a:t>H = </a:t>
            </a:r>
            <a:r>
              <a:rPr lang="en-US" altLang="zh-TW" sz="1050" dirty="0" err="1"/>
              <a:t>numpy.ones</a:t>
            </a:r>
            <a:r>
              <a:rPr lang="en-US" altLang="zh-TW" sz="1050" dirty="0"/>
              <a:t>((M,N))</a:t>
            </a:r>
          </a:p>
          <a:p>
            <a:r>
              <a:rPr lang="en-US" altLang="zh-TW" sz="1050" dirty="0"/>
              <a:t>center1 = M/2</a:t>
            </a:r>
          </a:p>
          <a:p>
            <a:r>
              <a:rPr lang="en-US" altLang="zh-TW" sz="1050" dirty="0"/>
              <a:t>center2 = N/2</a:t>
            </a:r>
          </a:p>
          <a:p>
            <a:r>
              <a:rPr lang="en-US" altLang="zh-TW" sz="1050" dirty="0"/>
              <a:t>d_0 = 30.0 # cut-off radius</a:t>
            </a:r>
          </a:p>
          <a:p>
            <a:endParaRPr lang="en-US" altLang="zh-TW" sz="1050" dirty="0"/>
          </a:p>
          <a:p>
            <a:r>
              <a:rPr lang="en-US" altLang="zh-TW" sz="1050" dirty="0"/>
              <a:t># Defining the convolution function for IHPF.</a:t>
            </a:r>
          </a:p>
          <a:p>
            <a:r>
              <a:rPr lang="en-US" altLang="zh-TW" sz="1050" dirty="0"/>
              <a:t>for </a:t>
            </a:r>
            <a:r>
              <a:rPr lang="en-US" altLang="zh-TW" sz="1050" dirty="0" err="1"/>
              <a:t>i</a:t>
            </a:r>
            <a:r>
              <a:rPr lang="en-US" altLang="zh-TW" sz="1050" dirty="0"/>
              <a:t> in range(1,M):</a:t>
            </a:r>
          </a:p>
          <a:p>
            <a:r>
              <a:rPr lang="en-US" altLang="zh-TW" sz="1050" dirty="0"/>
              <a:t>    for j in range(1,N):</a:t>
            </a:r>
          </a:p>
          <a:p>
            <a:r>
              <a:rPr lang="en-US" altLang="zh-TW" sz="1050" dirty="0"/>
              <a:t>        r1 = (i-center1)**2+(j-center2)**2</a:t>
            </a:r>
          </a:p>
          <a:p>
            <a:r>
              <a:rPr lang="en-US" altLang="zh-TW" sz="1050" dirty="0"/>
              <a:t>        # Euclidean distance from</a:t>
            </a:r>
          </a:p>
          <a:p>
            <a:r>
              <a:rPr lang="en-US" altLang="zh-TW" sz="1050" dirty="0"/>
              <a:t>		# origin is computed.</a:t>
            </a:r>
          </a:p>
          <a:p>
            <a:r>
              <a:rPr lang="en-US" altLang="zh-TW" sz="1050" dirty="0"/>
              <a:t>        r = </a:t>
            </a:r>
            <a:r>
              <a:rPr lang="en-US" altLang="zh-TW" sz="1050" dirty="0" err="1"/>
              <a:t>math.sqrt</a:t>
            </a:r>
            <a:r>
              <a:rPr lang="en-US" altLang="zh-TW" sz="1050" dirty="0"/>
              <a:t>(r1)</a:t>
            </a:r>
          </a:p>
          <a:p>
            <a:r>
              <a:rPr lang="en-US" altLang="zh-TW" sz="1050" dirty="0"/>
              <a:t>        # Using cut-off radius to</a:t>
            </a:r>
          </a:p>
          <a:p>
            <a:r>
              <a:rPr lang="en-US" altLang="zh-TW" sz="1050" dirty="0"/>
              <a:t>        # eliminate low frequency.</a:t>
            </a:r>
          </a:p>
          <a:p>
            <a:r>
              <a:rPr lang="en-US" altLang="zh-TW" sz="1050" dirty="0"/>
              <a:t>        if 0 &lt; r &lt; d_0:</a:t>
            </a:r>
          </a:p>
          <a:p>
            <a:r>
              <a:rPr lang="en-US" altLang="zh-TW" sz="1050" dirty="0"/>
              <a:t>            H[</a:t>
            </a:r>
            <a:r>
              <a:rPr lang="en-US" altLang="zh-TW" sz="1050" dirty="0" err="1"/>
              <a:t>i,j</a:t>
            </a:r>
            <a:r>
              <a:rPr lang="en-US" altLang="zh-TW" sz="1050" dirty="0"/>
              <a:t>] = 0.0</a:t>
            </a:r>
          </a:p>
          <a:p>
            <a:r>
              <a:rPr lang="en-US" altLang="zh-TW" sz="1050" dirty="0"/>
              <a:t># Performing the convolution.</a:t>
            </a:r>
          </a:p>
          <a:p>
            <a:r>
              <a:rPr lang="en-US" altLang="zh-TW" sz="1050" dirty="0"/>
              <a:t>con = c * H</a:t>
            </a:r>
          </a:p>
          <a:p>
            <a:r>
              <a:rPr lang="en-US" altLang="zh-TW" sz="1050" dirty="0"/>
              <a:t># Computing the magnitude of the inverse FFT.</a:t>
            </a:r>
          </a:p>
          <a:p>
            <a:r>
              <a:rPr lang="en-US" altLang="zh-TW" sz="1050" dirty="0"/>
              <a:t>d = abs(fftim.ifft2(con))</a:t>
            </a:r>
          </a:p>
          <a:p>
            <a:r>
              <a:rPr lang="en-US" altLang="zh-TW" sz="1050" dirty="0"/>
              <a:t># Saving the image as ihighpass_output.png in</a:t>
            </a:r>
          </a:p>
          <a:p>
            <a:r>
              <a:rPr lang="en-US" altLang="zh-TW" sz="1050" dirty="0"/>
              <a:t># Figures folder.</a:t>
            </a:r>
          </a:p>
          <a:p>
            <a:r>
              <a:rPr lang="en-US" altLang="zh-TW" sz="1050" dirty="0"/>
              <a:t>fig = </a:t>
            </a:r>
            <a:r>
              <a:rPr lang="en-US" altLang="zh-TW" sz="1050" dirty="0" err="1"/>
              <a:t>plt.figure</a:t>
            </a:r>
            <a:r>
              <a:rPr lang="en-US" altLang="zh-TW" sz="1050" dirty="0"/>
              <a:t>()</a:t>
            </a:r>
          </a:p>
          <a:p>
            <a:r>
              <a:rPr lang="en-US" altLang="zh-TW" sz="1050" dirty="0"/>
              <a:t>ax = </a:t>
            </a:r>
            <a:r>
              <a:rPr lang="en-US" altLang="zh-TW" sz="1050" dirty="0" err="1"/>
              <a:t>fig.add_subplot</a:t>
            </a:r>
            <a:r>
              <a:rPr lang="en-US" altLang="zh-TW" sz="1050" dirty="0"/>
              <a:t>(1, 2, 1)</a:t>
            </a:r>
          </a:p>
          <a:p>
            <a:r>
              <a:rPr lang="en-US" altLang="zh-TW" sz="1050" dirty="0" err="1"/>
              <a:t>imgplot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plt.imshow</a:t>
            </a:r>
            <a:r>
              <a:rPr lang="en-US" altLang="zh-TW" sz="1050" dirty="0"/>
              <a:t>(a, </a:t>
            </a:r>
            <a:r>
              <a:rPr lang="en-US" altLang="zh-TW" sz="1050" dirty="0" err="1"/>
              <a:t>cmap</a:t>
            </a:r>
            <a:r>
              <a:rPr lang="en-US" altLang="zh-TW" sz="1050" dirty="0"/>
              <a:t>='gray')</a:t>
            </a:r>
          </a:p>
          <a:p>
            <a:r>
              <a:rPr lang="en-US" altLang="zh-TW" sz="1050" dirty="0" err="1"/>
              <a:t>ax.set_title</a:t>
            </a:r>
            <a:r>
              <a:rPr lang="en-US" altLang="zh-TW" sz="1050" dirty="0"/>
              <a:t>('Before')</a:t>
            </a:r>
          </a:p>
          <a:p>
            <a:r>
              <a:rPr lang="en-US" altLang="zh-TW" sz="1050" dirty="0"/>
              <a:t>ax = </a:t>
            </a:r>
            <a:r>
              <a:rPr lang="en-US" altLang="zh-TW" sz="1050" dirty="0" err="1"/>
              <a:t>fig.add_subplot</a:t>
            </a:r>
            <a:r>
              <a:rPr lang="en-US" altLang="zh-TW" sz="1050" dirty="0"/>
              <a:t>(1, 2, 2)</a:t>
            </a:r>
          </a:p>
          <a:p>
            <a:r>
              <a:rPr lang="en-US" altLang="zh-TW" sz="1050" dirty="0" err="1"/>
              <a:t>imgplot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plt.imshow</a:t>
            </a:r>
            <a:r>
              <a:rPr lang="en-US" altLang="zh-TW" sz="1050" dirty="0"/>
              <a:t>(d, </a:t>
            </a:r>
            <a:r>
              <a:rPr lang="en-US" altLang="zh-TW" sz="1050" dirty="0" err="1"/>
              <a:t>cmap</a:t>
            </a:r>
            <a:r>
              <a:rPr lang="en-US" altLang="zh-TW" sz="1050" dirty="0"/>
              <a:t>='gray')</a:t>
            </a:r>
          </a:p>
          <a:p>
            <a:r>
              <a:rPr lang="en-US" altLang="zh-TW" sz="1050" dirty="0" err="1"/>
              <a:t>ax.set_title</a:t>
            </a:r>
            <a:r>
              <a:rPr lang="en-US" altLang="zh-TW" sz="1050" dirty="0"/>
              <a:t>('After')</a:t>
            </a:r>
            <a:endParaRPr lang="zh-TW" altLang="en-US" sz="105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4538D0-6845-41B4-AE19-F9CC8754E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69" y="3118581"/>
            <a:ext cx="2011854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Butterworth 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Highpass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DD7F3C-2D32-4E03-BE8A-7AA37F843845}"/>
              </a:ext>
            </a:extLst>
          </p:cNvPr>
          <p:cNvSpPr txBox="1"/>
          <p:nvPr/>
        </p:nvSpPr>
        <p:spPr>
          <a:xfrm>
            <a:off x="838200" y="1690688"/>
            <a:ext cx="60944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# values in H are initialized to 1.</a:t>
            </a:r>
          </a:p>
          <a:p>
            <a:r>
              <a:rPr lang="en-US" altLang="zh-TW" sz="1050" dirty="0"/>
              <a:t>H = </a:t>
            </a:r>
            <a:r>
              <a:rPr lang="en-US" altLang="zh-TW" sz="1050" dirty="0" err="1"/>
              <a:t>numpy.ones</a:t>
            </a:r>
            <a:r>
              <a:rPr lang="en-US" altLang="zh-TW" sz="1050" dirty="0"/>
              <a:t>((M,N)) </a:t>
            </a:r>
          </a:p>
          <a:p>
            <a:r>
              <a:rPr lang="en-US" altLang="zh-TW" sz="1050" dirty="0"/>
              <a:t>center1 = M/2</a:t>
            </a:r>
          </a:p>
          <a:p>
            <a:r>
              <a:rPr lang="en-US" altLang="zh-TW" sz="1050" dirty="0"/>
              <a:t>center2 = N/2</a:t>
            </a:r>
          </a:p>
          <a:p>
            <a:r>
              <a:rPr lang="en-US" altLang="zh-TW" sz="1050" dirty="0"/>
              <a:t>d_0 = 30.0 # cut-off radius</a:t>
            </a:r>
          </a:p>
          <a:p>
            <a:r>
              <a:rPr lang="en-US" altLang="zh-TW" sz="1050" dirty="0"/>
              <a:t>t1 = 1 # the order of BHPF</a:t>
            </a:r>
          </a:p>
          <a:p>
            <a:r>
              <a:rPr lang="en-US" altLang="zh-TW" sz="1050" dirty="0"/>
              <a:t>t2 = 2*t1    </a:t>
            </a:r>
          </a:p>
          <a:p>
            <a:endParaRPr lang="en-US" altLang="zh-TW" sz="1050" dirty="0"/>
          </a:p>
          <a:p>
            <a:r>
              <a:rPr lang="en-US" altLang="zh-TW" sz="1050" dirty="0"/>
              <a:t># Defining the convolution function for BHPF.</a:t>
            </a:r>
          </a:p>
          <a:p>
            <a:r>
              <a:rPr lang="en-US" altLang="zh-TW" sz="1050" dirty="0"/>
              <a:t>for </a:t>
            </a:r>
            <a:r>
              <a:rPr lang="en-US" altLang="zh-TW" sz="1050" dirty="0" err="1"/>
              <a:t>i</a:t>
            </a:r>
            <a:r>
              <a:rPr lang="en-US" altLang="zh-TW" sz="1050" dirty="0"/>
              <a:t> in range(1,M):</a:t>
            </a:r>
          </a:p>
          <a:p>
            <a:r>
              <a:rPr lang="en-US" altLang="zh-TW" sz="1050" dirty="0"/>
              <a:t>    for j in range(1,N):</a:t>
            </a:r>
          </a:p>
          <a:p>
            <a:r>
              <a:rPr lang="en-US" altLang="zh-TW" sz="1050" dirty="0"/>
              <a:t>        r1 = (i-center1)**2+(j-center2)**2</a:t>
            </a:r>
          </a:p>
          <a:p>
            <a:r>
              <a:rPr lang="en-US" altLang="zh-TW" sz="1050" dirty="0"/>
              <a:t>        # Euclidean distance from </a:t>
            </a:r>
          </a:p>
          <a:p>
            <a:r>
              <a:rPr lang="en-US" altLang="zh-TW" sz="1050" dirty="0"/>
              <a:t>        # origin is computed.</a:t>
            </a:r>
          </a:p>
          <a:p>
            <a:r>
              <a:rPr lang="en-US" altLang="zh-TW" sz="1050" dirty="0"/>
              <a:t>        r = </a:t>
            </a:r>
            <a:r>
              <a:rPr lang="en-US" altLang="zh-TW" sz="1050" dirty="0" err="1"/>
              <a:t>math.sqrt</a:t>
            </a:r>
            <a:r>
              <a:rPr lang="en-US" altLang="zh-TW" sz="1050" dirty="0"/>
              <a:t>(r1)</a:t>
            </a:r>
          </a:p>
          <a:p>
            <a:r>
              <a:rPr lang="en-US" altLang="zh-TW" sz="1050" dirty="0"/>
              <a:t>        # Using cut-off radius to </a:t>
            </a:r>
          </a:p>
          <a:p>
            <a:r>
              <a:rPr lang="en-US" altLang="zh-TW" sz="1050" dirty="0"/>
              <a:t>        # eliminate low frequency.</a:t>
            </a:r>
          </a:p>
          <a:p>
            <a:r>
              <a:rPr lang="en-US" altLang="zh-TW" sz="1050" dirty="0"/>
              <a:t>        if 0 &lt; r &lt; d_0:   </a:t>
            </a:r>
          </a:p>
          <a:p>
            <a:r>
              <a:rPr lang="en-US" altLang="zh-TW" sz="1050" dirty="0"/>
              <a:t>            H[</a:t>
            </a:r>
            <a:r>
              <a:rPr lang="en-US" altLang="zh-TW" sz="1050" dirty="0" err="1"/>
              <a:t>i,j</a:t>
            </a:r>
            <a:r>
              <a:rPr lang="en-US" altLang="zh-TW" sz="1050" dirty="0"/>
              <a:t>] = 1/(1 + (r/d_0)**t2) </a:t>
            </a:r>
          </a:p>
          <a:p>
            <a:endParaRPr lang="en-US" altLang="zh-TW" sz="1050" dirty="0"/>
          </a:p>
          <a:p>
            <a:r>
              <a:rPr lang="en-US" altLang="zh-TW" sz="1050" dirty="0"/>
              <a:t># Converting H to an image.</a:t>
            </a:r>
          </a:p>
          <a:p>
            <a:r>
              <a:rPr lang="en-US" altLang="zh-TW" sz="1050" dirty="0"/>
              <a:t>H = </a:t>
            </a:r>
            <a:r>
              <a:rPr lang="en-US" altLang="zh-TW" sz="1050" dirty="0" err="1"/>
              <a:t>Image.fromarray</a:t>
            </a:r>
            <a:r>
              <a:rPr lang="en-US" altLang="zh-TW" sz="1050" dirty="0"/>
              <a:t>(H) 	</a:t>
            </a:r>
          </a:p>
          <a:p>
            <a:r>
              <a:rPr lang="en-US" altLang="zh-TW" sz="1050" dirty="0"/>
              <a:t># performing the convolution </a:t>
            </a:r>
          </a:p>
          <a:p>
            <a:r>
              <a:rPr lang="en-US" altLang="zh-TW" sz="1050" dirty="0"/>
              <a:t>con = d * H </a:t>
            </a:r>
          </a:p>
          <a:p>
            <a:r>
              <a:rPr lang="en-US" altLang="zh-TW" sz="1050" dirty="0"/>
              <a:t># computing the magnitude of the inverse FFT</a:t>
            </a:r>
          </a:p>
          <a:p>
            <a:r>
              <a:rPr lang="en-US" altLang="zh-TW" sz="1050" dirty="0"/>
              <a:t>fig = </a:t>
            </a:r>
            <a:r>
              <a:rPr lang="en-US" altLang="zh-TW" sz="1050" dirty="0" err="1"/>
              <a:t>plt.figure</a:t>
            </a:r>
            <a:r>
              <a:rPr lang="en-US" altLang="zh-TW" sz="1050" dirty="0"/>
              <a:t>()</a:t>
            </a:r>
          </a:p>
          <a:p>
            <a:r>
              <a:rPr lang="en-US" altLang="zh-TW" sz="1050" dirty="0"/>
              <a:t>ax = </a:t>
            </a:r>
            <a:r>
              <a:rPr lang="en-US" altLang="zh-TW" sz="1050" dirty="0" err="1"/>
              <a:t>fig.add_subplot</a:t>
            </a:r>
            <a:r>
              <a:rPr lang="en-US" altLang="zh-TW" sz="1050" dirty="0"/>
              <a:t>(1, 2, 1)</a:t>
            </a:r>
          </a:p>
          <a:p>
            <a:r>
              <a:rPr lang="en-US" altLang="zh-TW" sz="1050" dirty="0" err="1"/>
              <a:t>imgplot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plt.imshow</a:t>
            </a:r>
            <a:r>
              <a:rPr lang="en-US" altLang="zh-TW" sz="1050" dirty="0"/>
              <a:t>(a, </a:t>
            </a:r>
            <a:r>
              <a:rPr lang="en-US" altLang="zh-TW" sz="1050" dirty="0" err="1"/>
              <a:t>cmap</a:t>
            </a:r>
            <a:r>
              <a:rPr lang="en-US" altLang="zh-TW" sz="1050" dirty="0"/>
              <a:t>='gray')</a:t>
            </a:r>
          </a:p>
          <a:p>
            <a:r>
              <a:rPr lang="en-US" altLang="zh-TW" sz="1050" dirty="0" err="1"/>
              <a:t>ax.set_title</a:t>
            </a:r>
            <a:r>
              <a:rPr lang="en-US" altLang="zh-TW" sz="1050" dirty="0"/>
              <a:t>('Before')</a:t>
            </a:r>
          </a:p>
          <a:p>
            <a:r>
              <a:rPr lang="en-US" altLang="zh-TW" sz="1050" dirty="0"/>
              <a:t>ax = </a:t>
            </a:r>
            <a:r>
              <a:rPr lang="en-US" altLang="zh-TW" sz="1050" dirty="0" err="1"/>
              <a:t>fig.add_subplot</a:t>
            </a:r>
            <a:r>
              <a:rPr lang="en-US" altLang="zh-TW" sz="1050" dirty="0"/>
              <a:t>(1, 2, 2)</a:t>
            </a:r>
          </a:p>
          <a:p>
            <a:r>
              <a:rPr lang="en-US" altLang="zh-TW" sz="1050" dirty="0" err="1"/>
              <a:t>imgplot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plt.imshow</a:t>
            </a:r>
            <a:r>
              <a:rPr lang="en-US" altLang="zh-TW" sz="1050" dirty="0"/>
              <a:t>(b, </a:t>
            </a:r>
            <a:r>
              <a:rPr lang="en-US" altLang="zh-TW" sz="1050" dirty="0" err="1"/>
              <a:t>cmap</a:t>
            </a:r>
            <a:r>
              <a:rPr lang="en-US" altLang="zh-TW" sz="1050" dirty="0"/>
              <a:t>='gray')</a:t>
            </a:r>
          </a:p>
          <a:p>
            <a:r>
              <a:rPr lang="en-US" altLang="zh-TW" sz="1050" dirty="0" err="1"/>
              <a:t>ax.set_title</a:t>
            </a:r>
            <a:r>
              <a:rPr lang="en-US" altLang="zh-TW" sz="1050" dirty="0"/>
              <a:t>('After')</a:t>
            </a:r>
            <a:endParaRPr lang="zh-TW" altLang="en-US" sz="105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897E7E-C970-4462-8FC5-61ACEF12D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57" y="3834454"/>
            <a:ext cx="2027096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46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Gaussian 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Highpass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575CF0-7AAA-4BDC-A77C-3BC3BFB9270D}"/>
              </a:ext>
            </a:extLst>
          </p:cNvPr>
          <p:cNvSpPr txBox="1"/>
          <p:nvPr/>
        </p:nvSpPr>
        <p:spPr>
          <a:xfrm>
            <a:off x="8306586" y="365125"/>
            <a:ext cx="6094428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# </a:t>
            </a:r>
            <a:r>
              <a:rPr lang="en-US" altLang="zh-TW" sz="1100" dirty="0" err="1"/>
              <a:t>Intializing</a:t>
            </a:r>
            <a:r>
              <a:rPr lang="en-US" altLang="zh-TW" sz="1100" dirty="0"/>
              <a:t> variables for convolution function.</a:t>
            </a:r>
          </a:p>
          <a:p>
            <a:r>
              <a:rPr lang="en-US" altLang="zh-TW" sz="1100" dirty="0"/>
              <a:t>M = </a:t>
            </a:r>
            <a:r>
              <a:rPr lang="en-US" altLang="zh-TW" sz="1100" dirty="0" err="1"/>
              <a:t>c.shape</a:t>
            </a:r>
            <a:r>
              <a:rPr lang="en-US" altLang="zh-TW" sz="1100" dirty="0"/>
              <a:t>[0] </a:t>
            </a:r>
          </a:p>
          <a:p>
            <a:r>
              <a:rPr lang="en-US" altLang="zh-TW" sz="1100" dirty="0"/>
              <a:t>N = </a:t>
            </a:r>
            <a:r>
              <a:rPr lang="en-US" altLang="zh-TW" sz="1100" dirty="0" err="1"/>
              <a:t>c.shape</a:t>
            </a:r>
            <a:r>
              <a:rPr lang="en-US" altLang="zh-TW" sz="1100" dirty="0"/>
              <a:t>[1]</a:t>
            </a:r>
          </a:p>
          <a:p>
            <a:r>
              <a:rPr lang="en-US" altLang="zh-TW" sz="1100" dirty="0"/>
              <a:t># H is defined and values in H are initialized to 1.</a:t>
            </a:r>
          </a:p>
          <a:p>
            <a:r>
              <a:rPr lang="en-US" altLang="zh-TW" sz="1100" dirty="0"/>
              <a:t>H = </a:t>
            </a:r>
            <a:r>
              <a:rPr lang="en-US" altLang="zh-TW" sz="1100" dirty="0" err="1"/>
              <a:t>numpy.ones</a:t>
            </a:r>
            <a:r>
              <a:rPr lang="en-US" altLang="zh-TW" sz="1100" dirty="0"/>
              <a:t>((M,N)) </a:t>
            </a:r>
          </a:p>
          <a:p>
            <a:r>
              <a:rPr lang="en-US" altLang="zh-TW" sz="1100" dirty="0"/>
              <a:t>center1 = M/2   </a:t>
            </a:r>
          </a:p>
          <a:p>
            <a:r>
              <a:rPr lang="en-US" altLang="zh-TW" sz="1100" dirty="0"/>
              <a:t>center2 = N/2</a:t>
            </a:r>
          </a:p>
          <a:p>
            <a:r>
              <a:rPr lang="en-US" altLang="zh-TW" sz="1100" dirty="0"/>
              <a:t>d_0 = 30.0 # cut-off radius</a:t>
            </a:r>
          </a:p>
          <a:p>
            <a:r>
              <a:rPr lang="en-US" altLang="zh-TW" sz="1100" dirty="0"/>
              <a:t>t1 = 2*d_0</a:t>
            </a:r>
          </a:p>
          <a:p>
            <a:endParaRPr lang="en-US" altLang="zh-TW" sz="1100" dirty="0"/>
          </a:p>
          <a:p>
            <a:r>
              <a:rPr lang="en-US" altLang="zh-TW" sz="1100" dirty="0"/>
              <a:t># Defining the convolution function for GHPF.</a:t>
            </a:r>
          </a:p>
          <a:p>
            <a:r>
              <a:rPr lang="en-US" altLang="zh-TW" sz="1100" dirty="0"/>
              <a:t>for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 in range(1,M):</a:t>
            </a:r>
          </a:p>
          <a:p>
            <a:r>
              <a:rPr lang="en-US" altLang="zh-TW" sz="1100" dirty="0"/>
              <a:t>    for j in range(1,N):</a:t>
            </a:r>
          </a:p>
          <a:p>
            <a:r>
              <a:rPr lang="en-US" altLang="zh-TW" sz="1100" dirty="0"/>
              <a:t>        r1 = (i-center1)**2+(j-center2)**2</a:t>
            </a:r>
          </a:p>
          <a:p>
            <a:r>
              <a:rPr lang="en-US" altLang="zh-TW" sz="1100" dirty="0"/>
              <a:t>        # Euclidean distance from </a:t>
            </a:r>
          </a:p>
          <a:p>
            <a:r>
              <a:rPr lang="en-US" altLang="zh-TW" sz="1100" dirty="0"/>
              <a:t>        # origin is computed.</a:t>
            </a:r>
          </a:p>
          <a:p>
            <a:r>
              <a:rPr lang="en-US" altLang="zh-TW" sz="1100" dirty="0"/>
              <a:t>        r = </a:t>
            </a:r>
            <a:r>
              <a:rPr lang="en-US" altLang="zh-TW" sz="1100" dirty="0" err="1"/>
              <a:t>math.sqrt</a:t>
            </a:r>
            <a:r>
              <a:rPr lang="en-US" altLang="zh-TW" sz="1100" dirty="0"/>
              <a:t>(r1) </a:t>
            </a:r>
          </a:p>
          <a:p>
            <a:r>
              <a:rPr lang="en-US" altLang="zh-TW" sz="1100" dirty="0"/>
              <a:t>        # Using cut-off radius to </a:t>
            </a:r>
          </a:p>
          <a:p>
            <a:r>
              <a:rPr lang="en-US" altLang="zh-TW" sz="1100" dirty="0"/>
              <a:t>        # eliminate low frequency.</a:t>
            </a:r>
          </a:p>
          <a:p>
            <a:r>
              <a:rPr lang="en-US" altLang="zh-TW" sz="1100" dirty="0"/>
              <a:t>        if 0 &lt; r &lt; d_0:</a:t>
            </a:r>
          </a:p>
          <a:p>
            <a:r>
              <a:rPr lang="en-US" altLang="zh-TW" sz="1100" dirty="0"/>
              <a:t>            H[</a:t>
            </a:r>
            <a:r>
              <a:rPr lang="en-US" altLang="zh-TW" sz="1100" dirty="0" err="1"/>
              <a:t>i,j</a:t>
            </a:r>
            <a:r>
              <a:rPr lang="en-US" altLang="zh-TW" sz="1100" dirty="0"/>
              <a:t>] = 1 - </a:t>
            </a:r>
            <a:r>
              <a:rPr lang="en-US" altLang="zh-TW" sz="1100" dirty="0" err="1"/>
              <a:t>math.exp</a:t>
            </a:r>
            <a:r>
              <a:rPr lang="en-US" altLang="zh-TW" sz="1100" dirty="0"/>
              <a:t>(-r**2/t1**2)</a:t>
            </a:r>
          </a:p>
          <a:p>
            <a:endParaRPr lang="en-US" altLang="zh-TW" sz="1100" dirty="0"/>
          </a:p>
          <a:p>
            <a:r>
              <a:rPr lang="en-US" altLang="zh-TW" sz="1100" dirty="0"/>
              <a:t># Converting H to an image.</a:t>
            </a:r>
          </a:p>
          <a:p>
            <a:r>
              <a:rPr lang="en-US" altLang="zh-TW" sz="1100" dirty="0"/>
              <a:t>H = </a:t>
            </a:r>
            <a:r>
              <a:rPr lang="en-US" altLang="zh-TW" sz="1100" dirty="0" err="1"/>
              <a:t>Image.fromarray</a:t>
            </a:r>
            <a:r>
              <a:rPr lang="en-US" altLang="zh-TW" sz="1100" dirty="0"/>
              <a:t>(H) </a:t>
            </a:r>
          </a:p>
          <a:p>
            <a:r>
              <a:rPr lang="en-US" altLang="zh-TW" sz="1100" dirty="0"/>
              <a:t># Performing the convolution.</a:t>
            </a:r>
          </a:p>
          <a:p>
            <a:r>
              <a:rPr lang="en-US" altLang="zh-TW" sz="1100" dirty="0"/>
              <a:t>con = c * H </a:t>
            </a:r>
          </a:p>
          <a:p>
            <a:r>
              <a:rPr lang="en-US" altLang="zh-TW" sz="1100" dirty="0"/>
              <a:t># Computing the magnitude of the inverse FFT.</a:t>
            </a:r>
          </a:p>
          <a:p>
            <a:r>
              <a:rPr lang="en-US" altLang="zh-TW" sz="1100" dirty="0"/>
              <a:t>e = abs(fftim.ifft2(con)) </a:t>
            </a:r>
          </a:p>
          <a:p>
            <a:r>
              <a:rPr lang="en-US" altLang="zh-TW" sz="1100" dirty="0"/>
              <a:t># Saving the image as ghighpass_output.png in</a:t>
            </a:r>
          </a:p>
          <a:p>
            <a:r>
              <a:rPr lang="en-US" altLang="zh-TW" sz="1100" dirty="0"/>
              <a:t># Figures folder.</a:t>
            </a:r>
          </a:p>
          <a:p>
            <a:r>
              <a:rPr lang="en-US" altLang="zh-TW" sz="1100" dirty="0"/>
              <a:t>fig = </a:t>
            </a:r>
            <a:r>
              <a:rPr lang="en-US" altLang="zh-TW" sz="1100" dirty="0" err="1"/>
              <a:t>plt.figure</a:t>
            </a:r>
            <a:r>
              <a:rPr lang="en-US" altLang="zh-TW" sz="1100" dirty="0"/>
              <a:t>()</a:t>
            </a:r>
          </a:p>
          <a:p>
            <a:r>
              <a:rPr lang="en-US" altLang="zh-TW" sz="1100" dirty="0"/>
              <a:t>ax = </a:t>
            </a:r>
            <a:r>
              <a:rPr lang="en-US" altLang="zh-TW" sz="1100" dirty="0" err="1"/>
              <a:t>fig.add_subplot</a:t>
            </a:r>
            <a:r>
              <a:rPr lang="en-US" altLang="zh-TW" sz="1100" dirty="0"/>
              <a:t>(1, 2, 1)</a:t>
            </a:r>
          </a:p>
          <a:p>
            <a:r>
              <a:rPr lang="en-US" altLang="zh-TW" sz="1100" dirty="0" err="1"/>
              <a:t>imgplot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plt.imshow</a:t>
            </a:r>
            <a:r>
              <a:rPr lang="en-US" altLang="zh-TW" sz="1100" dirty="0"/>
              <a:t>(a, </a:t>
            </a:r>
            <a:r>
              <a:rPr lang="en-US" altLang="zh-TW" sz="1100" dirty="0" err="1"/>
              <a:t>cmap</a:t>
            </a:r>
            <a:r>
              <a:rPr lang="en-US" altLang="zh-TW" sz="1100" dirty="0"/>
              <a:t>='gray')</a:t>
            </a:r>
          </a:p>
          <a:p>
            <a:r>
              <a:rPr lang="en-US" altLang="zh-TW" sz="1100" dirty="0" err="1"/>
              <a:t>ax.set_title</a:t>
            </a:r>
            <a:r>
              <a:rPr lang="en-US" altLang="zh-TW" sz="1100" dirty="0"/>
              <a:t>('Before')</a:t>
            </a:r>
          </a:p>
          <a:p>
            <a:r>
              <a:rPr lang="en-US" altLang="zh-TW" sz="1100" dirty="0"/>
              <a:t>ax = </a:t>
            </a:r>
            <a:r>
              <a:rPr lang="en-US" altLang="zh-TW" sz="1100" dirty="0" err="1"/>
              <a:t>fig.add_subplot</a:t>
            </a:r>
            <a:r>
              <a:rPr lang="en-US" altLang="zh-TW" sz="1100" dirty="0"/>
              <a:t>(1, 2, 2)</a:t>
            </a:r>
          </a:p>
          <a:p>
            <a:r>
              <a:rPr lang="en-US" altLang="zh-TW" sz="1100" dirty="0" err="1"/>
              <a:t>imgplot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plt.imshow</a:t>
            </a:r>
            <a:r>
              <a:rPr lang="en-US" altLang="zh-TW" sz="1100" dirty="0"/>
              <a:t>(e, </a:t>
            </a:r>
            <a:r>
              <a:rPr lang="en-US" altLang="zh-TW" sz="1100" dirty="0" err="1"/>
              <a:t>cmap</a:t>
            </a:r>
            <a:r>
              <a:rPr lang="en-US" altLang="zh-TW" sz="1100" dirty="0"/>
              <a:t>='gray')</a:t>
            </a:r>
          </a:p>
          <a:p>
            <a:r>
              <a:rPr lang="en-US" altLang="zh-TW" sz="1100" dirty="0" err="1"/>
              <a:t>ax.set_title</a:t>
            </a:r>
            <a:r>
              <a:rPr lang="en-US" altLang="zh-TW" sz="1100" dirty="0"/>
              <a:t>('After')</a:t>
            </a:r>
            <a:endParaRPr lang="zh-TW" altLang="en-US" sz="1100" dirty="0"/>
          </a:p>
        </p:txBody>
      </p:sp>
      <p:pic>
        <p:nvPicPr>
          <p:cNvPr id="6" name="圖片 5" descr="一張含有 文字, 監視器, 螢幕擷取畫面 的圖片&#10;&#10;自動產生的描述">
            <a:extLst>
              <a:ext uri="{FF2B5EF4-FFF2-40B4-BE49-F238E27FC236}">
                <a16:creationId xmlns:a16="http://schemas.microsoft.com/office/drawing/2014/main" id="{99006561-4557-4A6C-B7F5-57A5ADD0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14" y="3230254"/>
            <a:ext cx="2049958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9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Bandpass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976483-F110-406F-881D-329EE680D342}"/>
              </a:ext>
            </a:extLst>
          </p:cNvPr>
          <p:cNvSpPr txBox="1"/>
          <p:nvPr/>
        </p:nvSpPr>
        <p:spPr>
          <a:xfrm>
            <a:off x="5839431" y="718040"/>
            <a:ext cx="621697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# Shifting the Fourier frequency image .</a:t>
            </a:r>
          </a:p>
          <a:p>
            <a:r>
              <a:rPr lang="en-US" altLang="zh-TW" sz="1000" dirty="0"/>
              <a:t>d = </a:t>
            </a:r>
            <a:r>
              <a:rPr lang="en-US" altLang="zh-TW" sz="1000" dirty="0" err="1"/>
              <a:t>fftim.fftshift</a:t>
            </a:r>
            <a:r>
              <a:rPr lang="en-US" altLang="zh-TW" sz="1000" dirty="0"/>
              <a:t>(c)</a:t>
            </a:r>
          </a:p>
          <a:p>
            <a:r>
              <a:rPr lang="en-US" altLang="zh-TW" sz="1000" dirty="0"/>
              <a:t># </a:t>
            </a:r>
            <a:r>
              <a:rPr lang="en-US" altLang="zh-TW" sz="1000" dirty="0" err="1"/>
              <a:t>Intializing</a:t>
            </a:r>
            <a:r>
              <a:rPr lang="en-US" altLang="zh-TW" sz="1000" dirty="0"/>
              <a:t> variables for convolution function.</a:t>
            </a:r>
          </a:p>
          <a:p>
            <a:r>
              <a:rPr lang="en-US" altLang="zh-TW" sz="1000" dirty="0"/>
              <a:t>M = </a:t>
            </a:r>
            <a:r>
              <a:rPr lang="en-US" altLang="zh-TW" sz="1000" dirty="0" err="1"/>
              <a:t>d.shape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N = </a:t>
            </a:r>
            <a:r>
              <a:rPr lang="en-US" altLang="zh-TW" sz="1000" dirty="0" err="1"/>
              <a:t>d.shape</a:t>
            </a:r>
            <a:r>
              <a:rPr lang="en-US" altLang="zh-TW" sz="1000" dirty="0"/>
              <a:t>[1]</a:t>
            </a:r>
          </a:p>
          <a:p>
            <a:r>
              <a:rPr lang="en-US" altLang="zh-TW" sz="1000" dirty="0"/>
              <a:t># H is defined and</a:t>
            </a:r>
          </a:p>
          <a:p>
            <a:r>
              <a:rPr lang="en-US" altLang="zh-TW" sz="1000" dirty="0"/>
              <a:t># values in H are initialized to 1.</a:t>
            </a:r>
          </a:p>
          <a:p>
            <a:r>
              <a:rPr lang="en-US" altLang="zh-TW" sz="1000" dirty="0"/>
              <a:t>H = </a:t>
            </a:r>
            <a:r>
              <a:rPr lang="en-US" altLang="zh-TW" sz="1000" dirty="0" err="1"/>
              <a:t>numpy.zeros</a:t>
            </a:r>
            <a:r>
              <a:rPr lang="en-US" altLang="zh-TW" sz="1000" dirty="0"/>
              <a:t>((M,N))</a:t>
            </a:r>
          </a:p>
          <a:p>
            <a:r>
              <a:rPr lang="en-US" altLang="zh-TW" sz="1000" dirty="0"/>
              <a:t>center1 = M/2</a:t>
            </a:r>
          </a:p>
          <a:p>
            <a:r>
              <a:rPr lang="en-US" altLang="zh-TW" sz="1000" dirty="0"/>
              <a:t>center2 = N/2</a:t>
            </a:r>
          </a:p>
          <a:p>
            <a:r>
              <a:rPr lang="en-US" altLang="zh-TW" sz="1000" dirty="0"/>
              <a:t>d_0 = 30.0 # minimum cut-off radius</a:t>
            </a:r>
          </a:p>
          <a:p>
            <a:r>
              <a:rPr lang="en-US" altLang="zh-TW" sz="1000" dirty="0"/>
              <a:t>d_1 = 50.0 # maximum cut-off radius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Defining the convolution function for bandpass</a:t>
            </a:r>
          </a:p>
          <a:p>
            <a:r>
              <a:rPr lang="en-US" altLang="zh-TW" sz="1000" dirty="0"/>
              <a:t>for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 in range(1,M):</a:t>
            </a:r>
          </a:p>
          <a:p>
            <a:r>
              <a:rPr lang="en-US" altLang="zh-TW" sz="1000" dirty="0"/>
              <a:t>    for j in range(1,N):</a:t>
            </a:r>
          </a:p>
          <a:p>
            <a:r>
              <a:rPr lang="en-US" altLang="zh-TW" sz="1000" dirty="0"/>
              <a:t>        r1 = (i-center1)**2+(j-center2)**2</a:t>
            </a:r>
          </a:p>
          <a:p>
            <a:r>
              <a:rPr lang="en-US" altLang="zh-TW" sz="1000" dirty="0"/>
              <a:t>        # Euclidean distance from</a:t>
            </a:r>
          </a:p>
          <a:p>
            <a:r>
              <a:rPr lang="en-US" altLang="zh-TW" sz="1000" dirty="0"/>
              <a:t>        # origin is computed.</a:t>
            </a:r>
          </a:p>
          <a:p>
            <a:r>
              <a:rPr lang="en-US" altLang="zh-TW" sz="1000" dirty="0"/>
              <a:t>        r = </a:t>
            </a:r>
            <a:r>
              <a:rPr lang="en-US" altLang="zh-TW" sz="1000" dirty="0" err="1"/>
              <a:t>math.sqrt</a:t>
            </a:r>
            <a:r>
              <a:rPr lang="en-US" altLang="zh-TW" sz="1000" dirty="0"/>
              <a:t>(r1)</a:t>
            </a:r>
          </a:p>
          <a:p>
            <a:r>
              <a:rPr lang="en-US" altLang="zh-TW" sz="1000" dirty="0"/>
              <a:t>        # Using min and max cut-off to create</a:t>
            </a:r>
          </a:p>
          <a:p>
            <a:r>
              <a:rPr lang="en-US" altLang="zh-TW" sz="1000" dirty="0"/>
              <a:t>		# the band or annulus.</a:t>
            </a:r>
          </a:p>
          <a:p>
            <a:r>
              <a:rPr lang="en-US" altLang="zh-TW" sz="1000" dirty="0"/>
              <a:t>        if r &gt; d_0 and r &lt; d_1:</a:t>
            </a:r>
          </a:p>
          <a:p>
            <a:r>
              <a:rPr lang="en-US" altLang="zh-TW" sz="1000" dirty="0"/>
              <a:t>            H[</a:t>
            </a:r>
            <a:r>
              <a:rPr lang="en-US" altLang="zh-TW" sz="1000" dirty="0" err="1"/>
              <a:t>i,j</a:t>
            </a:r>
            <a:r>
              <a:rPr lang="en-US" altLang="zh-TW" sz="1000" dirty="0"/>
              <a:t>] = 1.0</a:t>
            </a:r>
          </a:p>
          <a:p>
            <a:endParaRPr lang="en-US" altLang="zh-TW" sz="1000" dirty="0"/>
          </a:p>
          <a:p>
            <a:r>
              <a:rPr lang="en-US" altLang="zh-TW" sz="1000" dirty="0"/>
              <a:t># Converting H to an image.</a:t>
            </a:r>
          </a:p>
          <a:p>
            <a:r>
              <a:rPr lang="en-US" altLang="zh-TW" sz="1000" dirty="0"/>
              <a:t>H = </a:t>
            </a:r>
            <a:r>
              <a:rPr lang="en-US" altLang="zh-TW" sz="1000" dirty="0" err="1"/>
              <a:t>Image.fromarray</a:t>
            </a:r>
            <a:r>
              <a:rPr lang="en-US" altLang="zh-TW" sz="1000" dirty="0"/>
              <a:t>(H)</a:t>
            </a:r>
          </a:p>
          <a:p>
            <a:r>
              <a:rPr lang="en-US" altLang="zh-TW" sz="1000" dirty="0"/>
              <a:t># Performing the convolution.</a:t>
            </a:r>
          </a:p>
          <a:p>
            <a:r>
              <a:rPr lang="en-US" altLang="zh-TW" sz="1000" dirty="0"/>
              <a:t>con = d * H</a:t>
            </a:r>
          </a:p>
          <a:p>
            <a:r>
              <a:rPr lang="en-US" altLang="zh-TW" sz="1000" dirty="0"/>
              <a:t># Computing the magnitude of the inverse FFT.</a:t>
            </a:r>
          </a:p>
          <a:p>
            <a:r>
              <a:rPr lang="en-US" altLang="zh-TW" sz="1000" dirty="0"/>
              <a:t>e = abs(fftim.ifft2(con))</a:t>
            </a:r>
          </a:p>
          <a:p>
            <a:r>
              <a:rPr lang="en-US" altLang="zh-TW" sz="1000" dirty="0"/>
              <a:t># Saving the image as ibandpass_output.png.</a:t>
            </a:r>
          </a:p>
          <a:p>
            <a:r>
              <a:rPr lang="en-US" altLang="zh-TW" sz="1000" dirty="0"/>
              <a:t>fig = </a:t>
            </a:r>
            <a:r>
              <a:rPr lang="en-US" altLang="zh-TW" sz="1000" dirty="0" err="1"/>
              <a:t>plt.figure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ax = </a:t>
            </a:r>
            <a:r>
              <a:rPr lang="en-US" altLang="zh-TW" sz="1000" dirty="0" err="1"/>
              <a:t>fig.add_subplot</a:t>
            </a:r>
            <a:r>
              <a:rPr lang="en-US" altLang="zh-TW" sz="1000" dirty="0"/>
              <a:t>(1, 2, 1)</a:t>
            </a:r>
          </a:p>
          <a:p>
            <a:r>
              <a:rPr lang="en-US" altLang="zh-TW" sz="1000" dirty="0" err="1"/>
              <a:t>imgplot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plt.imshow</a:t>
            </a:r>
            <a:r>
              <a:rPr lang="en-US" altLang="zh-TW" sz="1000" dirty="0"/>
              <a:t>(b, </a:t>
            </a:r>
            <a:r>
              <a:rPr lang="en-US" altLang="zh-TW" sz="1000" dirty="0" err="1"/>
              <a:t>cmap</a:t>
            </a:r>
            <a:r>
              <a:rPr lang="en-US" altLang="zh-TW" sz="1000" dirty="0"/>
              <a:t>='gray')</a:t>
            </a:r>
          </a:p>
          <a:p>
            <a:r>
              <a:rPr lang="en-US" altLang="zh-TW" sz="1000" dirty="0" err="1"/>
              <a:t>ax.set_title</a:t>
            </a:r>
            <a:r>
              <a:rPr lang="en-US" altLang="zh-TW" sz="1000" dirty="0"/>
              <a:t>('Before')</a:t>
            </a:r>
          </a:p>
          <a:p>
            <a:r>
              <a:rPr lang="en-US" altLang="zh-TW" sz="1000" dirty="0"/>
              <a:t>ax = </a:t>
            </a:r>
            <a:r>
              <a:rPr lang="en-US" altLang="zh-TW" sz="1000" dirty="0" err="1"/>
              <a:t>fig.add_subplot</a:t>
            </a:r>
            <a:r>
              <a:rPr lang="en-US" altLang="zh-TW" sz="1000" dirty="0"/>
              <a:t>(1, 2, 2)</a:t>
            </a:r>
          </a:p>
          <a:p>
            <a:r>
              <a:rPr lang="en-US" altLang="zh-TW" sz="1000" dirty="0" err="1"/>
              <a:t>imgplot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plt.imshow</a:t>
            </a:r>
            <a:r>
              <a:rPr lang="en-US" altLang="zh-TW" sz="1000" dirty="0"/>
              <a:t>(e, </a:t>
            </a:r>
            <a:r>
              <a:rPr lang="en-US" altLang="zh-TW" sz="1000" dirty="0" err="1"/>
              <a:t>cmap</a:t>
            </a:r>
            <a:r>
              <a:rPr lang="en-US" altLang="zh-TW" sz="1000" dirty="0"/>
              <a:t>='gray')</a:t>
            </a:r>
          </a:p>
          <a:p>
            <a:r>
              <a:rPr lang="en-US" altLang="zh-TW" sz="1000" dirty="0" err="1"/>
              <a:t>ax.set_title</a:t>
            </a:r>
            <a:r>
              <a:rPr lang="en-US" altLang="zh-TW" sz="1000" dirty="0"/>
              <a:t>('After')</a:t>
            </a:r>
            <a:endParaRPr lang="zh-TW" altLang="en-US" sz="1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EBB98F-5E31-45C1-828B-C868A495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15" y="3152082"/>
            <a:ext cx="2034716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5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E8AC8-DCD5-4DA3-BBA1-A389C5C4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DE669-5A86-4477-BAFB-15EC325F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4" y="2664611"/>
            <a:ext cx="10515600" cy="2067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3800" dirty="0"/>
              <a:t>CH8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449325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Segmentation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AC6A6F-1B42-450F-9788-BDE42E40D073}"/>
              </a:ext>
            </a:extLst>
          </p:cNvPr>
          <p:cNvSpPr txBox="1"/>
          <p:nvPr/>
        </p:nvSpPr>
        <p:spPr>
          <a:xfrm>
            <a:off x="1044019" y="1225689"/>
            <a:ext cx="62169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thresh = </a:t>
            </a:r>
            <a:r>
              <a:rPr lang="en-US" altLang="zh-TW" dirty="0" err="1"/>
              <a:t>threshold_otsu</a:t>
            </a:r>
            <a:r>
              <a:rPr lang="en-US" altLang="zh-TW" dirty="0"/>
              <a:t>(a)</a:t>
            </a:r>
          </a:p>
          <a:p>
            <a:r>
              <a:rPr lang="en-US" altLang="zh-TW" dirty="0"/>
              <a:t>thresh1 = </a:t>
            </a:r>
            <a:r>
              <a:rPr lang="en-US" altLang="zh-TW" dirty="0" err="1"/>
              <a:t>filters.threshold_yen</a:t>
            </a:r>
            <a:r>
              <a:rPr lang="en-US" altLang="zh-TW" dirty="0"/>
              <a:t>(a) </a:t>
            </a:r>
          </a:p>
          <a:p>
            <a:r>
              <a:rPr lang="en-US" altLang="zh-TW" dirty="0"/>
              <a:t>print('thresh_</a:t>
            </a:r>
            <a:r>
              <a:rPr lang="en-US" altLang="zh-TW" dirty="0" err="1"/>
              <a:t>otsu</a:t>
            </a:r>
            <a:r>
              <a:rPr lang="en-US" altLang="zh-TW" dirty="0"/>
              <a:t>',thresh)</a:t>
            </a:r>
          </a:p>
          <a:p>
            <a:r>
              <a:rPr lang="en-US" altLang="zh-TW" dirty="0"/>
              <a:t>print('thresh_yen',thresh1)</a:t>
            </a:r>
          </a:p>
          <a:p>
            <a:r>
              <a:rPr lang="en-US" altLang="zh-TW" dirty="0"/>
              <a:t># Pixels with intensity greater than the</a:t>
            </a:r>
          </a:p>
          <a:p>
            <a:r>
              <a:rPr lang="en-US" altLang="zh-TW" dirty="0"/>
              <a:t># "threshold" are kept.</a:t>
            </a:r>
          </a:p>
          <a:p>
            <a:r>
              <a:rPr lang="en-US" altLang="zh-TW" dirty="0"/>
              <a:t>b = 255*(a &gt; thresh)</a:t>
            </a:r>
          </a:p>
          <a:p>
            <a:r>
              <a:rPr lang="en-US" altLang="zh-TW" dirty="0"/>
              <a:t>c = 255*(a &gt; thresh1)</a:t>
            </a:r>
          </a:p>
          <a:p>
            <a:r>
              <a:rPr lang="en-US" altLang="zh-TW" dirty="0"/>
              <a:t># Saving the image.</a:t>
            </a:r>
          </a:p>
          <a:p>
            <a:r>
              <a:rPr lang="en-US" altLang="zh-TW" dirty="0"/>
              <a:t>fig = </a:t>
            </a:r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=(36, 36))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(1, 3, 1)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(a,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('Before')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(1, 3, 2)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(b,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</a:t>
            </a:r>
            <a:r>
              <a:rPr lang="en-US" altLang="zh-TW" dirty="0" err="1"/>
              <a:t>After_otsu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(1, 3, 3)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(c,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</a:t>
            </a:r>
            <a:r>
              <a:rPr lang="en-US" altLang="zh-TW" dirty="0" err="1"/>
              <a:t>After_yen</a:t>
            </a:r>
            <a:r>
              <a:rPr lang="en-US" altLang="zh-TW" dirty="0"/>
              <a:t>')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2B8B3544-89B9-4196-87DA-4ECC8740F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3781"/>
            <a:ext cx="531160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95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Renyi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 Entropy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50A9CA-A51F-4EF2-9617-741C024EDF3A}"/>
              </a:ext>
            </a:extLst>
          </p:cNvPr>
          <p:cNvSpPr txBox="1"/>
          <p:nvPr/>
        </p:nvSpPr>
        <p:spPr>
          <a:xfrm>
            <a:off x="6768055" y="366623"/>
            <a:ext cx="621697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700" dirty="0"/>
              <a:t>def </a:t>
            </a:r>
            <a:r>
              <a:rPr lang="en-US" altLang="zh-TW" sz="700" dirty="0" err="1"/>
              <a:t>renyi_seg_fn</a:t>
            </a:r>
            <a:r>
              <a:rPr lang="en-US" altLang="zh-TW" sz="700" dirty="0"/>
              <a:t>(</a:t>
            </a:r>
            <a:r>
              <a:rPr lang="en-US" altLang="zh-TW" sz="700" dirty="0" err="1"/>
              <a:t>im</a:t>
            </a:r>
            <a:r>
              <a:rPr lang="en-US" altLang="zh-TW" sz="700" dirty="0"/>
              <a:t>, alpha):</a:t>
            </a:r>
          </a:p>
          <a:p>
            <a:r>
              <a:rPr lang="en-US" altLang="zh-TW" sz="700" dirty="0"/>
              <a:t>    hist, _ = </a:t>
            </a:r>
            <a:r>
              <a:rPr lang="en-US" altLang="zh-TW" sz="700" dirty="0" err="1"/>
              <a:t>imexp.histogram</a:t>
            </a:r>
            <a:r>
              <a:rPr lang="en-US" altLang="zh-TW" sz="700" dirty="0"/>
              <a:t>(</a:t>
            </a:r>
            <a:r>
              <a:rPr lang="en-US" altLang="zh-TW" sz="700" dirty="0" err="1"/>
              <a:t>im</a:t>
            </a:r>
            <a:r>
              <a:rPr lang="en-US" altLang="zh-TW" sz="700" dirty="0"/>
              <a:t>)</a:t>
            </a:r>
          </a:p>
          <a:p>
            <a:r>
              <a:rPr lang="en-US" altLang="zh-TW" sz="700" dirty="0"/>
              <a:t>    # Convert all values to float</a:t>
            </a:r>
          </a:p>
          <a:p>
            <a:r>
              <a:rPr lang="en-US" altLang="zh-TW" sz="700" dirty="0"/>
              <a:t>    </a:t>
            </a:r>
            <a:r>
              <a:rPr lang="en-US" altLang="zh-TW" sz="700" dirty="0" err="1"/>
              <a:t>hist_float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np.array</a:t>
            </a:r>
            <a:r>
              <a:rPr lang="en-US" altLang="zh-TW" sz="700" dirty="0"/>
              <a:t>([float(</a:t>
            </a:r>
            <a:r>
              <a:rPr lang="en-US" altLang="zh-TW" sz="700" dirty="0" err="1"/>
              <a:t>i</a:t>
            </a:r>
            <a:r>
              <a:rPr lang="en-US" altLang="zh-TW" sz="700" dirty="0"/>
              <a:t>) for </a:t>
            </a:r>
            <a:r>
              <a:rPr lang="en-US" altLang="zh-TW" sz="700" dirty="0" err="1"/>
              <a:t>i</a:t>
            </a:r>
            <a:r>
              <a:rPr lang="en-US" altLang="zh-TW" sz="700" dirty="0"/>
              <a:t> in hist])</a:t>
            </a:r>
          </a:p>
          <a:p>
            <a:r>
              <a:rPr lang="en-US" altLang="zh-TW" sz="700" dirty="0"/>
              <a:t>    # compute the pdf</a:t>
            </a:r>
          </a:p>
          <a:p>
            <a:r>
              <a:rPr lang="en-US" altLang="zh-TW" sz="700" dirty="0"/>
              <a:t>    pdf = </a:t>
            </a:r>
            <a:r>
              <a:rPr lang="en-US" altLang="zh-TW" sz="700" dirty="0" err="1"/>
              <a:t>hist_float</a:t>
            </a:r>
            <a:r>
              <a:rPr lang="en-US" altLang="zh-TW" sz="700" dirty="0"/>
              <a:t>/</a:t>
            </a:r>
            <a:r>
              <a:rPr lang="en-US" altLang="zh-TW" sz="700" dirty="0" err="1"/>
              <a:t>np.sum</a:t>
            </a:r>
            <a:r>
              <a:rPr lang="en-US" altLang="zh-TW" sz="700" dirty="0"/>
              <a:t>(</a:t>
            </a:r>
            <a:r>
              <a:rPr lang="en-US" altLang="zh-TW" sz="700" dirty="0" err="1"/>
              <a:t>hist_float</a:t>
            </a:r>
            <a:r>
              <a:rPr lang="en-US" altLang="zh-TW" sz="700" dirty="0"/>
              <a:t>)</a:t>
            </a:r>
          </a:p>
          <a:p>
            <a:r>
              <a:rPr lang="en-US" altLang="zh-TW" sz="700" dirty="0"/>
              <a:t>    # compute the </a:t>
            </a:r>
            <a:r>
              <a:rPr lang="en-US" altLang="zh-TW" sz="700" dirty="0" err="1"/>
              <a:t>cdf</a:t>
            </a:r>
            <a:endParaRPr lang="en-US" altLang="zh-TW" sz="700" dirty="0"/>
          </a:p>
          <a:p>
            <a:r>
              <a:rPr lang="en-US" altLang="zh-TW" sz="700" dirty="0"/>
              <a:t>    </a:t>
            </a:r>
            <a:r>
              <a:rPr lang="en-US" altLang="zh-TW" sz="700" dirty="0" err="1"/>
              <a:t>cumsum_pdf</a:t>
            </a:r>
            <a:r>
              <a:rPr lang="en-US" altLang="zh-TW" sz="700" dirty="0"/>
              <a:t> = </a:t>
            </a:r>
            <a:r>
              <a:rPr lang="en-US" altLang="zh-TW" sz="700" dirty="0" err="1"/>
              <a:t>np.cumsum</a:t>
            </a:r>
            <a:r>
              <a:rPr lang="en-US" altLang="zh-TW" sz="700" dirty="0"/>
              <a:t>(pdf)</a:t>
            </a:r>
          </a:p>
          <a:p>
            <a:r>
              <a:rPr lang="en-US" altLang="zh-TW" sz="700" dirty="0"/>
              <a:t>    s, e = </a:t>
            </a:r>
            <a:r>
              <a:rPr lang="en-US" altLang="zh-TW" sz="700" dirty="0" err="1"/>
              <a:t>im.min</a:t>
            </a:r>
            <a:r>
              <a:rPr lang="en-US" altLang="zh-TW" sz="700" dirty="0"/>
              <a:t>(), </a:t>
            </a:r>
            <a:r>
              <a:rPr lang="en-US" altLang="zh-TW" sz="700" dirty="0" err="1"/>
              <a:t>im.max</a:t>
            </a:r>
            <a:r>
              <a:rPr lang="en-US" altLang="zh-TW" sz="700" dirty="0"/>
              <a:t>()</a:t>
            </a:r>
          </a:p>
          <a:p>
            <a:r>
              <a:rPr lang="en-US" altLang="zh-TW" sz="700" dirty="0"/>
              <a:t>    scalar = 1.0/(1.0-alpha)</a:t>
            </a:r>
          </a:p>
          <a:p>
            <a:r>
              <a:rPr lang="en-US" altLang="zh-TW" sz="700" dirty="0"/>
              <a:t>    # A very small value to prevent error due to log(0).</a:t>
            </a:r>
          </a:p>
          <a:p>
            <a:r>
              <a:rPr lang="en-US" altLang="zh-TW" sz="700" dirty="0"/>
              <a:t>    eps = </a:t>
            </a:r>
            <a:r>
              <a:rPr lang="en-US" altLang="zh-TW" sz="700" dirty="0" err="1"/>
              <a:t>np.spacing</a:t>
            </a:r>
            <a:r>
              <a:rPr lang="en-US" altLang="zh-TW" sz="700" dirty="0"/>
              <a:t>(1)</a:t>
            </a:r>
          </a:p>
          <a:p>
            <a:endParaRPr lang="en-US" altLang="zh-TW" sz="700" dirty="0"/>
          </a:p>
          <a:p>
            <a:r>
              <a:rPr lang="en-US" altLang="zh-TW" sz="700" dirty="0"/>
              <a:t>    </a:t>
            </a:r>
            <a:r>
              <a:rPr lang="en-US" altLang="zh-TW" sz="700" dirty="0" err="1"/>
              <a:t>rr</a:t>
            </a:r>
            <a:r>
              <a:rPr lang="en-US" altLang="zh-TW" sz="700" dirty="0"/>
              <a:t> = e-s</a:t>
            </a:r>
          </a:p>
          <a:p>
            <a:r>
              <a:rPr lang="en-US" altLang="zh-TW" sz="700" dirty="0"/>
              <a:t>    # The inner parentheses is needed because</a:t>
            </a:r>
          </a:p>
          <a:p>
            <a:r>
              <a:rPr lang="en-US" altLang="zh-TW" sz="700" dirty="0"/>
              <a:t>    # the parameters are tuple.</a:t>
            </a:r>
          </a:p>
          <a:p>
            <a:r>
              <a:rPr lang="en-US" altLang="zh-TW" sz="700" dirty="0"/>
              <a:t>    h1 = </a:t>
            </a:r>
            <a:r>
              <a:rPr lang="en-US" altLang="zh-TW" sz="700" dirty="0" err="1"/>
              <a:t>np.zeros</a:t>
            </a:r>
            <a:r>
              <a:rPr lang="en-US" altLang="zh-TW" sz="700" dirty="0"/>
              <a:t>((</a:t>
            </a:r>
            <a:r>
              <a:rPr lang="en-US" altLang="zh-TW" sz="700" dirty="0" err="1"/>
              <a:t>rr</a:t>
            </a:r>
            <a:r>
              <a:rPr lang="en-US" altLang="zh-TW" sz="700" dirty="0"/>
              <a:t>, 1))</a:t>
            </a:r>
          </a:p>
          <a:p>
            <a:r>
              <a:rPr lang="en-US" altLang="zh-TW" sz="700" dirty="0"/>
              <a:t>    h2 = </a:t>
            </a:r>
            <a:r>
              <a:rPr lang="en-US" altLang="zh-TW" sz="700" dirty="0" err="1"/>
              <a:t>np.zeros</a:t>
            </a:r>
            <a:r>
              <a:rPr lang="en-US" altLang="zh-TW" sz="700" dirty="0"/>
              <a:t>((</a:t>
            </a:r>
            <a:r>
              <a:rPr lang="en-US" altLang="zh-TW" sz="700" dirty="0" err="1"/>
              <a:t>rr</a:t>
            </a:r>
            <a:r>
              <a:rPr lang="en-US" altLang="zh-TW" sz="700" dirty="0"/>
              <a:t>, 1))</a:t>
            </a:r>
          </a:p>
          <a:p>
            <a:r>
              <a:rPr lang="en-US" altLang="zh-TW" sz="700" dirty="0"/>
              <a:t>    # The following loop computes h1 and h2</a:t>
            </a:r>
          </a:p>
          <a:p>
            <a:r>
              <a:rPr lang="en-US" altLang="zh-TW" sz="700" dirty="0"/>
              <a:t>    # values used to compute the entropy.</a:t>
            </a:r>
          </a:p>
          <a:p>
            <a:r>
              <a:rPr lang="en-US" altLang="zh-TW" sz="700" dirty="0"/>
              <a:t>    for ii in range(1, </a:t>
            </a:r>
            <a:r>
              <a:rPr lang="en-US" altLang="zh-TW" sz="700" dirty="0" err="1"/>
              <a:t>rr</a:t>
            </a:r>
            <a:r>
              <a:rPr lang="en-US" altLang="zh-TW" sz="700" dirty="0"/>
              <a:t>):</a:t>
            </a:r>
          </a:p>
          <a:p>
            <a:r>
              <a:rPr lang="en-US" altLang="zh-TW" sz="700" dirty="0"/>
              <a:t>        </a:t>
            </a:r>
            <a:r>
              <a:rPr lang="en-US" altLang="zh-TW" sz="700" dirty="0" err="1"/>
              <a:t>iidash</a:t>
            </a:r>
            <a:r>
              <a:rPr lang="en-US" altLang="zh-TW" sz="700" dirty="0"/>
              <a:t> = </a:t>
            </a:r>
            <a:r>
              <a:rPr lang="en-US" altLang="zh-TW" sz="700" dirty="0" err="1"/>
              <a:t>ii+s</a:t>
            </a:r>
            <a:endParaRPr lang="en-US" altLang="zh-TW" sz="700" dirty="0"/>
          </a:p>
          <a:p>
            <a:r>
              <a:rPr lang="en-US" altLang="zh-TW" sz="700" dirty="0"/>
              <a:t>        temp0 = pdf[0:iidash]/(</a:t>
            </a:r>
            <a:r>
              <a:rPr lang="en-US" altLang="zh-TW" sz="700" dirty="0" err="1"/>
              <a:t>cumsum_pdf</a:t>
            </a:r>
            <a:r>
              <a:rPr lang="en-US" altLang="zh-TW" sz="700" dirty="0"/>
              <a:t>[</a:t>
            </a:r>
            <a:r>
              <a:rPr lang="en-US" altLang="zh-TW" sz="700" dirty="0" err="1"/>
              <a:t>iidash</a:t>
            </a:r>
            <a:r>
              <a:rPr lang="en-US" altLang="zh-TW" sz="700" dirty="0"/>
              <a:t>])</a:t>
            </a:r>
          </a:p>
          <a:p>
            <a:r>
              <a:rPr lang="en-US" altLang="zh-TW" sz="700" dirty="0"/>
              <a:t>        temp1 = </a:t>
            </a:r>
            <a:r>
              <a:rPr lang="en-US" altLang="zh-TW" sz="700" dirty="0" err="1"/>
              <a:t>np.power</a:t>
            </a:r>
            <a:r>
              <a:rPr lang="en-US" altLang="zh-TW" sz="700" dirty="0"/>
              <a:t>(temp0, alpha)</a:t>
            </a:r>
          </a:p>
          <a:p>
            <a:r>
              <a:rPr lang="en-US" altLang="zh-TW" sz="700" dirty="0"/>
              <a:t>        h1[ii] = np.log(</a:t>
            </a:r>
            <a:r>
              <a:rPr lang="en-US" altLang="zh-TW" sz="700" dirty="0" err="1"/>
              <a:t>np.sum</a:t>
            </a:r>
            <a:r>
              <a:rPr lang="en-US" altLang="zh-TW" sz="700" dirty="0"/>
              <a:t>(temp1)+eps)</a:t>
            </a:r>
          </a:p>
          <a:p>
            <a:r>
              <a:rPr lang="en-US" altLang="zh-TW" sz="700" dirty="0"/>
              <a:t>        temp0 = pdf[iidash+1:e]/(1.0-cumsum_pdf[</a:t>
            </a:r>
            <a:r>
              <a:rPr lang="en-US" altLang="zh-TW" sz="700" dirty="0" err="1"/>
              <a:t>iidash</a:t>
            </a:r>
            <a:r>
              <a:rPr lang="en-US" altLang="zh-TW" sz="700" dirty="0"/>
              <a:t>])</a:t>
            </a:r>
          </a:p>
          <a:p>
            <a:r>
              <a:rPr lang="en-US" altLang="zh-TW" sz="700" dirty="0"/>
              <a:t>        temp2 = </a:t>
            </a:r>
            <a:r>
              <a:rPr lang="en-US" altLang="zh-TW" sz="700" dirty="0" err="1"/>
              <a:t>np.power</a:t>
            </a:r>
            <a:r>
              <a:rPr lang="en-US" altLang="zh-TW" sz="700" dirty="0"/>
              <a:t>(temp0, alpha)</a:t>
            </a:r>
          </a:p>
          <a:p>
            <a:r>
              <a:rPr lang="en-US" altLang="zh-TW" sz="700" dirty="0"/>
              <a:t>        h2[ii] = np.log(</a:t>
            </a:r>
            <a:r>
              <a:rPr lang="en-US" altLang="zh-TW" sz="700" dirty="0" err="1"/>
              <a:t>np.sum</a:t>
            </a:r>
            <a:r>
              <a:rPr lang="en-US" altLang="zh-TW" sz="700" dirty="0"/>
              <a:t>(temp2)+eps)</a:t>
            </a:r>
          </a:p>
          <a:p>
            <a:endParaRPr lang="en-US" altLang="zh-TW" sz="700" dirty="0"/>
          </a:p>
          <a:p>
            <a:r>
              <a:rPr lang="en-US" altLang="zh-TW" sz="700" dirty="0"/>
              <a:t>    T = h1+h2</a:t>
            </a:r>
          </a:p>
          <a:p>
            <a:r>
              <a:rPr lang="en-US" altLang="zh-TW" sz="700" dirty="0"/>
              <a:t>    # Entropy value is calculated</a:t>
            </a:r>
          </a:p>
          <a:p>
            <a:r>
              <a:rPr lang="en-US" altLang="zh-TW" sz="700" dirty="0"/>
              <a:t>    T = T*scalar</a:t>
            </a:r>
          </a:p>
          <a:p>
            <a:r>
              <a:rPr lang="en-US" altLang="zh-TW" sz="700" dirty="0"/>
              <a:t>    T = </a:t>
            </a:r>
            <a:r>
              <a:rPr lang="en-US" altLang="zh-TW" sz="700" dirty="0" err="1"/>
              <a:t>T.reshape</a:t>
            </a:r>
            <a:r>
              <a:rPr lang="en-US" altLang="zh-TW" sz="700" dirty="0"/>
              <a:t>((</a:t>
            </a:r>
            <a:r>
              <a:rPr lang="en-US" altLang="zh-TW" sz="700" dirty="0" err="1"/>
              <a:t>rr</a:t>
            </a:r>
            <a:r>
              <a:rPr lang="en-US" altLang="zh-TW" sz="700" dirty="0"/>
              <a:t>, 1))[:-2]</a:t>
            </a:r>
          </a:p>
          <a:p>
            <a:r>
              <a:rPr lang="en-US" altLang="zh-TW" sz="700" dirty="0"/>
              <a:t>    # location where the maximum entropy</a:t>
            </a:r>
          </a:p>
          <a:p>
            <a:r>
              <a:rPr lang="en-US" altLang="zh-TW" sz="700" dirty="0"/>
              <a:t>    # occurs is the threshold for the </a:t>
            </a:r>
            <a:r>
              <a:rPr lang="en-US" altLang="zh-TW" sz="700" dirty="0" err="1"/>
              <a:t>renyi</a:t>
            </a:r>
            <a:r>
              <a:rPr lang="en-US" altLang="zh-TW" sz="700" dirty="0"/>
              <a:t> entropy</a:t>
            </a:r>
          </a:p>
          <a:p>
            <a:r>
              <a:rPr lang="en-US" altLang="zh-TW" sz="700" dirty="0"/>
              <a:t>    thresh = </a:t>
            </a:r>
            <a:r>
              <a:rPr lang="en-US" altLang="zh-TW" sz="700" dirty="0" err="1"/>
              <a:t>T.argmax</a:t>
            </a:r>
            <a:r>
              <a:rPr lang="en-US" altLang="zh-TW" sz="700" dirty="0"/>
              <a:t>(axis=0)</a:t>
            </a:r>
          </a:p>
          <a:p>
            <a:r>
              <a:rPr lang="en-US" altLang="zh-TW" sz="700" dirty="0"/>
              <a:t>    return thresh</a:t>
            </a:r>
          </a:p>
          <a:p>
            <a:endParaRPr lang="en-US" altLang="zh-TW" sz="700" dirty="0"/>
          </a:p>
          <a:p>
            <a:endParaRPr lang="en-US" altLang="zh-TW" sz="700" dirty="0"/>
          </a:p>
          <a:p>
            <a:r>
              <a:rPr lang="en-US" altLang="zh-TW" sz="700" dirty="0"/>
              <a:t># Main program</a:t>
            </a:r>
          </a:p>
          <a:p>
            <a:r>
              <a:rPr lang="en-US" altLang="zh-TW" sz="700" dirty="0"/>
              <a:t># Opening the image and converting it to grayscale.</a:t>
            </a:r>
          </a:p>
          <a:p>
            <a:r>
              <a:rPr lang="en-US" altLang="zh-TW" sz="700" dirty="0"/>
              <a:t>a = </a:t>
            </a:r>
            <a:r>
              <a:rPr lang="en-US" altLang="zh-TW" sz="700" dirty="0" err="1"/>
              <a:t>Image.open</a:t>
            </a:r>
            <a:r>
              <a:rPr lang="en-US" altLang="zh-TW" sz="700" dirty="0"/>
              <a:t>('/content/drive/</a:t>
            </a:r>
            <a:r>
              <a:rPr lang="en-US" altLang="zh-TW" sz="700" dirty="0" err="1"/>
              <a:t>MyDrive</a:t>
            </a:r>
            <a:r>
              <a:rPr lang="en-US" altLang="zh-TW" sz="700" dirty="0"/>
              <a:t>/DIP </a:t>
            </a:r>
            <a:r>
              <a:rPr lang="en-US" altLang="zh-TW" sz="700" dirty="0" err="1"/>
              <a:t>colab</a:t>
            </a:r>
            <a:r>
              <a:rPr lang="en-US" altLang="zh-TW" sz="700" dirty="0"/>
              <a:t>/CT.png').convert('L')</a:t>
            </a:r>
          </a:p>
          <a:p>
            <a:r>
              <a:rPr lang="en-US" altLang="zh-TW" sz="700" dirty="0"/>
              <a:t>a = </a:t>
            </a:r>
            <a:r>
              <a:rPr lang="en-US" altLang="zh-TW" sz="700" dirty="0" err="1"/>
              <a:t>np.array</a:t>
            </a:r>
            <a:r>
              <a:rPr lang="en-US" altLang="zh-TW" sz="700" dirty="0"/>
              <a:t>(a)</a:t>
            </a:r>
          </a:p>
          <a:p>
            <a:r>
              <a:rPr lang="en-US" altLang="zh-TW" sz="700" dirty="0"/>
              <a:t># Computing the threshold by calling the function.</a:t>
            </a:r>
          </a:p>
          <a:p>
            <a:r>
              <a:rPr lang="en-US" altLang="zh-TW" sz="700" dirty="0"/>
              <a:t>thresh = </a:t>
            </a:r>
            <a:r>
              <a:rPr lang="en-US" altLang="zh-TW" sz="700" dirty="0" err="1"/>
              <a:t>renyi_seg_fn</a:t>
            </a:r>
            <a:r>
              <a:rPr lang="en-US" altLang="zh-TW" sz="700" dirty="0"/>
              <a:t>(a, 65)</a:t>
            </a:r>
          </a:p>
          <a:p>
            <a:r>
              <a:rPr lang="en-US" altLang="zh-TW" sz="700" dirty="0"/>
              <a:t>print('The </a:t>
            </a:r>
            <a:r>
              <a:rPr lang="en-US" altLang="zh-TW" sz="700" dirty="0" err="1"/>
              <a:t>renyi</a:t>
            </a:r>
            <a:r>
              <a:rPr lang="en-US" altLang="zh-TW" sz="700" dirty="0"/>
              <a:t> threshold is: ', thresh[0])</a:t>
            </a:r>
          </a:p>
          <a:p>
            <a:r>
              <a:rPr lang="en-US" altLang="zh-TW" sz="700" dirty="0"/>
              <a:t>b = 255*(a &gt; thresh)</a:t>
            </a:r>
          </a:p>
          <a:p>
            <a:r>
              <a:rPr lang="en-US" altLang="zh-TW" sz="700" dirty="0"/>
              <a:t># Saving the image as renyi_output.png</a:t>
            </a:r>
          </a:p>
          <a:p>
            <a:r>
              <a:rPr lang="en-US" altLang="zh-TW" sz="700" dirty="0"/>
              <a:t>fig = </a:t>
            </a:r>
            <a:r>
              <a:rPr lang="en-US" altLang="zh-TW" sz="700" dirty="0" err="1"/>
              <a:t>plt.figure</a:t>
            </a:r>
            <a:r>
              <a:rPr lang="en-US" altLang="zh-TW" sz="700" dirty="0"/>
              <a:t>(</a:t>
            </a:r>
            <a:r>
              <a:rPr lang="en-US" altLang="zh-TW" sz="700" dirty="0" err="1"/>
              <a:t>figsize</a:t>
            </a:r>
            <a:r>
              <a:rPr lang="en-US" altLang="zh-TW" sz="700" dirty="0"/>
              <a:t>=(10, 10))</a:t>
            </a:r>
          </a:p>
          <a:p>
            <a:r>
              <a:rPr lang="en-US" altLang="zh-TW" sz="700" dirty="0"/>
              <a:t>ax = </a:t>
            </a:r>
            <a:r>
              <a:rPr lang="en-US" altLang="zh-TW" sz="700" dirty="0" err="1"/>
              <a:t>fig.add_subplot</a:t>
            </a:r>
            <a:r>
              <a:rPr lang="en-US" altLang="zh-TW" sz="700" dirty="0"/>
              <a:t>(1, 2, 1)</a:t>
            </a:r>
          </a:p>
          <a:p>
            <a:r>
              <a:rPr lang="en-US" altLang="zh-TW" sz="700" dirty="0" err="1"/>
              <a:t>imgplot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plt.imshow</a:t>
            </a:r>
            <a:r>
              <a:rPr lang="en-US" altLang="zh-TW" sz="700" dirty="0"/>
              <a:t>(a, </a:t>
            </a:r>
            <a:r>
              <a:rPr lang="en-US" altLang="zh-TW" sz="700" dirty="0" err="1"/>
              <a:t>cmap</a:t>
            </a:r>
            <a:r>
              <a:rPr lang="en-US" altLang="zh-TW" sz="700" dirty="0"/>
              <a:t>='gray')</a:t>
            </a:r>
          </a:p>
          <a:p>
            <a:r>
              <a:rPr lang="en-US" altLang="zh-TW" sz="700" dirty="0" err="1"/>
              <a:t>ax.set_title</a:t>
            </a:r>
            <a:r>
              <a:rPr lang="en-US" altLang="zh-TW" sz="700" dirty="0"/>
              <a:t>('Before')</a:t>
            </a:r>
          </a:p>
          <a:p>
            <a:r>
              <a:rPr lang="en-US" altLang="zh-TW" sz="700" dirty="0"/>
              <a:t>ax = </a:t>
            </a:r>
            <a:r>
              <a:rPr lang="en-US" altLang="zh-TW" sz="700" dirty="0" err="1"/>
              <a:t>fig.add_subplot</a:t>
            </a:r>
            <a:r>
              <a:rPr lang="en-US" altLang="zh-TW" sz="700" dirty="0"/>
              <a:t>(1, 2, 2)</a:t>
            </a:r>
          </a:p>
          <a:p>
            <a:r>
              <a:rPr lang="en-US" altLang="zh-TW" sz="700" dirty="0" err="1"/>
              <a:t>imgplot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plt.imshow</a:t>
            </a:r>
            <a:r>
              <a:rPr lang="en-US" altLang="zh-TW" sz="700" dirty="0"/>
              <a:t>(b, </a:t>
            </a:r>
            <a:r>
              <a:rPr lang="en-US" altLang="zh-TW" sz="700" dirty="0" err="1"/>
              <a:t>cmap</a:t>
            </a:r>
            <a:r>
              <a:rPr lang="en-US" altLang="zh-TW" sz="700" dirty="0"/>
              <a:t>='gray')</a:t>
            </a:r>
          </a:p>
          <a:p>
            <a:r>
              <a:rPr lang="en-US" altLang="zh-TW" sz="700" dirty="0" err="1"/>
              <a:t>ax.set_title</a:t>
            </a:r>
            <a:r>
              <a:rPr lang="en-US" altLang="zh-TW" sz="700" dirty="0"/>
              <a:t>('</a:t>
            </a:r>
            <a:r>
              <a:rPr lang="en-US" altLang="zh-TW" sz="700" dirty="0" err="1"/>
              <a:t>After_change</a:t>
            </a:r>
            <a:r>
              <a:rPr lang="en-US" altLang="zh-TW" sz="700" dirty="0"/>
              <a:t> alpha from 3 to 65')</a:t>
            </a:r>
          </a:p>
          <a:p>
            <a:r>
              <a:rPr lang="en-US" altLang="zh-TW" sz="700" dirty="0" err="1"/>
              <a:t>plt.show</a:t>
            </a:r>
            <a:r>
              <a:rPr lang="en-US" altLang="zh-TW" sz="700" dirty="0"/>
              <a:t>()</a:t>
            </a:r>
            <a:endParaRPr lang="zh-TW" altLang="en-US" sz="700" dirty="0"/>
          </a:p>
        </p:txBody>
      </p:sp>
      <p:pic>
        <p:nvPicPr>
          <p:cNvPr id="6" name="圖片 5" descr="一張含有 文字, 監視器 的圖片&#10;&#10;自動產生的描述">
            <a:extLst>
              <a:ext uri="{FF2B5EF4-FFF2-40B4-BE49-F238E27FC236}">
                <a16:creationId xmlns:a16="http://schemas.microsoft.com/office/drawing/2014/main" id="{BC5C2131-3860-408F-8E4A-E04104728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88" y="2773623"/>
            <a:ext cx="317019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01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Adaptive 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Thresholdin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E58447-0ECB-4A62-94DA-803EAC3C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3" y="3227867"/>
            <a:ext cx="3728881" cy="117445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3DB09CB-87E6-4785-8CD2-FEEC2E8482B3}"/>
              </a:ext>
            </a:extLst>
          </p:cNvPr>
          <p:cNvSpPr txBox="1"/>
          <p:nvPr/>
        </p:nvSpPr>
        <p:spPr>
          <a:xfrm>
            <a:off x="5975024" y="1207998"/>
            <a:ext cx="6216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 = </a:t>
            </a:r>
            <a:r>
              <a:rPr lang="en-US" altLang="zh-TW" dirty="0" err="1"/>
              <a:t>Image.open</a:t>
            </a:r>
            <a:r>
              <a:rPr lang="en-US" altLang="zh-TW" dirty="0"/>
              <a:t>('/content/drive/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/adaptive_example1.png'). \</a:t>
            </a:r>
          </a:p>
          <a:p>
            <a:r>
              <a:rPr lang="en-US" altLang="zh-TW" dirty="0"/>
              <a:t>	convert('L')</a:t>
            </a:r>
          </a:p>
          <a:p>
            <a:r>
              <a:rPr lang="en-US" altLang="zh-TW" dirty="0"/>
              <a:t>a = </a:t>
            </a:r>
            <a:r>
              <a:rPr lang="en-US" altLang="zh-TW" dirty="0" err="1"/>
              <a:t>numpy.asarray</a:t>
            </a:r>
            <a:r>
              <a:rPr lang="en-US" altLang="zh-TW" dirty="0"/>
              <a:t>(a)</a:t>
            </a:r>
          </a:p>
          <a:p>
            <a:r>
              <a:rPr lang="en-US" altLang="zh-TW" dirty="0"/>
              <a:t># Performing adaptive thresholding. </a:t>
            </a:r>
          </a:p>
          <a:p>
            <a:r>
              <a:rPr lang="en-US" altLang="zh-TW" dirty="0"/>
              <a:t>b = cv2.adaptiveThreshold(</a:t>
            </a:r>
            <a:r>
              <a:rPr lang="en-US" altLang="zh-TW" dirty="0" err="1"/>
              <a:t>a,a.max</a:t>
            </a:r>
            <a:r>
              <a:rPr lang="en-US" altLang="zh-TW" dirty="0"/>
              <a:t>(),\</a:t>
            </a:r>
          </a:p>
          <a:p>
            <a:r>
              <a:rPr lang="en-US" altLang="zh-TW" dirty="0"/>
              <a:t>	cv2.ADAPTIVE_THRESH_MEAN_C,</a:t>
            </a:r>
          </a:p>
          <a:p>
            <a:r>
              <a:rPr lang="en-US" altLang="zh-TW" dirty="0"/>
              <a:t>    cv2.THRESH_BINARY,21,10)</a:t>
            </a:r>
          </a:p>
          <a:p>
            <a:r>
              <a:rPr lang="en-US" altLang="zh-TW" dirty="0"/>
              <a:t># Saving the image as adaptive_output.png </a:t>
            </a:r>
          </a:p>
          <a:p>
            <a:r>
              <a:rPr lang="en-US" altLang="zh-TW" dirty="0"/>
              <a:t># in the folder Figures. </a:t>
            </a:r>
          </a:p>
          <a:p>
            <a:r>
              <a:rPr lang="en-US" altLang="zh-TW" dirty="0"/>
              <a:t>fig = </a:t>
            </a:r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(1, 2, 1)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(a,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('Before')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(1, 2, 2)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(b,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('After')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199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Bandpass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F6C089-A677-43FD-8385-B71F29FE178D}"/>
              </a:ext>
            </a:extLst>
          </p:cNvPr>
          <p:cNvSpPr txBox="1"/>
          <p:nvPr/>
        </p:nvSpPr>
        <p:spPr>
          <a:xfrm>
            <a:off x="5682007" y="982176"/>
            <a:ext cx="62169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a1 = cv2.cvtColor(a, cv2.COLOR_BGR2GRAY)</a:t>
            </a:r>
          </a:p>
          <a:p>
            <a:r>
              <a:rPr lang="en-US" altLang="zh-TW" sz="1200" dirty="0"/>
              <a:t># Thresholding the image to obtain cell pixels.</a:t>
            </a:r>
          </a:p>
          <a:p>
            <a:r>
              <a:rPr lang="en-US" altLang="zh-TW" sz="1200" dirty="0"/>
              <a:t>thresh,b1 = cv2.threshold(a1, 0, 255,</a:t>
            </a:r>
          </a:p>
          <a:p>
            <a:r>
              <a:rPr lang="en-US" altLang="zh-TW" sz="1200" dirty="0"/>
              <a:t>            cv2.THRESH_BINARY_INV+cv2.THRESH_OTSU)</a:t>
            </a:r>
          </a:p>
          <a:p>
            <a:r>
              <a:rPr lang="en-US" altLang="zh-TW" sz="1200" dirty="0"/>
              <a:t># Since Otsu's method has over segmented the image</a:t>
            </a:r>
          </a:p>
          <a:p>
            <a:r>
              <a:rPr lang="en-US" altLang="zh-TW" sz="1200" dirty="0"/>
              <a:t># erosion operation is performed.</a:t>
            </a:r>
          </a:p>
          <a:p>
            <a:r>
              <a:rPr lang="en-US" altLang="zh-TW" sz="1200" dirty="0"/>
              <a:t>b2 = cv2.erode(b1, </a:t>
            </a:r>
            <a:r>
              <a:rPr lang="en-US" altLang="zh-TW" sz="1200" dirty="0" err="1"/>
              <a:t>None,iterations</a:t>
            </a:r>
            <a:r>
              <a:rPr lang="en-US" altLang="zh-TW" sz="1200" dirty="0"/>
              <a:t> = 2)</a:t>
            </a:r>
          </a:p>
          <a:p>
            <a:r>
              <a:rPr lang="en-US" altLang="zh-TW" sz="1200" dirty="0"/>
              <a:t># Distance transform is performed</a:t>
            </a:r>
          </a:p>
          <a:p>
            <a:r>
              <a:rPr lang="en-US" altLang="zh-TW" sz="1200" dirty="0" err="1"/>
              <a:t>dist_trans</a:t>
            </a:r>
            <a:r>
              <a:rPr lang="en-US" altLang="zh-TW" sz="1200" dirty="0"/>
              <a:t> = cv2.distanceTransform(b2, 2, 3)</a:t>
            </a:r>
          </a:p>
          <a:p>
            <a:r>
              <a:rPr lang="en-US" altLang="zh-TW" sz="1200" dirty="0"/>
              <a:t># Thresholding the distance transform image to obtain </a:t>
            </a:r>
          </a:p>
          <a:p>
            <a:r>
              <a:rPr lang="en-US" altLang="zh-TW" sz="1200" dirty="0"/>
              <a:t># pixels that are foreground.</a:t>
            </a:r>
          </a:p>
          <a:p>
            <a:r>
              <a:rPr lang="en-US" altLang="zh-TW" sz="1200" dirty="0"/>
              <a:t>thresh, dt = cv2.threshold(</a:t>
            </a:r>
            <a:r>
              <a:rPr lang="en-US" altLang="zh-TW" sz="1200" dirty="0" err="1"/>
              <a:t>dist_trans</a:t>
            </a:r>
            <a:r>
              <a:rPr lang="en-US" altLang="zh-TW" sz="1200" dirty="0"/>
              <a:t>, 1, </a:t>
            </a:r>
          </a:p>
          <a:p>
            <a:r>
              <a:rPr lang="en-US" altLang="zh-TW" sz="1200" dirty="0"/>
              <a:t>             255, cv2.THRESH_BINARY)	</a:t>
            </a:r>
          </a:p>
          <a:p>
            <a:r>
              <a:rPr lang="en-US" altLang="zh-TW" sz="1200" dirty="0"/>
              <a:t># Performing labeling.</a:t>
            </a:r>
          </a:p>
          <a:p>
            <a:r>
              <a:rPr lang="en-US" altLang="zh-TW" sz="1200" dirty="0"/>
              <a:t>labelled, </a:t>
            </a:r>
            <a:r>
              <a:rPr lang="en-US" altLang="zh-TW" sz="1200" dirty="0" err="1"/>
              <a:t>ncc</a:t>
            </a:r>
            <a:r>
              <a:rPr lang="en-US" altLang="zh-TW" sz="1200" dirty="0"/>
              <a:t> = label(dt)</a:t>
            </a:r>
          </a:p>
          <a:p>
            <a:r>
              <a:rPr lang="en-US" altLang="zh-TW" sz="1200" dirty="0"/>
              <a:t># Performing watershed.</a:t>
            </a:r>
          </a:p>
          <a:p>
            <a:r>
              <a:rPr lang="en-US" altLang="zh-TW" sz="1200" dirty="0"/>
              <a:t>cv2.watershed(a, labelled)</a:t>
            </a:r>
          </a:p>
          <a:p>
            <a:r>
              <a:rPr lang="en-US" altLang="zh-TW" sz="1200" dirty="0"/>
              <a:t># Saving the image as watershed_output.png</a:t>
            </a:r>
          </a:p>
          <a:p>
            <a:r>
              <a:rPr lang="en-US" altLang="zh-TW" sz="1200" dirty="0"/>
              <a:t>fig = </a:t>
            </a:r>
            <a:r>
              <a:rPr lang="en-US" altLang="zh-TW" sz="1200" dirty="0" err="1"/>
              <a:t>plt.figure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ax = </a:t>
            </a:r>
            <a:r>
              <a:rPr lang="en-US" altLang="zh-TW" sz="1200" dirty="0" err="1"/>
              <a:t>fig.add_subplot</a:t>
            </a:r>
            <a:r>
              <a:rPr lang="en-US" altLang="zh-TW" sz="1200" dirty="0"/>
              <a:t>(1, 2, 1)</a:t>
            </a:r>
          </a:p>
          <a:p>
            <a:r>
              <a:rPr lang="en-US" altLang="zh-TW" sz="1200" dirty="0" err="1"/>
              <a:t>imgplot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plt.imshow</a:t>
            </a:r>
            <a:r>
              <a:rPr lang="en-US" altLang="zh-TW" sz="1200" dirty="0"/>
              <a:t>(a, </a:t>
            </a:r>
            <a:r>
              <a:rPr lang="en-US" altLang="zh-TW" sz="1200" dirty="0" err="1"/>
              <a:t>cmap</a:t>
            </a:r>
            <a:r>
              <a:rPr lang="en-US" altLang="zh-TW" sz="1200" dirty="0"/>
              <a:t>='gray')</a:t>
            </a:r>
          </a:p>
          <a:p>
            <a:r>
              <a:rPr lang="en-US" altLang="zh-TW" sz="1200" dirty="0" err="1"/>
              <a:t>ax.set_title</a:t>
            </a:r>
            <a:r>
              <a:rPr lang="en-US" altLang="zh-TW" sz="1200" dirty="0"/>
              <a:t>('Before')</a:t>
            </a:r>
          </a:p>
          <a:p>
            <a:r>
              <a:rPr lang="en-US" altLang="zh-TW" sz="1200" dirty="0"/>
              <a:t>ax = </a:t>
            </a:r>
            <a:r>
              <a:rPr lang="en-US" altLang="zh-TW" sz="1200" dirty="0" err="1"/>
              <a:t>fig.add_subplot</a:t>
            </a:r>
            <a:r>
              <a:rPr lang="en-US" altLang="zh-TW" sz="1200" dirty="0"/>
              <a:t>(1, 2, 2)</a:t>
            </a:r>
          </a:p>
          <a:p>
            <a:r>
              <a:rPr lang="en-US" altLang="zh-TW" sz="1200" dirty="0" err="1"/>
              <a:t>imgplot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plt.imshow</a:t>
            </a:r>
            <a:r>
              <a:rPr lang="en-US" altLang="zh-TW" sz="1200" dirty="0"/>
              <a:t>(b2, </a:t>
            </a:r>
            <a:r>
              <a:rPr lang="en-US" altLang="zh-TW" sz="1200" dirty="0" err="1"/>
              <a:t>cmap</a:t>
            </a:r>
            <a:r>
              <a:rPr lang="en-US" altLang="zh-TW" sz="1200" dirty="0"/>
              <a:t>='gray')#change b to b2</a:t>
            </a:r>
          </a:p>
          <a:p>
            <a:r>
              <a:rPr lang="en-US" altLang="zh-TW" sz="1200" dirty="0" err="1"/>
              <a:t>ax.set_title</a:t>
            </a:r>
            <a:r>
              <a:rPr lang="en-US" altLang="zh-TW" sz="1200" dirty="0"/>
              <a:t>('After')</a:t>
            </a:r>
          </a:p>
          <a:p>
            <a:r>
              <a:rPr lang="en-US" altLang="zh-TW" sz="1200" dirty="0" err="1"/>
              <a:t>plt.show</a:t>
            </a:r>
            <a:r>
              <a:rPr lang="en-US" altLang="zh-TW" sz="1200" dirty="0"/>
              <a:t>()</a:t>
            </a:r>
            <a:endParaRPr lang="zh-TW" altLang="en-US" sz="1200" dirty="0"/>
          </a:p>
        </p:txBody>
      </p:sp>
      <p:pic>
        <p:nvPicPr>
          <p:cNvPr id="6" name="圖片 5" descr="一張含有 文字, 監視器, 螢幕擷取畫面 的圖片&#10;&#10;自動產生的描述">
            <a:extLst>
              <a:ext uri="{FF2B5EF4-FFF2-40B4-BE49-F238E27FC236}">
                <a16:creationId xmlns:a16="http://schemas.microsoft.com/office/drawing/2014/main" id="{0A8ABFCE-7E30-472C-8231-DBE25422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53" y="3267801"/>
            <a:ext cx="2103302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Median Filter</a:t>
            </a: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BC9C7E40-8ED6-4B65-9F23-597C39874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4" y="2217315"/>
            <a:ext cx="5646909" cy="12116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4FB6BEA-4AB4-4A7B-889B-E3B34759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08" y="983138"/>
            <a:ext cx="2072820" cy="550973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999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Chan-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Vese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 Segmentation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CB5911-115C-4FA1-899C-2DADF255E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8" y="1880746"/>
            <a:ext cx="4058629" cy="381304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0BA8AA5-4EB3-4603-A8B6-84CED126131D}"/>
              </a:ext>
            </a:extLst>
          </p:cNvPr>
          <p:cNvSpPr txBox="1"/>
          <p:nvPr/>
        </p:nvSpPr>
        <p:spPr>
          <a:xfrm>
            <a:off x="5257800" y="1087372"/>
            <a:ext cx="6216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cv1 = </a:t>
            </a:r>
            <a:r>
              <a:rPr lang="en-US" altLang="zh-TW" sz="1400" dirty="0" err="1"/>
              <a:t>chan_vese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, mu=0.1)</a:t>
            </a:r>
          </a:p>
          <a:p>
            <a:r>
              <a:rPr lang="en-US" altLang="zh-TW" sz="1400" dirty="0"/>
              <a:t>cv2 = </a:t>
            </a:r>
            <a:r>
              <a:rPr lang="en-US" altLang="zh-TW" sz="1400" dirty="0" err="1"/>
              <a:t>chan_vese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, mu=0.3)</a:t>
            </a:r>
          </a:p>
          <a:p>
            <a:r>
              <a:rPr lang="en-US" altLang="zh-TW" sz="1400" dirty="0"/>
              <a:t>cv3 = </a:t>
            </a:r>
            <a:r>
              <a:rPr lang="en-US" altLang="zh-TW" sz="1400" dirty="0" err="1"/>
              <a:t>chan_vese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, mu=0.6)</a:t>
            </a:r>
          </a:p>
          <a:p>
            <a:endParaRPr lang="en-US" altLang="zh-TW" sz="1400" dirty="0"/>
          </a:p>
          <a:p>
            <a:r>
              <a:rPr lang="en-US" altLang="zh-TW" sz="1400" dirty="0"/>
              <a:t>fig, axes = </a:t>
            </a:r>
            <a:r>
              <a:rPr lang="en-US" altLang="zh-TW" sz="1400" dirty="0" err="1"/>
              <a:t>plt.subplots</a:t>
            </a:r>
            <a:r>
              <a:rPr lang="en-US" altLang="zh-TW" sz="1400" dirty="0"/>
              <a:t>(2, 2, </a:t>
            </a:r>
            <a:r>
              <a:rPr lang="en-US" altLang="zh-TW" sz="1400" dirty="0" err="1"/>
              <a:t>figsize</a:t>
            </a:r>
            <a:r>
              <a:rPr lang="en-US" altLang="zh-TW" sz="1400" dirty="0"/>
              <a:t>=(8, 8))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axes.flatten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/>
              <a:t>ax[0].</a:t>
            </a:r>
            <a:r>
              <a:rPr lang="en-US" altLang="zh-TW" sz="1400" dirty="0" err="1"/>
              <a:t>imshow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="gray")</a:t>
            </a:r>
          </a:p>
          <a:p>
            <a:r>
              <a:rPr lang="en-US" altLang="zh-TW" sz="1400" dirty="0"/>
              <a:t>ax[0].</a:t>
            </a:r>
            <a:r>
              <a:rPr lang="en-US" altLang="zh-TW" sz="1400" dirty="0" err="1"/>
              <a:t>set_axis_off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/>
              <a:t>ax[0].</a:t>
            </a:r>
            <a:r>
              <a:rPr lang="en-US" altLang="zh-TW" sz="1400" dirty="0" err="1"/>
              <a:t>set_title</a:t>
            </a:r>
            <a:r>
              <a:rPr lang="en-US" altLang="zh-TW" sz="1400" dirty="0"/>
              <a:t>("Original Image", </a:t>
            </a:r>
            <a:r>
              <a:rPr lang="en-US" altLang="zh-TW" sz="1400" dirty="0" err="1"/>
              <a:t>fontsize</a:t>
            </a:r>
            <a:r>
              <a:rPr lang="en-US" altLang="zh-TW" sz="1400" dirty="0"/>
              <a:t>=12)</a:t>
            </a:r>
          </a:p>
          <a:p>
            <a:endParaRPr lang="en-US" altLang="zh-TW" sz="1400" dirty="0"/>
          </a:p>
          <a:p>
            <a:r>
              <a:rPr lang="en-US" altLang="zh-TW" sz="1400" dirty="0"/>
              <a:t>ax[1].</a:t>
            </a:r>
            <a:r>
              <a:rPr lang="en-US" altLang="zh-TW" sz="1400" dirty="0" err="1"/>
              <a:t>imshow</a:t>
            </a:r>
            <a:r>
              <a:rPr lang="en-US" altLang="zh-TW" sz="1400" dirty="0"/>
              <a:t>(cv1,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="gray")</a:t>
            </a:r>
          </a:p>
          <a:p>
            <a:r>
              <a:rPr lang="en-US" altLang="zh-TW" sz="1400" dirty="0"/>
              <a:t>ax[1].</a:t>
            </a:r>
            <a:r>
              <a:rPr lang="en-US" altLang="zh-TW" sz="1400" dirty="0" err="1"/>
              <a:t>set_axis_off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/>
              <a:t>ax[1].</a:t>
            </a:r>
            <a:r>
              <a:rPr lang="en-US" altLang="zh-TW" sz="1400" dirty="0" err="1"/>
              <a:t>set_title</a:t>
            </a:r>
            <a:r>
              <a:rPr lang="en-US" altLang="zh-TW" sz="1400" dirty="0"/>
              <a:t>("mu=0.1", </a:t>
            </a:r>
            <a:r>
              <a:rPr lang="en-US" altLang="zh-TW" sz="1400" dirty="0" err="1"/>
              <a:t>fontsize</a:t>
            </a:r>
            <a:r>
              <a:rPr lang="en-US" altLang="zh-TW" sz="1400" dirty="0"/>
              <a:t>=12)</a:t>
            </a:r>
          </a:p>
          <a:p>
            <a:endParaRPr lang="en-US" altLang="zh-TW" sz="1400" dirty="0"/>
          </a:p>
          <a:p>
            <a:r>
              <a:rPr lang="en-US" altLang="zh-TW" sz="1400" dirty="0"/>
              <a:t>ax[2].</a:t>
            </a:r>
            <a:r>
              <a:rPr lang="en-US" altLang="zh-TW" sz="1400" dirty="0" err="1"/>
              <a:t>imshow</a:t>
            </a:r>
            <a:r>
              <a:rPr lang="en-US" altLang="zh-TW" sz="1400" dirty="0"/>
              <a:t>(cv2,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="gray")</a:t>
            </a:r>
          </a:p>
          <a:p>
            <a:r>
              <a:rPr lang="en-US" altLang="zh-TW" sz="1400" dirty="0"/>
              <a:t>ax[2].</a:t>
            </a:r>
            <a:r>
              <a:rPr lang="en-US" altLang="zh-TW" sz="1400" dirty="0" err="1"/>
              <a:t>set_axis_off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/>
              <a:t>ax[2].</a:t>
            </a:r>
            <a:r>
              <a:rPr lang="en-US" altLang="zh-TW" sz="1400" dirty="0" err="1"/>
              <a:t>set_title</a:t>
            </a:r>
            <a:r>
              <a:rPr lang="en-US" altLang="zh-TW" sz="1400" dirty="0"/>
              <a:t>("mu=0.3", </a:t>
            </a:r>
            <a:r>
              <a:rPr lang="en-US" altLang="zh-TW" sz="1400" dirty="0" err="1"/>
              <a:t>fontsize</a:t>
            </a:r>
            <a:r>
              <a:rPr lang="en-US" altLang="zh-TW" sz="1400" dirty="0"/>
              <a:t>=12)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ax[3].</a:t>
            </a:r>
            <a:r>
              <a:rPr lang="en-US" altLang="zh-TW" sz="1400" dirty="0" err="1"/>
              <a:t>imshow</a:t>
            </a:r>
            <a:r>
              <a:rPr lang="en-US" altLang="zh-TW" sz="1400" dirty="0"/>
              <a:t>(cv3,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="gray")</a:t>
            </a:r>
          </a:p>
          <a:p>
            <a:r>
              <a:rPr lang="en-US" altLang="zh-TW" sz="1400" dirty="0"/>
              <a:t>ax[3].</a:t>
            </a:r>
            <a:r>
              <a:rPr lang="en-US" altLang="zh-TW" sz="1400" dirty="0" err="1"/>
              <a:t>set_axis_off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/>
              <a:t>ax[3].</a:t>
            </a:r>
            <a:r>
              <a:rPr lang="en-US" altLang="zh-TW" sz="1400" dirty="0" err="1"/>
              <a:t>set_title</a:t>
            </a:r>
            <a:r>
              <a:rPr lang="en-US" altLang="zh-TW" sz="1400" dirty="0"/>
              <a:t>("mu=0.6", </a:t>
            </a:r>
            <a:r>
              <a:rPr lang="en-US" altLang="zh-TW" sz="1400" dirty="0" err="1"/>
              <a:t>fontsize</a:t>
            </a:r>
            <a:r>
              <a:rPr lang="en-US" altLang="zh-TW" sz="1400" dirty="0"/>
              <a:t>=12)</a:t>
            </a:r>
          </a:p>
          <a:p>
            <a:r>
              <a:rPr lang="en-US" altLang="zh-TW" sz="1400" dirty="0"/>
              <a:t>#plt.imshow(img)</a:t>
            </a:r>
          </a:p>
          <a:p>
            <a:r>
              <a:rPr lang="en-US" altLang="zh-TW" sz="1400" dirty="0" err="1"/>
              <a:t>plt.show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9223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E8AC8-DCD5-4DA3-BBA1-A389C5C4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DE669-5A86-4477-BAFB-15EC325F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4" y="2664611"/>
            <a:ext cx="10515600" cy="2067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3800" dirty="0"/>
              <a:t>CH9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482626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Dilation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0D56F7-F187-4DB8-99A3-EB5D2D701935}"/>
              </a:ext>
            </a:extLst>
          </p:cNvPr>
          <p:cNvSpPr txBox="1"/>
          <p:nvPr/>
        </p:nvSpPr>
        <p:spPr>
          <a:xfrm>
            <a:off x="497264" y="1541558"/>
            <a:ext cx="62169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# cv2.waitKey(0)</a:t>
            </a:r>
          </a:p>
          <a:p>
            <a:r>
              <a:rPr lang="en-US" altLang="zh-TW" dirty="0"/>
              <a:t>fig = </a:t>
            </a:r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=(10, 10))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(2, 2, 1)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(a, </a:t>
            </a:r>
            <a:r>
              <a:rPr lang="en-US" altLang="zh-TW" dirty="0" err="1"/>
              <a:t>cmap</a:t>
            </a:r>
            <a:r>
              <a:rPr lang="en-US" altLang="zh-TW" dirty="0"/>
              <a:t>='gray',</a:t>
            </a:r>
            <a:r>
              <a:rPr lang="en-US" altLang="zh-TW" dirty="0" err="1"/>
              <a:t>vmin</a:t>
            </a:r>
            <a:r>
              <a:rPr lang="en-US" altLang="zh-TW" dirty="0"/>
              <a:t>=0,vmax=255)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('Before')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(2, 2, 2)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(b,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('After_5')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(2, 2, 3)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(c,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('After_10')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(2, 2, 4)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(d,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('After_20')</a:t>
            </a:r>
          </a:p>
          <a:p>
            <a:endParaRPr lang="en-US" altLang="zh-TW" dirty="0"/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6" name="圖片 5" descr="一張含有 文字, 武器 的圖片&#10;&#10;自動產生的描述">
            <a:extLst>
              <a:ext uri="{FF2B5EF4-FFF2-40B4-BE49-F238E27FC236}">
                <a16:creationId xmlns:a16="http://schemas.microsoft.com/office/drawing/2014/main" id="{B49CA8EB-B7AA-498A-8E82-140D6BA64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05" y="2779311"/>
            <a:ext cx="3299746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3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Erosion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BC451F1-D661-4507-BF30-5BB03CA474A5}"/>
              </a:ext>
            </a:extLst>
          </p:cNvPr>
          <p:cNvSpPr txBox="1"/>
          <p:nvPr/>
        </p:nvSpPr>
        <p:spPr>
          <a:xfrm>
            <a:off x="431277" y="1305168"/>
            <a:ext cx="62169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 = </a:t>
            </a:r>
            <a:r>
              <a:rPr lang="en-US" altLang="zh-TW" dirty="0" err="1"/>
              <a:t>snd.morphology.binary_erosion</a:t>
            </a:r>
            <a:r>
              <a:rPr lang="en-US" altLang="zh-TW" dirty="0"/>
              <a:t>(</a:t>
            </a:r>
            <a:r>
              <a:rPr lang="en-US" altLang="zh-TW" dirty="0" err="1"/>
              <a:t>a,iterations</a:t>
            </a:r>
            <a:r>
              <a:rPr lang="en-US" altLang="zh-TW" dirty="0"/>
              <a:t>=20)</a:t>
            </a:r>
          </a:p>
          <a:p>
            <a:r>
              <a:rPr lang="en-US" altLang="zh-TW" dirty="0"/>
              <a:t>c = </a:t>
            </a:r>
            <a:r>
              <a:rPr lang="en-US" altLang="zh-TW" dirty="0" err="1"/>
              <a:t>snd.morphology.binary_erosion</a:t>
            </a:r>
            <a:r>
              <a:rPr lang="en-US" altLang="zh-TW" dirty="0"/>
              <a:t>(</a:t>
            </a:r>
            <a:r>
              <a:rPr lang="en-US" altLang="zh-TW" dirty="0" err="1"/>
              <a:t>a,iterations</a:t>
            </a:r>
            <a:r>
              <a:rPr lang="en-US" altLang="zh-TW" dirty="0"/>
              <a:t>=40)</a:t>
            </a:r>
          </a:p>
          <a:p>
            <a:r>
              <a:rPr lang="en-US" altLang="zh-TW" dirty="0"/>
              <a:t>d = </a:t>
            </a:r>
            <a:r>
              <a:rPr lang="en-US" altLang="zh-TW" dirty="0" err="1"/>
              <a:t>snd.morphology.binary_erosion</a:t>
            </a:r>
            <a:r>
              <a:rPr lang="en-US" altLang="zh-TW" dirty="0"/>
              <a:t>(</a:t>
            </a:r>
            <a:r>
              <a:rPr lang="en-US" altLang="zh-TW" dirty="0" err="1"/>
              <a:t>a,iterations</a:t>
            </a:r>
            <a:r>
              <a:rPr lang="en-US" altLang="zh-TW" dirty="0"/>
              <a:t>=80)</a:t>
            </a:r>
          </a:p>
          <a:p>
            <a:r>
              <a:rPr lang="en-US" altLang="zh-TW" dirty="0"/>
              <a:t># Saving the image as 8-bit as b is a</a:t>
            </a:r>
          </a:p>
          <a:p>
            <a:r>
              <a:rPr lang="en-US" altLang="zh-TW" dirty="0"/>
              <a:t># binary image of </a:t>
            </a:r>
            <a:r>
              <a:rPr lang="en-US" altLang="zh-TW" dirty="0" err="1"/>
              <a:t>dtype</a:t>
            </a:r>
            <a:r>
              <a:rPr lang="en-US" altLang="zh-TW" dirty="0"/>
              <a:t>=bool</a:t>
            </a:r>
          </a:p>
          <a:p>
            <a:r>
              <a:rPr lang="en-US" altLang="zh-TW" dirty="0"/>
              <a:t>fig = </a:t>
            </a:r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=(10, 10))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(2, 2, 1)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(a,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('Before')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(2, 2, 2)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(b,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('After_20')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(2, 2, 3)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(c,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('After_40')</a:t>
            </a:r>
          </a:p>
          <a:p>
            <a:r>
              <a:rPr lang="en-US" altLang="zh-TW" dirty="0"/>
              <a:t>ax = </a:t>
            </a:r>
            <a:r>
              <a:rPr lang="en-US" altLang="zh-TW" dirty="0" err="1"/>
              <a:t>fig.add_subplot</a:t>
            </a:r>
            <a:r>
              <a:rPr lang="en-US" altLang="zh-TW" dirty="0"/>
              <a:t>(2, 2, 4)</a:t>
            </a:r>
          </a:p>
          <a:p>
            <a:r>
              <a:rPr lang="en-US" altLang="zh-TW" dirty="0" err="1"/>
              <a:t>imgplot</a:t>
            </a:r>
            <a:r>
              <a:rPr lang="en-US" altLang="zh-TW" dirty="0"/>
              <a:t> = </a:t>
            </a:r>
            <a:r>
              <a:rPr lang="en-US" altLang="zh-TW" dirty="0" err="1"/>
              <a:t>plt.imshow</a:t>
            </a:r>
            <a:r>
              <a:rPr lang="en-US" altLang="zh-TW" dirty="0"/>
              <a:t>(d, </a:t>
            </a:r>
            <a:r>
              <a:rPr lang="en-US" altLang="zh-TW" dirty="0" err="1"/>
              <a:t>cmap</a:t>
            </a:r>
            <a:r>
              <a:rPr lang="en-US" altLang="zh-TW" dirty="0"/>
              <a:t>='gray')</a:t>
            </a:r>
          </a:p>
          <a:p>
            <a:r>
              <a:rPr lang="en-US" altLang="zh-TW" dirty="0" err="1"/>
              <a:t>ax.set_title</a:t>
            </a:r>
            <a:r>
              <a:rPr lang="en-US" altLang="zh-TW" dirty="0"/>
              <a:t>('After_80')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83CE2E-7079-4B31-B76F-A7FED2023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3" y="3245232"/>
            <a:ext cx="3254022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57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Grayscale Dilation and Erosion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1FE8D7-567A-4F0D-A273-2F8A30494F6B}"/>
              </a:ext>
            </a:extLst>
          </p:cNvPr>
          <p:cNvSpPr txBox="1"/>
          <p:nvPr/>
        </p:nvSpPr>
        <p:spPr>
          <a:xfrm>
            <a:off x="478410" y="1445132"/>
            <a:ext cx="621697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# Performing grey dilation.</a:t>
            </a:r>
          </a:p>
          <a:p>
            <a:r>
              <a:rPr lang="en-US" altLang="zh-TW" sz="1400" dirty="0"/>
              <a:t>b = </a:t>
            </a:r>
            <a:r>
              <a:rPr lang="en-US" altLang="zh-TW" sz="1400" dirty="0" err="1"/>
              <a:t>scipy.ndimage.morphology.grey_dilation</a:t>
            </a:r>
            <a:r>
              <a:rPr lang="en-US" altLang="zh-TW" sz="1400" dirty="0"/>
              <a:t>(a, footprint=footprint)</a:t>
            </a:r>
          </a:p>
          <a:p>
            <a:r>
              <a:rPr lang="en-US" altLang="zh-TW" sz="1400" dirty="0"/>
              <a:t>c = </a:t>
            </a:r>
            <a:r>
              <a:rPr lang="en-US" altLang="zh-TW" sz="1400" dirty="0" err="1"/>
              <a:t>scipy.ndimage.morphology.grey_dilation</a:t>
            </a:r>
            <a:r>
              <a:rPr lang="en-US" altLang="zh-TW" sz="1400" dirty="0"/>
              <a:t>(a, footprint=footprint1)</a:t>
            </a:r>
          </a:p>
          <a:p>
            <a:r>
              <a:rPr lang="en-US" altLang="zh-TW" sz="1400" dirty="0"/>
              <a:t>d = </a:t>
            </a:r>
            <a:r>
              <a:rPr lang="en-US" altLang="zh-TW" sz="1400" dirty="0" err="1"/>
              <a:t>scipy.ndimage.morphology.grey_dilation</a:t>
            </a:r>
            <a:r>
              <a:rPr lang="en-US" altLang="zh-TW" sz="1400" dirty="0"/>
              <a:t>(a, footprint=footprint2)</a:t>
            </a:r>
          </a:p>
          <a:p>
            <a:endParaRPr lang="en-US" altLang="zh-TW" sz="1400" dirty="0"/>
          </a:p>
          <a:p>
            <a:r>
              <a:rPr lang="en-US" altLang="zh-TW" sz="1400" dirty="0"/>
              <a:t># Converting </a:t>
            </a:r>
            <a:r>
              <a:rPr lang="en-US" altLang="zh-TW" sz="1400" dirty="0" err="1"/>
              <a:t>ndarray</a:t>
            </a:r>
            <a:r>
              <a:rPr lang="en-US" altLang="zh-TW" sz="1400" dirty="0"/>
              <a:t> to image.</a:t>
            </a:r>
          </a:p>
          <a:p>
            <a:r>
              <a:rPr lang="en-US" altLang="zh-TW" sz="1400" dirty="0"/>
              <a:t>c = </a:t>
            </a:r>
            <a:r>
              <a:rPr lang="en-US" altLang="zh-TW" sz="1400" dirty="0" err="1"/>
              <a:t>Image.fromarray</a:t>
            </a:r>
            <a:r>
              <a:rPr lang="en-US" altLang="zh-TW" sz="1400" dirty="0"/>
              <a:t>(b)</a:t>
            </a:r>
          </a:p>
          <a:p>
            <a:r>
              <a:rPr lang="en-US" altLang="zh-TW" sz="1400" dirty="0"/>
              <a:t># Saving the image.</a:t>
            </a:r>
          </a:p>
          <a:p>
            <a:r>
              <a:rPr lang="en-US" altLang="zh-TW" sz="1400" dirty="0"/>
              <a:t>fig = </a:t>
            </a:r>
            <a:r>
              <a:rPr lang="en-US" altLang="zh-TW" sz="1400" dirty="0" err="1"/>
              <a:t>plt.figure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figsize</a:t>
            </a:r>
            <a:r>
              <a:rPr lang="en-US" altLang="zh-TW" sz="1400" dirty="0"/>
              <a:t>=(10, 10))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(2, 2, 1)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(a,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('Before')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(2, 2, 2)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(b,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('After_15_15')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(2, 2, 3)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(c,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('After_30_30')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(2, 2, 4)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(d,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('After_60_60')</a:t>
            </a:r>
          </a:p>
          <a:p>
            <a:r>
              <a:rPr lang="en-US" altLang="zh-TW" sz="1400" dirty="0" err="1"/>
              <a:t>plt.show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pic>
        <p:nvPicPr>
          <p:cNvPr id="6" name="圖片 5" descr="一張含有 地圖 的圖片&#10;&#10;自動產生的描述">
            <a:extLst>
              <a:ext uri="{FF2B5EF4-FFF2-40B4-BE49-F238E27FC236}">
                <a16:creationId xmlns:a16="http://schemas.microsoft.com/office/drawing/2014/main" id="{023B8EEC-97D1-4E8A-92E1-12BFC6E2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73" y="2573286"/>
            <a:ext cx="3063505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Opening and Closing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994908-479F-47E9-ABFF-70F5B185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89" y="2222187"/>
            <a:ext cx="4435224" cy="32997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01A4B8-EBA0-41EC-833E-8D6660FB7263}"/>
              </a:ext>
            </a:extLst>
          </p:cNvPr>
          <p:cNvSpPr txBox="1"/>
          <p:nvPr/>
        </p:nvSpPr>
        <p:spPr>
          <a:xfrm>
            <a:off x="487837" y="1087372"/>
            <a:ext cx="6216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a = </a:t>
            </a:r>
            <a:r>
              <a:rPr lang="en-US" altLang="zh-TW" sz="1400" dirty="0" err="1"/>
              <a:t>np.array</a:t>
            </a:r>
            <a:r>
              <a:rPr lang="en-US" altLang="zh-TW" sz="1400" dirty="0"/>
              <a:t>(a)</a:t>
            </a:r>
          </a:p>
          <a:p>
            <a:r>
              <a:rPr lang="en-US" altLang="zh-TW" sz="1400" dirty="0"/>
              <a:t># Defining the structuring element.</a:t>
            </a:r>
          </a:p>
          <a:p>
            <a:r>
              <a:rPr lang="en-US" altLang="zh-TW" sz="1400" dirty="0"/>
              <a:t>s = [[0,1,0],[1,1,1], [0,1,0]]</a:t>
            </a:r>
          </a:p>
          <a:p>
            <a:r>
              <a:rPr lang="en-US" altLang="zh-TW" sz="1400" dirty="0"/>
              <a:t># Performing the binary opening for 5 iterations.</a:t>
            </a:r>
          </a:p>
          <a:p>
            <a:r>
              <a:rPr lang="en-US" altLang="zh-TW" sz="1400" dirty="0"/>
              <a:t>b = </a:t>
            </a:r>
            <a:r>
              <a:rPr lang="en-US" altLang="zh-TW" sz="1400" dirty="0" err="1"/>
              <a:t>snd.morphology.binary_opening</a:t>
            </a:r>
            <a:r>
              <a:rPr lang="en-US" altLang="zh-TW" sz="1400" dirty="0"/>
              <a:t>(a, structure=s, iterations=5)</a:t>
            </a:r>
          </a:p>
          <a:p>
            <a:r>
              <a:rPr lang="en-US" altLang="zh-TW" sz="1400" dirty="0"/>
              <a:t>c = </a:t>
            </a:r>
            <a:r>
              <a:rPr lang="en-US" altLang="zh-TW" sz="1400" dirty="0" err="1"/>
              <a:t>snd.morphology.binary_opening</a:t>
            </a:r>
            <a:r>
              <a:rPr lang="en-US" altLang="zh-TW" sz="1400" dirty="0"/>
              <a:t>(a, structure=s, iterations=10)</a:t>
            </a:r>
          </a:p>
          <a:p>
            <a:r>
              <a:rPr lang="en-US" altLang="zh-TW" sz="1400" dirty="0"/>
              <a:t>d = </a:t>
            </a:r>
            <a:r>
              <a:rPr lang="en-US" altLang="zh-TW" sz="1400" dirty="0" err="1"/>
              <a:t>snd.morphology.binary_opening</a:t>
            </a:r>
            <a:r>
              <a:rPr lang="en-US" altLang="zh-TW" sz="1400" dirty="0"/>
              <a:t>(a, structure=s, iterations=20)</a:t>
            </a:r>
          </a:p>
          <a:p>
            <a:endParaRPr lang="en-US" altLang="zh-TW" sz="1400" dirty="0"/>
          </a:p>
          <a:p>
            <a:r>
              <a:rPr lang="en-US" altLang="zh-TW" sz="1400" dirty="0"/>
              <a:t># Saving the image as 8-bit as b is a</a:t>
            </a:r>
          </a:p>
          <a:p>
            <a:r>
              <a:rPr lang="en-US" altLang="zh-TW" sz="1400" dirty="0"/>
              <a:t># binary image of </a:t>
            </a:r>
            <a:r>
              <a:rPr lang="en-US" altLang="zh-TW" sz="1400" dirty="0" err="1"/>
              <a:t>dtype</a:t>
            </a:r>
            <a:r>
              <a:rPr lang="en-US" altLang="zh-TW" sz="1400" dirty="0"/>
              <a:t>=bool</a:t>
            </a:r>
          </a:p>
          <a:p>
            <a:r>
              <a:rPr lang="en-US" altLang="zh-TW" sz="1400" dirty="0"/>
              <a:t>fig = </a:t>
            </a:r>
            <a:r>
              <a:rPr lang="en-US" altLang="zh-TW" sz="1400" dirty="0" err="1"/>
              <a:t>plt.figure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figsize</a:t>
            </a:r>
            <a:r>
              <a:rPr lang="en-US" altLang="zh-TW" sz="1400" dirty="0"/>
              <a:t>=(15, 15))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(2, 2, 1)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(a,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('Before')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(2, 2, 2)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(b,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('After_5')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(2, 2, 3)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(c,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('After_10')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(2, 2, 4)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(d,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('After_20')</a:t>
            </a:r>
          </a:p>
          <a:p>
            <a:r>
              <a:rPr lang="en-US" altLang="zh-TW" sz="1400" dirty="0" err="1"/>
              <a:t>plt.show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7741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Opening and Closing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177A0-722E-43D8-9771-C419F6FC2F12}"/>
              </a:ext>
            </a:extLst>
          </p:cNvPr>
          <p:cNvSpPr txBox="1"/>
          <p:nvPr/>
        </p:nvSpPr>
        <p:spPr>
          <a:xfrm>
            <a:off x="355863" y="1285596"/>
            <a:ext cx="621697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# Defining the structuring element.</a:t>
            </a:r>
          </a:p>
          <a:p>
            <a:r>
              <a:rPr lang="en-US" altLang="zh-TW" sz="1600" dirty="0"/>
              <a:t>s = [[0,1,0],[1,1,1], [0,1,0]]</a:t>
            </a:r>
          </a:p>
          <a:p>
            <a:r>
              <a:rPr lang="en-US" altLang="zh-TW" sz="1600" dirty="0"/>
              <a:t># Performing the binary closing for 5 iterations.</a:t>
            </a:r>
          </a:p>
          <a:p>
            <a:r>
              <a:rPr lang="en-US" altLang="zh-TW" sz="1600" dirty="0"/>
              <a:t>b = </a:t>
            </a:r>
            <a:r>
              <a:rPr lang="en-US" altLang="zh-TW" sz="1600" dirty="0" err="1"/>
              <a:t>snd.morphology.binary_closing</a:t>
            </a:r>
            <a:r>
              <a:rPr lang="en-US" altLang="zh-TW" sz="1600" dirty="0"/>
              <a:t>(</a:t>
            </a:r>
            <a:r>
              <a:rPr lang="en-US" altLang="zh-TW" sz="1600" dirty="0" err="1"/>
              <a:t>a,structure</a:t>
            </a:r>
            <a:r>
              <a:rPr lang="en-US" altLang="zh-TW" sz="1600" dirty="0"/>
              <a:t>=</a:t>
            </a:r>
            <a:r>
              <a:rPr lang="en-US" altLang="zh-TW" sz="1600" dirty="0" err="1"/>
              <a:t>s,iterations</a:t>
            </a:r>
            <a:r>
              <a:rPr lang="en-US" altLang="zh-TW" sz="1600" dirty="0"/>
              <a:t>=2)</a:t>
            </a:r>
          </a:p>
          <a:p>
            <a:r>
              <a:rPr lang="en-US" altLang="zh-TW" sz="1600" dirty="0"/>
              <a:t>c = </a:t>
            </a:r>
            <a:r>
              <a:rPr lang="en-US" altLang="zh-TW" sz="1600" dirty="0" err="1"/>
              <a:t>snd.morphology.binary_closing</a:t>
            </a:r>
            <a:r>
              <a:rPr lang="en-US" altLang="zh-TW" sz="1600" dirty="0"/>
              <a:t>(</a:t>
            </a:r>
            <a:r>
              <a:rPr lang="en-US" altLang="zh-TW" sz="1600" dirty="0" err="1"/>
              <a:t>a,structure</a:t>
            </a:r>
            <a:r>
              <a:rPr lang="en-US" altLang="zh-TW" sz="1600" dirty="0"/>
              <a:t>=</a:t>
            </a:r>
            <a:r>
              <a:rPr lang="en-US" altLang="zh-TW" sz="1600" dirty="0" err="1"/>
              <a:t>s,iterations</a:t>
            </a:r>
            <a:r>
              <a:rPr lang="en-US" altLang="zh-TW" sz="1600" dirty="0"/>
              <a:t>=4)</a:t>
            </a:r>
          </a:p>
          <a:p>
            <a:r>
              <a:rPr lang="en-US" altLang="zh-TW" sz="1600" dirty="0"/>
              <a:t>d = </a:t>
            </a:r>
            <a:r>
              <a:rPr lang="en-US" altLang="zh-TW" sz="1600" dirty="0" err="1"/>
              <a:t>snd.morphology.binary_closing</a:t>
            </a:r>
            <a:r>
              <a:rPr lang="en-US" altLang="zh-TW" sz="1600" dirty="0"/>
              <a:t>(</a:t>
            </a:r>
            <a:r>
              <a:rPr lang="en-US" altLang="zh-TW" sz="1600" dirty="0" err="1"/>
              <a:t>a,structure</a:t>
            </a:r>
            <a:r>
              <a:rPr lang="en-US" altLang="zh-TW" sz="1600" dirty="0"/>
              <a:t>=</a:t>
            </a:r>
            <a:r>
              <a:rPr lang="en-US" altLang="zh-TW" sz="1600" dirty="0" err="1"/>
              <a:t>s,iterations</a:t>
            </a:r>
            <a:r>
              <a:rPr lang="en-US" altLang="zh-TW" sz="1600" dirty="0"/>
              <a:t>=6)</a:t>
            </a:r>
          </a:p>
          <a:p>
            <a:r>
              <a:rPr lang="en-US" altLang="zh-TW" sz="1600" dirty="0"/>
              <a:t># Saving the image as 8-bit as b is a</a:t>
            </a:r>
          </a:p>
          <a:p>
            <a:r>
              <a:rPr lang="en-US" altLang="zh-TW" sz="1600" dirty="0"/>
              <a:t># binary image of </a:t>
            </a:r>
            <a:r>
              <a:rPr lang="en-US" altLang="zh-TW" sz="1600" dirty="0" err="1"/>
              <a:t>dtype</a:t>
            </a:r>
            <a:r>
              <a:rPr lang="en-US" altLang="zh-TW" sz="1600" dirty="0"/>
              <a:t>=bool</a:t>
            </a:r>
          </a:p>
          <a:p>
            <a:r>
              <a:rPr lang="en-US" altLang="zh-TW" sz="1600" dirty="0"/>
              <a:t>fig = </a:t>
            </a:r>
            <a:r>
              <a:rPr lang="en-US" altLang="zh-TW" sz="1600" dirty="0" err="1"/>
              <a:t>plt.figure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figsize</a:t>
            </a:r>
            <a:r>
              <a:rPr lang="en-US" altLang="zh-TW" sz="1600" dirty="0"/>
              <a:t>=(15, 15))</a:t>
            </a:r>
          </a:p>
          <a:p>
            <a:r>
              <a:rPr lang="en-US" altLang="zh-TW" sz="1600" dirty="0"/>
              <a:t>ax = </a:t>
            </a:r>
            <a:r>
              <a:rPr lang="en-US" altLang="zh-TW" sz="1600" dirty="0" err="1"/>
              <a:t>fig.add_subplot</a:t>
            </a:r>
            <a:r>
              <a:rPr lang="en-US" altLang="zh-TW" sz="1600" dirty="0"/>
              <a:t>(2, 2, 1)</a:t>
            </a:r>
          </a:p>
          <a:p>
            <a:r>
              <a:rPr lang="en-US" altLang="zh-TW" sz="1600" dirty="0" err="1"/>
              <a:t>imgplot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plt.imshow</a:t>
            </a:r>
            <a:r>
              <a:rPr lang="en-US" altLang="zh-TW" sz="1600" dirty="0"/>
              <a:t>(a, </a:t>
            </a:r>
            <a:r>
              <a:rPr lang="en-US" altLang="zh-TW" sz="1600" dirty="0" err="1"/>
              <a:t>cmap</a:t>
            </a:r>
            <a:r>
              <a:rPr lang="en-US" altLang="zh-TW" sz="1600" dirty="0"/>
              <a:t>='gray')</a:t>
            </a:r>
          </a:p>
          <a:p>
            <a:r>
              <a:rPr lang="en-US" altLang="zh-TW" sz="1600" dirty="0" err="1"/>
              <a:t>ax.set_title</a:t>
            </a:r>
            <a:r>
              <a:rPr lang="en-US" altLang="zh-TW" sz="1600" dirty="0"/>
              <a:t>('Before')</a:t>
            </a:r>
          </a:p>
          <a:p>
            <a:r>
              <a:rPr lang="en-US" altLang="zh-TW" sz="1600" dirty="0"/>
              <a:t>ax = </a:t>
            </a:r>
            <a:r>
              <a:rPr lang="en-US" altLang="zh-TW" sz="1600" dirty="0" err="1"/>
              <a:t>fig.add_subplot</a:t>
            </a:r>
            <a:r>
              <a:rPr lang="en-US" altLang="zh-TW" sz="1600" dirty="0"/>
              <a:t>(2, 2, 2)</a:t>
            </a:r>
          </a:p>
          <a:p>
            <a:r>
              <a:rPr lang="en-US" altLang="zh-TW" sz="1600" dirty="0" err="1"/>
              <a:t>imgplot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plt.imshow</a:t>
            </a:r>
            <a:r>
              <a:rPr lang="en-US" altLang="zh-TW" sz="1600" dirty="0"/>
              <a:t>(b, </a:t>
            </a:r>
            <a:r>
              <a:rPr lang="en-US" altLang="zh-TW" sz="1600" dirty="0" err="1"/>
              <a:t>cmap</a:t>
            </a:r>
            <a:r>
              <a:rPr lang="en-US" altLang="zh-TW" sz="1600" dirty="0"/>
              <a:t>='gray')</a:t>
            </a:r>
          </a:p>
          <a:p>
            <a:r>
              <a:rPr lang="en-US" altLang="zh-TW" sz="1600" dirty="0" err="1"/>
              <a:t>ax.set_title</a:t>
            </a:r>
            <a:r>
              <a:rPr lang="en-US" altLang="zh-TW" sz="1600" dirty="0"/>
              <a:t>('After_2')</a:t>
            </a:r>
          </a:p>
          <a:p>
            <a:r>
              <a:rPr lang="en-US" altLang="zh-TW" sz="1600" dirty="0"/>
              <a:t>ax = </a:t>
            </a:r>
            <a:r>
              <a:rPr lang="en-US" altLang="zh-TW" sz="1600" dirty="0" err="1"/>
              <a:t>fig.add_subplot</a:t>
            </a:r>
            <a:r>
              <a:rPr lang="en-US" altLang="zh-TW" sz="1600" dirty="0"/>
              <a:t>(2, 2, 3)</a:t>
            </a:r>
          </a:p>
          <a:p>
            <a:r>
              <a:rPr lang="en-US" altLang="zh-TW" sz="1600" dirty="0" err="1"/>
              <a:t>imgplot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plt.imshow</a:t>
            </a:r>
            <a:r>
              <a:rPr lang="en-US" altLang="zh-TW" sz="1600" dirty="0"/>
              <a:t>(c, </a:t>
            </a:r>
            <a:r>
              <a:rPr lang="en-US" altLang="zh-TW" sz="1600" dirty="0" err="1"/>
              <a:t>cmap</a:t>
            </a:r>
            <a:r>
              <a:rPr lang="en-US" altLang="zh-TW" sz="1600" dirty="0"/>
              <a:t>='gray')</a:t>
            </a:r>
          </a:p>
          <a:p>
            <a:r>
              <a:rPr lang="en-US" altLang="zh-TW" sz="1600" dirty="0" err="1"/>
              <a:t>ax.set_title</a:t>
            </a:r>
            <a:r>
              <a:rPr lang="en-US" altLang="zh-TW" sz="1600" dirty="0"/>
              <a:t>('After_4')</a:t>
            </a:r>
          </a:p>
          <a:p>
            <a:r>
              <a:rPr lang="en-US" altLang="zh-TW" sz="1600" dirty="0"/>
              <a:t>ax = </a:t>
            </a:r>
            <a:r>
              <a:rPr lang="en-US" altLang="zh-TW" sz="1600" dirty="0" err="1"/>
              <a:t>fig.add_subplot</a:t>
            </a:r>
            <a:r>
              <a:rPr lang="en-US" altLang="zh-TW" sz="1600" dirty="0"/>
              <a:t>(2, 2, 4)</a:t>
            </a:r>
          </a:p>
          <a:p>
            <a:r>
              <a:rPr lang="en-US" altLang="zh-TW" sz="1600" dirty="0" err="1"/>
              <a:t>imgplot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plt.imshow</a:t>
            </a:r>
            <a:r>
              <a:rPr lang="en-US" altLang="zh-TW" sz="1600" dirty="0"/>
              <a:t>(d, </a:t>
            </a:r>
            <a:r>
              <a:rPr lang="en-US" altLang="zh-TW" sz="1600" dirty="0" err="1"/>
              <a:t>cmap</a:t>
            </a:r>
            <a:r>
              <a:rPr lang="en-US" altLang="zh-TW" sz="1600" dirty="0"/>
              <a:t>='gray')</a:t>
            </a:r>
          </a:p>
          <a:p>
            <a:r>
              <a:rPr lang="en-US" altLang="zh-TW" sz="1600" dirty="0" err="1"/>
              <a:t>ax.set_title</a:t>
            </a:r>
            <a:r>
              <a:rPr lang="en-US" altLang="zh-TW" sz="1600" dirty="0"/>
              <a:t>('After_6')</a:t>
            </a:r>
          </a:p>
          <a:p>
            <a:r>
              <a:rPr lang="en-US" altLang="zh-TW" sz="1600" dirty="0" err="1"/>
              <a:t>plt.show</a:t>
            </a:r>
            <a:r>
              <a:rPr lang="en-US" altLang="zh-TW" sz="1600" dirty="0"/>
              <a:t>()</a:t>
            </a:r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8158BE-B87D-4F9F-BCF2-9FEA9974D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60" y="2455983"/>
            <a:ext cx="442760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6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Grayscale Opening and Closing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D418C9-0856-495C-9FD1-8E047A919372}"/>
              </a:ext>
            </a:extLst>
          </p:cNvPr>
          <p:cNvSpPr txBox="1"/>
          <p:nvPr/>
        </p:nvSpPr>
        <p:spPr>
          <a:xfrm>
            <a:off x="308727" y="1087372"/>
            <a:ext cx="621697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# Creating a structuring element.</a:t>
            </a:r>
          </a:p>
          <a:p>
            <a:r>
              <a:rPr lang="en-US" altLang="zh-TW" sz="1400" dirty="0"/>
              <a:t>footprint = </a:t>
            </a:r>
            <a:r>
              <a:rPr lang="en-US" altLang="zh-TW" sz="1400" dirty="0" err="1"/>
              <a:t>np.ones</a:t>
            </a:r>
            <a:r>
              <a:rPr lang="en-US" altLang="zh-TW" sz="1400" dirty="0"/>
              <a:t>((20,20))</a:t>
            </a:r>
          </a:p>
          <a:p>
            <a:r>
              <a:rPr lang="en-US" altLang="zh-TW" sz="1400" dirty="0"/>
              <a:t>footprint1 = </a:t>
            </a:r>
            <a:r>
              <a:rPr lang="en-US" altLang="zh-TW" sz="1400" dirty="0" err="1"/>
              <a:t>np.ones</a:t>
            </a:r>
            <a:r>
              <a:rPr lang="en-US" altLang="zh-TW" sz="1400" dirty="0"/>
              <a:t>((40,40))</a:t>
            </a:r>
          </a:p>
          <a:p>
            <a:r>
              <a:rPr lang="en-US" altLang="zh-TW" sz="1400" dirty="0"/>
              <a:t>footprint2 = </a:t>
            </a:r>
            <a:r>
              <a:rPr lang="en-US" altLang="zh-TW" sz="1400" dirty="0" err="1"/>
              <a:t>np.ones</a:t>
            </a:r>
            <a:r>
              <a:rPr lang="en-US" altLang="zh-TW" sz="1400" dirty="0"/>
              <a:t>((60,60))</a:t>
            </a:r>
          </a:p>
          <a:p>
            <a:r>
              <a:rPr lang="en-US" altLang="zh-TW" sz="1400" dirty="0"/>
              <a:t># Performing grey opening.</a:t>
            </a:r>
          </a:p>
          <a:p>
            <a:r>
              <a:rPr lang="en-US" altLang="zh-TW" sz="1400" dirty="0"/>
              <a:t>b = </a:t>
            </a:r>
            <a:r>
              <a:rPr lang="en-US" altLang="zh-TW" sz="1400" dirty="0" err="1"/>
              <a:t>scipy.ndimage.morphology.grey_opening</a:t>
            </a:r>
            <a:r>
              <a:rPr lang="en-US" altLang="zh-TW" sz="1400" dirty="0"/>
              <a:t>(a, footprint=footprint)</a:t>
            </a:r>
          </a:p>
          <a:p>
            <a:r>
              <a:rPr lang="en-US" altLang="zh-TW" sz="1400" dirty="0"/>
              <a:t>c1 = </a:t>
            </a:r>
            <a:r>
              <a:rPr lang="en-US" altLang="zh-TW" sz="1400" dirty="0" err="1"/>
              <a:t>scipy.ndimage.morphology.grey_opening</a:t>
            </a:r>
            <a:r>
              <a:rPr lang="en-US" altLang="zh-TW" sz="1400" dirty="0"/>
              <a:t>(a, footprint=footprint1)</a:t>
            </a:r>
          </a:p>
          <a:p>
            <a:r>
              <a:rPr lang="en-US" altLang="zh-TW" sz="1400" dirty="0"/>
              <a:t>d = </a:t>
            </a:r>
            <a:r>
              <a:rPr lang="en-US" altLang="zh-TW" sz="1400" dirty="0" err="1"/>
              <a:t>scipy.ndimage.morphology.grey_opening</a:t>
            </a:r>
            <a:r>
              <a:rPr lang="en-US" altLang="zh-TW" sz="1400" dirty="0"/>
              <a:t>(a, footprint=footprint2)</a:t>
            </a:r>
          </a:p>
          <a:p>
            <a:r>
              <a:rPr lang="en-US" altLang="zh-TW" sz="1400" dirty="0"/>
              <a:t># Converting </a:t>
            </a:r>
            <a:r>
              <a:rPr lang="en-US" altLang="zh-TW" sz="1400" dirty="0" err="1"/>
              <a:t>ndarray</a:t>
            </a:r>
            <a:r>
              <a:rPr lang="en-US" altLang="zh-TW" sz="1400" dirty="0"/>
              <a:t> to image.</a:t>
            </a:r>
          </a:p>
          <a:p>
            <a:r>
              <a:rPr lang="en-US" altLang="zh-TW" sz="1400" dirty="0"/>
              <a:t>c = </a:t>
            </a:r>
            <a:r>
              <a:rPr lang="en-US" altLang="zh-TW" sz="1400" dirty="0" err="1"/>
              <a:t>Image.fromarray</a:t>
            </a:r>
            <a:r>
              <a:rPr lang="en-US" altLang="zh-TW" sz="1400" dirty="0"/>
              <a:t>(b)</a:t>
            </a:r>
          </a:p>
          <a:p>
            <a:r>
              <a:rPr lang="en-US" altLang="zh-TW" sz="1400" dirty="0"/>
              <a:t># Saving the image.</a:t>
            </a:r>
          </a:p>
          <a:p>
            <a:r>
              <a:rPr lang="en-US" altLang="zh-TW" sz="1400" dirty="0" err="1"/>
              <a:t>c.save</a:t>
            </a:r>
            <a:r>
              <a:rPr lang="en-US" altLang="zh-TW" sz="1400" dirty="0"/>
              <a:t>('/content/drive/</a:t>
            </a:r>
            <a:r>
              <a:rPr lang="en-US" altLang="zh-TW" sz="1400" dirty="0" err="1"/>
              <a:t>MyDrive</a:t>
            </a:r>
            <a:r>
              <a:rPr lang="en-US" altLang="zh-TW" sz="1400" dirty="0"/>
              <a:t>/DIP </a:t>
            </a:r>
            <a:r>
              <a:rPr lang="en-US" altLang="zh-TW" sz="1400" dirty="0" err="1"/>
              <a:t>colab</a:t>
            </a:r>
            <a:r>
              <a:rPr lang="en-US" altLang="zh-TW" sz="1400" dirty="0"/>
              <a:t>/OUTPUT/grey_opening_output_40.png') </a:t>
            </a:r>
          </a:p>
          <a:p>
            <a:r>
              <a:rPr lang="en-US" altLang="zh-TW" sz="1400" dirty="0"/>
              <a:t>fig = </a:t>
            </a:r>
            <a:r>
              <a:rPr lang="en-US" altLang="zh-TW" sz="1400" dirty="0" err="1"/>
              <a:t>plt.figure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figsize</a:t>
            </a:r>
            <a:r>
              <a:rPr lang="en-US" altLang="zh-TW" sz="1400" dirty="0"/>
              <a:t>=(15, 15))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(2, 2, 1)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(a,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('Before')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(2, 2, 2)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(b,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('After_20_20')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(2, 2, 3)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(c1,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('After_40_40')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(2, 2, 4)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(d,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('After_60_60')</a:t>
            </a:r>
          </a:p>
          <a:p>
            <a:r>
              <a:rPr lang="en-US" altLang="zh-TW" sz="1400" dirty="0" err="1"/>
              <a:t>plt.show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1A21DA-FA0E-4F3D-9D81-7F96E7383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30" y="1786747"/>
            <a:ext cx="453429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6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grayscale closing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A65803-ED1E-4091-863C-7C8C642A7908}"/>
              </a:ext>
            </a:extLst>
          </p:cNvPr>
          <p:cNvSpPr txBox="1"/>
          <p:nvPr/>
        </p:nvSpPr>
        <p:spPr>
          <a:xfrm>
            <a:off x="596639" y="1087372"/>
            <a:ext cx="621697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bg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scipy.ndimage.morphology.grey_closing</a:t>
            </a:r>
            <a:r>
              <a:rPr lang="en-US" altLang="zh-TW" sz="1400" dirty="0"/>
              <a:t>(a, footprint=</a:t>
            </a:r>
            <a:r>
              <a:rPr lang="en-US" altLang="zh-TW" sz="1400" dirty="0" err="1"/>
              <a:t>fp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#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 represents the background. </a:t>
            </a:r>
          </a:p>
          <a:p>
            <a:r>
              <a:rPr lang="en-US" altLang="zh-TW" sz="1400" dirty="0"/>
              <a:t># We will subtract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 from a to remove the background in a.</a:t>
            </a:r>
          </a:p>
          <a:p>
            <a:r>
              <a:rPr lang="en-US" altLang="zh-TW" sz="1400" dirty="0" err="1"/>
              <a:t>bg_free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a.astype</a:t>
            </a:r>
            <a:r>
              <a:rPr lang="en-US" altLang="zh-TW" sz="1400" dirty="0"/>
              <a:t>(np.float64) - </a:t>
            </a:r>
            <a:r>
              <a:rPr lang="en-US" altLang="zh-TW" sz="1400" dirty="0" err="1"/>
              <a:t>bg.astype</a:t>
            </a:r>
            <a:r>
              <a:rPr lang="en-US" altLang="zh-TW" sz="1400" dirty="0"/>
              <a:t>(np.float64))</a:t>
            </a:r>
          </a:p>
          <a:p>
            <a:r>
              <a:rPr lang="en-US" altLang="zh-TW" sz="1400" dirty="0"/>
              <a:t># We rescale </a:t>
            </a:r>
            <a:r>
              <a:rPr lang="en-US" altLang="zh-TW" sz="1400" dirty="0" err="1"/>
              <a:t>bg_free</a:t>
            </a:r>
            <a:r>
              <a:rPr lang="en-US" altLang="zh-TW" sz="1400" dirty="0"/>
              <a:t> to 0 to 255.</a:t>
            </a:r>
          </a:p>
          <a:p>
            <a:r>
              <a:rPr lang="en-US" altLang="zh-TW" sz="1400" dirty="0" err="1"/>
              <a:t>denom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bg_free.max</a:t>
            </a:r>
            <a:r>
              <a:rPr lang="en-US" altLang="zh-TW" sz="1400" dirty="0"/>
              <a:t>()-</a:t>
            </a:r>
            <a:r>
              <a:rPr lang="en-US" altLang="zh-TW" sz="1400" dirty="0" err="1"/>
              <a:t>bg_free.min</a:t>
            </a:r>
            <a:r>
              <a:rPr lang="en-US" altLang="zh-TW" sz="1400" dirty="0"/>
              <a:t>())</a:t>
            </a:r>
          </a:p>
          <a:p>
            <a:r>
              <a:rPr lang="en-US" altLang="zh-TW" sz="1400" dirty="0" err="1"/>
              <a:t>bg_free_norm</a:t>
            </a:r>
            <a:r>
              <a:rPr lang="en-US" altLang="zh-TW" sz="1400" dirty="0"/>
              <a:t> = (</a:t>
            </a:r>
            <a:r>
              <a:rPr lang="en-US" altLang="zh-TW" sz="1400" dirty="0" err="1"/>
              <a:t>bg_free</a:t>
            </a:r>
            <a:r>
              <a:rPr lang="en-US" altLang="zh-TW" sz="1400" dirty="0"/>
              <a:t> - </a:t>
            </a:r>
            <a:r>
              <a:rPr lang="en-US" altLang="zh-TW" sz="1400" dirty="0" err="1"/>
              <a:t>bg_free.min</a:t>
            </a:r>
            <a:r>
              <a:rPr lang="en-US" altLang="zh-TW" sz="1400" dirty="0"/>
              <a:t>())*255/</a:t>
            </a:r>
            <a:r>
              <a:rPr lang="en-US" altLang="zh-TW" sz="1400" dirty="0" err="1"/>
              <a:t>denom</a:t>
            </a:r>
            <a:endParaRPr lang="en-US" altLang="zh-TW" sz="1400" dirty="0"/>
          </a:p>
          <a:p>
            <a:r>
              <a:rPr lang="en-US" altLang="zh-TW" sz="1400" dirty="0"/>
              <a:t># Converting </a:t>
            </a:r>
            <a:r>
              <a:rPr lang="en-US" altLang="zh-TW" sz="1400" dirty="0" err="1"/>
              <a:t>bg_free_norm</a:t>
            </a:r>
            <a:r>
              <a:rPr lang="en-US" altLang="zh-TW" sz="1400" dirty="0"/>
              <a:t> to uint8.</a:t>
            </a:r>
          </a:p>
          <a:p>
            <a:r>
              <a:rPr lang="en-US" altLang="zh-TW" sz="1400" dirty="0" err="1"/>
              <a:t>bg_free_norm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bg_free_norm.astype</a:t>
            </a:r>
            <a:r>
              <a:rPr lang="en-US" altLang="zh-TW" sz="1400" dirty="0"/>
              <a:t>(np.uint8)</a:t>
            </a:r>
          </a:p>
          <a:p>
            <a:r>
              <a:rPr lang="en-US" altLang="zh-TW" sz="1400" dirty="0"/>
              <a:t># Converting </a:t>
            </a:r>
            <a:r>
              <a:rPr lang="en-US" altLang="zh-TW" sz="1400" dirty="0" err="1"/>
              <a:t>bg_free_norm</a:t>
            </a:r>
            <a:r>
              <a:rPr lang="en-US" altLang="zh-TW" sz="1400" dirty="0"/>
              <a:t> and 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 to images.</a:t>
            </a:r>
          </a:p>
          <a:p>
            <a:r>
              <a:rPr lang="en-US" altLang="zh-TW" sz="1400" dirty="0" err="1"/>
              <a:t>bg_free_norm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Image.fromarray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bg_free_norm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 err="1"/>
              <a:t>bg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Image.fromarray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bg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# Saving the background image.</a:t>
            </a:r>
          </a:p>
          <a:p>
            <a:r>
              <a:rPr lang="en-US" altLang="zh-TW" sz="1400" dirty="0" err="1"/>
              <a:t>bg.save</a:t>
            </a:r>
            <a:r>
              <a:rPr lang="en-US" altLang="zh-TW" sz="1400" dirty="0"/>
              <a:t>('/content/drive/</a:t>
            </a:r>
            <a:r>
              <a:rPr lang="en-US" altLang="zh-TW" sz="1400" dirty="0" err="1"/>
              <a:t>MyDrive</a:t>
            </a:r>
            <a:r>
              <a:rPr lang="en-US" altLang="zh-TW" sz="1400" dirty="0"/>
              <a:t>/DIP </a:t>
            </a:r>
            <a:r>
              <a:rPr lang="en-US" altLang="zh-TW" sz="1400" dirty="0" err="1"/>
              <a:t>colab</a:t>
            </a:r>
            <a:r>
              <a:rPr lang="en-US" altLang="zh-TW" sz="1400" dirty="0"/>
              <a:t>/OUTPUT/grey_closing_out_40.png')  </a:t>
            </a:r>
          </a:p>
          <a:p>
            <a:r>
              <a:rPr lang="en-US" altLang="zh-TW" sz="1400" dirty="0"/>
              <a:t># Saving the </a:t>
            </a:r>
            <a:r>
              <a:rPr lang="en-US" altLang="zh-TW" sz="1400" dirty="0" err="1"/>
              <a:t>bg_free_norm</a:t>
            </a:r>
            <a:r>
              <a:rPr lang="en-US" altLang="zh-TW" sz="1400" dirty="0"/>
              <a:t> image.</a:t>
            </a:r>
          </a:p>
          <a:p>
            <a:r>
              <a:rPr lang="en-US" altLang="zh-TW" sz="1400" dirty="0" err="1"/>
              <a:t>bg_free_norm.save</a:t>
            </a:r>
            <a:r>
              <a:rPr lang="en-US" altLang="zh-TW" sz="1400" dirty="0"/>
              <a:t>('/content/drive/</a:t>
            </a:r>
            <a:r>
              <a:rPr lang="en-US" altLang="zh-TW" sz="1400" dirty="0" err="1"/>
              <a:t>MyDrive</a:t>
            </a:r>
            <a:r>
              <a:rPr lang="en-US" altLang="zh-TW" sz="1400" dirty="0"/>
              <a:t>/DIP </a:t>
            </a:r>
            <a:r>
              <a:rPr lang="en-US" altLang="zh-TW" sz="1400" dirty="0" err="1"/>
              <a:t>colab</a:t>
            </a:r>
            <a:r>
              <a:rPr lang="en-US" altLang="zh-TW" sz="1400" dirty="0"/>
              <a:t>/OUTPUT/closing_bgfree.png') </a:t>
            </a:r>
          </a:p>
          <a:p>
            <a:r>
              <a:rPr lang="en-US" altLang="zh-TW" sz="1400" dirty="0"/>
              <a:t>fig = </a:t>
            </a:r>
            <a:r>
              <a:rPr lang="en-US" altLang="zh-TW" sz="1400" dirty="0" err="1"/>
              <a:t>plt.figure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(1, 2, 1)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(a,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('Before')</a:t>
            </a:r>
          </a:p>
          <a:p>
            <a:r>
              <a:rPr lang="en-US" altLang="zh-TW" sz="1400" dirty="0"/>
              <a:t>ax = </a:t>
            </a:r>
            <a:r>
              <a:rPr lang="en-US" altLang="zh-TW" sz="1400" dirty="0" err="1"/>
              <a:t>fig.add_subplot</a:t>
            </a:r>
            <a:r>
              <a:rPr lang="en-US" altLang="zh-TW" sz="1400" dirty="0"/>
              <a:t>(1, 2, 2)</a:t>
            </a:r>
          </a:p>
          <a:p>
            <a:r>
              <a:rPr lang="en-US" altLang="zh-TW" sz="1400" dirty="0" err="1"/>
              <a:t>imgplot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plt.imshow</a:t>
            </a:r>
            <a:r>
              <a:rPr lang="en-US" altLang="zh-TW" sz="1400" dirty="0"/>
              <a:t>(b, </a:t>
            </a:r>
            <a:r>
              <a:rPr lang="en-US" altLang="zh-TW" sz="1400" dirty="0" err="1"/>
              <a:t>cmap</a:t>
            </a:r>
            <a:r>
              <a:rPr lang="en-US" altLang="zh-TW" sz="1400" dirty="0"/>
              <a:t>='gray')</a:t>
            </a:r>
          </a:p>
          <a:p>
            <a:r>
              <a:rPr lang="en-US" altLang="zh-TW" sz="1400" dirty="0" err="1"/>
              <a:t>ax.set_title</a:t>
            </a:r>
            <a:r>
              <a:rPr lang="en-US" altLang="zh-TW" sz="1400" dirty="0"/>
              <a:t>('After')</a:t>
            </a:r>
          </a:p>
          <a:p>
            <a:r>
              <a:rPr lang="en-US" altLang="zh-TW" sz="1400" dirty="0" err="1"/>
              <a:t>plt.show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E70E47-2498-43FD-AE34-8FF2F2FA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04" y="3100965"/>
            <a:ext cx="5179657" cy="15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84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E8AC8-DCD5-4DA3-BBA1-A389C5C4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DE669-5A86-4477-BAFB-15EC325F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4" y="2664611"/>
            <a:ext cx="10515600" cy="2067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3800" dirty="0"/>
              <a:t>CH10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77951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Max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22E1AAF9-A239-4394-A804-2714A7811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1" y="2174735"/>
            <a:ext cx="4888956" cy="23407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3BB34C-8CF4-45F8-BA9C-7D00C70DB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12" y="844012"/>
            <a:ext cx="2171888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5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Labeling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15564E-3BB6-4CA1-B1DF-3C7935DC1250}"/>
              </a:ext>
            </a:extLst>
          </p:cNvPr>
          <p:cNvSpPr txBox="1"/>
          <p:nvPr/>
        </p:nvSpPr>
        <p:spPr>
          <a:xfrm>
            <a:off x="6096000" y="689788"/>
            <a:ext cx="621697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700" dirty="0"/>
              <a:t># Saving the figure</a:t>
            </a:r>
          </a:p>
          <a:p>
            <a:r>
              <a:rPr lang="en-US" altLang="zh-TW" sz="700" dirty="0" err="1"/>
              <a:t>plt.savefig</a:t>
            </a:r>
            <a:r>
              <a:rPr lang="en-US" altLang="zh-TW" sz="700" dirty="0"/>
              <a:t>('/content/drive/</a:t>
            </a:r>
            <a:r>
              <a:rPr lang="en-US" altLang="zh-TW" sz="700" dirty="0" err="1"/>
              <a:t>MyDrive</a:t>
            </a:r>
            <a:r>
              <a:rPr lang="en-US" altLang="zh-TW" sz="700" dirty="0"/>
              <a:t>/DIP </a:t>
            </a:r>
            <a:r>
              <a:rPr lang="en-US" altLang="zh-TW" sz="700" dirty="0" err="1"/>
              <a:t>colab</a:t>
            </a:r>
            <a:r>
              <a:rPr lang="en-US" altLang="zh-TW" sz="700" dirty="0"/>
              <a:t>/OUTPUT/RCIMD_SC_TEST1_output1.jpg')</a:t>
            </a:r>
          </a:p>
          <a:p>
            <a:r>
              <a:rPr lang="en-US" altLang="zh-TW" sz="700" dirty="0" err="1"/>
              <a:t>plt.show</a:t>
            </a:r>
            <a:r>
              <a:rPr lang="en-US" altLang="zh-TW" sz="700" dirty="0"/>
              <a:t>()</a:t>
            </a:r>
          </a:p>
          <a:p>
            <a:endParaRPr lang="en-US" altLang="zh-TW" sz="700" dirty="0"/>
          </a:p>
          <a:p>
            <a:endParaRPr lang="en-US" altLang="zh-TW" sz="700" dirty="0"/>
          </a:p>
          <a:p>
            <a:r>
              <a:rPr lang="en-US" altLang="zh-TW" sz="700" dirty="0"/>
              <a:t>c1 = label(b)</a:t>
            </a:r>
          </a:p>
          <a:p>
            <a:r>
              <a:rPr lang="en-US" altLang="zh-TW" sz="700" dirty="0"/>
              <a:t># c is saved as label_output.png</a:t>
            </a:r>
          </a:p>
          <a:p>
            <a:endParaRPr lang="en-US" altLang="zh-TW" sz="700" dirty="0"/>
          </a:p>
          <a:p>
            <a:r>
              <a:rPr lang="en-US" altLang="zh-TW" sz="700" dirty="0"/>
              <a:t># On the labelled image c, </a:t>
            </a:r>
            <a:r>
              <a:rPr lang="en-US" altLang="zh-TW" sz="700" dirty="0" err="1"/>
              <a:t>regionprops</a:t>
            </a:r>
            <a:r>
              <a:rPr lang="en-US" altLang="zh-TW" sz="700" dirty="0"/>
              <a:t> is performed</a:t>
            </a:r>
          </a:p>
          <a:p>
            <a:r>
              <a:rPr lang="en-US" altLang="zh-TW" sz="700" dirty="0"/>
              <a:t>d1 = </a:t>
            </a:r>
            <a:r>
              <a:rPr lang="en-US" altLang="zh-TW" sz="700" dirty="0" err="1"/>
              <a:t>regionprops</a:t>
            </a:r>
            <a:r>
              <a:rPr lang="en-US" altLang="zh-TW" sz="700" dirty="0"/>
              <a:t>(c1)</a:t>
            </a:r>
          </a:p>
          <a:p>
            <a:endParaRPr lang="en-US" altLang="zh-TW" sz="700" dirty="0"/>
          </a:p>
          <a:p>
            <a:r>
              <a:rPr lang="en-US" altLang="zh-TW" sz="700" dirty="0"/>
              <a:t>fig = </a:t>
            </a:r>
            <a:r>
              <a:rPr lang="en-US" altLang="zh-TW" sz="700" dirty="0" err="1"/>
              <a:t>plt.figure</a:t>
            </a:r>
            <a:r>
              <a:rPr lang="en-US" altLang="zh-TW" sz="700" dirty="0"/>
              <a:t>(</a:t>
            </a:r>
            <a:r>
              <a:rPr lang="en-US" altLang="zh-TW" sz="700" dirty="0" err="1"/>
              <a:t>figsize</a:t>
            </a:r>
            <a:r>
              <a:rPr lang="en-US" altLang="zh-TW" sz="700" dirty="0"/>
              <a:t>=(40, 40))</a:t>
            </a:r>
          </a:p>
          <a:p>
            <a:r>
              <a:rPr lang="en-US" altLang="zh-TW" sz="700" dirty="0"/>
              <a:t>ax = </a:t>
            </a:r>
            <a:r>
              <a:rPr lang="en-US" altLang="zh-TW" sz="700" dirty="0" err="1"/>
              <a:t>fig.add_subplot</a:t>
            </a:r>
            <a:r>
              <a:rPr lang="en-US" altLang="zh-TW" sz="700" dirty="0"/>
              <a:t>(1, 2, 1)</a:t>
            </a:r>
          </a:p>
          <a:p>
            <a:r>
              <a:rPr lang="en-US" altLang="zh-TW" sz="700" dirty="0" err="1"/>
              <a:t>imgplot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plt.imshow</a:t>
            </a:r>
            <a:r>
              <a:rPr lang="en-US" altLang="zh-TW" sz="700" dirty="0"/>
              <a:t>(a, </a:t>
            </a:r>
            <a:r>
              <a:rPr lang="en-US" altLang="zh-TW" sz="700" dirty="0" err="1"/>
              <a:t>cmap</a:t>
            </a:r>
            <a:r>
              <a:rPr lang="en-US" altLang="zh-TW" sz="700" dirty="0"/>
              <a:t>='gray')</a:t>
            </a:r>
          </a:p>
          <a:p>
            <a:r>
              <a:rPr lang="en-US" altLang="zh-TW" sz="700" dirty="0" err="1"/>
              <a:t>ax.set_title</a:t>
            </a:r>
            <a:r>
              <a:rPr lang="en-US" altLang="zh-TW" sz="700" dirty="0"/>
              <a:t>('Before')</a:t>
            </a:r>
          </a:p>
          <a:p>
            <a:r>
              <a:rPr lang="en-US" altLang="zh-TW" sz="700" dirty="0"/>
              <a:t>ax = </a:t>
            </a:r>
            <a:r>
              <a:rPr lang="en-US" altLang="zh-TW" sz="700" dirty="0" err="1"/>
              <a:t>fig.add_subplot</a:t>
            </a:r>
            <a:r>
              <a:rPr lang="en-US" altLang="zh-TW" sz="700" dirty="0"/>
              <a:t>(1, 2, 2)</a:t>
            </a:r>
          </a:p>
          <a:p>
            <a:r>
              <a:rPr lang="en-US" altLang="zh-TW" sz="700" dirty="0" err="1"/>
              <a:t>imgplot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plt.imshow</a:t>
            </a:r>
            <a:r>
              <a:rPr lang="en-US" altLang="zh-TW" sz="700" dirty="0"/>
              <a:t>(c1,  </a:t>
            </a:r>
            <a:r>
              <a:rPr lang="en-US" altLang="zh-TW" sz="700" dirty="0" err="1"/>
              <a:t>cmap</a:t>
            </a:r>
            <a:r>
              <a:rPr lang="en-US" altLang="zh-TW" sz="700" dirty="0"/>
              <a:t>='</a:t>
            </a:r>
            <a:r>
              <a:rPr lang="en-US" altLang="zh-TW" sz="700" dirty="0" err="1"/>
              <a:t>YlOrRd</a:t>
            </a:r>
            <a:r>
              <a:rPr lang="en-US" altLang="zh-TW" sz="700" dirty="0"/>
              <a:t>')</a:t>
            </a:r>
          </a:p>
          <a:p>
            <a:r>
              <a:rPr lang="en-US" altLang="zh-TW" sz="700" dirty="0" err="1"/>
              <a:t>ax.set_title</a:t>
            </a:r>
            <a:r>
              <a:rPr lang="en-US" altLang="zh-TW" sz="700" dirty="0"/>
              <a:t>('After')</a:t>
            </a:r>
          </a:p>
          <a:p>
            <a:endParaRPr lang="en-US" altLang="zh-TW" sz="700" dirty="0"/>
          </a:p>
          <a:p>
            <a:endParaRPr lang="en-US" altLang="zh-TW" sz="700" dirty="0"/>
          </a:p>
          <a:p>
            <a:endParaRPr lang="en-US" altLang="zh-TW" sz="700" dirty="0"/>
          </a:p>
          <a:p>
            <a:endParaRPr lang="en-US" altLang="zh-TW" sz="700" dirty="0"/>
          </a:p>
          <a:p>
            <a:r>
              <a:rPr lang="en-US" altLang="zh-TW" sz="700" dirty="0"/>
              <a:t>for </a:t>
            </a:r>
            <a:r>
              <a:rPr lang="en-US" altLang="zh-TW" sz="700" dirty="0" err="1"/>
              <a:t>i</a:t>
            </a:r>
            <a:r>
              <a:rPr lang="en-US" altLang="zh-TW" sz="700" dirty="0"/>
              <a:t> in d1:</a:t>
            </a:r>
          </a:p>
          <a:p>
            <a:r>
              <a:rPr lang="en-US" altLang="zh-TW" sz="700" dirty="0"/>
              <a:t>    # Printing the x and y values of the</a:t>
            </a:r>
          </a:p>
          <a:p>
            <a:r>
              <a:rPr lang="en-US" altLang="zh-TW" sz="700" dirty="0"/>
              <a:t>    # centroid where centroid[1] is the x value</a:t>
            </a:r>
          </a:p>
          <a:p>
            <a:r>
              <a:rPr lang="en-US" altLang="zh-TW" sz="700" dirty="0"/>
              <a:t>    # and centroid[0] is the y value.</a:t>
            </a:r>
          </a:p>
          <a:p>
            <a:r>
              <a:rPr lang="en-US" altLang="zh-TW" sz="700" dirty="0"/>
              <a:t>    print(</a:t>
            </a:r>
            <a:r>
              <a:rPr lang="en-US" altLang="zh-TW" sz="700" dirty="0" err="1"/>
              <a:t>i.centroid</a:t>
            </a:r>
            <a:r>
              <a:rPr lang="en-US" altLang="zh-TW" sz="700" dirty="0"/>
              <a:t>[1], </a:t>
            </a:r>
            <a:r>
              <a:rPr lang="en-US" altLang="zh-TW" sz="700" dirty="0" err="1"/>
              <a:t>i.centroid</a:t>
            </a:r>
            <a:r>
              <a:rPr lang="en-US" altLang="zh-TW" sz="700" dirty="0"/>
              <a:t>[0])</a:t>
            </a:r>
          </a:p>
          <a:p>
            <a:r>
              <a:rPr lang="en-US" altLang="zh-TW" sz="700" dirty="0"/>
              <a:t>    # Plot a red circle at the centroid, </a:t>
            </a:r>
            <a:r>
              <a:rPr lang="en-US" altLang="zh-TW" sz="700" dirty="0" err="1"/>
              <a:t>ro</a:t>
            </a:r>
            <a:r>
              <a:rPr lang="en-US" altLang="zh-TW" sz="700" dirty="0"/>
              <a:t> stands</a:t>
            </a:r>
          </a:p>
          <a:p>
            <a:r>
              <a:rPr lang="en-US" altLang="zh-TW" sz="700" dirty="0"/>
              <a:t>    # for red.</a:t>
            </a:r>
          </a:p>
          <a:p>
            <a:r>
              <a:rPr lang="en-US" altLang="zh-TW" sz="700" dirty="0"/>
              <a:t>    </a:t>
            </a:r>
            <a:r>
              <a:rPr lang="en-US" altLang="zh-TW" sz="700" dirty="0" err="1"/>
              <a:t>plt.plot</a:t>
            </a:r>
            <a:r>
              <a:rPr lang="en-US" altLang="zh-TW" sz="700" dirty="0"/>
              <a:t>(</a:t>
            </a:r>
            <a:r>
              <a:rPr lang="en-US" altLang="zh-TW" sz="700" dirty="0" err="1"/>
              <a:t>i.centroid</a:t>
            </a:r>
            <a:r>
              <a:rPr lang="en-US" altLang="zh-TW" sz="700" dirty="0"/>
              <a:t>[1],</a:t>
            </a:r>
            <a:r>
              <a:rPr lang="en-US" altLang="zh-TW" sz="700" dirty="0" err="1"/>
              <a:t>i.centroid</a:t>
            </a:r>
            <a:r>
              <a:rPr lang="en-US" altLang="zh-TW" sz="700" dirty="0"/>
              <a:t>[0],'</a:t>
            </a:r>
            <a:r>
              <a:rPr lang="en-US" altLang="zh-TW" sz="700" dirty="0" err="1"/>
              <a:t>ro</a:t>
            </a:r>
            <a:r>
              <a:rPr lang="en-US" altLang="zh-TW" sz="700" dirty="0"/>
              <a:t>')</a:t>
            </a:r>
          </a:p>
          <a:p>
            <a:r>
              <a:rPr lang="en-US" altLang="zh-TW" sz="700" dirty="0"/>
              <a:t>    # In the bounding box, (</a:t>
            </a:r>
            <a:r>
              <a:rPr lang="en-US" altLang="zh-TW" sz="700" dirty="0" err="1"/>
              <a:t>lr,lc</a:t>
            </a:r>
            <a:r>
              <a:rPr lang="en-US" altLang="zh-TW" sz="700" dirty="0"/>
              <a:t>) are the</a:t>
            </a:r>
          </a:p>
          <a:p>
            <a:r>
              <a:rPr lang="en-US" altLang="zh-TW" sz="700" dirty="0"/>
              <a:t>    # co-ordinates of the lower left corner and</a:t>
            </a:r>
          </a:p>
          <a:p>
            <a:r>
              <a:rPr lang="en-US" altLang="zh-TW" sz="700" dirty="0"/>
              <a:t>    # (</a:t>
            </a:r>
            <a:r>
              <a:rPr lang="en-US" altLang="zh-TW" sz="700" dirty="0" err="1"/>
              <a:t>ur,uc</a:t>
            </a:r>
            <a:r>
              <a:rPr lang="en-US" altLang="zh-TW" sz="700" dirty="0"/>
              <a:t>) are the co-ordinates</a:t>
            </a:r>
          </a:p>
          <a:p>
            <a:r>
              <a:rPr lang="en-US" altLang="zh-TW" sz="700" dirty="0"/>
              <a:t>    # of the top right corner.</a:t>
            </a:r>
          </a:p>
          <a:p>
            <a:r>
              <a:rPr lang="en-US" altLang="zh-TW" sz="700" dirty="0"/>
              <a:t>    </a:t>
            </a:r>
            <a:r>
              <a:rPr lang="en-US" altLang="zh-TW" sz="700" dirty="0" err="1"/>
              <a:t>lr</a:t>
            </a:r>
            <a:r>
              <a:rPr lang="en-US" altLang="zh-TW" sz="700" dirty="0"/>
              <a:t>, lc, </a:t>
            </a:r>
            <a:r>
              <a:rPr lang="en-US" altLang="zh-TW" sz="700" dirty="0" err="1"/>
              <a:t>ur</a:t>
            </a:r>
            <a:r>
              <a:rPr lang="en-US" altLang="zh-TW" sz="700" dirty="0"/>
              <a:t>, </a:t>
            </a:r>
            <a:r>
              <a:rPr lang="en-US" altLang="zh-TW" sz="700" dirty="0" err="1"/>
              <a:t>uc</a:t>
            </a:r>
            <a:r>
              <a:rPr lang="en-US" altLang="zh-TW" sz="700" dirty="0"/>
              <a:t> = </a:t>
            </a:r>
            <a:r>
              <a:rPr lang="en-US" altLang="zh-TW" sz="700" dirty="0" err="1"/>
              <a:t>i.bbox</a:t>
            </a:r>
            <a:endParaRPr lang="en-US" altLang="zh-TW" sz="700" dirty="0"/>
          </a:p>
          <a:p>
            <a:r>
              <a:rPr lang="en-US" altLang="zh-TW" sz="700" dirty="0"/>
              <a:t>    # The width and the height of the bounding box</a:t>
            </a:r>
          </a:p>
          <a:p>
            <a:r>
              <a:rPr lang="en-US" altLang="zh-TW" sz="700" dirty="0"/>
              <a:t>    # is computed.</a:t>
            </a:r>
          </a:p>
          <a:p>
            <a:r>
              <a:rPr lang="en-US" altLang="zh-TW" sz="700" dirty="0"/>
              <a:t>    </a:t>
            </a:r>
            <a:r>
              <a:rPr lang="en-US" altLang="zh-TW" sz="700" dirty="0" err="1"/>
              <a:t>rec_width</a:t>
            </a:r>
            <a:r>
              <a:rPr lang="en-US" altLang="zh-TW" sz="700" dirty="0"/>
              <a:t> = </a:t>
            </a:r>
            <a:r>
              <a:rPr lang="en-US" altLang="zh-TW" sz="700" dirty="0" err="1"/>
              <a:t>uc</a:t>
            </a:r>
            <a:r>
              <a:rPr lang="en-US" altLang="zh-TW" sz="700" dirty="0"/>
              <a:t> - lc</a:t>
            </a:r>
          </a:p>
          <a:p>
            <a:r>
              <a:rPr lang="en-US" altLang="zh-TW" sz="700" dirty="0"/>
              <a:t>    </a:t>
            </a:r>
            <a:r>
              <a:rPr lang="en-US" altLang="zh-TW" sz="700" dirty="0" err="1"/>
              <a:t>rec_height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ur</a:t>
            </a:r>
            <a:r>
              <a:rPr lang="en-US" altLang="zh-TW" sz="700" dirty="0"/>
              <a:t> - </a:t>
            </a:r>
            <a:r>
              <a:rPr lang="en-US" altLang="zh-TW" sz="700" dirty="0" err="1"/>
              <a:t>lr</a:t>
            </a:r>
            <a:endParaRPr lang="en-US" altLang="zh-TW" sz="700" dirty="0"/>
          </a:p>
          <a:p>
            <a:endParaRPr lang="en-US" altLang="zh-TW" sz="700" dirty="0"/>
          </a:p>
          <a:p>
            <a:r>
              <a:rPr lang="en-US" altLang="zh-TW" sz="700" dirty="0"/>
              <a:t>    # Rectangular boxes with</a:t>
            </a:r>
          </a:p>
          <a:p>
            <a:r>
              <a:rPr lang="en-US" altLang="zh-TW" sz="700" dirty="0"/>
              <a:t>	# origin at (</a:t>
            </a:r>
            <a:r>
              <a:rPr lang="en-US" altLang="zh-TW" sz="700" dirty="0" err="1"/>
              <a:t>lr,lc</a:t>
            </a:r>
            <a:r>
              <a:rPr lang="en-US" altLang="zh-TW" sz="700" dirty="0"/>
              <a:t>) are drawn.</a:t>
            </a:r>
          </a:p>
          <a:p>
            <a:r>
              <a:rPr lang="en-US" altLang="zh-TW" sz="700" dirty="0"/>
              <a:t>    </a:t>
            </a:r>
            <a:r>
              <a:rPr lang="en-US" altLang="zh-TW" sz="700" dirty="0" err="1"/>
              <a:t>rect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mpatches.Rectangle</a:t>
            </a:r>
            <a:r>
              <a:rPr lang="en-US" altLang="zh-TW" sz="700" dirty="0"/>
              <a:t>((lc, </a:t>
            </a:r>
            <a:r>
              <a:rPr lang="en-US" altLang="zh-TW" sz="700" dirty="0" err="1"/>
              <a:t>lr</a:t>
            </a:r>
            <a:r>
              <a:rPr lang="en-US" altLang="zh-TW" sz="700" dirty="0"/>
              <a:t>),</a:t>
            </a:r>
            <a:r>
              <a:rPr lang="en-US" altLang="zh-TW" sz="700" dirty="0" err="1"/>
              <a:t>rec_width</a:t>
            </a:r>
            <a:r>
              <a:rPr lang="en-US" altLang="zh-TW" sz="700" dirty="0"/>
              <a:t>,</a:t>
            </a:r>
          </a:p>
          <a:p>
            <a:r>
              <a:rPr lang="en-US" altLang="zh-TW" sz="700" dirty="0"/>
              <a:t>           </a:t>
            </a:r>
            <a:r>
              <a:rPr lang="en-US" altLang="zh-TW" sz="700" dirty="0" err="1"/>
              <a:t>rec_height,fill</a:t>
            </a:r>
            <a:r>
              <a:rPr lang="en-US" altLang="zh-TW" sz="700" dirty="0"/>
              <a:t>=</a:t>
            </a:r>
            <a:r>
              <a:rPr lang="en-US" altLang="zh-TW" sz="700" dirty="0" err="1"/>
              <a:t>False,edgecolor</a:t>
            </a:r>
            <a:r>
              <a:rPr lang="en-US" altLang="zh-TW" sz="700" dirty="0"/>
              <a:t>='black',</a:t>
            </a:r>
          </a:p>
          <a:p>
            <a:r>
              <a:rPr lang="en-US" altLang="zh-TW" sz="700" dirty="0"/>
              <a:t>           linewidth=2)</a:t>
            </a:r>
          </a:p>
          <a:p>
            <a:r>
              <a:rPr lang="en-US" altLang="zh-TW" sz="700" dirty="0"/>
              <a:t>    # This adds the rectangular boxes to the plot.</a:t>
            </a:r>
          </a:p>
          <a:p>
            <a:r>
              <a:rPr lang="en-US" altLang="zh-TW" sz="700" dirty="0"/>
              <a:t>    </a:t>
            </a:r>
            <a:r>
              <a:rPr lang="en-US" altLang="zh-TW" sz="700" dirty="0" err="1"/>
              <a:t>ax.add_patch</a:t>
            </a:r>
            <a:r>
              <a:rPr lang="en-US" altLang="zh-TW" sz="700" dirty="0"/>
              <a:t>(</a:t>
            </a:r>
            <a:r>
              <a:rPr lang="en-US" altLang="zh-TW" sz="700" dirty="0" err="1"/>
              <a:t>rect</a:t>
            </a:r>
            <a:r>
              <a:rPr lang="en-US" altLang="zh-TW" sz="700" dirty="0"/>
              <a:t>)</a:t>
            </a:r>
          </a:p>
          <a:p>
            <a:endParaRPr lang="en-US" altLang="zh-TW" sz="700" dirty="0"/>
          </a:p>
          <a:p>
            <a:r>
              <a:rPr lang="en-US" altLang="zh-TW" sz="700" dirty="0" err="1"/>
              <a:t>plt.savefig</a:t>
            </a:r>
            <a:r>
              <a:rPr lang="en-US" altLang="zh-TW" sz="700" dirty="0"/>
              <a:t>('/content/drive/</a:t>
            </a:r>
            <a:r>
              <a:rPr lang="en-US" altLang="zh-TW" sz="700" dirty="0" err="1"/>
              <a:t>MyDrive</a:t>
            </a:r>
            <a:r>
              <a:rPr lang="en-US" altLang="zh-TW" sz="700" dirty="0"/>
              <a:t>/DIP </a:t>
            </a:r>
            <a:r>
              <a:rPr lang="en-US" altLang="zh-TW" sz="700" dirty="0" err="1"/>
              <a:t>colab</a:t>
            </a:r>
            <a:r>
              <a:rPr lang="en-US" altLang="zh-TW" sz="700" dirty="0"/>
              <a:t>/OUTPUT/RCIMD_SC_TEST1_c1.png')</a:t>
            </a:r>
          </a:p>
          <a:p>
            <a:r>
              <a:rPr lang="en-US" altLang="zh-TW" sz="700" dirty="0" err="1"/>
              <a:t>plt.show</a:t>
            </a:r>
            <a:r>
              <a:rPr lang="en-US" altLang="zh-TW" sz="700" dirty="0"/>
              <a:t>()</a:t>
            </a:r>
            <a:endParaRPr lang="zh-TW" altLang="en-US" sz="700" dirty="0"/>
          </a:p>
        </p:txBody>
      </p:sp>
      <p:pic>
        <p:nvPicPr>
          <p:cNvPr id="6" name="圖片 5" descr="一張含有 文字, 金屬器皿 的圖片&#10;&#10;自動產生的描述">
            <a:extLst>
              <a:ext uri="{FF2B5EF4-FFF2-40B4-BE49-F238E27FC236}">
                <a16:creationId xmlns:a16="http://schemas.microsoft.com/office/drawing/2014/main" id="{2ADD0973-40F8-4ABE-9462-7632C9F98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5" y="1180556"/>
            <a:ext cx="5220152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3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Hough Circle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C5C231-49FD-4DDF-ABAD-761CFFBD1750}"/>
              </a:ext>
            </a:extLst>
          </p:cNvPr>
          <p:cNvSpPr txBox="1"/>
          <p:nvPr/>
        </p:nvSpPr>
        <p:spPr>
          <a:xfrm>
            <a:off x="135593" y="1170318"/>
            <a:ext cx="621697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# opening the image and converting it to grayscale</a:t>
            </a:r>
          </a:p>
          <a:p>
            <a:r>
              <a:rPr lang="en-US" altLang="zh-TW" sz="1200" dirty="0"/>
              <a:t>a = </a:t>
            </a:r>
            <a:r>
              <a:rPr lang="en-US" altLang="zh-TW" sz="1200" dirty="0" err="1"/>
              <a:t>Image.open</a:t>
            </a:r>
            <a:r>
              <a:rPr lang="en-US" altLang="zh-TW" sz="1200" dirty="0"/>
              <a:t>('/content/drive/</a:t>
            </a:r>
            <a:r>
              <a:rPr lang="en-US" altLang="zh-TW" sz="1200" dirty="0" err="1"/>
              <a:t>MyDrive</a:t>
            </a:r>
            <a:r>
              <a:rPr lang="en-US" altLang="zh-TW" sz="1200" dirty="0"/>
              <a:t>/DIP </a:t>
            </a:r>
            <a:r>
              <a:rPr lang="en-US" altLang="zh-TW" sz="1200" dirty="0" err="1"/>
              <a:t>colab</a:t>
            </a:r>
            <a:r>
              <a:rPr lang="en-US" altLang="zh-TW" sz="1200" dirty="0"/>
              <a:t>/RCIMD_SC_TEST1.jpg')</a:t>
            </a:r>
          </a:p>
          <a:p>
            <a:r>
              <a:rPr lang="en-US" altLang="zh-TW" sz="1200" dirty="0"/>
              <a:t>a = </a:t>
            </a:r>
            <a:r>
              <a:rPr lang="en-US" altLang="zh-TW" sz="1200" dirty="0" err="1"/>
              <a:t>a.convert</a:t>
            </a:r>
            <a:r>
              <a:rPr lang="en-US" altLang="zh-TW" sz="1200" dirty="0"/>
              <a:t>('L')</a:t>
            </a:r>
          </a:p>
          <a:p>
            <a:r>
              <a:rPr lang="en-US" altLang="zh-TW" sz="1200" dirty="0"/>
              <a:t># Median filter is performed on the</a:t>
            </a:r>
          </a:p>
          <a:p>
            <a:r>
              <a:rPr lang="en-US" altLang="zh-TW" sz="1200" dirty="0"/>
              <a:t># image to remove noise.</a:t>
            </a:r>
          </a:p>
          <a:p>
            <a:r>
              <a:rPr lang="en-US" altLang="zh-TW" sz="1200" dirty="0" err="1"/>
              <a:t>img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scipy.ndimage.filters.median_filter</a:t>
            </a:r>
            <a:r>
              <a:rPr lang="en-US" altLang="zh-TW" sz="1200" dirty="0"/>
              <a:t>(</a:t>
            </a:r>
            <a:r>
              <a:rPr lang="en-US" altLang="zh-TW" sz="1200" dirty="0" err="1"/>
              <a:t>a,size</a:t>
            </a:r>
            <a:r>
              <a:rPr lang="en-US" altLang="zh-TW" sz="1200" dirty="0"/>
              <a:t>=10)</a:t>
            </a:r>
          </a:p>
          <a:p>
            <a:r>
              <a:rPr lang="en-US" altLang="zh-TW" sz="1200" dirty="0"/>
              <a:t># Circles are determined using</a:t>
            </a:r>
          </a:p>
          <a:p>
            <a:r>
              <a:rPr lang="en-US" altLang="zh-TW" sz="1200" dirty="0"/>
              <a:t># Hough circles transform.</a:t>
            </a:r>
          </a:p>
          <a:p>
            <a:r>
              <a:rPr lang="en-US" altLang="zh-TW" sz="1200" dirty="0"/>
              <a:t>circles = cv2.HoughCircles(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,</a:t>
            </a:r>
          </a:p>
          <a:p>
            <a:r>
              <a:rPr lang="en-US" altLang="zh-TW" sz="1200" dirty="0"/>
              <a:t>          cv2.HOUGH_GRADIENT,1,10,param1=100,</a:t>
            </a:r>
          </a:p>
          <a:p>
            <a:r>
              <a:rPr lang="en-US" altLang="zh-TW" sz="1200" dirty="0"/>
              <a:t>          param2=30,minRadius=100,maxRadius=300)</a:t>
            </a:r>
          </a:p>
          <a:p>
            <a:r>
              <a:rPr lang="en-US" altLang="zh-TW" sz="1200" dirty="0"/>
              <a:t># circles image is rounded to unsigned integer 16.</a:t>
            </a:r>
          </a:p>
          <a:p>
            <a:r>
              <a:rPr lang="en-US" altLang="zh-TW" sz="1200" dirty="0"/>
              <a:t>circles = np.uint16(</a:t>
            </a:r>
            <a:r>
              <a:rPr lang="en-US" altLang="zh-TW" sz="1200" dirty="0" err="1"/>
              <a:t>np.around</a:t>
            </a:r>
            <a:r>
              <a:rPr lang="en-US" altLang="zh-TW" sz="1200" dirty="0"/>
              <a:t>(circles))</a:t>
            </a:r>
          </a:p>
          <a:p>
            <a:r>
              <a:rPr lang="en-US" altLang="zh-TW" sz="1200" dirty="0"/>
              <a:t># For each detected circle.</a:t>
            </a:r>
          </a:p>
          <a:p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 in circles[0,:]:</a:t>
            </a:r>
          </a:p>
          <a:p>
            <a:r>
              <a:rPr lang="en-US" altLang="zh-TW" sz="1200" dirty="0"/>
              <a:t>	# An outer circle is drawn for visualization.</a:t>
            </a:r>
          </a:p>
          <a:p>
            <a:r>
              <a:rPr lang="en-US" altLang="zh-TW" sz="1200" dirty="0"/>
              <a:t>    cv2.circle(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,(</a:t>
            </a:r>
            <a:r>
              <a:rPr lang="en-US" altLang="zh-TW" sz="1200" dirty="0" err="1"/>
              <a:t>i</a:t>
            </a:r>
            <a:r>
              <a:rPr lang="en-US" altLang="zh-TW" sz="1200" dirty="0"/>
              <a:t>[0],</a:t>
            </a:r>
            <a:r>
              <a:rPr lang="en-US" altLang="zh-TW" sz="1200" dirty="0" err="1"/>
              <a:t>i</a:t>
            </a:r>
            <a:r>
              <a:rPr lang="en-US" altLang="zh-TW" sz="1200" dirty="0"/>
              <a:t>[1]),</a:t>
            </a:r>
            <a:r>
              <a:rPr lang="en-US" altLang="zh-TW" sz="1200" dirty="0" err="1"/>
              <a:t>i</a:t>
            </a:r>
            <a:r>
              <a:rPr lang="en-US" altLang="zh-TW" sz="1200" dirty="0"/>
              <a:t>[2],(0,255,0),2)</a:t>
            </a:r>
          </a:p>
          <a:p>
            <a:r>
              <a:rPr lang="en-US" altLang="zh-TW" sz="1200" dirty="0"/>
              <a:t>	# its center is marked</a:t>
            </a:r>
          </a:p>
          <a:p>
            <a:r>
              <a:rPr lang="en-US" altLang="zh-TW" sz="1200" dirty="0"/>
              <a:t>    cv2.circle(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,(</a:t>
            </a:r>
            <a:r>
              <a:rPr lang="en-US" altLang="zh-TW" sz="1200" dirty="0" err="1"/>
              <a:t>i</a:t>
            </a:r>
            <a:r>
              <a:rPr lang="en-US" altLang="zh-TW" sz="1200" dirty="0"/>
              <a:t>[0],</a:t>
            </a:r>
            <a:r>
              <a:rPr lang="en-US" altLang="zh-TW" sz="1200" dirty="0" err="1"/>
              <a:t>i</a:t>
            </a:r>
            <a:r>
              <a:rPr lang="en-US" altLang="zh-TW" sz="1200" dirty="0"/>
              <a:t>[1]),2,(0,0,255),3)</a:t>
            </a:r>
          </a:p>
          <a:p>
            <a:r>
              <a:rPr lang="en-US" altLang="zh-TW" sz="1200" dirty="0"/>
              <a:t># Saving the image as houghcircles_output.png</a:t>
            </a:r>
          </a:p>
          <a:p>
            <a:r>
              <a:rPr lang="en-US" altLang="zh-TW" sz="1200" dirty="0"/>
              <a:t>fig = </a:t>
            </a:r>
            <a:r>
              <a:rPr lang="en-US" altLang="zh-TW" sz="1200" dirty="0" err="1"/>
              <a:t>plt.figure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figsize</a:t>
            </a:r>
            <a:r>
              <a:rPr lang="en-US" altLang="zh-TW" sz="1200" dirty="0"/>
              <a:t>=(80, 80))</a:t>
            </a:r>
          </a:p>
          <a:p>
            <a:r>
              <a:rPr lang="en-US" altLang="zh-TW" sz="1200" dirty="0"/>
              <a:t>ax = </a:t>
            </a:r>
            <a:r>
              <a:rPr lang="en-US" altLang="zh-TW" sz="1200" dirty="0" err="1"/>
              <a:t>fig.add_subplot</a:t>
            </a:r>
            <a:r>
              <a:rPr lang="en-US" altLang="zh-TW" sz="1200" dirty="0"/>
              <a:t>(1, 2, 1)</a:t>
            </a:r>
          </a:p>
          <a:p>
            <a:r>
              <a:rPr lang="en-US" altLang="zh-TW" sz="1200" dirty="0" err="1"/>
              <a:t>imgplot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plt.imshow</a:t>
            </a:r>
            <a:r>
              <a:rPr lang="en-US" altLang="zh-TW" sz="1200" dirty="0"/>
              <a:t>(a, </a:t>
            </a:r>
            <a:r>
              <a:rPr lang="en-US" altLang="zh-TW" sz="1200" dirty="0" err="1"/>
              <a:t>cmap</a:t>
            </a:r>
            <a:r>
              <a:rPr lang="en-US" altLang="zh-TW" sz="1200" dirty="0"/>
              <a:t>='gray')</a:t>
            </a:r>
          </a:p>
          <a:p>
            <a:r>
              <a:rPr lang="en-US" altLang="zh-TW" sz="1200" dirty="0" err="1"/>
              <a:t>ax.set_title</a:t>
            </a:r>
            <a:r>
              <a:rPr lang="en-US" altLang="zh-TW" sz="1200" dirty="0"/>
              <a:t>('Before')</a:t>
            </a:r>
          </a:p>
          <a:p>
            <a:r>
              <a:rPr lang="en-US" altLang="zh-TW" sz="1200" dirty="0"/>
              <a:t>ax = </a:t>
            </a:r>
            <a:r>
              <a:rPr lang="en-US" altLang="zh-TW" sz="1200" dirty="0" err="1"/>
              <a:t>fig.add_subplot</a:t>
            </a:r>
            <a:r>
              <a:rPr lang="en-US" altLang="zh-TW" sz="1200" dirty="0"/>
              <a:t>(1, 2, 2)</a:t>
            </a:r>
          </a:p>
          <a:p>
            <a:r>
              <a:rPr lang="en-US" altLang="zh-TW" sz="1200" dirty="0" err="1"/>
              <a:t>imgplot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plt.imshow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img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cmap</a:t>
            </a:r>
            <a:r>
              <a:rPr lang="en-US" altLang="zh-TW" sz="1200" dirty="0"/>
              <a:t>='gray')</a:t>
            </a:r>
          </a:p>
          <a:p>
            <a:r>
              <a:rPr lang="en-US" altLang="zh-TW" sz="1200" dirty="0" err="1"/>
              <a:t>ax.set_title</a:t>
            </a:r>
            <a:r>
              <a:rPr lang="en-US" altLang="zh-TW" sz="1200" dirty="0"/>
              <a:t>('After')</a:t>
            </a:r>
          </a:p>
          <a:p>
            <a:r>
              <a:rPr lang="en-US" altLang="zh-TW" sz="1200" dirty="0" err="1"/>
              <a:t>plt.savefig</a:t>
            </a:r>
            <a:r>
              <a:rPr lang="en-US" altLang="zh-TW" sz="1200" dirty="0"/>
              <a:t>('/content/drive/</a:t>
            </a:r>
            <a:r>
              <a:rPr lang="en-US" altLang="zh-TW" sz="1200" dirty="0" err="1"/>
              <a:t>MyDrive</a:t>
            </a:r>
            <a:r>
              <a:rPr lang="en-US" altLang="zh-TW" sz="1200" dirty="0"/>
              <a:t>/DIP </a:t>
            </a:r>
            <a:r>
              <a:rPr lang="en-US" altLang="zh-TW" sz="1200" dirty="0" err="1"/>
              <a:t>colab</a:t>
            </a:r>
            <a:r>
              <a:rPr lang="en-US" altLang="zh-TW" sz="1200" dirty="0"/>
              <a:t>/OUTPUT/RCIMD_SC_TEST1_1_Hough Circle.png')</a:t>
            </a:r>
          </a:p>
          <a:p>
            <a:r>
              <a:rPr lang="en-US" altLang="zh-TW" sz="1200" dirty="0" err="1"/>
              <a:t>plt.show</a:t>
            </a:r>
            <a:r>
              <a:rPr lang="en-US" altLang="zh-TW" sz="1200" dirty="0"/>
              <a:t>()</a:t>
            </a:r>
            <a:endParaRPr lang="zh-TW" altLang="en-US" sz="1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7FE90C-82DF-47D9-B905-CBF93B0F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9" y="2727759"/>
            <a:ext cx="5090601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69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E8AC8-DCD5-4DA3-BBA1-A389C5C4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DE669-5A86-4477-BAFB-15EC325FB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4" y="2664611"/>
            <a:ext cx="10515600" cy="2067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3800" dirty="0"/>
              <a:t>CH11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2326489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91"/>
            <a:ext cx="10515600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Neural Network Example Code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135593" y="718040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C7D544-8A58-4386-B1C2-BE8553CCAA80}"/>
              </a:ext>
            </a:extLst>
          </p:cNvPr>
          <p:cNvSpPr txBox="1"/>
          <p:nvPr/>
        </p:nvSpPr>
        <p:spPr>
          <a:xfrm>
            <a:off x="346435" y="902706"/>
            <a:ext cx="6216976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700" dirty="0"/>
              <a:t># Size of image is 28x28x1 channel.</a:t>
            </a:r>
          </a:p>
          <a:p>
            <a:r>
              <a:rPr lang="en-US" altLang="zh-TW" sz="700" dirty="0" err="1"/>
              <a:t>input_shape</a:t>
            </a:r>
            <a:r>
              <a:rPr lang="en-US" altLang="zh-TW" sz="700" dirty="0"/>
              <a:t> = (28, 28, 1)</a:t>
            </a:r>
          </a:p>
          <a:p>
            <a:r>
              <a:rPr lang="en-US" altLang="zh-TW" sz="700" dirty="0" err="1"/>
              <a:t>batch_size</a:t>
            </a:r>
            <a:r>
              <a:rPr lang="en-US" altLang="zh-TW" sz="700" dirty="0"/>
              <a:t> = 64</a:t>
            </a:r>
          </a:p>
          <a:p>
            <a:r>
              <a:rPr lang="en-US" altLang="zh-TW" sz="700" dirty="0"/>
              <a:t># number of possible outcomes [0-9]</a:t>
            </a:r>
          </a:p>
          <a:p>
            <a:r>
              <a:rPr lang="en-US" altLang="zh-TW" sz="700" dirty="0" err="1"/>
              <a:t>nclasses</a:t>
            </a:r>
            <a:r>
              <a:rPr lang="en-US" altLang="zh-TW" sz="700" dirty="0"/>
              <a:t> = 10</a:t>
            </a:r>
          </a:p>
          <a:p>
            <a:r>
              <a:rPr lang="en-US" altLang="zh-TW" sz="700" dirty="0"/>
              <a:t>epochs = 3</a:t>
            </a:r>
          </a:p>
          <a:p>
            <a:endParaRPr lang="en-US" altLang="zh-TW" sz="700" dirty="0"/>
          </a:p>
          <a:p>
            <a:r>
              <a:rPr lang="en-US" altLang="zh-TW" sz="700" dirty="0"/>
              <a:t># Fetch the train and test data.</a:t>
            </a:r>
          </a:p>
          <a:p>
            <a:r>
              <a:rPr lang="en-US" altLang="zh-TW" sz="700" dirty="0"/>
              <a:t>(</a:t>
            </a:r>
            <a:r>
              <a:rPr lang="en-US" altLang="zh-TW" sz="700" dirty="0" err="1"/>
              <a:t>x_train</a:t>
            </a:r>
            <a:r>
              <a:rPr lang="en-US" altLang="zh-TW" sz="700" dirty="0"/>
              <a:t>, </a:t>
            </a:r>
            <a:r>
              <a:rPr lang="en-US" altLang="zh-TW" sz="700" dirty="0" err="1"/>
              <a:t>y_train</a:t>
            </a:r>
            <a:r>
              <a:rPr lang="en-US" altLang="zh-TW" sz="700" dirty="0"/>
              <a:t>), (</a:t>
            </a:r>
            <a:r>
              <a:rPr lang="en-US" altLang="zh-TW" sz="700" dirty="0" err="1"/>
              <a:t>x_test</a:t>
            </a:r>
            <a:r>
              <a:rPr lang="en-US" altLang="zh-TW" sz="700" dirty="0"/>
              <a:t>, </a:t>
            </a:r>
            <a:r>
              <a:rPr lang="en-US" altLang="zh-TW" sz="700" dirty="0" err="1"/>
              <a:t>y_test</a:t>
            </a:r>
            <a:r>
              <a:rPr lang="en-US" altLang="zh-TW" sz="700" dirty="0"/>
              <a:t>) = </a:t>
            </a:r>
            <a:r>
              <a:rPr lang="en-US" altLang="zh-TW" sz="700" dirty="0" err="1"/>
              <a:t>mnist.load_data</a:t>
            </a:r>
            <a:r>
              <a:rPr lang="en-US" altLang="zh-TW" sz="700" dirty="0"/>
              <a:t>()</a:t>
            </a:r>
          </a:p>
          <a:p>
            <a:endParaRPr lang="en-US" altLang="zh-TW" sz="700" dirty="0"/>
          </a:p>
          <a:p>
            <a:r>
              <a:rPr lang="en-US" altLang="zh-TW" sz="700" dirty="0"/>
              <a:t># Normalize the image so that all pixel values</a:t>
            </a:r>
          </a:p>
          <a:p>
            <a:r>
              <a:rPr lang="en-US" altLang="zh-TW" sz="700" dirty="0"/>
              <a:t># are between -0.5 and +0.5.</a:t>
            </a:r>
          </a:p>
          <a:p>
            <a:r>
              <a:rPr lang="en-US" altLang="zh-TW" sz="700" dirty="0" err="1"/>
              <a:t>x_train</a:t>
            </a:r>
            <a:r>
              <a:rPr lang="en-US" altLang="zh-TW" sz="700" dirty="0"/>
              <a:t> = (</a:t>
            </a:r>
            <a:r>
              <a:rPr lang="en-US" altLang="zh-TW" sz="700" dirty="0" err="1"/>
              <a:t>x_train</a:t>
            </a:r>
            <a:r>
              <a:rPr lang="en-US" altLang="zh-TW" sz="700" dirty="0"/>
              <a:t> / 255) - 0.5</a:t>
            </a:r>
          </a:p>
          <a:p>
            <a:r>
              <a:rPr lang="en-US" altLang="zh-TW" sz="700" dirty="0" err="1"/>
              <a:t>x_test</a:t>
            </a:r>
            <a:r>
              <a:rPr lang="en-US" altLang="zh-TW" sz="700" dirty="0"/>
              <a:t> = (</a:t>
            </a:r>
            <a:r>
              <a:rPr lang="en-US" altLang="zh-TW" sz="700" dirty="0" err="1"/>
              <a:t>x_test</a:t>
            </a:r>
            <a:r>
              <a:rPr lang="en-US" altLang="zh-TW" sz="700" dirty="0"/>
              <a:t> / 255) - 0.5</a:t>
            </a:r>
          </a:p>
          <a:p>
            <a:endParaRPr lang="en-US" altLang="zh-TW" sz="700" dirty="0"/>
          </a:p>
          <a:p>
            <a:r>
              <a:rPr lang="en-US" altLang="zh-TW" sz="700" dirty="0"/>
              <a:t># Reshape the train and test images to size 28x28x1.</a:t>
            </a:r>
          </a:p>
          <a:p>
            <a:r>
              <a:rPr lang="en-US" altLang="zh-TW" sz="700" dirty="0" err="1"/>
              <a:t>x_train</a:t>
            </a:r>
            <a:r>
              <a:rPr lang="en-US" altLang="zh-TW" sz="700" dirty="0"/>
              <a:t> = </a:t>
            </a:r>
            <a:r>
              <a:rPr lang="en-US" altLang="zh-TW" sz="700" dirty="0" err="1"/>
              <a:t>x_train.reshape</a:t>
            </a:r>
            <a:r>
              <a:rPr lang="en-US" altLang="zh-TW" sz="700" dirty="0"/>
              <a:t>((</a:t>
            </a:r>
            <a:r>
              <a:rPr lang="en-US" altLang="zh-TW" sz="700" dirty="0" err="1"/>
              <a:t>x_train.shape</a:t>
            </a:r>
            <a:r>
              <a:rPr lang="en-US" altLang="zh-TW" sz="700" dirty="0"/>
              <a:t>[0], *</a:t>
            </a:r>
            <a:r>
              <a:rPr lang="en-US" altLang="zh-TW" sz="700" dirty="0" err="1"/>
              <a:t>input_shape</a:t>
            </a:r>
            <a:r>
              <a:rPr lang="en-US" altLang="zh-TW" sz="700" dirty="0"/>
              <a:t>))</a:t>
            </a:r>
          </a:p>
          <a:p>
            <a:r>
              <a:rPr lang="en-US" altLang="zh-TW" sz="700" dirty="0" err="1"/>
              <a:t>x_test</a:t>
            </a:r>
            <a:r>
              <a:rPr lang="en-US" altLang="zh-TW" sz="700" dirty="0"/>
              <a:t> = </a:t>
            </a:r>
            <a:r>
              <a:rPr lang="en-US" altLang="zh-TW" sz="700" dirty="0" err="1"/>
              <a:t>x_test.reshape</a:t>
            </a:r>
            <a:r>
              <a:rPr lang="en-US" altLang="zh-TW" sz="700" dirty="0"/>
              <a:t>((</a:t>
            </a:r>
            <a:r>
              <a:rPr lang="en-US" altLang="zh-TW" sz="700" dirty="0" err="1"/>
              <a:t>x_test.shape</a:t>
            </a:r>
            <a:r>
              <a:rPr lang="en-US" altLang="zh-TW" sz="700" dirty="0"/>
              <a:t>[0], *</a:t>
            </a:r>
            <a:r>
              <a:rPr lang="en-US" altLang="zh-TW" sz="700" dirty="0" err="1"/>
              <a:t>input_shape</a:t>
            </a:r>
            <a:r>
              <a:rPr lang="en-US" altLang="zh-TW" sz="700" dirty="0"/>
              <a:t>))</a:t>
            </a:r>
          </a:p>
          <a:p>
            <a:endParaRPr lang="en-US" altLang="zh-TW" sz="700" dirty="0"/>
          </a:p>
          <a:p>
            <a:r>
              <a:rPr lang="en-US" altLang="zh-TW" sz="700" dirty="0"/>
              <a:t># Define the CNN model with 2 convolution layer and</a:t>
            </a:r>
          </a:p>
          <a:p>
            <a:r>
              <a:rPr lang="en-US" altLang="zh-TW" sz="700" dirty="0"/>
              <a:t># 2 max pooling layer followed by a neural network</a:t>
            </a:r>
          </a:p>
          <a:p>
            <a:r>
              <a:rPr lang="en-US" altLang="zh-TW" sz="700" dirty="0"/>
              <a:t># with 1 hidden layer of size 128 nodes.</a:t>
            </a:r>
          </a:p>
          <a:p>
            <a:r>
              <a:rPr lang="en-US" altLang="zh-TW" sz="700" dirty="0"/>
              <a:t>model = Sequential()</a:t>
            </a:r>
          </a:p>
          <a:p>
            <a:r>
              <a:rPr lang="en-US" altLang="zh-TW" sz="700" dirty="0" err="1"/>
              <a:t>model.add</a:t>
            </a:r>
            <a:r>
              <a:rPr lang="en-US" altLang="zh-TW" sz="700" dirty="0"/>
              <a:t>(Conv2D(32, </a:t>
            </a:r>
            <a:r>
              <a:rPr lang="en-US" altLang="zh-TW" sz="700" dirty="0" err="1"/>
              <a:t>kernel_size</a:t>
            </a:r>
            <a:r>
              <a:rPr lang="en-US" altLang="zh-TW" sz="700" dirty="0"/>
              <a:t>=(3, 3),</a:t>
            </a:r>
          </a:p>
          <a:p>
            <a:r>
              <a:rPr lang="en-US" altLang="zh-TW" sz="700" dirty="0"/>
              <a:t>                 activation='</a:t>
            </a:r>
            <a:r>
              <a:rPr lang="en-US" altLang="zh-TW" sz="700" dirty="0" err="1"/>
              <a:t>relu</a:t>
            </a:r>
            <a:r>
              <a:rPr lang="en-US" altLang="zh-TW" sz="700" dirty="0"/>
              <a:t>',</a:t>
            </a:r>
          </a:p>
          <a:p>
            <a:r>
              <a:rPr lang="en-US" altLang="zh-TW" sz="700" dirty="0"/>
              <a:t>                 </a:t>
            </a:r>
            <a:r>
              <a:rPr lang="en-US" altLang="zh-TW" sz="700" dirty="0" err="1"/>
              <a:t>input_shape</a:t>
            </a:r>
            <a:r>
              <a:rPr lang="en-US" altLang="zh-TW" sz="700" dirty="0"/>
              <a:t>=</a:t>
            </a:r>
            <a:r>
              <a:rPr lang="en-US" altLang="zh-TW" sz="700" dirty="0" err="1"/>
              <a:t>input_shape</a:t>
            </a:r>
            <a:r>
              <a:rPr lang="en-US" altLang="zh-TW" sz="700" dirty="0"/>
              <a:t>))</a:t>
            </a:r>
          </a:p>
          <a:p>
            <a:r>
              <a:rPr lang="en-US" altLang="zh-TW" sz="700" dirty="0" err="1"/>
              <a:t>model.add</a:t>
            </a:r>
            <a:r>
              <a:rPr lang="en-US" altLang="zh-TW" sz="700" dirty="0"/>
              <a:t>(MaxPooling2D(</a:t>
            </a:r>
            <a:r>
              <a:rPr lang="en-US" altLang="zh-TW" sz="700" dirty="0" err="1"/>
              <a:t>pool_size</a:t>
            </a:r>
            <a:r>
              <a:rPr lang="en-US" altLang="zh-TW" sz="700" dirty="0"/>
              <a:t>=(2, 2)))</a:t>
            </a:r>
          </a:p>
          <a:p>
            <a:r>
              <a:rPr lang="en-US" altLang="zh-TW" sz="700" dirty="0" err="1"/>
              <a:t>model.add</a:t>
            </a:r>
            <a:r>
              <a:rPr lang="en-US" altLang="zh-TW" sz="700" dirty="0"/>
              <a:t>(Conv2D(64, (3, 3), activation='</a:t>
            </a:r>
            <a:r>
              <a:rPr lang="en-US" altLang="zh-TW" sz="700" dirty="0" err="1"/>
              <a:t>relu</a:t>
            </a:r>
            <a:r>
              <a:rPr lang="en-US" altLang="zh-TW" sz="700" dirty="0"/>
              <a:t>'))</a:t>
            </a:r>
          </a:p>
          <a:p>
            <a:r>
              <a:rPr lang="en-US" altLang="zh-TW" sz="700" dirty="0" err="1"/>
              <a:t>model.add</a:t>
            </a:r>
            <a:r>
              <a:rPr lang="en-US" altLang="zh-TW" sz="700" dirty="0"/>
              <a:t>(MaxPooling2D(</a:t>
            </a:r>
            <a:r>
              <a:rPr lang="en-US" altLang="zh-TW" sz="700" dirty="0" err="1"/>
              <a:t>pool_size</a:t>
            </a:r>
            <a:r>
              <a:rPr lang="en-US" altLang="zh-TW" sz="700" dirty="0"/>
              <a:t>=(2, 2)))</a:t>
            </a:r>
          </a:p>
          <a:p>
            <a:r>
              <a:rPr lang="en-US" altLang="zh-TW" sz="700" dirty="0" err="1"/>
              <a:t>model.add</a:t>
            </a:r>
            <a:r>
              <a:rPr lang="en-US" altLang="zh-TW" sz="700" dirty="0"/>
              <a:t>(Flatten())</a:t>
            </a:r>
          </a:p>
          <a:p>
            <a:r>
              <a:rPr lang="en-US" altLang="zh-TW" sz="700" dirty="0" err="1"/>
              <a:t>model.add</a:t>
            </a:r>
            <a:r>
              <a:rPr lang="en-US" altLang="zh-TW" sz="700" dirty="0"/>
              <a:t>(Dense(128, activation='</a:t>
            </a:r>
            <a:r>
              <a:rPr lang="en-US" altLang="zh-TW" sz="700" dirty="0" err="1"/>
              <a:t>relu</a:t>
            </a:r>
            <a:r>
              <a:rPr lang="en-US" altLang="zh-TW" sz="700" dirty="0"/>
              <a:t>'))</a:t>
            </a:r>
          </a:p>
          <a:p>
            <a:r>
              <a:rPr lang="en-US" altLang="zh-TW" sz="700" dirty="0" err="1"/>
              <a:t>model.add</a:t>
            </a:r>
            <a:r>
              <a:rPr lang="en-US" altLang="zh-TW" sz="700" dirty="0"/>
              <a:t>(Dense(</a:t>
            </a:r>
            <a:r>
              <a:rPr lang="en-US" altLang="zh-TW" sz="700" dirty="0" err="1"/>
              <a:t>nclasses</a:t>
            </a:r>
            <a:r>
              <a:rPr lang="en-US" altLang="zh-TW" sz="700" dirty="0"/>
              <a:t>, activation='</a:t>
            </a:r>
            <a:r>
              <a:rPr lang="en-US" altLang="zh-TW" sz="700" dirty="0" err="1"/>
              <a:t>softmax</a:t>
            </a:r>
            <a:r>
              <a:rPr lang="en-US" altLang="zh-TW" sz="700" dirty="0"/>
              <a:t>'))</a:t>
            </a:r>
          </a:p>
          <a:p>
            <a:endParaRPr lang="en-US" altLang="zh-TW" sz="700" dirty="0"/>
          </a:p>
          <a:p>
            <a:r>
              <a:rPr lang="en-US" altLang="zh-TW" sz="700" dirty="0"/>
              <a:t># Compile the model using Adam optimizer and use</a:t>
            </a:r>
          </a:p>
          <a:p>
            <a:r>
              <a:rPr lang="en-US" altLang="zh-TW" sz="700" dirty="0"/>
              <a:t># the cross entropy loss.</a:t>
            </a:r>
          </a:p>
          <a:p>
            <a:r>
              <a:rPr lang="en-US" altLang="zh-TW" sz="700" dirty="0" err="1"/>
              <a:t>model.compile</a:t>
            </a:r>
            <a:r>
              <a:rPr lang="en-US" altLang="zh-TW" sz="700" dirty="0"/>
              <a:t>(optimizer='</a:t>
            </a:r>
            <a:r>
              <a:rPr lang="en-US" altLang="zh-TW" sz="700" dirty="0" err="1"/>
              <a:t>adam</a:t>
            </a:r>
            <a:r>
              <a:rPr lang="en-US" altLang="zh-TW" sz="700" dirty="0"/>
              <a:t>',</a:t>
            </a:r>
          </a:p>
          <a:p>
            <a:r>
              <a:rPr lang="en-US" altLang="zh-TW" sz="700" dirty="0"/>
              <a:t>              loss='</a:t>
            </a:r>
            <a:r>
              <a:rPr lang="en-US" altLang="zh-TW" sz="700" dirty="0" err="1"/>
              <a:t>categorical_crossentropy</a:t>
            </a:r>
            <a:r>
              <a:rPr lang="en-US" altLang="zh-TW" sz="700" dirty="0"/>
              <a:t>',</a:t>
            </a:r>
          </a:p>
          <a:p>
            <a:r>
              <a:rPr lang="en-US" altLang="zh-TW" sz="700" dirty="0"/>
              <a:t>              metrics=['accuracy'])</a:t>
            </a:r>
          </a:p>
          <a:p>
            <a:endParaRPr lang="en-US" altLang="zh-TW" sz="700" dirty="0"/>
          </a:p>
          <a:p>
            <a:r>
              <a:rPr lang="en-US" altLang="zh-TW" sz="700" dirty="0"/>
              <a:t># Train the model.</a:t>
            </a:r>
          </a:p>
          <a:p>
            <a:r>
              <a:rPr lang="en-US" altLang="zh-TW" sz="700" dirty="0" err="1"/>
              <a:t>model.fit</a:t>
            </a:r>
            <a:r>
              <a:rPr lang="en-US" altLang="zh-TW" sz="700" dirty="0"/>
              <a:t>(</a:t>
            </a:r>
            <a:r>
              <a:rPr lang="en-US" altLang="zh-TW" sz="700" dirty="0" err="1"/>
              <a:t>x_train</a:t>
            </a:r>
            <a:r>
              <a:rPr lang="en-US" altLang="zh-TW" sz="700" dirty="0"/>
              <a:t>, </a:t>
            </a:r>
            <a:r>
              <a:rPr lang="en-US" altLang="zh-TW" sz="700" dirty="0" err="1"/>
              <a:t>to_categorical</a:t>
            </a:r>
            <a:r>
              <a:rPr lang="en-US" altLang="zh-TW" sz="700" dirty="0"/>
              <a:t>(</a:t>
            </a:r>
            <a:r>
              <a:rPr lang="en-US" altLang="zh-TW" sz="700" dirty="0" err="1"/>
              <a:t>y_train</a:t>
            </a:r>
            <a:r>
              <a:rPr lang="en-US" altLang="zh-TW" sz="700" dirty="0"/>
              <a:t>), epochs=epochs,</a:t>
            </a:r>
          </a:p>
          <a:p>
            <a:r>
              <a:rPr lang="en-US" altLang="zh-TW" sz="700" dirty="0"/>
              <a:t>          </a:t>
            </a:r>
            <a:r>
              <a:rPr lang="en-US" altLang="zh-TW" sz="700" dirty="0" err="1"/>
              <a:t>batch_size</a:t>
            </a:r>
            <a:r>
              <a:rPr lang="en-US" altLang="zh-TW" sz="700" dirty="0"/>
              <a:t>=</a:t>
            </a:r>
            <a:r>
              <a:rPr lang="en-US" altLang="zh-TW" sz="700" dirty="0" err="1"/>
              <a:t>batch_size</a:t>
            </a:r>
            <a:r>
              <a:rPr lang="en-US" altLang="zh-TW" sz="700" dirty="0"/>
              <a:t>)</a:t>
            </a:r>
          </a:p>
          <a:p>
            <a:endParaRPr lang="en-US" altLang="zh-TW" sz="700" dirty="0"/>
          </a:p>
          <a:p>
            <a:r>
              <a:rPr lang="en-US" altLang="zh-TW" sz="700" dirty="0"/>
              <a:t># Evaluate the model.</a:t>
            </a:r>
          </a:p>
          <a:p>
            <a:r>
              <a:rPr lang="en-US" altLang="zh-TW" sz="700" dirty="0"/>
              <a:t>score = </a:t>
            </a:r>
            <a:r>
              <a:rPr lang="en-US" altLang="zh-TW" sz="700" dirty="0" err="1"/>
              <a:t>model.evaluate</a:t>
            </a:r>
            <a:r>
              <a:rPr lang="en-US" altLang="zh-TW" sz="700" dirty="0"/>
              <a:t>(</a:t>
            </a:r>
            <a:r>
              <a:rPr lang="en-US" altLang="zh-TW" sz="700" dirty="0" err="1"/>
              <a:t>x_test</a:t>
            </a:r>
            <a:r>
              <a:rPr lang="en-US" altLang="zh-TW" sz="700" dirty="0"/>
              <a:t>, </a:t>
            </a:r>
            <a:r>
              <a:rPr lang="en-US" altLang="zh-TW" sz="700" dirty="0" err="1"/>
              <a:t>to_categorical</a:t>
            </a:r>
            <a:r>
              <a:rPr lang="en-US" altLang="zh-TW" sz="700" dirty="0"/>
              <a:t>(</a:t>
            </a:r>
            <a:r>
              <a:rPr lang="en-US" altLang="zh-TW" sz="700" dirty="0" err="1"/>
              <a:t>y_test</a:t>
            </a:r>
            <a:r>
              <a:rPr lang="en-US" altLang="zh-TW" sz="700" dirty="0"/>
              <a:t>), verbose=0)</a:t>
            </a:r>
          </a:p>
          <a:p>
            <a:r>
              <a:rPr lang="en-US" altLang="zh-TW" sz="700" dirty="0"/>
              <a:t>print('Test loss:', score[0])</a:t>
            </a:r>
          </a:p>
          <a:p>
            <a:r>
              <a:rPr lang="en-US" altLang="zh-TW" sz="700" dirty="0"/>
              <a:t>print('Test accuracy:', score[1])</a:t>
            </a:r>
          </a:p>
          <a:p>
            <a:r>
              <a:rPr lang="en-US" altLang="zh-TW" sz="700" dirty="0"/>
              <a:t>#plt.imshow(model)</a:t>
            </a:r>
          </a:p>
          <a:p>
            <a:r>
              <a:rPr lang="en-US" altLang="zh-TW" sz="700" dirty="0" err="1"/>
              <a:t>plt.show</a:t>
            </a:r>
            <a:r>
              <a:rPr lang="en-US" altLang="zh-TW" sz="700" dirty="0"/>
              <a:t>()</a:t>
            </a:r>
            <a:endParaRPr lang="zh-TW" altLang="en-US" sz="700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95C0230-7604-40C0-A993-46E394D1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588056"/>
            <a:ext cx="37036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Min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C61ED1-81F9-4FAA-B236-64721ABCC859}"/>
              </a:ext>
            </a:extLst>
          </p:cNvPr>
          <p:cNvSpPr txBox="1"/>
          <p:nvPr/>
        </p:nvSpPr>
        <p:spPr>
          <a:xfrm>
            <a:off x="902617" y="1980623"/>
            <a:ext cx="60944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# performing minimum filter</a:t>
            </a:r>
          </a:p>
          <a:p>
            <a:r>
              <a:rPr lang="en-US" altLang="zh-TW" dirty="0"/>
              <a:t>b = </a:t>
            </a:r>
            <a:r>
              <a:rPr lang="en-US" altLang="zh-TW" dirty="0" err="1"/>
              <a:t>scipy.ndimage.filters.minimum_filter</a:t>
            </a:r>
            <a:r>
              <a:rPr lang="en-US" altLang="zh-TW" dirty="0"/>
              <a:t>(a, size=5)</a:t>
            </a:r>
          </a:p>
          <a:p>
            <a:r>
              <a:rPr lang="en-US" altLang="zh-TW" dirty="0"/>
              <a:t># saving b as mino.png</a:t>
            </a:r>
          </a:p>
          <a:p>
            <a:r>
              <a:rPr lang="en-US" altLang="zh-TW" dirty="0"/>
              <a:t>c = </a:t>
            </a:r>
            <a:r>
              <a:rPr lang="en-US" altLang="zh-TW" dirty="0" err="1"/>
              <a:t>scipy.ndimage.filters.minimum_filter</a:t>
            </a:r>
            <a:r>
              <a:rPr lang="en-US" altLang="zh-TW" dirty="0"/>
              <a:t>(a, size=15)</a:t>
            </a:r>
          </a:p>
          <a:p>
            <a:endParaRPr lang="en-US" altLang="zh-TW" dirty="0"/>
          </a:p>
          <a:p>
            <a:r>
              <a:rPr lang="en-US" altLang="zh-TW" dirty="0" err="1"/>
              <a:t>plt.imshow</a:t>
            </a:r>
            <a:r>
              <a:rPr lang="en-US" altLang="zh-TW" dirty="0"/>
              <a:t>(a)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(b)</a:t>
            </a:r>
          </a:p>
          <a:p>
            <a:r>
              <a:rPr lang="en-US" altLang="zh-TW" dirty="0" err="1"/>
              <a:t>plt.savefig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/OUTPUT/mino.png") # save the dark image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(c)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EB01C7-4910-42BC-B02F-37C140E62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97" y="1076223"/>
            <a:ext cx="2347163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8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Sobel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FD288A-265A-4D22-9B20-179312BD93DB}"/>
              </a:ext>
            </a:extLst>
          </p:cNvPr>
          <p:cNvSpPr txBox="1"/>
          <p:nvPr/>
        </p:nvSpPr>
        <p:spPr>
          <a:xfrm>
            <a:off x="676374" y="1726039"/>
            <a:ext cx="609442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a11 = cv2.imread('/content/drive/</a:t>
            </a:r>
            <a:r>
              <a:rPr lang="en-US" altLang="zh-TW" sz="1600" dirty="0" err="1"/>
              <a:t>MyDrive</a:t>
            </a:r>
            <a:r>
              <a:rPr lang="en-US" altLang="zh-TW" sz="1600" dirty="0"/>
              <a:t>/DIP </a:t>
            </a:r>
            <a:r>
              <a:rPr lang="en-US" altLang="zh-TW" sz="1600" dirty="0" err="1"/>
              <a:t>colab</a:t>
            </a:r>
            <a:r>
              <a:rPr lang="en-US" altLang="zh-TW" sz="1600" dirty="0"/>
              <a:t>/prewitt_cir.png')</a:t>
            </a:r>
          </a:p>
          <a:p>
            <a:r>
              <a:rPr lang="en-US" altLang="zh-TW" sz="1600" dirty="0"/>
              <a:t>e = cv2.imread('/content/drive/</a:t>
            </a:r>
            <a:r>
              <a:rPr lang="en-US" altLang="zh-TW" sz="1600" dirty="0" err="1"/>
              <a:t>MyDrive</a:t>
            </a:r>
            <a:r>
              <a:rPr lang="en-US" altLang="zh-TW" sz="1600" dirty="0"/>
              <a:t>/DIP </a:t>
            </a:r>
            <a:r>
              <a:rPr lang="en-US" altLang="zh-TW" sz="1600" dirty="0" err="1"/>
              <a:t>colab</a:t>
            </a:r>
            <a:r>
              <a:rPr lang="en-US" altLang="zh-TW" sz="1600" dirty="0"/>
              <a:t>/prewitt_cir.png')</a:t>
            </a:r>
          </a:p>
          <a:p>
            <a:r>
              <a:rPr lang="en-US" altLang="zh-TW" sz="1600" dirty="0"/>
              <a:t># Converting a to grayscale .</a:t>
            </a:r>
          </a:p>
          <a:p>
            <a:r>
              <a:rPr lang="en-US" altLang="zh-TW" sz="1600" dirty="0"/>
              <a:t>e = cv2.cvtColor(e, cv2.COLOR_BGR2XYZ)</a:t>
            </a:r>
          </a:p>
          <a:p>
            <a:r>
              <a:rPr lang="en-US" altLang="zh-TW" sz="1600" dirty="0"/>
              <a:t>a2 = cv2.cvtColor(a11, cv2.COLOR_BGR2GRAY)</a:t>
            </a:r>
          </a:p>
          <a:p>
            <a:r>
              <a:rPr lang="en-US" altLang="zh-TW" sz="1600" dirty="0"/>
              <a:t># Performing Sobel filter.</a:t>
            </a:r>
          </a:p>
          <a:p>
            <a:r>
              <a:rPr lang="en-US" altLang="zh-TW" sz="1600" dirty="0"/>
              <a:t>b = </a:t>
            </a:r>
            <a:r>
              <a:rPr lang="en-US" altLang="zh-TW" sz="1600" dirty="0" err="1"/>
              <a:t>ndimage.sobel</a:t>
            </a:r>
            <a:r>
              <a:rPr lang="en-US" altLang="zh-TW" sz="1600" dirty="0"/>
              <a:t>(a2)</a:t>
            </a:r>
          </a:p>
          <a:p>
            <a:r>
              <a:rPr lang="en-US" altLang="zh-TW" sz="1600" dirty="0"/>
              <a:t># Saving b.</a:t>
            </a:r>
          </a:p>
          <a:p>
            <a:r>
              <a:rPr lang="en-US" altLang="zh-TW" sz="1600" dirty="0"/>
              <a:t># Performing Sobel filter.</a:t>
            </a:r>
          </a:p>
          <a:p>
            <a:r>
              <a:rPr lang="en-US" altLang="zh-TW" sz="1600" dirty="0"/>
              <a:t>d = </a:t>
            </a:r>
            <a:r>
              <a:rPr lang="en-US" altLang="zh-TW" sz="1600" dirty="0" err="1"/>
              <a:t>ndimage.sobel</a:t>
            </a:r>
            <a:r>
              <a:rPr lang="en-US" altLang="zh-TW" sz="1600" dirty="0"/>
              <a:t>(e)</a:t>
            </a:r>
          </a:p>
          <a:p>
            <a:r>
              <a:rPr lang="en-US" altLang="zh-TW" sz="1600" dirty="0" err="1"/>
              <a:t>plt.imshow</a:t>
            </a:r>
            <a:r>
              <a:rPr lang="en-US" altLang="zh-TW" sz="1600" dirty="0"/>
              <a:t>(a2)</a:t>
            </a:r>
          </a:p>
          <a:p>
            <a:r>
              <a:rPr lang="en-US" altLang="zh-TW" sz="1600" dirty="0" err="1"/>
              <a:t>plt.show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 err="1"/>
              <a:t>plt.imshow</a:t>
            </a:r>
            <a:r>
              <a:rPr lang="en-US" altLang="zh-TW" sz="1600" dirty="0"/>
              <a:t>(b)</a:t>
            </a:r>
          </a:p>
          <a:p>
            <a:r>
              <a:rPr lang="en-US" altLang="zh-TW" sz="1600" dirty="0" err="1"/>
              <a:t>plt.savefig</a:t>
            </a:r>
            <a:r>
              <a:rPr lang="en-US" altLang="zh-TW" sz="1600" dirty="0"/>
              <a:t>("/content/drive/</a:t>
            </a:r>
            <a:r>
              <a:rPr lang="en-US" altLang="zh-TW" sz="1600" dirty="0" err="1"/>
              <a:t>MyDrive</a:t>
            </a:r>
            <a:r>
              <a:rPr lang="en-US" altLang="zh-TW" sz="1600" dirty="0"/>
              <a:t>/DIP </a:t>
            </a:r>
            <a:r>
              <a:rPr lang="en-US" altLang="zh-TW" sz="1600" dirty="0" err="1"/>
              <a:t>colab</a:t>
            </a:r>
            <a:r>
              <a:rPr lang="en-US" altLang="zh-TW" sz="1600" dirty="0"/>
              <a:t>/OUTPUT/prewitt_ciroutput.png") # save the dark image</a:t>
            </a:r>
          </a:p>
          <a:p>
            <a:r>
              <a:rPr lang="en-US" altLang="zh-TW" sz="1600" dirty="0" err="1"/>
              <a:t>plt.show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 err="1"/>
              <a:t>plt.imshow</a:t>
            </a:r>
            <a:r>
              <a:rPr lang="en-US" altLang="zh-TW" sz="1600" dirty="0"/>
              <a:t>(d)</a:t>
            </a:r>
          </a:p>
          <a:p>
            <a:r>
              <a:rPr lang="en-US" altLang="zh-TW" sz="1600" dirty="0" err="1"/>
              <a:t>plt.show</a:t>
            </a:r>
            <a:r>
              <a:rPr lang="en-US" altLang="zh-TW" sz="1600" dirty="0"/>
              <a:t>()</a:t>
            </a:r>
            <a:endParaRPr lang="zh-TW" altLang="en-US" sz="1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E68E0F-2664-4E58-B911-396184102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16" y="937414"/>
            <a:ext cx="1646063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5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Canny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4A8102-697A-485D-A67F-FDCF32C2B3D9}"/>
              </a:ext>
            </a:extLst>
          </p:cNvPr>
          <p:cNvSpPr txBox="1"/>
          <p:nvPr/>
        </p:nvSpPr>
        <p:spPr>
          <a:xfrm>
            <a:off x="1114720" y="1847929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 = cv2.Canny(a, 100, 200)</a:t>
            </a:r>
          </a:p>
          <a:p>
            <a:r>
              <a:rPr lang="en-US" altLang="zh-TW" dirty="0"/>
              <a:t># Saving b.</a:t>
            </a:r>
          </a:p>
          <a:p>
            <a:r>
              <a:rPr lang="en-US" altLang="zh-TW" dirty="0"/>
              <a:t>c = cv2.Canny(a, 500, 200)</a:t>
            </a:r>
          </a:p>
          <a:p>
            <a:r>
              <a:rPr lang="en-US" altLang="zh-TW" dirty="0"/>
              <a:t># Saving c.</a:t>
            </a:r>
          </a:p>
          <a:p>
            <a:r>
              <a:rPr lang="en-US" altLang="zh-TW" dirty="0"/>
              <a:t>d = cv2.Canny(a, 100, 10)</a:t>
            </a:r>
          </a:p>
          <a:p>
            <a:endParaRPr lang="en-US" altLang="zh-TW" dirty="0"/>
          </a:p>
          <a:p>
            <a:r>
              <a:rPr lang="en-US" altLang="zh-TW" dirty="0" err="1"/>
              <a:t>plt.imshow</a:t>
            </a:r>
            <a:r>
              <a:rPr lang="en-US" altLang="zh-TW" dirty="0"/>
              <a:t>(a)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(b)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(c)</a:t>
            </a:r>
          </a:p>
          <a:p>
            <a:r>
              <a:rPr lang="en-US" altLang="zh-TW" dirty="0" err="1"/>
              <a:t>plt.savefig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/DIP </a:t>
            </a:r>
            <a:r>
              <a:rPr lang="en-US" altLang="zh-TW" dirty="0" err="1"/>
              <a:t>colab</a:t>
            </a:r>
            <a:r>
              <a:rPr lang="en-US" altLang="zh-TW" dirty="0"/>
              <a:t>/OUTPUT/maps1_output.png") # save the dark image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(d)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FB245E-8DE0-41B5-9260-34D28B3C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71" y="1168903"/>
            <a:ext cx="1790855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0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EE760-9FE3-4F7E-8C28-E6687D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Laplacian Filter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6C49A-A0A0-4D62-B356-8D6EF5382454}"/>
              </a:ext>
            </a:extLst>
          </p:cNvPr>
          <p:cNvSpPr txBox="1"/>
          <p:nvPr/>
        </p:nvSpPr>
        <p:spPr>
          <a:xfrm>
            <a:off x="973793" y="1321356"/>
            <a:ext cx="297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i="0" dirty="0">
                <a:solidFill>
                  <a:srgbClr val="212121"/>
                </a:solidFill>
                <a:effectLst/>
                <a:latin typeface="Roboto"/>
              </a:rPr>
              <a:t>Modified part of example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D2BD49-8A38-416E-A87A-52C72C598A06}"/>
              </a:ext>
            </a:extLst>
          </p:cNvPr>
          <p:cNvSpPr txBox="1"/>
          <p:nvPr/>
        </p:nvSpPr>
        <p:spPr>
          <a:xfrm>
            <a:off x="973793" y="2346085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 = </a:t>
            </a:r>
            <a:r>
              <a:rPr lang="en-US" altLang="zh-TW" dirty="0" err="1"/>
              <a:t>scipy.ndimage.filters.laplace</a:t>
            </a:r>
            <a:r>
              <a:rPr lang="en-US" altLang="zh-TW" dirty="0"/>
              <a:t>(</a:t>
            </a:r>
            <a:r>
              <a:rPr lang="en-US" altLang="zh-TW" dirty="0" err="1"/>
              <a:t>a,mode</a:t>
            </a:r>
            <a:r>
              <a:rPr lang="en-US" altLang="zh-TW" dirty="0"/>
              <a:t>='reflect')</a:t>
            </a:r>
          </a:p>
          <a:p>
            <a:r>
              <a:rPr lang="en-US" altLang="zh-TW" dirty="0"/>
              <a:t># Performing Laplacian filter.</a:t>
            </a:r>
          </a:p>
          <a:p>
            <a:r>
              <a:rPr lang="en-US" altLang="zh-TW" dirty="0"/>
              <a:t>c = </a:t>
            </a:r>
            <a:r>
              <a:rPr lang="en-US" altLang="zh-TW" dirty="0" err="1"/>
              <a:t>scipy.ndimage.filters.laplace</a:t>
            </a:r>
            <a:r>
              <a:rPr lang="en-US" altLang="zh-TW" dirty="0"/>
              <a:t>(</a:t>
            </a:r>
            <a:r>
              <a:rPr lang="en-US" altLang="zh-TW" dirty="0" err="1"/>
              <a:t>a,mode</a:t>
            </a:r>
            <a:r>
              <a:rPr lang="en-US" altLang="zh-TW" dirty="0"/>
              <a:t>='mirror')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(a)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(b)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(c)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B8CA40-7E33-49CA-9D67-09C9BE2E4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02" y="2131356"/>
            <a:ext cx="1790855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9528</Words>
  <Application>Microsoft Office PowerPoint</Application>
  <PresentationFormat>寬螢幕</PresentationFormat>
  <Paragraphs>1125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Helvetica Neue</vt:lpstr>
      <vt:lpstr>Roboto</vt:lpstr>
      <vt:lpstr>Arial</vt:lpstr>
      <vt:lpstr>Calibri</vt:lpstr>
      <vt:lpstr>Calibri Light</vt:lpstr>
      <vt:lpstr>Office 佈景主題</vt:lpstr>
      <vt:lpstr>DIP Homework</vt:lpstr>
      <vt:lpstr>PowerPoint 簡報</vt:lpstr>
      <vt:lpstr>Spatial Filters</vt:lpstr>
      <vt:lpstr>Median Filter</vt:lpstr>
      <vt:lpstr>Max Filter</vt:lpstr>
      <vt:lpstr>Min Filter</vt:lpstr>
      <vt:lpstr>Sobel Filter</vt:lpstr>
      <vt:lpstr>Canny Filter</vt:lpstr>
      <vt:lpstr>Laplacian Filter</vt:lpstr>
      <vt:lpstr>Laplacian of Gaussian Filter</vt:lpstr>
      <vt:lpstr>Frangi Filter</vt:lpstr>
      <vt:lpstr>PowerPoint 簡報</vt:lpstr>
      <vt:lpstr>Image Enhancement</vt:lpstr>
      <vt:lpstr>Power Law Transformation</vt:lpstr>
      <vt:lpstr>Log Transformation</vt:lpstr>
      <vt:lpstr>Histogram Equalization</vt:lpstr>
      <vt:lpstr>Contrast Limited Adaptive Histogram Equalization</vt:lpstr>
      <vt:lpstr>Contrast Stretching</vt:lpstr>
      <vt:lpstr>Sigmoid Correction</vt:lpstr>
      <vt:lpstr>Local Contrast Normalization</vt:lpstr>
      <vt:lpstr>PowerPoint 簡報</vt:lpstr>
      <vt:lpstr>Translation</vt:lpstr>
      <vt:lpstr>Rotation</vt:lpstr>
      <vt:lpstr>Scaling</vt:lpstr>
      <vt:lpstr>Interpolation</vt:lpstr>
      <vt:lpstr>PowerPoint 簡報</vt:lpstr>
      <vt:lpstr>Fast Fourier Transform using Python</vt:lpstr>
      <vt:lpstr>Ideal Lowpass Filter</vt:lpstr>
      <vt:lpstr>Butterworth Lowpass Filter</vt:lpstr>
      <vt:lpstr>Gaussian Lowpass Filter</vt:lpstr>
      <vt:lpstr>Ideal Highpass Filter</vt:lpstr>
      <vt:lpstr>Butterworth Highpass Filter</vt:lpstr>
      <vt:lpstr>Gaussian Highpass Filter</vt:lpstr>
      <vt:lpstr>Bandpass Filter</vt:lpstr>
      <vt:lpstr>PowerPoint 簡報</vt:lpstr>
      <vt:lpstr>Segmentation</vt:lpstr>
      <vt:lpstr>Renyi Entropy</vt:lpstr>
      <vt:lpstr>Adaptive Thresholdin</vt:lpstr>
      <vt:lpstr>Bandpass Filter</vt:lpstr>
      <vt:lpstr>Chan-Vese Segmentation</vt:lpstr>
      <vt:lpstr>PowerPoint 簡報</vt:lpstr>
      <vt:lpstr>Dilation</vt:lpstr>
      <vt:lpstr>Erosion</vt:lpstr>
      <vt:lpstr>Grayscale Dilation and Erosion</vt:lpstr>
      <vt:lpstr>Opening and Closing</vt:lpstr>
      <vt:lpstr>Opening and Closing</vt:lpstr>
      <vt:lpstr>Grayscale Opening and Closing</vt:lpstr>
      <vt:lpstr>grayscale closing</vt:lpstr>
      <vt:lpstr>PowerPoint 簡報</vt:lpstr>
      <vt:lpstr>Labeling</vt:lpstr>
      <vt:lpstr>Hough Circle</vt:lpstr>
      <vt:lpstr>PowerPoint 簡報</vt:lpstr>
      <vt:lpstr>Neural Network 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廖浩延</dc:creator>
  <cp:lastModifiedBy>廖浩延</cp:lastModifiedBy>
  <cp:revision>89</cp:revision>
  <dcterms:created xsi:type="dcterms:W3CDTF">2021-01-14T03:06:30Z</dcterms:created>
  <dcterms:modified xsi:type="dcterms:W3CDTF">2021-01-14T04:04:55Z</dcterms:modified>
</cp:coreProperties>
</file>