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4" r:id="rId2"/>
    <p:sldId id="7465" r:id="rId3"/>
    <p:sldId id="286" r:id="rId4"/>
    <p:sldId id="504" r:id="rId5"/>
    <p:sldId id="7466" r:id="rId6"/>
    <p:sldId id="7467" r:id="rId7"/>
    <p:sldId id="506" r:id="rId8"/>
    <p:sldId id="7468" r:id="rId9"/>
    <p:sldId id="74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96969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5" autoAdjust="0"/>
    <p:restoredTop sz="95902" autoAdjust="0"/>
  </p:normalViewPr>
  <p:slideViewPr>
    <p:cSldViewPr snapToGrid="0">
      <p:cViewPr varScale="1">
        <p:scale>
          <a:sx n="89" d="100"/>
          <a:sy n="89" d="100"/>
        </p:scale>
        <p:origin x="73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6E110-E30A-4A29-A458-40849CAA4CC8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A03D4-DAA4-4A70-96B5-C96F0551E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6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1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9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79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1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589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485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22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59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B41EC37-39CA-48CE-AB1D-67F1B5DEA7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5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20B8C-B76E-4AA4-BD84-D81EA327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75F98-5F98-4245-B895-D5049C3EA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FFB23-9B93-48AA-AEA5-5CF3DD4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5CD05-4FFE-4BF3-9185-532AE458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020D8-FF56-4E78-858A-D7805937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8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7D2654-5930-4525-91CA-4A5B394AD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9556C-4819-4C10-9390-D830FFD27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DD4B9-4F0F-4224-ACA1-9E9AA5CD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E28B8-EC3E-4D82-A8E5-4294F4CA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DC4EB-275A-47A0-A611-58DFDD3C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9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3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9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30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D6622-FEDC-482A-A949-AE9F3DEC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CD33E-FE04-4FE1-B41F-91B20CD6F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C6405-C90D-47F8-8EE3-A240E914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ED2C9-22FB-4F26-8A74-4F180CD7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65E13-3C2B-4C2B-B6D5-D0E85606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07227-BE83-4E5F-90DB-3E5E4F3A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F31FA-D88C-4529-9ACB-1C6551B49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8BB3A-9C31-4DE2-9C13-D74E3FC9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43D95-71BF-41BA-99F3-DEA36F0E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DB23A-2979-4D84-B1ED-8DF372C8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76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E121A-BF55-4214-9D52-766FE5F7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EE9C7-854D-4439-AF14-35FD4B4AD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D19E9C-1F84-452C-B005-E0818837D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13842-2825-4C82-B641-3753378E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B952D-48B2-4E4F-B4FA-40C23030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FF058-4B34-4257-BE4C-E88C51EF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25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06CDC-DE8A-477A-9CC8-E421DCFE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F4E54-948A-41F9-BE26-6E12A9387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157F70-65BC-4B86-8734-16775A964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2AA0E4-6336-494C-BD7C-150121268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88663F-4548-45B7-BF24-6EDB7AF68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8F6FD1-C90B-4B68-BDAC-6CC4DD64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880ED0-1719-44F2-8B67-CB2686AA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EF848F-72B8-4325-9800-7309C4A5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9855A-356D-46CF-9126-D5F18B48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D2E551-4BB8-4532-BF69-6A3F7877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A65941-715F-4D94-9E87-14DC4B08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116E73-4EA5-4B3F-9528-AE82C5EB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5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C0F21A-A0A0-4C9B-AFD3-4FAF78F8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F4BC4C-9782-4FF4-8986-9A147C96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24EF78-3EAF-462B-A6D1-875E7A91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AE66E5-BB79-443C-A8C1-DB7C0020EF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0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A447-F953-463D-93EC-984ED884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08A24-A455-4E4E-9697-12B64F0FD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7B68D-69EA-43F2-917D-E2EE5B6CE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EFC0E-A3E1-44F9-9CBB-C2E2904F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20977-0CBB-4278-8193-966C7225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362513-AB5A-4D73-BA21-324ECE30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56553" y="644190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6249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6296C-D4FE-46CC-B1DC-C587196A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492739-4775-4F24-A96C-A9F5EE292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B5EF32-24D7-43BD-8293-7F620B518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404BA8-1E78-4FF9-ABB2-555264EA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BE47-339E-4EDF-9587-350CF134157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3FB889-007F-4B38-9134-033CC5F8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002942-0370-4C35-A0F9-9542D4B2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83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6C71EC-BE00-4DF6-BD78-7BDA5BD0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0D7D2-CB81-46C0-9A20-B7343BC1B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18D94-5AAF-4813-BF61-52693E534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BE47-339E-4EDF-9587-350CF134157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0F8A7-E1ED-4D95-8EEC-B763D9D12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16A6B-2F51-47B5-B16A-802BD1CCC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D8C47-C85F-4FC2-8F70-28F8261A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5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Fd5kzJiEQKKenUZw_GKUeQ?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url.cc/1LA6V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7"/>
          <p:cNvSpPr txBox="1"/>
          <p:nvPr/>
        </p:nvSpPr>
        <p:spPr>
          <a:xfrm>
            <a:off x="3030717" y="2855823"/>
            <a:ext cx="612785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经典综艺体简" panose="02010609000101010101" pitchFamily="49" charset="-122"/>
                <a:sym typeface="FZHei-B01S" panose="02010601030101010101" pitchFamily="2" charset="-122"/>
              </a:rPr>
              <a:t>文字探勘與機器學習</a:t>
            </a:r>
            <a:endParaRPr lang="zh-CN" altLang="en-US" sz="4800" u="sng" dirty="0">
              <a:solidFill>
                <a:schemeClr val="tx1">
                  <a:lumMod val="65000"/>
                  <a:lumOff val="35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  <a:cs typeface="经典综艺体简" panose="02010609000101010101" pitchFamily="49" charset="-122"/>
              <a:sym typeface="FZHei-B01S" panose="02010601030101010101" pitchFamily="2" charset="-122"/>
            </a:endParaRPr>
          </a:p>
        </p:txBody>
      </p:sp>
      <p:grpSp>
        <p:nvGrpSpPr>
          <p:cNvPr id="13" name="组合 18"/>
          <p:cNvGrpSpPr/>
          <p:nvPr/>
        </p:nvGrpSpPr>
        <p:grpSpPr>
          <a:xfrm>
            <a:off x="5013588" y="4259769"/>
            <a:ext cx="1765300" cy="316802"/>
            <a:chOff x="1244534" y="3522134"/>
            <a:chExt cx="1765300" cy="316802"/>
          </a:xfrm>
          <a:solidFill>
            <a:srgbClr val="595959"/>
          </a:solidFill>
        </p:grpSpPr>
        <p:sp>
          <p:nvSpPr>
            <p:cNvPr id="14" name="矩形 13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5" name="文本框 20"/>
            <p:cNvSpPr txBox="1"/>
            <p:nvPr/>
          </p:nvSpPr>
          <p:spPr>
            <a:xfrm>
              <a:off x="1244534" y="3526647"/>
              <a:ext cx="1765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TW" altLang="en-US" sz="1400" dirty="0" smtClean="0">
                  <a:solidFill>
                    <a:schemeClr val="accent2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第</a:t>
              </a:r>
              <a:r>
                <a:rPr lang="en-US" altLang="zh-TW" sz="1400" dirty="0" smtClean="0">
                  <a:solidFill>
                    <a:schemeClr val="accent2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23</a:t>
              </a:r>
              <a:r>
                <a:rPr lang="zh-TW" altLang="en-US" sz="1400" dirty="0" smtClean="0">
                  <a:solidFill>
                    <a:schemeClr val="accent2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組</a:t>
              </a:r>
              <a:endParaRPr lang="zh-CN" altLang="en-US" sz="1400" dirty="0">
                <a:solidFill>
                  <a:schemeClr val="accent2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6" name="文本框 9"/>
          <p:cNvSpPr txBox="1"/>
          <p:nvPr/>
        </p:nvSpPr>
        <p:spPr>
          <a:xfrm>
            <a:off x="3648339" y="3587173"/>
            <a:ext cx="4495799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  <a:p>
            <a:pPr algn="dist"/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組員：</a:t>
            </a:r>
            <a:r>
              <a:rPr lang="zh-TW" altLang="en-US" sz="1400" dirty="0"/>
              <a:t>謝富承、周千慧、楊皓丞</a:t>
            </a:r>
            <a:endParaRPr lang="en-US" altLang="zh-TW" sz="1400" dirty="0"/>
          </a:p>
          <a:p>
            <a:pPr algn="dist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6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17AFB1C-6FD3-4CE2-A2DD-6AD452BA011E}"/>
              </a:ext>
            </a:extLst>
          </p:cNvPr>
          <p:cNvGrpSpPr/>
          <p:nvPr/>
        </p:nvGrpSpPr>
        <p:grpSpPr>
          <a:xfrm>
            <a:off x="1048078" y="844614"/>
            <a:ext cx="10196640" cy="3209633"/>
            <a:chOff x="1048078" y="844614"/>
            <a:chExt cx="10196640" cy="3209633"/>
          </a:xfrm>
          <a:noFill/>
        </p:grpSpPr>
        <p:grpSp>
          <p:nvGrpSpPr>
            <p:cNvPr id="9" name="组合 8"/>
            <p:cNvGrpSpPr/>
            <p:nvPr/>
          </p:nvGrpSpPr>
          <p:grpSpPr>
            <a:xfrm>
              <a:off x="1048078" y="2730808"/>
              <a:ext cx="2609524" cy="1323439"/>
              <a:chOff x="1249819" y="2496522"/>
              <a:chExt cx="2954205" cy="1498247"/>
            </a:xfrm>
            <a:grpFill/>
          </p:grpSpPr>
          <p:sp>
            <p:nvSpPr>
              <p:cNvPr id="6" name="文本框 5"/>
              <p:cNvSpPr txBox="1"/>
              <p:nvPr/>
            </p:nvSpPr>
            <p:spPr>
              <a:xfrm>
                <a:off x="1291465" y="2496522"/>
                <a:ext cx="1196719" cy="14982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8000" dirty="0">
                    <a:solidFill>
                      <a:srgbClr val="595959"/>
                    </a:solidFill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1</a:t>
                </a:r>
                <a:endParaRPr lang="zh-CN" altLang="en-US" sz="8000" dirty="0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2" name="平行四边形 1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 rot="19920000">
                <a:off x="1667914" y="3312677"/>
                <a:ext cx="2055444" cy="45295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TW" altLang="en-US" sz="2000" b="1" dirty="0">
                    <a:solidFill>
                      <a:srgbClr val="595959"/>
                    </a:solidFill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研究動機</a:t>
                </a:r>
                <a:endParaRPr lang="zh-CN" altLang="en-US" sz="2000" b="1" dirty="0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577117" y="2730808"/>
              <a:ext cx="2609524" cy="1323439"/>
              <a:chOff x="1249819" y="2496522"/>
              <a:chExt cx="2954205" cy="1498247"/>
            </a:xfrm>
            <a:grpFill/>
          </p:grpSpPr>
          <p:sp>
            <p:nvSpPr>
              <p:cNvPr id="35" name="文本框 34"/>
              <p:cNvSpPr txBox="1"/>
              <p:nvPr/>
            </p:nvSpPr>
            <p:spPr>
              <a:xfrm>
                <a:off x="1291465" y="2496522"/>
                <a:ext cx="1196719" cy="14982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8000" dirty="0">
                    <a:solidFill>
                      <a:srgbClr val="595959"/>
                    </a:solidFill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2</a:t>
                </a:r>
                <a:endParaRPr lang="zh-CN" altLang="en-US" sz="8000" dirty="0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 rot="19932207">
                <a:off x="1249819" y="3137213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 rot="19920000">
                <a:off x="1667351" y="3310420"/>
                <a:ext cx="2065059" cy="45295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TW" altLang="en-US" sz="2000" b="1" dirty="0" smtClean="0">
                    <a:solidFill>
                      <a:srgbClr val="595959"/>
                    </a:solidFill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預計目標</a:t>
                </a:r>
                <a:endParaRPr lang="zh-CN" altLang="en-US" sz="2000" b="1" dirty="0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106156" y="2730808"/>
              <a:ext cx="2609524" cy="1323439"/>
              <a:chOff x="1249819" y="2496522"/>
              <a:chExt cx="2954205" cy="1498247"/>
            </a:xfrm>
            <a:grpFill/>
          </p:grpSpPr>
          <p:sp>
            <p:nvSpPr>
              <p:cNvPr id="39" name="文本框 38"/>
              <p:cNvSpPr txBox="1"/>
              <p:nvPr/>
            </p:nvSpPr>
            <p:spPr>
              <a:xfrm>
                <a:off x="1291465" y="2496522"/>
                <a:ext cx="1196719" cy="14982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8000" dirty="0">
                    <a:solidFill>
                      <a:srgbClr val="595959"/>
                    </a:solidFill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3</a:t>
                </a:r>
                <a:endParaRPr lang="zh-CN" altLang="en-US" sz="8000" dirty="0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0" name="平行四边形 39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 rot="19920000">
                <a:off x="1670580" y="3323372"/>
                <a:ext cx="2009881" cy="45295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TW" altLang="en-US" sz="2000" b="1" dirty="0">
                    <a:solidFill>
                      <a:srgbClr val="595959"/>
                    </a:solidFill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流程方法</a:t>
                </a:r>
                <a:endParaRPr lang="zh-CN" altLang="en-US" sz="2000" b="1" dirty="0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635194" y="2730808"/>
              <a:ext cx="2609524" cy="1323439"/>
              <a:chOff x="1249819" y="2496522"/>
              <a:chExt cx="2954205" cy="1498247"/>
            </a:xfrm>
            <a:grpFill/>
          </p:grpSpPr>
          <p:sp>
            <p:nvSpPr>
              <p:cNvPr id="43" name="文本框 42"/>
              <p:cNvSpPr txBox="1"/>
              <p:nvPr/>
            </p:nvSpPr>
            <p:spPr>
              <a:xfrm>
                <a:off x="1291464" y="2496522"/>
                <a:ext cx="1196719" cy="14982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8000" dirty="0">
                    <a:solidFill>
                      <a:srgbClr val="595959"/>
                    </a:solidFill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4</a:t>
                </a:r>
                <a:endParaRPr lang="zh-CN" altLang="en-US" sz="8000" dirty="0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rot="19920000">
                <a:off x="1671853" y="3328472"/>
                <a:ext cx="1988153" cy="45295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TW" altLang="en-US" sz="2000" b="1" dirty="0">
                    <a:solidFill>
                      <a:srgbClr val="595959"/>
                    </a:solidFill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成果展示</a:t>
                </a:r>
                <a:endParaRPr lang="zh-CN" altLang="en-US" sz="2000" b="1" dirty="0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3500070" y="844614"/>
              <a:ext cx="5285745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000" dirty="0">
                  <a:solidFill>
                    <a:srgbClr val="595959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CONTENTS</a:t>
              </a:r>
              <a:endParaRPr lang="zh-CN" altLang="en-US" sz="6000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5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>
            <a:extLst>
              <a:ext uri="{FF2B5EF4-FFF2-40B4-BE49-F238E27FC236}">
                <a16:creationId xmlns:a16="http://schemas.microsoft.com/office/drawing/2014/main" id="{C9F7AAE5-0444-4FFC-A677-7CF542177A0F}"/>
              </a:ext>
            </a:extLst>
          </p:cNvPr>
          <p:cNvSpPr/>
          <p:nvPr/>
        </p:nvSpPr>
        <p:spPr>
          <a:xfrm>
            <a:off x="3987255" y="1484442"/>
            <a:ext cx="4298496" cy="4093806"/>
          </a:xfrm>
          <a:prstGeom prst="pentagon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07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1</a:t>
            </a:r>
            <a:endParaRPr lang="zh-CN" altLang="en-US" sz="13800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49756" y="2968322"/>
            <a:ext cx="257349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dist"/>
            <a:r>
              <a:rPr lang="zh-TW" altLang="en-US" dirty="0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研究</a:t>
            </a:r>
            <a:r>
              <a:rPr lang="zh-TW" altLang="en-US" dirty="0" smtClean="0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動機</a:t>
            </a:r>
            <a:endParaRPr lang="zh-CN" altLang="en-US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1307" y="3291487"/>
            <a:ext cx="1571759" cy="400110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000" b="1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PART 01</a:t>
            </a:r>
            <a:endParaRPr lang="zh-CN" altLang="en-US" sz="2000" b="1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" name="五边形 3">
            <a:extLst>
              <a:ext uri="{FF2B5EF4-FFF2-40B4-BE49-F238E27FC236}">
                <a16:creationId xmlns:a16="http://schemas.microsoft.com/office/drawing/2014/main" id="{4D30105D-DD25-478F-941B-A3F721DE78E8}"/>
              </a:ext>
            </a:extLst>
          </p:cNvPr>
          <p:cNvSpPr/>
          <p:nvPr/>
        </p:nvSpPr>
        <p:spPr>
          <a:xfrm>
            <a:off x="2131915" y="2156731"/>
            <a:ext cx="2499277" cy="2380264"/>
          </a:xfrm>
          <a:prstGeom prst="pentagon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192355" y="3842674"/>
            <a:ext cx="188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</a:rPr>
              <a:t>財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</a:rPr>
              <a:t>報可信嗎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FZHei-B01S" panose="02010601030101010101" pitchFamily="2" charset="-122"/>
              <a:ea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7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4AB76CC-DF0F-428E-9EEA-692E06A70CFD}"/>
              </a:ext>
            </a:extLst>
          </p:cNvPr>
          <p:cNvGrpSpPr/>
          <p:nvPr/>
        </p:nvGrpSpPr>
        <p:grpSpPr>
          <a:xfrm>
            <a:off x="307720" y="332065"/>
            <a:ext cx="2749204" cy="420564"/>
            <a:chOff x="568442" y="319364"/>
            <a:chExt cx="2749214" cy="420565"/>
          </a:xfrm>
        </p:grpSpPr>
        <p:sp>
          <p:nvSpPr>
            <p:cNvPr id="22" name="文本框 23">
              <a:extLst>
                <a:ext uri="{FF2B5EF4-FFF2-40B4-BE49-F238E27FC236}">
                  <a16:creationId xmlns:a16="http://schemas.microsoft.com/office/drawing/2014/main" id="{72522057-64A4-461F-82BE-787869ACF4ED}"/>
                </a:ext>
              </a:extLst>
            </p:cNvPr>
            <p:cNvSpPr txBox="1"/>
            <p:nvPr/>
          </p:nvSpPr>
          <p:spPr>
            <a:xfrm>
              <a:off x="665958" y="319364"/>
              <a:ext cx="2651698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133" dirty="0" smtClean="0"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使用財報判斷正確嗎</a:t>
              </a:r>
              <a:endParaRPr lang="en-US" altLang="zh-TW" sz="2133" dirty="0" smtClean="0"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5E3CCF28-004B-4151-BE04-72B785D5546D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pic>
        <p:nvPicPr>
          <p:cNvPr id="25" name="圖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61" y="2622430"/>
            <a:ext cx="3878476" cy="3878476"/>
          </a:xfrm>
          <a:prstGeom prst="rect">
            <a:avLst/>
          </a:prstGeom>
        </p:spPr>
      </p:pic>
      <p:sp>
        <p:nvSpPr>
          <p:cNvPr id="3" name="雲朵形 2"/>
          <p:cNvSpPr/>
          <p:nvPr/>
        </p:nvSpPr>
        <p:spPr>
          <a:xfrm>
            <a:off x="3254659" y="638355"/>
            <a:ext cx="3513105" cy="1984075"/>
          </a:xfrm>
          <a:prstGeom prst="cloud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雲朵形 26"/>
          <p:cNvSpPr/>
          <p:nvPr/>
        </p:nvSpPr>
        <p:spPr>
          <a:xfrm>
            <a:off x="6950449" y="1598016"/>
            <a:ext cx="3513105" cy="1984075"/>
          </a:xfrm>
          <a:prstGeom prst="cloud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雲朵形 27"/>
          <p:cNvSpPr/>
          <p:nvPr/>
        </p:nvSpPr>
        <p:spPr>
          <a:xfrm>
            <a:off x="5863809" y="4097548"/>
            <a:ext cx="4496516" cy="2403358"/>
          </a:xfrm>
          <a:prstGeom prst="cloud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382804" y="1397961"/>
            <a:ext cx="3256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投資選擇時的重要指標之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456170" y="2389998"/>
            <a:ext cx="2501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判斷公司財務體質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6531453" y="4863600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營運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對未來市場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發展的樂觀度</a:t>
            </a:r>
          </a:p>
        </p:txBody>
      </p:sp>
    </p:spTree>
    <p:extLst>
      <p:ext uri="{BB962C8B-B14F-4D97-AF65-F5344CB8AC3E}">
        <p14:creationId xmlns:p14="http://schemas.microsoft.com/office/powerpoint/2010/main" val="37146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8" grpId="0" animBg="1"/>
      <p:bldP spid="4" grpId="0"/>
      <p:bldP spid="11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>
            <a:extLst>
              <a:ext uri="{FF2B5EF4-FFF2-40B4-BE49-F238E27FC236}">
                <a16:creationId xmlns:a16="http://schemas.microsoft.com/office/drawing/2014/main" id="{C9F7AAE5-0444-4FFC-A677-7CF542177A0F}"/>
              </a:ext>
            </a:extLst>
          </p:cNvPr>
          <p:cNvSpPr/>
          <p:nvPr/>
        </p:nvSpPr>
        <p:spPr>
          <a:xfrm>
            <a:off x="3987255" y="1484442"/>
            <a:ext cx="4298496" cy="4093806"/>
          </a:xfrm>
          <a:prstGeom prst="pentagon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07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2</a:t>
            </a:r>
            <a:endParaRPr lang="zh-CN" altLang="en-US" sz="13800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35548" y="2823643"/>
            <a:ext cx="2238375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dist"/>
            <a:r>
              <a:rPr lang="zh-TW" altLang="en-US" sz="3000" dirty="0" smtClean="0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預計目標</a:t>
            </a:r>
            <a:endParaRPr lang="zh-CN" altLang="en-US" sz="3000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07333" y="3558266"/>
            <a:ext cx="2694803" cy="12741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sz="1600" dirty="0" smtClean="0">
                <a:solidFill>
                  <a:schemeClr val="tx1"/>
                </a:solidFill>
                <a:latin typeface="FZHei-B01S" panose="02010601030101010101" pitchFamily="2" charset="-122"/>
                <a:ea typeface="FZHei-B01S" panose="02010601030101010101" pitchFamily="2" charset="-122"/>
              </a:rPr>
              <a:t>分析</a:t>
            </a:r>
            <a:r>
              <a:rPr lang="zh-TW" altLang="en-US" sz="1600" dirty="0">
                <a:solidFill>
                  <a:schemeClr val="tx1"/>
                </a:solidFill>
                <a:latin typeface="FZHei-B01S" panose="02010601030101010101" pitchFamily="2" charset="-122"/>
                <a:ea typeface="FZHei-B01S" panose="02010601030101010101" pitchFamily="2" charset="-122"/>
              </a:rPr>
              <a:t>公司的財報揭露</a:t>
            </a:r>
            <a:r>
              <a:rPr lang="zh-TW" altLang="en-US" sz="1600" dirty="0" smtClean="0">
                <a:solidFill>
                  <a:schemeClr val="tx1"/>
                </a:solidFill>
                <a:latin typeface="FZHei-B01S" panose="02010601030101010101" pitchFamily="2" charset="-122"/>
                <a:ea typeface="FZHei-B01S" panose="02010601030101010101" pitchFamily="2" charset="-122"/>
              </a:rPr>
              <a:t>程度</a:t>
            </a:r>
            <a:endParaRPr lang="en-US" altLang="zh-TW" sz="1600" dirty="0" smtClean="0">
              <a:solidFill>
                <a:schemeClr val="tx1"/>
              </a:solidFill>
              <a:latin typeface="FZHei-B01S" panose="02010601030101010101" pitchFamily="2" charset="-122"/>
              <a:ea typeface="FZHei-B01S" panose="02010601030101010101" pitchFamily="2" charset="-122"/>
            </a:endParaRPr>
          </a:p>
          <a:p>
            <a:r>
              <a:rPr lang="zh-TW" altLang="en-US" sz="1600" dirty="0" smtClean="0">
                <a:solidFill>
                  <a:schemeClr val="tx1"/>
                </a:solidFill>
                <a:latin typeface="FZHei-B01S" panose="02010601030101010101" pitchFamily="2" charset="-122"/>
                <a:ea typeface="FZHei-B01S" panose="02010601030101010101" pitchFamily="2" charset="-122"/>
              </a:rPr>
              <a:t>評斷</a:t>
            </a:r>
            <a:r>
              <a:rPr lang="zh-TW" altLang="en-US" sz="1600" dirty="0">
                <a:solidFill>
                  <a:schemeClr val="tx1"/>
                </a:solidFill>
                <a:latin typeface="FZHei-B01S" panose="02010601030101010101" pitchFamily="2" charset="-122"/>
                <a:ea typeface="FZHei-B01S" panose="02010601030101010101" pitchFamily="2" charset="-122"/>
              </a:rPr>
              <a:t>其財報</a:t>
            </a:r>
            <a:r>
              <a:rPr lang="zh-TW" altLang="en-US" sz="1600" dirty="0" smtClean="0">
                <a:solidFill>
                  <a:schemeClr val="tx1"/>
                </a:solidFill>
                <a:latin typeface="FZHei-B01S" panose="02010601030101010101" pitchFamily="2" charset="-122"/>
                <a:ea typeface="FZHei-B01S" panose="02010601030101010101" pitchFamily="2" charset="-122"/>
              </a:rPr>
              <a:t>可信度</a:t>
            </a:r>
            <a:endParaRPr lang="en-US" altLang="zh-TW" sz="1600" dirty="0" smtClean="0">
              <a:solidFill>
                <a:schemeClr val="tx1"/>
              </a:solidFill>
              <a:latin typeface="FZHei-B01S" panose="02010601030101010101" pitchFamily="2" charset="-122"/>
              <a:ea typeface="FZHei-B01S" panose="02010601030101010101" pitchFamily="2" charset="-122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衡量</a:t>
            </a:r>
            <a:r>
              <a:rPr lang="zh-TW" altLang="en-US" sz="1600" dirty="0" smtClean="0">
                <a:solidFill>
                  <a:schemeClr val="tx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是否可以相信該財報</a:t>
            </a:r>
            <a:endParaRPr lang="en-US" altLang="zh-CN" sz="1600" dirty="0">
              <a:solidFill>
                <a:schemeClr val="tx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461307" y="3291487"/>
            <a:ext cx="1571759" cy="400110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000" b="1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PART 02</a:t>
            </a:r>
            <a:endParaRPr lang="zh-CN" altLang="en-US" sz="2000" b="1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" name="五边形 3">
            <a:extLst>
              <a:ext uri="{FF2B5EF4-FFF2-40B4-BE49-F238E27FC236}">
                <a16:creationId xmlns:a16="http://schemas.microsoft.com/office/drawing/2014/main" id="{4D30105D-DD25-478F-941B-A3F721DE78E8}"/>
              </a:ext>
            </a:extLst>
          </p:cNvPr>
          <p:cNvSpPr/>
          <p:nvPr/>
        </p:nvSpPr>
        <p:spPr>
          <a:xfrm>
            <a:off x="2131915" y="2156731"/>
            <a:ext cx="2499277" cy="2380264"/>
          </a:xfrm>
          <a:prstGeom prst="pentagon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16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>
            <a:extLst>
              <a:ext uri="{FF2B5EF4-FFF2-40B4-BE49-F238E27FC236}">
                <a16:creationId xmlns:a16="http://schemas.microsoft.com/office/drawing/2014/main" id="{C9F7AAE5-0444-4FFC-A677-7CF542177A0F}"/>
              </a:ext>
            </a:extLst>
          </p:cNvPr>
          <p:cNvSpPr/>
          <p:nvPr/>
        </p:nvSpPr>
        <p:spPr>
          <a:xfrm>
            <a:off x="3987255" y="1484442"/>
            <a:ext cx="4298496" cy="4093806"/>
          </a:xfrm>
          <a:prstGeom prst="pentagon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07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3</a:t>
            </a:r>
            <a:endParaRPr lang="zh-CN" altLang="en-US" sz="13800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50597" y="3287683"/>
            <a:ext cx="2492639" cy="564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dist"/>
            <a:r>
              <a:rPr lang="zh-TW" altLang="en-US" sz="3000" dirty="0" smtClean="0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流程方法</a:t>
            </a:r>
            <a:endParaRPr lang="zh-CN" altLang="en-US" sz="3000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1307" y="3291487"/>
            <a:ext cx="1571759" cy="400110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000" b="1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PART 03</a:t>
            </a:r>
            <a:endParaRPr lang="zh-CN" altLang="en-US" sz="2000" b="1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" name="五边形 3">
            <a:extLst>
              <a:ext uri="{FF2B5EF4-FFF2-40B4-BE49-F238E27FC236}">
                <a16:creationId xmlns:a16="http://schemas.microsoft.com/office/drawing/2014/main" id="{4D30105D-DD25-478F-941B-A3F721DE78E8}"/>
              </a:ext>
            </a:extLst>
          </p:cNvPr>
          <p:cNvSpPr/>
          <p:nvPr/>
        </p:nvSpPr>
        <p:spPr>
          <a:xfrm>
            <a:off x="2131915" y="2156731"/>
            <a:ext cx="2499277" cy="2380264"/>
          </a:xfrm>
          <a:prstGeom prst="pentagon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631636" y="1733134"/>
            <a:ext cx="1653439" cy="1436990"/>
            <a:chOff x="3329423" y="1479822"/>
            <a:chExt cx="1202036" cy="1044679"/>
          </a:xfrm>
        </p:grpSpPr>
        <p:sp>
          <p:nvSpPr>
            <p:cNvPr id="54" name="Freeform 5"/>
            <p:cNvSpPr/>
            <p:nvPr/>
          </p:nvSpPr>
          <p:spPr bwMode="auto">
            <a:xfrm>
              <a:off x="3329423" y="1479822"/>
              <a:ext cx="1202036" cy="1044679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noFill/>
            <a:ln w="28575" cap="flat">
              <a:solidFill>
                <a:schemeClr val="accent3"/>
              </a:solidFill>
              <a:prstDash val="solid"/>
              <a:miter lim="800000"/>
            </a:ln>
          </p:spPr>
          <p:txBody>
            <a:bodyPr lIns="72568" tIns="36285" rIns="72568" bIns="36285"/>
            <a:lstStyle/>
            <a:p>
              <a:pPr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55" name="组合 47"/>
            <p:cNvGrpSpPr/>
            <p:nvPr/>
          </p:nvGrpSpPr>
          <p:grpSpPr bwMode="auto">
            <a:xfrm>
              <a:off x="3754548" y="1808481"/>
              <a:ext cx="295362" cy="381037"/>
              <a:chOff x="12327414" y="858402"/>
              <a:chExt cx="370336" cy="484095"/>
            </a:xfrm>
          </p:grpSpPr>
          <p:sp>
            <p:nvSpPr>
              <p:cNvPr id="56" name="Freeform 56"/>
              <p:cNvSpPr>
                <a:spLocks noEditPoints="1"/>
              </p:cNvSpPr>
              <p:nvPr/>
            </p:nvSpPr>
            <p:spPr bwMode="auto">
              <a:xfrm>
                <a:off x="12327414" y="858402"/>
                <a:ext cx="193109" cy="484093"/>
              </a:xfrm>
              <a:custGeom>
                <a:avLst/>
                <a:gdLst>
                  <a:gd name="T0" fmla="*/ 105898 w 31"/>
                  <a:gd name="T1" fmla="*/ 0 h 77"/>
                  <a:gd name="T2" fmla="*/ 174421 w 31"/>
                  <a:gd name="T3" fmla="*/ 31435 h 77"/>
                  <a:gd name="T4" fmla="*/ 193109 w 31"/>
                  <a:gd name="T5" fmla="*/ 113165 h 77"/>
                  <a:gd name="T6" fmla="*/ 193109 w 31"/>
                  <a:gd name="T7" fmla="*/ 396076 h 77"/>
                  <a:gd name="T8" fmla="*/ 168192 w 31"/>
                  <a:gd name="T9" fmla="*/ 465232 h 77"/>
                  <a:gd name="T10" fmla="*/ 99669 w 31"/>
                  <a:gd name="T11" fmla="*/ 484093 h 77"/>
                  <a:gd name="T12" fmla="*/ 12459 w 31"/>
                  <a:gd name="T13" fmla="*/ 452658 h 77"/>
                  <a:gd name="T14" fmla="*/ 0 w 31"/>
                  <a:gd name="T15" fmla="*/ 358355 h 77"/>
                  <a:gd name="T16" fmla="*/ 0 w 31"/>
                  <a:gd name="T17" fmla="*/ 132025 h 77"/>
                  <a:gd name="T18" fmla="*/ 18688 w 31"/>
                  <a:gd name="T19" fmla="*/ 37722 h 77"/>
                  <a:gd name="T20" fmla="*/ 105898 w 31"/>
                  <a:gd name="T21" fmla="*/ 0 h 77"/>
                  <a:gd name="T22" fmla="*/ 99669 w 31"/>
                  <a:gd name="T23" fmla="*/ 440085 h 77"/>
                  <a:gd name="T24" fmla="*/ 137045 w 31"/>
                  <a:gd name="T25" fmla="*/ 370928 h 77"/>
                  <a:gd name="T26" fmla="*/ 137045 w 31"/>
                  <a:gd name="T27" fmla="*/ 106878 h 77"/>
                  <a:gd name="T28" fmla="*/ 99669 w 31"/>
                  <a:gd name="T29" fmla="*/ 44008 h 77"/>
                  <a:gd name="T30" fmla="*/ 56064 w 31"/>
                  <a:gd name="T31" fmla="*/ 106878 h 77"/>
                  <a:gd name="T32" fmla="*/ 56064 w 31"/>
                  <a:gd name="T33" fmla="*/ 125738 h 77"/>
                  <a:gd name="T34" fmla="*/ 56064 w 31"/>
                  <a:gd name="T35" fmla="*/ 144599 h 77"/>
                  <a:gd name="T36" fmla="*/ 56064 w 31"/>
                  <a:gd name="T37" fmla="*/ 220042 h 77"/>
                  <a:gd name="T38" fmla="*/ 56064 w 31"/>
                  <a:gd name="T39" fmla="*/ 301772 h 77"/>
                  <a:gd name="T40" fmla="*/ 56064 w 31"/>
                  <a:gd name="T41" fmla="*/ 370928 h 77"/>
                  <a:gd name="T42" fmla="*/ 99669 w 31"/>
                  <a:gd name="T43" fmla="*/ 440085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2"/>
                      <a:pt x="28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7"/>
                      <a:pt x="30" y="71"/>
                      <a:pt x="27" y="74"/>
                    </a:cubicBezTo>
                    <a:cubicBezTo>
                      <a:pt x="24" y="76"/>
                      <a:pt x="21" y="77"/>
                      <a:pt x="16" y="77"/>
                    </a:cubicBezTo>
                    <a:cubicBezTo>
                      <a:pt x="9" y="77"/>
                      <a:pt x="5" y="76"/>
                      <a:pt x="2" y="72"/>
                    </a:cubicBezTo>
                    <a:cubicBezTo>
                      <a:pt x="1" y="69"/>
                      <a:pt x="0" y="64"/>
                      <a:pt x="0" y="5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8"/>
                      <a:pt x="3" y="6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2" y="66"/>
                      <a:pt x="22" y="59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0"/>
                      <a:pt x="20" y="7"/>
                      <a:pt x="16" y="7"/>
                    </a:cubicBezTo>
                    <a:cubicBezTo>
                      <a:pt x="11" y="7"/>
                      <a:pt x="9" y="11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1" y="70"/>
                      <a:pt x="16" y="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>
                      <a:lumMod val="6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57" name="Freeform 57"/>
              <p:cNvSpPr/>
              <p:nvPr/>
            </p:nvSpPr>
            <p:spPr bwMode="auto">
              <a:xfrm>
                <a:off x="12584001" y="863694"/>
                <a:ext cx="113749" cy="478803"/>
              </a:xfrm>
              <a:custGeom>
                <a:avLst/>
                <a:gdLst>
                  <a:gd name="T0" fmla="*/ 0 w 18"/>
                  <a:gd name="T1" fmla="*/ 69300 h 76"/>
                  <a:gd name="T2" fmla="*/ 69513 w 18"/>
                  <a:gd name="T3" fmla="*/ 0 h 76"/>
                  <a:gd name="T4" fmla="*/ 113749 w 18"/>
                  <a:gd name="T5" fmla="*/ 0 h 76"/>
                  <a:gd name="T6" fmla="*/ 113749 w 18"/>
                  <a:gd name="T7" fmla="*/ 478803 h 76"/>
                  <a:gd name="T8" fmla="*/ 50555 w 18"/>
                  <a:gd name="T9" fmla="*/ 478803 h 76"/>
                  <a:gd name="T10" fmla="*/ 50555 w 18"/>
                  <a:gd name="T11" fmla="*/ 119701 h 76"/>
                  <a:gd name="T12" fmla="*/ 0 w 18"/>
                  <a:gd name="T13" fmla="*/ 119701 h 76"/>
                  <a:gd name="T14" fmla="*/ 0 w 18"/>
                  <a:gd name="T15" fmla="*/ 69300 h 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76">
                    <a:moveTo>
                      <a:pt x="0" y="11"/>
                    </a:moveTo>
                    <a:cubicBezTo>
                      <a:pt x="7" y="10"/>
                      <a:pt x="10" y="7"/>
                      <a:pt x="1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1">
                  <a:solidFill>
                    <a:schemeClr val="bg1">
                      <a:lumMod val="6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240596" y="1711177"/>
            <a:ext cx="1653439" cy="1436990"/>
            <a:chOff x="5226114" y="1463860"/>
            <a:chExt cx="1202036" cy="1044679"/>
          </a:xfrm>
        </p:grpSpPr>
        <p:sp>
          <p:nvSpPr>
            <p:cNvPr id="50" name="Freeform 5"/>
            <p:cNvSpPr/>
            <p:nvPr/>
          </p:nvSpPr>
          <p:spPr bwMode="auto">
            <a:xfrm>
              <a:off x="5226114" y="1463860"/>
              <a:ext cx="1202036" cy="1044679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noFill/>
            <a:ln w="28575" cap="flat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</p:spPr>
          <p:txBody>
            <a:bodyPr lIns="72568" tIns="36285" rIns="72568" bIns="36285"/>
            <a:lstStyle/>
            <a:p>
              <a:pPr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51" name="组合 51"/>
            <p:cNvGrpSpPr/>
            <p:nvPr/>
          </p:nvGrpSpPr>
          <p:grpSpPr bwMode="auto">
            <a:xfrm>
              <a:off x="5628039" y="1804737"/>
              <a:ext cx="339884" cy="381036"/>
              <a:chOff x="952501" y="6013451"/>
              <a:chExt cx="255587" cy="290513"/>
            </a:xfrm>
          </p:grpSpPr>
          <p:sp>
            <p:nvSpPr>
              <p:cNvPr id="52" name="Freeform 59"/>
              <p:cNvSpPr>
                <a:spLocks noEditPoints="1"/>
              </p:cNvSpPr>
              <p:nvPr/>
            </p:nvSpPr>
            <p:spPr bwMode="auto">
              <a:xfrm>
                <a:off x="952501" y="6013451"/>
                <a:ext cx="115888" cy="290513"/>
              </a:xfrm>
              <a:custGeom>
                <a:avLst/>
                <a:gdLst>
                  <a:gd name="T0" fmla="*/ 63551 w 31"/>
                  <a:gd name="T1" fmla="*/ 0 h 77"/>
                  <a:gd name="T2" fmla="*/ 104673 w 31"/>
                  <a:gd name="T3" fmla="*/ 18864 h 77"/>
                  <a:gd name="T4" fmla="*/ 115888 w 31"/>
                  <a:gd name="T5" fmla="*/ 67912 h 77"/>
                  <a:gd name="T6" fmla="*/ 115888 w 31"/>
                  <a:gd name="T7" fmla="*/ 233920 h 77"/>
                  <a:gd name="T8" fmla="*/ 100935 w 31"/>
                  <a:gd name="T9" fmla="*/ 275421 h 77"/>
                  <a:gd name="T10" fmla="*/ 59813 w 31"/>
                  <a:gd name="T11" fmla="*/ 290513 h 77"/>
                  <a:gd name="T12" fmla="*/ 11215 w 31"/>
                  <a:gd name="T13" fmla="*/ 267876 h 77"/>
                  <a:gd name="T14" fmla="*/ 0 w 31"/>
                  <a:gd name="T15" fmla="*/ 211282 h 77"/>
                  <a:gd name="T16" fmla="*/ 0 w 31"/>
                  <a:gd name="T17" fmla="*/ 79231 h 77"/>
                  <a:gd name="T18" fmla="*/ 11215 w 31"/>
                  <a:gd name="T19" fmla="*/ 18864 h 77"/>
                  <a:gd name="T20" fmla="*/ 63551 w 31"/>
                  <a:gd name="T21" fmla="*/ 0 h 77"/>
                  <a:gd name="T22" fmla="*/ 59813 w 31"/>
                  <a:gd name="T23" fmla="*/ 264103 h 77"/>
                  <a:gd name="T24" fmla="*/ 82243 w 31"/>
                  <a:gd name="T25" fmla="*/ 222601 h 77"/>
                  <a:gd name="T26" fmla="*/ 82243 w 31"/>
                  <a:gd name="T27" fmla="*/ 64139 h 77"/>
                  <a:gd name="T28" fmla="*/ 59813 w 31"/>
                  <a:gd name="T29" fmla="*/ 26410 h 77"/>
                  <a:gd name="T30" fmla="*/ 33645 w 31"/>
                  <a:gd name="T31" fmla="*/ 64139 h 77"/>
                  <a:gd name="T32" fmla="*/ 33645 w 31"/>
                  <a:gd name="T33" fmla="*/ 75458 h 77"/>
                  <a:gd name="T34" fmla="*/ 33645 w 31"/>
                  <a:gd name="T35" fmla="*/ 86777 h 77"/>
                  <a:gd name="T36" fmla="*/ 33645 w 31"/>
                  <a:gd name="T37" fmla="*/ 132051 h 77"/>
                  <a:gd name="T38" fmla="*/ 33645 w 31"/>
                  <a:gd name="T39" fmla="*/ 181099 h 77"/>
                  <a:gd name="T40" fmla="*/ 33645 w 31"/>
                  <a:gd name="T41" fmla="*/ 222601 h 77"/>
                  <a:gd name="T42" fmla="*/ 59813 w 31"/>
                  <a:gd name="T43" fmla="*/ 264103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1"/>
                      <a:pt x="28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7"/>
                      <a:pt x="30" y="71"/>
                      <a:pt x="27" y="73"/>
                    </a:cubicBezTo>
                    <a:cubicBezTo>
                      <a:pt x="25" y="76"/>
                      <a:pt x="21" y="77"/>
                      <a:pt x="16" y="77"/>
                    </a:cubicBezTo>
                    <a:cubicBezTo>
                      <a:pt x="9" y="77"/>
                      <a:pt x="5" y="75"/>
                      <a:pt x="3" y="71"/>
                    </a:cubicBezTo>
                    <a:cubicBezTo>
                      <a:pt x="1" y="69"/>
                      <a:pt x="0" y="64"/>
                      <a:pt x="0" y="5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3"/>
                      <a:pt x="1" y="8"/>
                      <a:pt x="3" y="5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2" y="66"/>
                      <a:pt x="22" y="59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0"/>
                      <a:pt x="20" y="7"/>
                      <a:pt x="16" y="7"/>
                    </a:cubicBezTo>
                    <a:cubicBezTo>
                      <a:pt x="11" y="7"/>
                      <a:pt x="9" y="10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1" y="70"/>
                      <a:pt x="16" y="7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1">
                  <a:solidFill>
                    <a:schemeClr val="bg1">
                      <a:lumMod val="6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53" name="Freeform 60"/>
              <p:cNvSpPr/>
              <p:nvPr/>
            </p:nvSpPr>
            <p:spPr bwMode="auto">
              <a:xfrm>
                <a:off x="1090613" y="6013451"/>
                <a:ext cx="117475" cy="290513"/>
              </a:xfrm>
              <a:custGeom>
                <a:avLst/>
                <a:gdLst>
                  <a:gd name="T0" fmla="*/ 0 w 31"/>
                  <a:gd name="T1" fmla="*/ 60366 h 77"/>
                  <a:gd name="T2" fmla="*/ 15158 w 31"/>
                  <a:gd name="T3" fmla="*/ 15092 h 77"/>
                  <a:gd name="T4" fmla="*/ 60632 w 31"/>
                  <a:gd name="T5" fmla="*/ 0 h 77"/>
                  <a:gd name="T6" fmla="*/ 109896 w 31"/>
                  <a:gd name="T7" fmla="*/ 22637 h 77"/>
                  <a:gd name="T8" fmla="*/ 117475 w 31"/>
                  <a:gd name="T9" fmla="*/ 83004 h 77"/>
                  <a:gd name="T10" fmla="*/ 113685 w 31"/>
                  <a:gd name="T11" fmla="*/ 113187 h 77"/>
                  <a:gd name="T12" fmla="*/ 102317 w 31"/>
                  <a:gd name="T13" fmla="*/ 143370 h 77"/>
                  <a:gd name="T14" fmla="*/ 68211 w 31"/>
                  <a:gd name="T15" fmla="*/ 196191 h 77"/>
                  <a:gd name="T16" fmla="*/ 41685 w 31"/>
                  <a:gd name="T17" fmla="*/ 256557 h 77"/>
                  <a:gd name="T18" fmla="*/ 117475 w 31"/>
                  <a:gd name="T19" fmla="*/ 256557 h 77"/>
                  <a:gd name="T20" fmla="*/ 117475 w 31"/>
                  <a:gd name="T21" fmla="*/ 286740 h 77"/>
                  <a:gd name="T22" fmla="*/ 30316 w 31"/>
                  <a:gd name="T23" fmla="*/ 290513 h 77"/>
                  <a:gd name="T24" fmla="*/ 0 w 31"/>
                  <a:gd name="T25" fmla="*/ 286740 h 77"/>
                  <a:gd name="T26" fmla="*/ 0 w 31"/>
                  <a:gd name="T27" fmla="*/ 286740 h 77"/>
                  <a:gd name="T28" fmla="*/ 18948 w 31"/>
                  <a:gd name="T29" fmla="*/ 207509 h 77"/>
                  <a:gd name="T30" fmla="*/ 64422 w 31"/>
                  <a:gd name="T31" fmla="*/ 139597 h 77"/>
                  <a:gd name="T32" fmla="*/ 79580 w 31"/>
                  <a:gd name="T33" fmla="*/ 75458 h 77"/>
                  <a:gd name="T34" fmla="*/ 79580 w 31"/>
                  <a:gd name="T35" fmla="*/ 71685 h 77"/>
                  <a:gd name="T36" fmla="*/ 79580 w 31"/>
                  <a:gd name="T37" fmla="*/ 64139 h 77"/>
                  <a:gd name="T38" fmla="*/ 79580 w 31"/>
                  <a:gd name="T39" fmla="*/ 45275 h 77"/>
                  <a:gd name="T40" fmla="*/ 56843 w 31"/>
                  <a:gd name="T41" fmla="*/ 26410 h 77"/>
                  <a:gd name="T42" fmla="*/ 37895 w 31"/>
                  <a:gd name="T43" fmla="*/ 60366 h 77"/>
                  <a:gd name="T44" fmla="*/ 37895 w 31"/>
                  <a:gd name="T45" fmla="*/ 71685 h 77"/>
                  <a:gd name="T46" fmla="*/ 37895 w 31"/>
                  <a:gd name="T47" fmla="*/ 79231 h 77"/>
                  <a:gd name="T48" fmla="*/ 37895 w 31"/>
                  <a:gd name="T49" fmla="*/ 86777 h 77"/>
                  <a:gd name="T50" fmla="*/ 37895 w 31"/>
                  <a:gd name="T51" fmla="*/ 98095 h 77"/>
                  <a:gd name="T52" fmla="*/ 0 w 31"/>
                  <a:gd name="T53" fmla="*/ 98095 h 77"/>
                  <a:gd name="T54" fmla="*/ 0 w 31"/>
                  <a:gd name="T55" fmla="*/ 60366 h 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31" h="77">
                    <a:moveTo>
                      <a:pt x="0" y="16"/>
                    </a:moveTo>
                    <a:cubicBezTo>
                      <a:pt x="0" y="10"/>
                      <a:pt x="2" y="6"/>
                      <a:pt x="4" y="4"/>
                    </a:cubicBezTo>
                    <a:cubicBezTo>
                      <a:pt x="6" y="1"/>
                      <a:pt x="10" y="0"/>
                      <a:pt x="16" y="0"/>
                    </a:cubicBezTo>
                    <a:cubicBezTo>
                      <a:pt x="23" y="0"/>
                      <a:pt x="27" y="2"/>
                      <a:pt x="29" y="6"/>
                    </a:cubicBezTo>
                    <a:cubicBezTo>
                      <a:pt x="30" y="9"/>
                      <a:pt x="31" y="14"/>
                      <a:pt x="31" y="22"/>
                    </a:cubicBezTo>
                    <a:cubicBezTo>
                      <a:pt x="31" y="25"/>
                      <a:pt x="31" y="28"/>
                      <a:pt x="30" y="30"/>
                    </a:cubicBezTo>
                    <a:cubicBezTo>
                      <a:pt x="30" y="32"/>
                      <a:pt x="29" y="35"/>
                      <a:pt x="27" y="38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4" y="58"/>
                      <a:pt x="12" y="63"/>
                      <a:pt x="11" y="68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68"/>
                      <a:pt x="2" y="61"/>
                      <a:pt x="5" y="55"/>
                    </a:cubicBezTo>
                    <a:cubicBezTo>
                      <a:pt x="7" y="51"/>
                      <a:pt x="11" y="45"/>
                      <a:pt x="17" y="37"/>
                    </a:cubicBezTo>
                    <a:cubicBezTo>
                      <a:pt x="20" y="32"/>
                      <a:pt x="21" y="27"/>
                      <a:pt x="21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5"/>
                      <a:pt x="21" y="13"/>
                      <a:pt x="21" y="12"/>
                    </a:cubicBezTo>
                    <a:cubicBezTo>
                      <a:pt x="20" y="9"/>
                      <a:pt x="18" y="7"/>
                      <a:pt x="15" y="7"/>
                    </a:cubicBezTo>
                    <a:cubicBezTo>
                      <a:pt x="11" y="7"/>
                      <a:pt x="10" y="10"/>
                      <a:pt x="10" y="1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1">
                  <a:solidFill>
                    <a:schemeClr val="bg1">
                      <a:lumMod val="6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240596" y="4206723"/>
            <a:ext cx="1653439" cy="1436990"/>
            <a:chOff x="5226114" y="3278100"/>
            <a:chExt cx="1202036" cy="1044679"/>
          </a:xfrm>
        </p:grpSpPr>
        <p:sp>
          <p:nvSpPr>
            <p:cNvPr id="46" name="Freeform 5"/>
            <p:cNvSpPr/>
            <p:nvPr/>
          </p:nvSpPr>
          <p:spPr bwMode="auto">
            <a:xfrm>
              <a:off x="5226114" y="3278100"/>
              <a:ext cx="1202036" cy="1044679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568" tIns="36285" rIns="72568" bIns="36285" anchor="ctr"/>
            <a:lstStyle/>
            <a:p>
              <a:pPr algn="ctr"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47" name="组合 55"/>
            <p:cNvGrpSpPr/>
            <p:nvPr/>
          </p:nvGrpSpPr>
          <p:grpSpPr bwMode="auto">
            <a:xfrm>
              <a:off x="5640688" y="3590456"/>
              <a:ext cx="335663" cy="381036"/>
              <a:chOff x="5405438" y="6815138"/>
              <a:chExt cx="252413" cy="290513"/>
            </a:xfrm>
          </p:grpSpPr>
          <p:sp>
            <p:nvSpPr>
              <p:cNvPr id="48" name="Freeform 62"/>
              <p:cNvSpPr>
                <a:spLocks noEditPoints="1"/>
              </p:cNvSpPr>
              <p:nvPr/>
            </p:nvSpPr>
            <p:spPr bwMode="auto">
              <a:xfrm>
                <a:off x="5405438" y="6815138"/>
                <a:ext cx="117475" cy="290513"/>
              </a:xfrm>
              <a:custGeom>
                <a:avLst/>
                <a:gdLst>
                  <a:gd name="T0" fmla="*/ 64422 w 31"/>
                  <a:gd name="T1" fmla="*/ 0 h 77"/>
                  <a:gd name="T2" fmla="*/ 109896 w 31"/>
                  <a:gd name="T3" fmla="*/ 18864 h 77"/>
                  <a:gd name="T4" fmla="*/ 117475 w 31"/>
                  <a:gd name="T5" fmla="*/ 67912 h 77"/>
                  <a:gd name="T6" fmla="*/ 117475 w 31"/>
                  <a:gd name="T7" fmla="*/ 233920 h 77"/>
                  <a:gd name="T8" fmla="*/ 102317 w 31"/>
                  <a:gd name="T9" fmla="*/ 275421 h 77"/>
                  <a:gd name="T10" fmla="*/ 60632 w 31"/>
                  <a:gd name="T11" fmla="*/ 290513 h 77"/>
                  <a:gd name="T12" fmla="*/ 11369 w 31"/>
                  <a:gd name="T13" fmla="*/ 271649 h 77"/>
                  <a:gd name="T14" fmla="*/ 0 w 31"/>
                  <a:gd name="T15" fmla="*/ 211282 h 77"/>
                  <a:gd name="T16" fmla="*/ 0 w 31"/>
                  <a:gd name="T17" fmla="*/ 79231 h 77"/>
                  <a:gd name="T18" fmla="*/ 11369 w 31"/>
                  <a:gd name="T19" fmla="*/ 18864 h 77"/>
                  <a:gd name="T20" fmla="*/ 64422 w 31"/>
                  <a:gd name="T21" fmla="*/ 0 h 77"/>
                  <a:gd name="T22" fmla="*/ 60632 w 31"/>
                  <a:gd name="T23" fmla="*/ 264103 h 77"/>
                  <a:gd name="T24" fmla="*/ 87159 w 31"/>
                  <a:gd name="T25" fmla="*/ 222601 h 77"/>
                  <a:gd name="T26" fmla="*/ 87159 w 31"/>
                  <a:gd name="T27" fmla="*/ 64139 h 77"/>
                  <a:gd name="T28" fmla="*/ 60632 w 31"/>
                  <a:gd name="T29" fmla="*/ 26410 h 77"/>
                  <a:gd name="T30" fmla="*/ 34106 w 31"/>
                  <a:gd name="T31" fmla="*/ 64139 h 77"/>
                  <a:gd name="T32" fmla="*/ 34106 w 31"/>
                  <a:gd name="T33" fmla="*/ 75458 h 77"/>
                  <a:gd name="T34" fmla="*/ 34106 w 31"/>
                  <a:gd name="T35" fmla="*/ 86777 h 77"/>
                  <a:gd name="T36" fmla="*/ 34106 w 31"/>
                  <a:gd name="T37" fmla="*/ 132051 h 77"/>
                  <a:gd name="T38" fmla="*/ 34106 w 31"/>
                  <a:gd name="T39" fmla="*/ 181099 h 77"/>
                  <a:gd name="T40" fmla="*/ 34106 w 31"/>
                  <a:gd name="T41" fmla="*/ 222601 h 77"/>
                  <a:gd name="T42" fmla="*/ 60632 w 31"/>
                  <a:gd name="T43" fmla="*/ 264103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2"/>
                      <a:pt x="29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7"/>
                      <a:pt x="30" y="71"/>
                      <a:pt x="27" y="73"/>
                    </a:cubicBezTo>
                    <a:cubicBezTo>
                      <a:pt x="25" y="76"/>
                      <a:pt x="21" y="77"/>
                      <a:pt x="16" y="77"/>
                    </a:cubicBezTo>
                    <a:cubicBezTo>
                      <a:pt x="10" y="77"/>
                      <a:pt x="5" y="75"/>
                      <a:pt x="3" y="72"/>
                    </a:cubicBezTo>
                    <a:cubicBezTo>
                      <a:pt x="1" y="69"/>
                      <a:pt x="0" y="64"/>
                      <a:pt x="0" y="5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8"/>
                      <a:pt x="3" y="5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3" y="66"/>
                      <a:pt x="23" y="59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0"/>
                      <a:pt x="20" y="7"/>
                      <a:pt x="16" y="7"/>
                    </a:cubicBezTo>
                    <a:cubicBezTo>
                      <a:pt x="12" y="7"/>
                      <a:pt x="9" y="10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2" y="70"/>
                      <a:pt x="16" y="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1">
                  <a:solidFill>
                    <a:schemeClr val="bg1">
                      <a:lumMod val="6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9" name="Freeform 63"/>
              <p:cNvSpPr/>
              <p:nvPr/>
            </p:nvSpPr>
            <p:spPr bwMode="auto">
              <a:xfrm>
                <a:off x="5545138" y="6815138"/>
                <a:ext cx="112713" cy="290513"/>
              </a:xfrm>
              <a:custGeom>
                <a:avLst/>
                <a:gdLst>
                  <a:gd name="T0" fmla="*/ 33814 w 30"/>
                  <a:gd name="T1" fmla="*/ 203736 h 77"/>
                  <a:gd name="T2" fmla="*/ 33814 w 30"/>
                  <a:gd name="T3" fmla="*/ 233920 h 77"/>
                  <a:gd name="T4" fmla="*/ 37571 w 30"/>
                  <a:gd name="T5" fmla="*/ 256557 h 77"/>
                  <a:gd name="T6" fmla="*/ 60114 w 30"/>
                  <a:gd name="T7" fmla="*/ 264103 h 77"/>
                  <a:gd name="T8" fmla="*/ 78899 w 30"/>
                  <a:gd name="T9" fmla="*/ 245238 h 77"/>
                  <a:gd name="T10" fmla="*/ 78899 w 30"/>
                  <a:gd name="T11" fmla="*/ 218828 h 77"/>
                  <a:gd name="T12" fmla="*/ 78899 w 30"/>
                  <a:gd name="T13" fmla="*/ 196191 h 77"/>
                  <a:gd name="T14" fmla="*/ 75142 w 30"/>
                  <a:gd name="T15" fmla="*/ 162235 h 77"/>
                  <a:gd name="T16" fmla="*/ 45085 w 30"/>
                  <a:gd name="T17" fmla="*/ 147143 h 77"/>
                  <a:gd name="T18" fmla="*/ 37571 w 30"/>
                  <a:gd name="T19" fmla="*/ 147143 h 77"/>
                  <a:gd name="T20" fmla="*/ 26300 w 30"/>
                  <a:gd name="T21" fmla="*/ 150916 h 77"/>
                  <a:gd name="T22" fmla="*/ 26300 w 30"/>
                  <a:gd name="T23" fmla="*/ 116960 h 77"/>
                  <a:gd name="T24" fmla="*/ 33814 w 30"/>
                  <a:gd name="T25" fmla="*/ 116960 h 77"/>
                  <a:gd name="T26" fmla="*/ 71385 w 30"/>
                  <a:gd name="T27" fmla="*/ 83004 h 77"/>
                  <a:gd name="T28" fmla="*/ 71385 w 30"/>
                  <a:gd name="T29" fmla="*/ 52821 h 77"/>
                  <a:gd name="T30" fmla="*/ 52599 w 30"/>
                  <a:gd name="T31" fmla="*/ 26410 h 77"/>
                  <a:gd name="T32" fmla="*/ 33814 w 30"/>
                  <a:gd name="T33" fmla="*/ 56593 h 77"/>
                  <a:gd name="T34" fmla="*/ 33814 w 30"/>
                  <a:gd name="T35" fmla="*/ 64139 h 77"/>
                  <a:gd name="T36" fmla="*/ 33814 w 30"/>
                  <a:gd name="T37" fmla="*/ 71685 h 77"/>
                  <a:gd name="T38" fmla="*/ 0 w 30"/>
                  <a:gd name="T39" fmla="*/ 71685 h 77"/>
                  <a:gd name="T40" fmla="*/ 0 w 30"/>
                  <a:gd name="T41" fmla="*/ 45275 h 77"/>
                  <a:gd name="T42" fmla="*/ 56357 w 30"/>
                  <a:gd name="T43" fmla="*/ 0 h 77"/>
                  <a:gd name="T44" fmla="*/ 108956 w 30"/>
                  <a:gd name="T45" fmla="*/ 49048 h 77"/>
                  <a:gd name="T46" fmla="*/ 108956 w 30"/>
                  <a:gd name="T47" fmla="*/ 64139 h 77"/>
                  <a:gd name="T48" fmla="*/ 108956 w 30"/>
                  <a:gd name="T49" fmla="*/ 75458 h 77"/>
                  <a:gd name="T50" fmla="*/ 82656 w 30"/>
                  <a:gd name="T51" fmla="*/ 128278 h 77"/>
                  <a:gd name="T52" fmla="*/ 105199 w 30"/>
                  <a:gd name="T53" fmla="*/ 147143 h 77"/>
                  <a:gd name="T54" fmla="*/ 112713 w 30"/>
                  <a:gd name="T55" fmla="*/ 181099 h 77"/>
                  <a:gd name="T56" fmla="*/ 112713 w 30"/>
                  <a:gd name="T57" fmla="*/ 241465 h 77"/>
                  <a:gd name="T58" fmla="*/ 52599 w 30"/>
                  <a:gd name="T59" fmla="*/ 290513 h 77"/>
                  <a:gd name="T60" fmla="*/ 0 w 30"/>
                  <a:gd name="T61" fmla="*/ 241465 h 77"/>
                  <a:gd name="T62" fmla="*/ 0 w 30"/>
                  <a:gd name="T63" fmla="*/ 203736 h 77"/>
                  <a:gd name="T64" fmla="*/ 33814 w 30"/>
                  <a:gd name="T65" fmla="*/ 203736 h 7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0" h="77">
                    <a:moveTo>
                      <a:pt x="9" y="54"/>
                    </a:moveTo>
                    <a:cubicBezTo>
                      <a:pt x="9" y="62"/>
                      <a:pt x="9" y="62"/>
                      <a:pt x="9" y="62"/>
                    </a:cubicBezTo>
                    <a:cubicBezTo>
                      <a:pt x="9" y="65"/>
                      <a:pt x="9" y="67"/>
                      <a:pt x="10" y="68"/>
                    </a:cubicBezTo>
                    <a:cubicBezTo>
                      <a:pt x="11" y="69"/>
                      <a:pt x="13" y="70"/>
                      <a:pt x="16" y="70"/>
                    </a:cubicBezTo>
                    <a:cubicBezTo>
                      <a:pt x="18" y="70"/>
                      <a:pt x="20" y="68"/>
                      <a:pt x="21" y="65"/>
                    </a:cubicBezTo>
                    <a:cubicBezTo>
                      <a:pt x="21" y="64"/>
                      <a:pt x="21" y="62"/>
                      <a:pt x="21" y="58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48"/>
                      <a:pt x="21" y="45"/>
                      <a:pt x="20" y="43"/>
                    </a:cubicBezTo>
                    <a:cubicBezTo>
                      <a:pt x="18" y="41"/>
                      <a:pt x="16" y="39"/>
                      <a:pt x="12" y="39"/>
                    </a:cubicBezTo>
                    <a:cubicBezTo>
                      <a:pt x="11" y="39"/>
                      <a:pt x="11" y="39"/>
                      <a:pt x="10" y="39"/>
                    </a:cubicBezTo>
                    <a:cubicBezTo>
                      <a:pt x="9" y="39"/>
                      <a:pt x="8" y="40"/>
                      <a:pt x="7" y="40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16" y="31"/>
                      <a:pt x="19" y="28"/>
                      <a:pt x="19" y="22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9"/>
                      <a:pt x="18" y="7"/>
                      <a:pt x="14" y="7"/>
                    </a:cubicBezTo>
                    <a:cubicBezTo>
                      <a:pt x="11" y="7"/>
                      <a:pt x="9" y="10"/>
                      <a:pt x="9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4"/>
                      <a:pt x="5" y="0"/>
                      <a:pt x="15" y="0"/>
                    </a:cubicBezTo>
                    <a:cubicBezTo>
                      <a:pt x="24" y="0"/>
                      <a:pt x="29" y="4"/>
                      <a:pt x="29" y="13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7"/>
                      <a:pt x="26" y="31"/>
                      <a:pt x="22" y="34"/>
                    </a:cubicBezTo>
                    <a:cubicBezTo>
                      <a:pt x="25" y="35"/>
                      <a:pt x="27" y="36"/>
                      <a:pt x="28" y="39"/>
                    </a:cubicBezTo>
                    <a:cubicBezTo>
                      <a:pt x="29" y="41"/>
                      <a:pt x="30" y="44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73"/>
                      <a:pt x="25" y="77"/>
                      <a:pt x="14" y="77"/>
                    </a:cubicBezTo>
                    <a:cubicBezTo>
                      <a:pt x="5" y="77"/>
                      <a:pt x="0" y="73"/>
                      <a:pt x="0" y="64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9" y="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1">
                  <a:solidFill>
                    <a:schemeClr val="bg1">
                      <a:lumMod val="6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3635204" y="4193695"/>
            <a:ext cx="1653439" cy="1436990"/>
            <a:chOff x="3332017" y="3268629"/>
            <a:chExt cx="1202036" cy="1044679"/>
          </a:xfrm>
        </p:grpSpPr>
        <p:sp>
          <p:nvSpPr>
            <p:cNvPr id="42" name="Freeform 5"/>
            <p:cNvSpPr/>
            <p:nvPr/>
          </p:nvSpPr>
          <p:spPr bwMode="auto">
            <a:xfrm>
              <a:off x="3332017" y="3268629"/>
              <a:ext cx="1202036" cy="1044679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568" tIns="36285" rIns="72568" bIns="36285" anchor="ctr"/>
            <a:lstStyle/>
            <a:p>
              <a:pPr algn="ctr"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43" name="组合 59"/>
            <p:cNvGrpSpPr/>
            <p:nvPr/>
          </p:nvGrpSpPr>
          <p:grpSpPr bwMode="auto">
            <a:xfrm>
              <a:off x="3724179" y="3599213"/>
              <a:ext cx="350223" cy="387548"/>
              <a:chOff x="688976" y="7240588"/>
              <a:chExt cx="263525" cy="295275"/>
            </a:xfrm>
          </p:grpSpPr>
          <p:sp>
            <p:nvSpPr>
              <p:cNvPr id="44" name="Freeform 65"/>
              <p:cNvSpPr>
                <a:spLocks noEditPoints="1"/>
              </p:cNvSpPr>
              <p:nvPr/>
            </p:nvSpPr>
            <p:spPr bwMode="auto">
              <a:xfrm>
                <a:off x="688976" y="7240588"/>
                <a:ext cx="115888" cy="295275"/>
              </a:xfrm>
              <a:custGeom>
                <a:avLst/>
                <a:gdLst>
                  <a:gd name="T0" fmla="*/ 63551 w 31"/>
                  <a:gd name="T1" fmla="*/ 0 h 78"/>
                  <a:gd name="T2" fmla="*/ 108411 w 31"/>
                  <a:gd name="T3" fmla="*/ 18928 h 78"/>
                  <a:gd name="T4" fmla="*/ 115888 w 31"/>
                  <a:gd name="T5" fmla="*/ 68140 h 78"/>
                  <a:gd name="T6" fmla="*/ 115888 w 31"/>
                  <a:gd name="T7" fmla="*/ 238491 h 78"/>
                  <a:gd name="T8" fmla="*/ 100935 w 31"/>
                  <a:gd name="T9" fmla="*/ 280133 h 78"/>
                  <a:gd name="T10" fmla="*/ 59813 w 31"/>
                  <a:gd name="T11" fmla="*/ 295275 h 78"/>
                  <a:gd name="T12" fmla="*/ 11215 w 31"/>
                  <a:gd name="T13" fmla="*/ 272562 h 78"/>
                  <a:gd name="T14" fmla="*/ 0 w 31"/>
                  <a:gd name="T15" fmla="*/ 215778 h 78"/>
                  <a:gd name="T16" fmla="*/ 0 w 31"/>
                  <a:gd name="T17" fmla="*/ 79497 h 78"/>
                  <a:gd name="T18" fmla="*/ 11215 w 31"/>
                  <a:gd name="T19" fmla="*/ 22713 h 78"/>
                  <a:gd name="T20" fmla="*/ 63551 w 31"/>
                  <a:gd name="T21" fmla="*/ 0 h 78"/>
                  <a:gd name="T22" fmla="*/ 59813 w 31"/>
                  <a:gd name="T23" fmla="*/ 264990 h 78"/>
                  <a:gd name="T24" fmla="*/ 85981 w 31"/>
                  <a:gd name="T25" fmla="*/ 227135 h 78"/>
                  <a:gd name="T26" fmla="*/ 85981 w 31"/>
                  <a:gd name="T27" fmla="*/ 64355 h 78"/>
                  <a:gd name="T28" fmla="*/ 59813 w 31"/>
                  <a:gd name="T29" fmla="*/ 26499 h 78"/>
                  <a:gd name="T30" fmla="*/ 33645 w 31"/>
                  <a:gd name="T31" fmla="*/ 64355 h 78"/>
                  <a:gd name="T32" fmla="*/ 33645 w 31"/>
                  <a:gd name="T33" fmla="*/ 75712 h 78"/>
                  <a:gd name="T34" fmla="*/ 33645 w 31"/>
                  <a:gd name="T35" fmla="*/ 87068 h 78"/>
                  <a:gd name="T36" fmla="*/ 33645 w 31"/>
                  <a:gd name="T37" fmla="*/ 136281 h 78"/>
                  <a:gd name="T38" fmla="*/ 33645 w 31"/>
                  <a:gd name="T39" fmla="*/ 181708 h 78"/>
                  <a:gd name="T40" fmla="*/ 33645 w 31"/>
                  <a:gd name="T41" fmla="*/ 223349 h 78"/>
                  <a:gd name="T42" fmla="*/ 59813 w 31"/>
                  <a:gd name="T43" fmla="*/ 264990 h 7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8">
                    <a:moveTo>
                      <a:pt x="17" y="0"/>
                    </a:moveTo>
                    <a:cubicBezTo>
                      <a:pt x="22" y="0"/>
                      <a:pt x="26" y="2"/>
                      <a:pt x="29" y="5"/>
                    </a:cubicBezTo>
                    <a:cubicBezTo>
                      <a:pt x="31" y="8"/>
                      <a:pt x="31" y="12"/>
                      <a:pt x="31" y="18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7"/>
                      <a:pt x="30" y="71"/>
                      <a:pt x="27" y="74"/>
                    </a:cubicBezTo>
                    <a:cubicBezTo>
                      <a:pt x="25" y="76"/>
                      <a:pt x="21" y="78"/>
                      <a:pt x="16" y="78"/>
                    </a:cubicBezTo>
                    <a:cubicBezTo>
                      <a:pt x="10" y="78"/>
                      <a:pt x="5" y="76"/>
                      <a:pt x="3" y="72"/>
                    </a:cubicBezTo>
                    <a:cubicBezTo>
                      <a:pt x="1" y="69"/>
                      <a:pt x="0" y="64"/>
                      <a:pt x="0" y="5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9"/>
                      <a:pt x="3" y="6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3" y="67"/>
                      <a:pt x="23" y="60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1"/>
                      <a:pt x="20" y="7"/>
                      <a:pt x="16" y="7"/>
                    </a:cubicBezTo>
                    <a:cubicBezTo>
                      <a:pt x="12" y="7"/>
                      <a:pt x="9" y="11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7"/>
                      <a:pt x="12" y="70"/>
                      <a:pt x="16" y="7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1">
                  <a:solidFill>
                    <a:schemeClr val="bg1">
                      <a:lumMod val="6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5" name="Freeform 66"/>
              <p:cNvSpPr>
                <a:spLocks noEditPoints="1"/>
              </p:cNvSpPr>
              <p:nvPr/>
            </p:nvSpPr>
            <p:spPr bwMode="auto">
              <a:xfrm>
                <a:off x="817563" y="7245351"/>
                <a:ext cx="134938" cy="287338"/>
              </a:xfrm>
              <a:custGeom>
                <a:avLst/>
                <a:gdLst>
                  <a:gd name="T0" fmla="*/ 63721 w 36"/>
                  <a:gd name="T1" fmla="*/ 0 h 76"/>
                  <a:gd name="T2" fmla="*/ 112448 w 36"/>
                  <a:gd name="T3" fmla="*/ 0 h 76"/>
                  <a:gd name="T4" fmla="*/ 112448 w 36"/>
                  <a:gd name="T5" fmla="*/ 192819 h 76"/>
                  <a:gd name="T6" fmla="*/ 134938 w 36"/>
                  <a:gd name="T7" fmla="*/ 192819 h 76"/>
                  <a:gd name="T8" fmla="*/ 134938 w 36"/>
                  <a:gd name="T9" fmla="*/ 219284 h 76"/>
                  <a:gd name="T10" fmla="*/ 112448 w 36"/>
                  <a:gd name="T11" fmla="*/ 219284 h 76"/>
                  <a:gd name="T12" fmla="*/ 112448 w 36"/>
                  <a:gd name="T13" fmla="*/ 287338 h 76"/>
                  <a:gd name="T14" fmla="*/ 78714 w 36"/>
                  <a:gd name="T15" fmla="*/ 287338 h 76"/>
                  <a:gd name="T16" fmla="*/ 78714 w 36"/>
                  <a:gd name="T17" fmla="*/ 219284 h 76"/>
                  <a:gd name="T18" fmla="*/ 0 w 36"/>
                  <a:gd name="T19" fmla="*/ 219284 h 76"/>
                  <a:gd name="T20" fmla="*/ 0 w 36"/>
                  <a:gd name="T21" fmla="*/ 192819 h 76"/>
                  <a:gd name="T22" fmla="*/ 63721 w 36"/>
                  <a:gd name="T23" fmla="*/ 0 h 76"/>
                  <a:gd name="T24" fmla="*/ 78714 w 36"/>
                  <a:gd name="T25" fmla="*/ 192819 h 76"/>
                  <a:gd name="T26" fmla="*/ 78714 w 36"/>
                  <a:gd name="T27" fmla="*/ 41588 h 76"/>
                  <a:gd name="T28" fmla="*/ 56224 w 36"/>
                  <a:gd name="T29" fmla="*/ 117204 h 76"/>
                  <a:gd name="T30" fmla="*/ 33735 w 36"/>
                  <a:gd name="T31" fmla="*/ 192819 h 76"/>
                  <a:gd name="T32" fmla="*/ 78714 w 36"/>
                  <a:gd name="T33" fmla="*/ 192819 h 7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6" h="76">
                    <a:moveTo>
                      <a:pt x="17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17" y="0"/>
                    </a:lnTo>
                    <a:close/>
                    <a:moveTo>
                      <a:pt x="21" y="51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5"/>
                      <a:pt x="17" y="22"/>
                      <a:pt x="15" y="31"/>
                    </a:cubicBezTo>
                    <a:cubicBezTo>
                      <a:pt x="12" y="40"/>
                      <a:pt x="10" y="47"/>
                      <a:pt x="9" y="51"/>
                    </a:cubicBezTo>
                    <a:lnTo>
                      <a:pt x="21" y="5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1">
                  <a:solidFill>
                    <a:schemeClr val="bg1">
                      <a:lumMod val="6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875852" y="3793201"/>
            <a:ext cx="767079" cy="855207"/>
            <a:chOff x="7156451" y="4826087"/>
            <a:chExt cx="763588" cy="862012"/>
          </a:xfrm>
          <a:solidFill>
            <a:schemeClr val="accent2"/>
          </a:solidFill>
        </p:grpSpPr>
        <p:sp>
          <p:nvSpPr>
            <p:cNvPr id="39" name="Freeform 78"/>
            <p:cNvSpPr/>
            <p:nvPr/>
          </p:nvSpPr>
          <p:spPr bwMode="auto">
            <a:xfrm>
              <a:off x="7375526" y="5242012"/>
              <a:ext cx="230188" cy="230187"/>
            </a:xfrm>
            <a:custGeom>
              <a:avLst/>
              <a:gdLst>
                <a:gd name="T0" fmla="*/ 37 w 47"/>
                <a:gd name="T1" fmla="*/ 25 h 47"/>
                <a:gd name="T2" fmla="*/ 16 w 47"/>
                <a:gd name="T3" fmla="*/ 27 h 47"/>
                <a:gd name="T4" fmla="*/ 36 w 47"/>
                <a:gd name="T5" fmla="*/ 3 h 47"/>
                <a:gd name="T6" fmla="*/ 23 w 47"/>
                <a:gd name="T7" fmla="*/ 0 h 47"/>
                <a:gd name="T8" fmla="*/ 0 w 47"/>
                <a:gd name="T9" fmla="*/ 23 h 47"/>
                <a:gd name="T10" fmla="*/ 23 w 47"/>
                <a:gd name="T11" fmla="*/ 47 h 47"/>
                <a:gd name="T12" fmla="*/ 47 w 47"/>
                <a:gd name="T13" fmla="*/ 23 h 47"/>
                <a:gd name="T14" fmla="*/ 45 w 47"/>
                <a:gd name="T15" fmla="*/ 16 h 47"/>
                <a:gd name="T16" fmla="*/ 37 w 47"/>
                <a:gd name="T17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37" y="25"/>
                  </a:moveTo>
                  <a:cubicBezTo>
                    <a:pt x="16" y="27"/>
                    <a:pt x="16" y="27"/>
                    <a:pt x="16" y="27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2" y="1"/>
                    <a:pt x="28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6" y="47"/>
                    <a:pt x="47" y="36"/>
                    <a:pt x="47" y="23"/>
                  </a:cubicBezTo>
                  <a:cubicBezTo>
                    <a:pt x="47" y="21"/>
                    <a:pt x="46" y="18"/>
                    <a:pt x="45" y="16"/>
                  </a:cubicBezTo>
                  <a:lnTo>
                    <a:pt x="37" y="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40" name="Freeform 79"/>
            <p:cNvSpPr/>
            <p:nvPr/>
          </p:nvSpPr>
          <p:spPr bwMode="auto">
            <a:xfrm>
              <a:off x="7156451" y="5022937"/>
              <a:ext cx="669925" cy="665162"/>
            </a:xfrm>
            <a:custGeom>
              <a:avLst/>
              <a:gdLst>
                <a:gd name="T0" fmla="*/ 108 w 137"/>
                <a:gd name="T1" fmla="*/ 43 h 136"/>
                <a:gd name="T2" fmla="*/ 115 w 137"/>
                <a:gd name="T3" fmla="*/ 68 h 136"/>
                <a:gd name="T4" fmla="*/ 68 w 137"/>
                <a:gd name="T5" fmla="*/ 115 h 136"/>
                <a:gd name="T6" fmla="*/ 22 w 137"/>
                <a:gd name="T7" fmla="*/ 68 h 136"/>
                <a:gd name="T8" fmla="*/ 68 w 137"/>
                <a:gd name="T9" fmla="*/ 22 h 136"/>
                <a:gd name="T10" fmla="*/ 98 w 137"/>
                <a:gd name="T11" fmla="*/ 32 h 136"/>
                <a:gd name="T12" fmla="*/ 111 w 137"/>
                <a:gd name="T13" fmla="*/ 15 h 136"/>
                <a:gd name="T14" fmla="*/ 68 w 137"/>
                <a:gd name="T15" fmla="*/ 0 h 136"/>
                <a:gd name="T16" fmla="*/ 0 w 137"/>
                <a:gd name="T17" fmla="*/ 68 h 136"/>
                <a:gd name="T18" fmla="*/ 68 w 137"/>
                <a:gd name="T19" fmla="*/ 136 h 136"/>
                <a:gd name="T20" fmla="*/ 137 w 137"/>
                <a:gd name="T21" fmla="*/ 68 h 136"/>
                <a:gd name="T22" fmla="*/ 121 w 137"/>
                <a:gd name="T23" fmla="*/ 26 h 136"/>
                <a:gd name="T24" fmla="*/ 108 w 137"/>
                <a:gd name="T25" fmla="*/ 4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" h="136">
                  <a:moveTo>
                    <a:pt x="108" y="43"/>
                  </a:moveTo>
                  <a:cubicBezTo>
                    <a:pt x="112" y="50"/>
                    <a:pt x="115" y="59"/>
                    <a:pt x="115" y="68"/>
                  </a:cubicBezTo>
                  <a:cubicBezTo>
                    <a:pt x="115" y="94"/>
                    <a:pt x="94" y="115"/>
                    <a:pt x="68" y="115"/>
                  </a:cubicBezTo>
                  <a:cubicBezTo>
                    <a:pt x="43" y="115"/>
                    <a:pt x="22" y="94"/>
                    <a:pt x="22" y="68"/>
                  </a:cubicBezTo>
                  <a:cubicBezTo>
                    <a:pt x="22" y="42"/>
                    <a:pt x="43" y="22"/>
                    <a:pt x="68" y="22"/>
                  </a:cubicBezTo>
                  <a:cubicBezTo>
                    <a:pt x="80" y="22"/>
                    <a:pt x="90" y="25"/>
                    <a:pt x="98" y="32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00" y="6"/>
                    <a:pt x="85" y="0"/>
                    <a:pt x="68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6"/>
                    <a:pt x="68" y="136"/>
                  </a:cubicBezTo>
                  <a:cubicBezTo>
                    <a:pt x="106" y="136"/>
                    <a:pt x="137" y="106"/>
                    <a:pt x="137" y="68"/>
                  </a:cubicBezTo>
                  <a:cubicBezTo>
                    <a:pt x="137" y="52"/>
                    <a:pt x="131" y="37"/>
                    <a:pt x="121" y="26"/>
                  </a:cubicBezTo>
                  <a:lnTo>
                    <a:pt x="108" y="4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41" name="Freeform 80"/>
            <p:cNvSpPr/>
            <p:nvPr/>
          </p:nvSpPr>
          <p:spPr bwMode="auto">
            <a:xfrm>
              <a:off x="7454901" y="4826087"/>
              <a:ext cx="465138" cy="549275"/>
            </a:xfrm>
            <a:custGeom>
              <a:avLst/>
              <a:gdLst>
                <a:gd name="T0" fmla="*/ 293 w 293"/>
                <a:gd name="T1" fmla="*/ 59 h 346"/>
                <a:gd name="T2" fmla="*/ 225 w 293"/>
                <a:gd name="T3" fmla="*/ 65 h 346"/>
                <a:gd name="T4" fmla="*/ 219 w 293"/>
                <a:gd name="T5" fmla="*/ 0 h 346"/>
                <a:gd name="T6" fmla="*/ 163 w 293"/>
                <a:gd name="T7" fmla="*/ 65 h 346"/>
                <a:gd name="T8" fmla="*/ 157 w 293"/>
                <a:gd name="T9" fmla="*/ 114 h 346"/>
                <a:gd name="T10" fmla="*/ 6 w 293"/>
                <a:gd name="T11" fmla="*/ 306 h 346"/>
                <a:gd name="T12" fmla="*/ 0 w 293"/>
                <a:gd name="T13" fmla="*/ 346 h 346"/>
                <a:gd name="T14" fmla="*/ 40 w 293"/>
                <a:gd name="T15" fmla="*/ 333 h 346"/>
                <a:gd name="T16" fmla="*/ 194 w 293"/>
                <a:gd name="T17" fmla="*/ 142 h 346"/>
                <a:gd name="T18" fmla="*/ 240 w 293"/>
                <a:gd name="T19" fmla="*/ 127 h 346"/>
                <a:gd name="T20" fmla="*/ 293 w 293"/>
                <a:gd name="T21" fmla="*/ 5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3" h="346">
                  <a:moveTo>
                    <a:pt x="293" y="59"/>
                  </a:moveTo>
                  <a:lnTo>
                    <a:pt x="225" y="65"/>
                  </a:lnTo>
                  <a:lnTo>
                    <a:pt x="219" y="0"/>
                  </a:lnTo>
                  <a:lnTo>
                    <a:pt x="163" y="65"/>
                  </a:lnTo>
                  <a:lnTo>
                    <a:pt x="157" y="114"/>
                  </a:lnTo>
                  <a:lnTo>
                    <a:pt x="6" y="306"/>
                  </a:lnTo>
                  <a:lnTo>
                    <a:pt x="0" y="346"/>
                  </a:lnTo>
                  <a:lnTo>
                    <a:pt x="40" y="333"/>
                  </a:lnTo>
                  <a:lnTo>
                    <a:pt x="194" y="142"/>
                  </a:lnTo>
                  <a:lnTo>
                    <a:pt x="240" y="127"/>
                  </a:lnTo>
                  <a:lnTo>
                    <a:pt x="293" y="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935305" y="1629103"/>
            <a:ext cx="427272" cy="834685"/>
            <a:chOff x="8080376" y="1863812"/>
            <a:chExt cx="361950" cy="715962"/>
          </a:xfrm>
          <a:solidFill>
            <a:schemeClr val="accent3"/>
          </a:solidFill>
        </p:grpSpPr>
        <p:sp>
          <p:nvSpPr>
            <p:cNvPr id="33" name="Freeform 81"/>
            <p:cNvSpPr/>
            <p:nvPr/>
          </p:nvSpPr>
          <p:spPr bwMode="auto">
            <a:xfrm>
              <a:off x="8159751" y="2500399"/>
              <a:ext cx="204788" cy="79375"/>
            </a:xfrm>
            <a:custGeom>
              <a:avLst/>
              <a:gdLst>
                <a:gd name="T0" fmla="*/ 37 w 42"/>
                <a:gd name="T1" fmla="*/ 0 h 16"/>
                <a:gd name="T2" fmla="*/ 5 w 42"/>
                <a:gd name="T3" fmla="*/ 0 h 16"/>
                <a:gd name="T4" fmla="*/ 0 w 42"/>
                <a:gd name="T5" fmla="*/ 4 h 16"/>
                <a:gd name="T6" fmla="*/ 5 w 42"/>
                <a:gd name="T7" fmla="*/ 9 h 16"/>
                <a:gd name="T8" fmla="*/ 12 w 42"/>
                <a:gd name="T9" fmla="*/ 9 h 16"/>
                <a:gd name="T10" fmla="*/ 12 w 42"/>
                <a:gd name="T11" fmla="*/ 9 h 16"/>
                <a:gd name="T12" fmla="*/ 21 w 42"/>
                <a:gd name="T13" fmla="*/ 16 h 16"/>
                <a:gd name="T14" fmla="*/ 30 w 42"/>
                <a:gd name="T15" fmla="*/ 9 h 16"/>
                <a:gd name="T16" fmla="*/ 30 w 42"/>
                <a:gd name="T17" fmla="*/ 9 h 16"/>
                <a:gd name="T18" fmla="*/ 37 w 42"/>
                <a:gd name="T19" fmla="*/ 9 h 16"/>
                <a:gd name="T20" fmla="*/ 42 w 42"/>
                <a:gd name="T21" fmla="*/ 4 h 16"/>
                <a:gd name="T22" fmla="*/ 37 w 42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16">
                  <a:moveTo>
                    <a:pt x="3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13"/>
                    <a:pt x="16" y="16"/>
                    <a:pt x="21" y="16"/>
                  </a:cubicBezTo>
                  <a:cubicBezTo>
                    <a:pt x="26" y="16"/>
                    <a:pt x="30" y="13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40" y="9"/>
                    <a:pt x="42" y="7"/>
                    <a:pt x="42" y="4"/>
                  </a:cubicBezTo>
                  <a:cubicBezTo>
                    <a:pt x="42" y="2"/>
                    <a:pt x="40" y="0"/>
                    <a:pt x="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4" name="Freeform 82"/>
            <p:cNvSpPr>
              <a:spLocks noEditPoints="1"/>
            </p:cNvSpPr>
            <p:nvPr/>
          </p:nvSpPr>
          <p:spPr bwMode="auto">
            <a:xfrm>
              <a:off x="8080376" y="2040024"/>
              <a:ext cx="361950" cy="396875"/>
            </a:xfrm>
            <a:custGeom>
              <a:avLst/>
              <a:gdLst>
                <a:gd name="T0" fmla="*/ 74 w 74"/>
                <a:gd name="T1" fmla="*/ 36 h 81"/>
                <a:gd name="T2" fmla="*/ 37 w 74"/>
                <a:gd name="T3" fmla="*/ 0 h 81"/>
                <a:gd name="T4" fmla="*/ 0 w 74"/>
                <a:gd name="T5" fmla="*/ 36 h 81"/>
                <a:gd name="T6" fmla="*/ 17 w 74"/>
                <a:gd name="T7" fmla="*/ 81 h 81"/>
                <a:gd name="T8" fmla="*/ 58 w 74"/>
                <a:gd name="T9" fmla="*/ 81 h 81"/>
                <a:gd name="T10" fmla="*/ 74 w 74"/>
                <a:gd name="T11" fmla="*/ 36 h 81"/>
                <a:gd name="T12" fmla="*/ 37 w 74"/>
                <a:gd name="T13" fmla="*/ 9 h 81"/>
                <a:gd name="T14" fmla="*/ 44 w 74"/>
                <a:gd name="T15" fmla="*/ 16 h 81"/>
                <a:gd name="T16" fmla="*/ 37 w 74"/>
                <a:gd name="T17" fmla="*/ 24 h 81"/>
                <a:gd name="T18" fmla="*/ 29 w 74"/>
                <a:gd name="T19" fmla="*/ 16 h 81"/>
                <a:gd name="T20" fmla="*/ 37 w 74"/>
                <a:gd name="T21" fmla="*/ 9 h 81"/>
                <a:gd name="T22" fmla="*/ 51 w 74"/>
                <a:gd name="T23" fmla="*/ 46 h 81"/>
                <a:gd name="T24" fmla="*/ 45 w 74"/>
                <a:gd name="T25" fmla="*/ 52 h 81"/>
                <a:gd name="T26" fmla="*/ 45 w 74"/>
                <a:gd name="T27" fmla="*/ 52 h 81"/>
                <a:gd name="T28" fmla="*/ 46 w 74"/>
                <a:gd name="T29" fmla="*/ 53 h 81"/>
                <a:gd name="T30" fmla="*/ 46 w 74"/>
                <a:gd name="T31" fmla="*/ 75 h 81"/>
                <a:gd name="T32" fmla="*/ 41 w 74"/>
                <a:gd name="T33" fmla="*/ 79 h 81"/>
                <a:gd name="T34" fmla="*/ 37 w 74"/>
                <a:gd name="T35" fmla="*/ 75 h 81"/>
                <a:gd name="T36" fmla="*/ 33 w 74"/>
                <a:gd name="T37" fmla="*/ 79 h 81"/>
                <a:gd name="T38" fmla="*/ 28 w 74"/>
                <a:gd name="T39" fmla="*/ 75 h 81"/>
                <a:gd name="T40" fmla="*/ 28 w 74"/>
                <a:gd name="T41" fmla="*/ 53 h 81"/>
                <a:gd name="T42" fmla="*/ 29 w 74"/>
                <a:gd name="T43" fmla="*/ 52 h 81"/>
                <a:gd name="T44" fmla="*/ 28 w 74"/>
                <a:gd name="T45" fmla="*/ 52 h 81"/>
                <a:gd name="T46" fmla="*/ 22 w 74"/>
                <a:gd name="T47" fmla="*/ 46 h 81"/>
                <a:gd name="T48" fmla="*/ 22 w 74"/>
                <a:gd name="T49" fmla="*/ 32 h 81"/>
                <a:gd name="T50" fmla="*/ 28 w 74"/>
                <a:gd name="T51" fmla="*/ 26 h 81"/>
                <a:gd name="T52" fmla="*/ 31 w 74"/>
                <a:gd name="T53" fmla="*/ 26 h 81"/>
                <a:gd name="T54" fmla="*/ 37 w 74"/>
                <a:gd name="T55" fmla="*/ 33 h 81"/>
                <a:gd name="T56" fmla="*/ 43 w 74"/>
                <a:gd name="T57" fmla="*/ 26 h 81"/>
                <a:gd name="T58" fmla="*/ 45 w 74"/>
                <a:gd name="T59" fmla="*/ 26 h 81"/>
                <a:gd name="T60" fmla="*/ 51 w 74"/>
                <a:gd name="T61" fmla="*/ 32 h 81"/>
                <a:gd name="T62" fmla="*/ 51 w 74"/>
                <a:gd name="T63" fmla="*/ 4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4" h="81">
                  <a:moveTo>
                    <a:pt x="74" y="36"/>
                  </a:moveTo>
                  <a:cubicBezTo>
                    <a:pt x="74" y="16"/>
                    <a:pt x="57" y="0"/>
                    <a:pt x="37" y="0"/>
                  </a:cubicBezTo>
                  <a:cubicBezTo>
                    <a:pt x="17" y="0"/>
                    <a:pt x="0" y="16"/>
                    <a:pt x="0" y="36"/>
                  </a:cubicBezTo>
                  <a:cubicBezTo>
                    <a:pt x="0" y="54"/>
                    <a:pt x="17" y="64"/>
                    <a:pt x="17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63"/>
                    <a:pt x="74" y="54"/>
                    <a:pt x="74" y="36"/>
                  </a:cubicBezTo>
                  <a:close/>
                  <a:moveTo>
                    <a:pt x="37" y="9"/>
                  </a:moveTo>
                  <a:cubicBezTo>
                    <a:pt x="41" y="9"/>
                    <a:pt x="44" y="12"/>
                    <a:pt x="44" y="16"/>
                  </a:cubicBezTo>
                  <a:cubicBezTo>
                    <a:pt x="44" y="20"/>
                    <a:pt x="41" y="24"/>
                    <a:pt x="37" y="24"/>
                  </a:cubicBezTo>
                  <a:cubicBezTo>
                    <a:pt x="33" y="24"/>
                    <a:pt x="29" y="20"/>
                    <a:pt x="29" y="16"/>
                  </a:cubicBezTo>
                  <a:cubicBezTo>
                    <a:pt x="29" y="12"/>
                    <a:pt x="33" y="9"/>
                    <a:pt x="37" y="9"/>
                  </a:cubicBezTo>
                  <a:close/>
                  <a:moveTo>
                    <a:pt x="51" y="46"/>
                  </a:moveTo>
                  <a:cubicBezTo>
                    <a:pt x="51" y="49"/>
                    <a:pt x="49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6" y="52"/>
                    <a:pt x="46" y="53"/>
                    <a:pt x="46" y="53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7"/>
                    <a:pt x="44" y="79"/>
                    <a:pt x="41" y="79"/>
                  </a:cubicBezTo>
                  <a:cubicBezTo>
                    <a:pt x="39" y="79"/>
                    <a:pt x="37" y="77"/>
                    <a:pt x="37" y="75"/>
                  </a:cubicBezTo>
                  <a:cubicBezTo>
                    <a:pt x="37" y="77"/>
                    <a:pt x="35" y="79"/>
                    <a:pt x="33" y="79"/>
                  </a:cubicBezTo>
                  <a:cubicBezTo>
                    <a:pt x="30" y="79"/>
                    <a:pt x="28" y="77"/>
                    <a:pt x="28" y="75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2"/>
                    <a:pt x="29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5" y="52"/>
                    <a:pt x="22" y="49"/>
                    <a:pt x="22" y="4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29"/>
                    <a:pt x="25" y="26"/>
                    <a:pt x="28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6"/>
                    <a:pt x="51" y="29"/>
                    <a:pt x="51" y="32"/>
                  </a:cubicBezTo>
                  <a:lnTo>
                    <a:pt x="51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5" name="Freeform 83"/>
            <p:cNvSpPr/>
            <p:nvPr/>
          </p:nvSpPr>
          <p:spPr bwMode="auto">
            <a:xfrm>
              <a:off x="8159751" y="2455949"/>
              <a:ext cx="204788" cy="30162"/>
            </a:xfrm>
            <a:custGeom>
              <a:avLst/>
              <a:gdLst>
                <a:gd name="T0" fmla="*/ 42 w 42"/>
                <a:gd name="T1" fmla="*/ 3 h 6"/>
                <a:gd name="T2" fmla="*/ 39 w 42"/>
                <a:gd name="T3" fmla="*/ 6 h 6"/>
                <a:gd name="T4" fmla="*/ 3 w 42"/>
                <a:gd name="T5" fmla="*/ 6 h 6"/>
                <a:gd name="T6" fmla="*/ 0 w 42"/>
                <a:gd name="T7" fmla="*/ 3 h 6"/>
                <a:gd name="T8" fmla="*/ 0 w 42"/>
                <a:gd name="T9" fmla="*/ 3 h 6"/>
                <a:gd name="T10" fmla="*/ 3 w 42"/>
                <a:gd name="T11" fmla="*/ 0 h 6"/>
                <a:gd name="T12" fmla="*/ 39 w 42"/>
                <a:gd name="T13" fmla="*/ 0 h 6"/>
                <a:gd name="T14" fmla="*/ 42 w 42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6">
                  <a:moveTo>
                    <a:pt x="42" y="3"/>
                  </a:moveTo>
                  <a:cubicBezTo>
                    <a:pt x="42" y="4"/>
                    <a:pt x="40" y="6"/>
                    <a:pt x="3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2" y="1"/>
                    <a:pt x="42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6" name="Freeform 84"/>
            <p:cNvSpPr/>
            <p:nvPr/>
          </p:nvSpPr>
          <p:spPr bwMode="auto">
            <a:xfrm>
              <a:off x="8085138" y="1917787"/>
              <a:ext cx="84138" cy="77787"/>
            </a:xfrm>
            <a:custGeom>
              <a:avLst/>
              <a:gdLst>
                <a:gd name="T0" fmla="*/ 13 w 17"/>
                <a:gd name="T1" fmla="*/ 16 h 16"/>
                <a:gd name="T2" fmla="*/ 10 w 17"/>
                <a:gd name="T3" fmla="*/ 15 h 16"/>
                <a:gd name="T4" fmla="*/ 2 w 17"/>
                <a:gd name="T5" fmla="*/ 7 h 16"/>
                <a:gd name="T6" fmla="*/ 2 w 17"/>
                <a:gd name="T7" fmla="*/ 2 h 16"/>
                <a:gd name="T8" fmla="*/ 7 w 17"/>
                <a:gd name="T9" fmla="*/ 2 h 16"/>
                <a:gd name="T10" fmla="*/ 15 w 17"/>
                <a:gd name="T11" fmla="*/ 10 h 16"/>
                <a:gd name="T12" fmla="*/ 15 w 17"/>
                <a:gd name="T13" fmla="*/ 15 h 16"/>
                <a:gd name="T14" fmla="*/ 13 w 17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6">
                  <a:moveTo>
                    <a:pt x="13" y="16"/>
                  </a:moveTo>
                  <a:cubicBezTo>
                    <a:pt x="12" y="16"/>
                    <a:pt x="11" y="16"/>
                    <a:pt x="10" y="15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12"/>
                    <a:pt x="17" y="14"/>
                    <a:pt x="15" y="15"/>
                  </a:cubicBezTo>
                  <a:cubicBezTo>
                    <a:pt x="15" y="16"/>
                    <a:pt x="14" y="16"/>
                    <a:pt x="13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7" name="Freeform 85"/>
            <p:cNvSpPr/>
            <p:nvPr/>
          </p:nvSpPr>
          <p:spPr bwMode="auto">
            <a:xfrm>
              <a:off x="8355013" y="1917787"/>
              <a:ext cx="82550" cy="84137"/>
            </a:xfrm>
            <a:custGeom>
              <a:avLst/>
              <a:gdLst>
                <a:gd name="T0" fmla="*/ 4 w 17"/>
                <a:gd name="T1" fmla="*/ 17 h 17"/>
                <a:gd name="T2" fmla="*/ 2 w 17"/>
                <a:gd name="T3" fmla="*/ 16 h 17"/>
                <a:gd name="T4" fmla="*/ 2 w 17"/>
                <a:gd name="T5" fmla="*/ 11 h 17"/>
                <a:gd name="T6" fmla="*/ 10 w 17"/>
                <a:gd name="T7" fmla="*/ 2 h 17"/>
                <a:gd name="T8" fmla="*/ 15 w 17"/>
                <a:gd name="T9" fmla="*/ 2 h 17"/>
                <a:gd name="T10" fmla="*/ 15 w 17"/>
                <a:gd name="T11" fmla="*/ 7 h 17"/>
                <a:gd name="T12" fmla="*/ 7 w 17"/>
                <a:gd name="T13" fmla="*/ 16 h 17"/>
                <a:gd name="T14" fmla="*/ 4 w 17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7">
                  <a:moveTo>
                    <a:pt x="4" y="17"/>
                  </a:moveTo>
                  <a:cubicBezTo>
                    <a:pt x="3" y="17"/>
                    <a:pt x="2" y="16"/>
                    <a:pt x="2" y="16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2" y="0"/>
                    <a:pt x="14" y="0"/>
                    <a:pt x="15" y="2"/>
                  </a:cubicBezTo>
                  <a:cubicBezTo>
                    <a:pt x="17" y="3"/>
                    <a:pt x="17" y="5"/>
                    <a:pt x="15" y="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5" y="17"/>
                    <a:pt x="4" y="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8" name="Freeform 86"/>
            <p:cNvSpPr/>
            <p:nvPr/>
          </p:nvSpPr>
          <p:spPr bwMode="auto">
            <a:xfrm>
              <a:off x="8242301" y="1863812"/>
              <a:ext cx="34925" cy="98425"/>
            </a:xfrm>
            <a:custGeom>
              <a:avLst/>
              <a:gdLst>
                <a:gd name="T0" fmla="*/ 3 w 7"/>
                <a:gd name="T1" fmla="*/ 20 h 20"/>
                <a:gd name="T2" fmla="*/ 0 w 7"/>
                <a:gd name="T3" fmla="*/ 16 h 20"/>
                <a:gd name="T4" fmla="*/ 0 w 7"/>
                <a:gd name="T5" fmla="*/ 4 h 20"/>
                <a:gd name="T6" fmla="*/ 3 w 7"/>
                <a:gd name="T7" fmla="*/ 0 h 20"/>
                <a:gd name="T8" fmla="*/ 7 w 7"/>
                <a:gd name="T9" fmla="*/ 4 h 20"/>
                <a:gd name="T10" fmla="*/ 7 w 7"/>
                <a:gd name="T11" fmla="*/ 16 h 20"/>
                <a:gd name="T12" fmla="*/ 3 w 7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0">
                  <a:moveTo>
                    <a:pt x="3" y="20"/>
                  </a:moveTo>
                  <a:cubicBezTo>
                    <a:pt x="1" y="20"/>
                    <a:pt x="0" y="18"/>
                    <a:pt x="0" y="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8"/>
                    <a:pt x="5" y="20"/>
                    <a:pt x="3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140583" y="3540842"/>
            <a:ext cx="732669" cy="1040854"/>
            <a:chOff x="10885488" y="4680037"/>
            <a:chExt cx="503238" cy="723900"/>
          </a:xfrm>
          <a:solidFill>
            <a:schemeClr val="accent4"/>
          </a:solidFill>
        </p:grpSpPr>
        <p:sp>
          <p:nvSpPr>
            <p:cNvPr id="25" name="Freeform 87"/>
            <p:cNvSpPr/>
            <p:nvPr/>
          </p:nvSpPr>
          <p:spPr bwMode="auto">
            <a:xfrm>
              <a:off x="11071226" y="4680037"/>
              <a:ext cx="317500" cy="303212"/>
            </a:xfrm>
            <a:custGeom>
              <a:avLst/>
              <a:gdLst>
                <a:gd name="T0" fmla="*/ 179 w 200"/>
                <a:gd name="T1" fmla="*/ 145 h 191"/>
                <a:gd name="T2" fmla="*/ 157 w 200"/>
                <a:gd name="T3" fmla="*/ 145 h 191"/>
                <a:gd name="T4" fmla="*/ 175 w 200"/>
                <a:gd name="T5" fmla="*/ 160 h 191"/>
                <a:gd name="T6" fmla="*/ 31 w 200"/>
                <a:gd name="T7" fmla="*/ 160 h 191"/>
                <a:gd name="T8" fmla="*/ 31 w 200"/>
                <a:gd name="T9" fmla="*/ 24 h 191"/>
                <a:gd name="T10" fmla="*/ 46 w 200"/>
                <a:gd name="T11" fmla="*/ 43 h 191"/>
                <a:gd name="T12" fmla="*/ 46 w 200"/>
                <a:gd name="T13" fmla="*/ 21 h 191"/>
                <a:gd name="T14" fmla="*/ 24 w 200"/>
                <a:gd name="T15" fmla="*/ 0 h 191"/>
                <a:gd name="T16" fmla="*/ 0 w 200"/>
                <a:gd name="T17" fmla="*/ 21 h 191"/>
                <a:gd name="T18" fmla="*/ 0 w 200"/>
                <a:gd name="T19" fmla="*/ 43 h 191"/>
                <a:gd name="T20" fmla="*/ 18 w 200"/>
                <a:gd name="T21" fmla="*/ 24 h 191"/>
                <a:gd name="T22" fmla="*/ 18 w 200"/>
                <a:gd name="T23" fmla="*/ 175 h 191"/>
                <a:gd name="T24" fmla="*/ 175 w 200"/>
                <a:gd name="T25" fmla="*/ 175 h 191"/>
                <a:gd name="T26" fmla="*/ 157 w 200"/>
                <a:gd name="T27" fmla="*/ 191 h 191"/>
                <a:gd name="T28" fmla="*/ 179 w 200"/>
                <a:gd name="T29" fmla="*/ 191 h 191"/>
                <a:gd name="T30" fmla="*/ 200 w 200"/>
                <a:gd name="T31" fmla="*/ 166 h 191"/>
                <a:gd name="T32" fmla="*/ 179 w 200"/>
                <a:gd name="T33" fmla="*/ 14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191">
                  <a:moveTo>
                    <a:pt x="179" y="145"/>
                  </a:moveTo>
                  <a:lnTo>
                    <a:pt x="157" y="145"/>
                  </a:lnTo>
                  <a:lnTo>
                    <a:pt x="175" y="160"/>
                  </a:lnTo>
                  <a:lnTo>
                    <a:pt x="31" y="160"/>
                  </a:lnTo>
                  <a:lnTo>
                    <a:pt x="31" y="24"/>
                  </a:lnTo>
                  <a:lnTo>
                    <a:pt x="46" y="43"/>
                  </a:lnTo>
                  <a:lnTo>
                    <a:pt x="46" y="21"/>
                  </a:lnTo>
                  <a:lnTo>
                    <a:pt x="24" y="0"/>
                  </a:lnTo>
                  <a:lnTo>
                    <a:pt x="0" y="21"/>
                  </a:lnTo>
                  <a:lnTo>
                    <a:pt x="0" y="43"/>
                  </a:lnTo>
                  <a:lnTo>
                    <a:pt x="18" y="24"/>
                  </a:lnTo>
                  <a:lnTo>
                    <a:pt x="18" y="175"/>
                  </a:lnTo>
                  <a:lnTo>
                    <a:pt x="175" y="175"/>
                  </a:lnTo>
                  <a:lnTo>
                    <a:pt x="157" y="191"/>
                  </a:lnTo>
                  <a:lnTo>
                    <a:pt x="179" y="191"/>
                  </a:lnTo>
                  <a:lnTo>
                    <a:pt x="200" y="166"/>
                  </a:lnTo>
                  <a:lnTo>
                    <a:pt x="179" y="1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6" name="Freeform 88"/>
            <p:cNvSpPr/>
            <p:nvPr/>
          </p:nvSpPr>
          <p:spPr bwMode="auto">
            <a:xfrm>
              <a:off x="11134726" y="4699087"/>
              <a:ext cx="204788" cy="220662"/>
            </a:xfrm>
            <a:custGeom>
              <a:avLst/>
              <a:gdLst>
                <a:gd name="T0" fmla="*/ 0 w 129"/>
                <a:gd name="T1" fmla="*/ 93 h 139"/>
                <a:gd name="T2" fmla="*/ 37 w 129"/>
                <a:gd name="T3" fmla="*/ 59 h 139"/>
                <a:gd name="T4" fmla="*/ 46 w 129"/>
                <a:gd name="T5" fmla="*/ 68 h 139"/>
                <a:gd name="T6" fmla="*/ 0 w 129"/>
                <a:gd name="T7" fmla="*/ 108 h 139"/>
                <a:gd name="T8" fmla="*/ 0 w 129"/>
                <a:gd name="T9" fmla="*/ 117 h 139"/>
                <a:gd name="T10" fmla="*/ 52 w 129"/>
                <a:gd name="T11" fmla="*/ 71 h 139"/>
                <a:gd name="T12" fmla="*/ 58 w 129"/>
                <a:gd name="T13" fmla="*/ 77 h 139"/>
                <a:gd name="T14" fmla="*/ 0 w 129"/>
                <a:gd name="T15" fmla="*/ 133 h 139"/>
                <a:gd name="T16" fmla="*/ 0 w 129"/>
                <a:gd name="T17" fmla="*/ 139 h 139"/>
                <a:gd name="T18" fmla="*/ 3 w 129"/>
                <a:gd name="T19" fmla="*/ 139 h 139"/>
                <a:gd name="T20" fmla="*/ 129 w 129"/>
                <a:gd name="T21" fmla="*/ 22 h 139"/>
                <a:gd name="T22" fmla="*/ 129 w 129"/>
                <a:gd name="T23" fmla="*/ 0 h 139"/>
                <a:gd name="T24" fmla="*/ 65 w 129"/>
                <a:gd name="T25" fmla="*/ 65 h 139"/>
                <a:gd name="T26" fmla="*/ 37 w 129"/>
                <a:gd name="T27" fmla="*/ 43 h 139"/>
                <a:gd name="T28" fmla="*/ 0 w 129"/>
                <a:gd name="T29" fmla="*/ 74 h 139"/>
                <a:gd name="T30" fmla="*/ 0 w 129"/>
                <a:gd name="T31" fmla="*/ 9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139">
                  <a:moveTo>
                    <a:pt x="0" y="93"/>
                  </a:moveTo>
                  <a:lnTo>
                    <a:pt x="37" y="59"/>
                  </a:lnTo>
                  <a:lnTo>
                    <a:pt x="46" y="68"/>
                  </a:lnTo>
                  <a:lnTo>
                    <a:pt x="0" y="108"/>
                  </a:lnTo>
                  <a:lnTo>
                    <a:pt x="0" y="117"/>
                  </a:lnTo>
                  <a:lnTo>
                    <a:pt x="52" y="71"/>
                  </a:lnTo>
                  <a:lnTo>
                    <a:pt x="58" y="77"/>
                  </a:lnTo>
                  <a:lnTo>
                    <a:pt x="0" y="133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129" y="22"/>
                  </a:lnTo>
                  <a:lnTo>
                    <a:pt x="129" y="0"/>
                  </a:lnTo>
                  <a:lnTo>
                    <a:pt x="65" y="65"/>
                  </a:lnTo>
                  <a:lnTo>
                    <a:pt x="37" y="43"/>
                  </a:lnTo>
                  <a:lnTo>
                    <a:pt x="0" y="74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7" name="Freeform 89"/>
            <p:cNvSpPr/>
            <p:nvPr/>
          </p:nvSpPr>
          <p:spPr bwMode="auto">
            <a:xfrm>
              <a:off x="11163301" y="4753062"/>
              <a:ext cx="176213" cy="166687"/>
            </a:xfrm>
            <a:custGeom>
              <a:avLst/>
              <a:gdLst>
                <a:gd name="T0" fmla="*/ 111 w 111"/>
                <a:gd name="T1" fmla="*/ 0 h 105"/>
                <a:gd name="T2" fmla="*/ 0 w 111"/>
                <a:gd name="T3" fmla="*/ 105 h 105"/>
                <a:gd name="T4" fmla="*/ 10 w 111"/>
                <a:gd name="T5" fmla="*/ 105 h 105"/>
                <a:gd name="T6" fmla="*/ 111 w 111"/>
                <a:gd name="T7" fmla="*/ 9 h 105"/>
                <a:gd name="T8" fmla="*/ 111 w 111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05">
                  <a:moveTo>
                    <a:pt x="111" y="0"/>
                  </a:moveTo>
                  <a:lnTo>
                    <a:pt x="0" y="105"/>
                  </a:lnTo>
                  <a:lnTo>
                    <a:pt x="10" y="105"/>
                  </a:lnTo>
                  <a:lnTo>
                    <a:pt x="111" y="9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8" name="Freeform 90"/>
            <p:cNvSpPr/>
            <p:nvPr/>
          </p:nvSpPr>
          <p:spPr bwMode="auto">
            <a:xfrm>
              <a:off x="11202988" y="4792749"/>
              <a:ext cx="136525" cy="127000"/>
            </a:xfrm>
            <a:custGeom>
              <a:avLst/>
              <a:gdLst>
                <a:gd name="T0" fmla="*/ 86 w 86"/>
                <a:gd name="T1" fmla="*/ 0 h 80"/>
                <a:gd name="T2" fmla="*/ 0 w 86"/>
                <a:gd name="T3" fmla="*/ 80 h 80"/>
                <a:gd name="T4" fmla="*/ 9 w 86"/>
                <a:gd name="T5" fmla="*/ 80 h 80"/>
                <a:gd name="T6" fmla="*/ 86 w 86"/>
                <a:gd name="T7" fmla="*/ 9 h 80"/>
                <a:gd name="T8" fmla="*/ 86 w 86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0">
                  <a:moveTo>
                    <a:pt x="86" y="0"/>
                  </a:moveTo>
                  <a:lnTo>
                    <a:pt x="0" y="80"/>
                  </a:lnTo>
                  <a:lnTo>
                    <a:pt x="9" y="80"/>
                  </a:lnTo>
                  <a:lnTo>
                    <a:pt x="86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9" name="Freeform 91"/>
            <p:cNvSpPr/>
            <p:nvPr/>
          </p:nvSpPr>
          <p:spPr bwMode="auto">
            <a:xfrm>
              <a:off x="11242676" y="4826087"/>
              <a:ext cx="96838" cy="93662"/>
            </a:xfrm>
            <a:custGeom>
              <a:avLst/>
              <a:gdLst>
                <a:gd name="T0" fmla="*/ 61 w 61"/>
                <a:gd name="T1" fmla="*/ 0 h 59"/>
                <a:gd name="T2" fmla="*/ 0 w 61"/>
                <a:gd name="T3" fmla="*/ 59 h 59"/>
                <a:gd name="T4" fmla="*/ 9 w 61"/>
                <a:gd name="T5" fmla="*/ 59 h 59"/>
                <a:gd name="T6" fmla="*/ 61 w 61"/>
                <a:gd name="T7" fmla="*/ 13 h 59"/>
                <a:gd name="T8" fmla="*/ 61 w 61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9">
                  <a:moveTo>
                    <a:pt x="61" y="0"/>
                  </a:moveTo>
                  <a:lnTo>
                    <a:pt x="0" y="59"/>
                  </a:lnTo>
                  <a:lnTo>
                    <a:pt x="9" y="59"/>
                  </a:lnTo>
                  <a:lnTo>
                    <a:pt x="61" y="1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Freeform 92"/>
            <p:cNvSpPr/>
            <p:nvPr/>
          </p:nvSpPr>
          <p:spPr bwMode="auto">
            <a:xfrm>
              <a:off x="11280776" y="4865774"/>
              <a:ext cx="58738" cy="53975"/>
            </a:xfrm>
            <a:custGeom>
              <a:avLst/>
              <a:gdLst>
                <a:gd name="T0" fmla="*/ 37 w 37"/>
                <a:gd name="T1" fmla="*/ 9 h 34"/>
                <a:gd name="T2" fmla="*/ 37 w 37"/>
                <a:gd name="T3" fmla="*/ 0 h 34"/>
                <a:gd name="T4" fmla="*/ 0 w 37"/>
                <a:gd name="T5" fmla="*/ 34 h 34"/>
                <a:gd name="T6" fmla="*/ 10 w 37"/>
                <a:gd name="T7" fmla="*/ 34 h 34"/>
                <a:gd name="T8" fmla="*/ 37 w 37"/>
                <a:gd name="T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4">
                  <a:moveTo>
                    <a:pt x="37" y="9"/>
                  </a:moveTo>
                  <a:lnTo>
                    <a:pt x="37" y="0"/>
                  </a:lnTo>
                  <a:lnTo>
                    <a:pt x="0" y="34"/>
                  </a:lnTo>
                  <a:lnTo>
                    <a:pt x="10" y="34"/>
                  </a:lnTo>
                  <a:lnTo>
                    <a:pt x="37" y="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1" name="Oval 93"/>
            <p:cNvSpPr>
              <a:spLocks noChangeArrowheads="1"/>
            </p:cNvSpPr>
            <p:nvPr/>
          </p:nvSpPr>
          <p:spPr bwMode="auto">
            <a:xfrm>
              <a:off x="10939463" y="4856249"/>
              <a:ext cx="117475" cy="1174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2" name="Freeform 94"/>
            <p:cNvSpPr/>
            <p:nvPr/>
          </p:nvSpPr>
          <p:spPr bwMode="auto">
            <a:xfrm>
              <a:off x="10885488" y="4997537"/>
              <a:ext cx="336550" cy="406400"/>
            </a:xfrm>
            <a:custGeom>
              <a:avLst/>
              <a:gdLst>
                <a:gd name="T0" fmla="*/ 69 w 69"/>
                <a:gd name="T1" fmla="*/ 7 h 83"/>
                <a:gd name="T2" fmla="*/ 61 w 69"/>
                <a:gd name="T3" fmla="*/ 0 h 83"/>
                <a:gd name="T4" fmla="*/ 33 w 69"/>
                <a:gd name="T5" fmla="*/ 0 h 83"/>
                <a:gd name="T6" fmla="*/ 23 w 69"/>
                <a:gd name="T7" fmla="*/ 9 h 83"/>
                <a:gd name="T8" fmla="*/ 23 w 69"/>
                <a:gd name="T9" fmla="*/ 10 h 83"/>
                <a:gd name="T10" fmla="*/ 13 w 69"/>
                <a:gd name="T11" fmla="*/ 0 h 83"/>
                <a:gd name="T12" fmla="*/ 10 w 69"/>
                <a:gd name="T13" fmla="*/ 0 h 83"/>
                <a:gd name="T14" fmla="*/ 0 w 69"/>
                <a:gd name="T15" fmla="*/ 9 h 83"/>
                <a:gd name="T16" fmla="*/ 0 w 69"/>
                <a:gd name="T17" fmla="*/ 30 h 83"/>
                <a:gd name="T18" fmla="*/ 10 w 69"/>
                <a:gd name="T19" fmla="*/ 40 h 83"/>
                <a:gd name="T20" fmla="*/ 10 w 69"/>
                <a:gd name="T21" fmla="*/ 40 h 83"/>
                <a:gd name="T22" fmla="*/ 9 w 69"/>
                <a:gd name="T23" fmla="*/ 42 h 83"/>
                <a:gd name="T24" fmla="*/ 9 w 69"/>
                <a:gd name="T25" fmla="*/ 76 h 83"/>
                <a:gd name="T26" fmla="*/ 16 w 69"/>
                <a:gd name="T27" fmla="*/ 83 h 83"/>
                <a:gd name="T28" fmla="*/ 23 w 69"/>
                <a:gd name="T29" fmla="*/ 76 h 83"/>
                <a:gd name="T30" fmla="*/ 30 w 69"/>
                <a:gd name="T31" fmla="*/ 83 h 83"/>
                <a:gd name="T32" fmla="*/ 37 w 69"/>
                <a:gd name="T33" fmla="*/ 76 h 83"/>
                <a:gd name="T34" fmla="*/ 37 w 69"/>
                <a:gd name="T35" fmla="*/ 13 h 83"/>
                <a:gd name="T36" fmla="*/ 61 w 69"/>
                <a:gd name="T37" fmla="*/ 13 h 83"/>
                <a:gd name="T38" fmla="*/ 69 w 69"/>
                <a:gd name="T39" fmla="*/ 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3">
                  <a:moveTo>
                    <a:pt x="69" y="7"/>
                  </a:moveTo>
                  <a:cubicBezTo>
                    <a:pt x="69" y="2"/>
                    <a:pt x="65" y="0"/>
                    <a:pt x="61" y="0"/>
                  </a:cubicBezTo>
                  <a:cubicBezTo>
                    <a:pt x="57" y="0"/>
                    <a:pt x="33" y="0"/>
                    <a:pt x="33" y="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6"/>
                    <a:pt x="4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9" y="41"/>
                    <a:pt x="9" y="42"/>
                    <a:pt x="9" y="42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80"/>
                    <a:pt x="12" y="83"/>
                    <a:pt x="16" y="83"/>
                  </a:cubicBezTo>
                  <a:cubicBezTo>
                    <a:pt x="20" y="83"/>
                    <a:pt x="23" y="80"/>
                    <a:pt x="23" y="76"/>
                  </a:cubicBezTo>
                  <a:cubicBezTo>
                    <a:pt x="23" y="80"/>
                    <a:pt x="26" y="83"/>
                    <a:pt x="30" y="83"/>
                  </a:cubicBezTo>
                  <a:cubicBezTo>
                    <a:pt x="34" y="83"/>
                    <a:pt x="37" y="80"/>
                    <a:pt x="37" y="76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58" y="13"/>
                    <a:pt x="61" y="13"/>
                  </a:cubicBezTo>
                  <a:cubicBezTo>
                    <a:pt x="64" y="13"/>
                    <a:pt x="69" y="12"/>
                    <a:pt x="69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155023" y="1565038"/>
            <a:ext cx="626847" cy="840321"/>
            <a:chOff x="10709276" y="1628862"/>
            <a:chExt cx="439738" cy="596900"/>
          </a:xfrm>
          <a:solidFill>
            <a:schemeClr val="accent1"/>
          </a:solidFill>
        </p:grpSpPr>
        <p:sp>
          <p:nvSpPr>
            <p:cNvPr id="23" name="Freeform 95"/>
            <p:cNvSpPr/>
            <p:nvPr/>
          </p:nvSpPr>
          <p:spPr bwMode="auto">
            <a:xfrm>
              <a:off x="10709276" y="1809837"/>
              <a:ext cx="341313" cy="415925"/>
            </a:xfrm>
            <a:custGeom>
              <a:avLst/>
              <a:gdLst>
                <a:gd name="T0" fmla="*/ 62 w 70"/>
                <a:gd name="T1" fmla="*/ 0 h 85"/>
                <a:gd name="T2" fmla="*/ 33 w 70"/>
                <a:gd name="T3" fmla="*/ 0 h 85"/>
                <a:gd name="T4" fmla="*/ 23 w 70"/>
                <a:gd name="T5" fmla="*/ 9 h 85"/>
                <a:gd name="T6" fmla="*/ 23 w 70"/>
                <a:gd name="T7" fmla="*/ 10 h 85"/>
                <a:gd name="T8" fmla="*/ 13 w 70"/>
                <a:gd name="T9" fmla="*/ 0 h 85"/>
                <a:gd name="T10" fmla="*/ 10 w 70"/>
                <a:gd name="T11" fmla="*/ 0 h 85"/>
                <a:gd name="T12" fmla="*/ 0 w 70"/>
                <a:gd name="T13" fmla="*/ 9 h 85"/>
                <a:gd name="T14" fmla="*/ 0 w 70"/>
                <a:gd name="T15" fmla="*/ 31 h 85"/>
                <a:gd name="T16" fmla="*/ 10 w 70"/>
                <a:gd name="T17" fmla="*/ 41 h 85"/>
                <a:gd name="T18" fmla="*/ 10 w 70"/>
                <a:gd name="T19" fmla="*/ 41 h 85"/>
                <a:gd name="T20" fmla="*/ 9 w 70"/>
                <a:gd name="T21" fmla="*/ 43 h 85"/>
                <a:gd name="T22" fmla="*/ 9 w 70"/>
                <a:gd name="T23" fmla="*/ 78 h 85"/>
                <a:gd name="T24" fmla="*/ 16 w 70"/>
                <a:gd name="T25" fmla="*/ 85 h 85"/>
                <a:gd name="T26" fmla="*/ 23 w 70"/>
                <a:gd name="T27" fmla="*/ 78 h 85"/>
                <a:gd name="T28" fmla="*/ 30 w 70"/>
                <a:gd name="T29" fmla="*/ 85 h 85"/>
                <a:gd name="T30" fmla="*/ 37 w 70"/>
                <a:gd name="T31" fmla="*/ 78 h 85"/>
                <a:gd name="T32" fmla="*/ 37 w 70"/>
                <a:gd name="T33" fmla="*/ 13 h 85"/>
                <a:gd name="T34" fmla="*/ 62 w 70"/>
                <a:gd name="T35" fmla="*/ 13 h 85"/>
                <a:gd name="T36" fmla="*/ 70 w 70"/>
                <a:gd name="T37" fmla="*/ 7 h 85"/>
                <a:gd name="T38" fmla="*/ 62 w 70"/>
                <a:gd name="T3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85">
                  <a:moveTo>
                    <a:pt x="62" y="0"/>
                  </a:moveTo>
                  <a:cubicBezTo>
                    <a:pt x="58" y="0"/>
                    <a:pt x="33" y="0"/>
                    <a:pt x="33" y="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4" y="41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1"/>
                    <a:pt x="9" y="42"/>
                    <a:pt x="9" y="43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9" y="82"/>
                    <a:pt x="13" y="85"/>
                    <a:pt x="16" y="85"/>
                  </a:cubicBezTo>
                  <a:cubicBezTo>
                    <a:pt x="20" y="85"/>
                    <a:pt x="23" y="82"/>
                    <a:pt x="23" y="78"/>
                  </a:cubicBezTo>
                  <a:cubicBezTo>
                    <a:pt x="23" y="82"/>
                    <a:pt x="27" y="85"/>
                    <a:pt x="30" y="85"/>
                  </a:cubicBezTo>
                  <a:cubicBezTo>
                    <a:pt x="34" y="85"/>
                    <a:pt x="37" y="82"/>
                    <a:pt x="37" y="78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59" y="13"/>
                    <a:pt x="62" y="13"/>
                  </a:cubicBezTo>
                  <a:cubicBezTo>
                    <a:pt x="66" y="13"/>
                    <a:pt x="70" y="12"/>
                    <a:pt x="70" y="7"/>
                  </a:cubicBezTo>
                  <a:cubicBezTo>
                    <a:pt x="70" y="2"/>
                    <a:pt x="66" y="0"/>
                    <a:pt x="6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4" name="Freeform 96"/>
            <p:cNvSpPr>
              <a:spLocks noEditPoints="1"/>
            </p:cNvSpPr>
            <p:nvPr/>
          </p:nvSpPr>
          <p:spPr bwMode="auto">
            <a:xfrm>
              <a:off x="10763251" y="1628862"/>
              <a:ext cx="385763" cy="161925"/>
            </a:xfrm>
            <a:custGeom>
              <a:avLst/>
              <a:gdLst>
                <a:gd name="T0" fmla="*/ 68 w 79"/>
                <a:gd name="T1" fmla="*/ 1 h 33"/>
                <a:gd name="T2" fmla="*/ 62 w 79"/>
                <a:gd name="T3" fmla="*/ 4 h 33"/>
                <a:gd name="T4" fmla="*/ 56 w 79"/>
                <a:gd name="T5" fmla="*/ 8 h 33"/>
                <a:gd name="T6" fmla="*/ 46 w 79"/>
                <a:gd name="T7" fmla="*/ 0 h 33"/>
                <a:gd name="T8" fmla="*/ 38 w 79"/>
                <a:gd name="T9" fmla="*/ 4 h 33"/>
                <a:gd name="T10" fmla="*/ 23 w 79"/>
                <a:gd name="T11" fmla="*/ 14 h 33"/>
                <a:gd name="T12" fmla="*/ 12 w 79"/>
                <a:gd name="T13" fmla="*/ 8 h 33"/>
                <a:gd name="T14" fmla="*/ 0 w 79"/>
                <a:gd name="T15" fmla="*/ 20 h 33"/>
                <a:gd name="T16" fmla="*/ 12 w 79"/>
                <a:gd name="T17" fmla="*/ 32 h 33"/>
                <a:gd name="T18" fmla="*/ 22 w 79"/>
                <a:gd name="T19" fmla="*/ 27 h 33"/>
                <a:gd name="T20" fmla="*/ 46 w 79"/>
                <a:gd name="T21" fmla="*/ 33 h 33"/>
                <a:gd name="T22" fmla="*/ 54 w 79"/>
                <a:gd name="T23" fmla="*/ 29 h 33"/>
                <a:gd name="T24" fmla="*/ 68 w 79"/>
                <a:gd name="T25" fmla="*/ 33 h 33"/>
                <a:gd name="T26" fmla="*/ 79 w 79"/>
                <a:gd name="T27" fmla="*/ 17 h 33"/>
                <a:gd name="T28" fmla="*/ 68 w 79"/>
                <a:gd name="T29" fmla="*/ 1 h 33"/>
                <a:gd name="T30" fmla="*/ 46 w 79"/>
                <a:gd name="T31" fmla="*/ 27 h 33"/>
                <a:gd name="T32" fmla="*/ 39 w 79"/>
                <a:gd name="T33" fmla="*/ 17 h 33"/>
                <a:gd name="T34" fmla="*/ 46 w 79"/>
                <a:gd name="T35" fmla="*/ 6 h 33"/>
                <a:gd name="T36" fmla="*/ 53 w 79"/>
                <a:gd name="T37" fmla="*/ 17 h 33"/>
                <a:gd name="T38" fmla="*/ 46 w 79"/>
                <a:gd name="T39" fmla="*/ 27 h 33"/>
                <a:gd name="T40" fmla="*/ 68 w 79"/>
                <a:gd name="T41" fmla="*/ 28 h 33"/>
                <a:gd name="T42" fmla="*/ 60 w 79"/>
                <a:gd name="T43" fmla="*/ 17 h 33"/>
                <a:gd name="T44" fmla="*/ 68 w 79"/>
                <a:gd name="T45" fmla="*/ 7 h 33"/>
                <a:gd name="T46" fmla="*/ 75 w 79"/>
                <a:gd name="T47" fmla="*/ 17 h 33"/>
                <a:gd name="T48" fmla="*/ 68 w 79"/>
                <a:gd name="T49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33">
                  <a:moveTo>
                    <a:pt x="68" y="1"/>
                  </a:moveTo>
                  <a:cubicBezTo>
                    <a:pt x="66" y="1"/>
                    <a:pt x="64" y="2"/>
                    <a:pt x="62" y="4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4" y="3"/>
                    <a:pt x="50" y="0"/>
                    <a:pt x="46" y="0"/>
                  </a:cubicBezTo>
                  <a:cubicBezTo>
                    <a:pt x="44" y="0"/>
                    <a:pt x="41" y="3"/>
                    <a:pt x="38" y="4"/>
                  </a:cubicBezTo>
                  <a:cubicBezTo>
                    <a:pt x="36" y="6"/>
                    <a:pt x="26" y="12"/>
                    <a:pt x="23" y="14"/>
                  </a:cubicBezTo>
                  <a:cubicBezTo>
                    <a:pt x="21" y="10"/>
                    <a:pt x="17" y="8"/>
                    <a:pt x="12" y="8"/>
                  </a:cubicBezTo>
                  <a:cubicBezTo>
                    <a:pt x="6" y="8"/>
                    <a:pt x="0" y="13"/>
                    <a:pt x="0" y="20"/>
                  </a:cubicBezTo>
                  <a:cubicBezTo>
                    <a:pt x="0" y="27"/>
                    <a:pt x="6" y="32"/>
                    <a:pt x="12" y="32"/>
                  </a:cubicBezTo>
                  <a:cubicBezTo>
                    <a:pt x="16" y="32"/>
                    <a:pt x="20" y="30"/>
                    <a:pt x="22" y="27"/>
                  </a:cubicBezTo>
                  <a:cubicBezTo>
                    <a:pt x="26" y="28"/>
                    <a:pt x="45" y="33"/>
                    <a:pt x="46" y="33"/>
                  </a:cubicBezTo>
                  <a:cubicBezTo>
                    <a:pt x="49" y="33"/>
                    <a:pt x="52" y="32"/>
                    <a:pt x="54" y="29"/>
                  </a:cubicBezTo>
                  <a:cubicBezTo>
                    <a:pt x="54" y="29"/>
                    <a:pt x="64" y="33"/>
                    <a:pt x="68" y="33"/>
                  </a:cubicBezTo>
                  <a:cubicBezTo>
                    <a:pt x="74" y="33"/>
                    <a:pt x="79" y="26"/>
                    <a:pt x="79" y="17"/>
                  </a:cubicBezTo>
                  <a:cubicBezTo>
                    <a:pt x="79" y="8"/>
                    <a:pt x="74" y="1"/>
                    <a:pt x="68" y="1"/>
                  </a:cubicBezTo>
                  <a:close/>
                  <a:moveTo>
                    <a:pt x="46" y="27"/>
                  </a:moveTo>
                  <a:cubicBezTo>
                    <a:pt x="42" y="27"/>
                    <a:pt x="39" y="23"/>
                    <a:pt x="39" y="17"/>
                  </a:cubicBezTo>
                  <a:cubicBezTo>
                    <a:pt x="39" y="11"/>
                    <a:pt x="42" y="6"/>
                    <a:pt x="46" y="6"/>
                  </a:cubicBezTo>
                  <a:cubicBezTo>
                    <a:pt x="50" y="6"/>
                    <a:pt x="53" y="11"/>
                    <a:pt x="53" y="17"/>
                  </a:cubicBezTo>
                  <a:cubicBezTo>
                    <a:pt x="53" y="23"/>
                    <a:pt x="50" y="27"/>
                    <a:pt x="46" y="27"/>
                  </a:cubicBezTo>
                  <a:close/>
                  <a:moveTo>
                    <a:pt x="68" y="28"/>
                  </a:moveTo>
                  <a:cubicBezTo>
                    <a:pt x="64" y="28"/>
                    <a:pt x="60" y="23"/>
                    <a:pt x="60" y="17"/>
                  </a:cubicBezTo>
                  <a:cubicBezTo>
                    <a:pt x="60" y="12"/>
                    <a:pt x="64" y="7"/>
                    <a:pt x="68" y="7"/>
                  </a:cubicBezTo>
                  <a:cubicBezTo>
                    <a:pt x="72" y="7"/>
                    <a:pt x="75" y="12"/>
                    <a:pt x="75" y="17"/>
                  </a:cubicBezTo>
                  <a:cubicBezTo>
                    <a:pt x="75" y="23"/>
                    <a:pt x="72" y="28"/>
                    <a:pt x="68" y="2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351">
                <a:solidFill>
                  <a:schemeClr val="bg1">
                    <a:lumMod val="6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文本框 20"/>
          <p:cNvSpPr txBox="1"/>
          <p:nvPr/>
        </p:nvSpPr>
        <p:spPr>
          <a:xfrm>
            <a:off x="1560829" y="2521239"/>
            <a:ext cx="1172475" cy="381055"/>
          </a:xfrm>
          <a:prstGeom prst="rect">
            <a:avLst/>
          </a:prstGeom>
          <a:noFill/>
        </p:spPr>
        <p:txBody>
          <a:bodyPr wrap="none" lIns="72568" tIns="36285" rIns="72568" bIns="36285">
            <a:spAutoFit/>
          </a:bodyPr>
          <a:lstStyle/>
          <a:p>
            <a:pPr algn="ctr">
              <a:defRPr/>
            </a:pPr>
            <a:r>
              <a:rPr lang="zh-TW" altLang="en-US" sz="2000" dirty="0" smtClean="0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透明度！</a:t>
            </a:r>
            <a:endParaRPr lang="zh-CN" altLang="en-US" sz="2000" dirty="0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952179" y="2922175"/>
            <a:ext cx="2389771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400" dirty="0" smtClean="0">
                <a:latin typeface="FZHei-B01S" panose="02010601030101010101" pitchFamily="2" charset="-122"/>
                <a:ea typeface="FZHei-B01S" panose="02010601030101010101" pitchFamily="2" charset="-122"/>
                <a:cs typeface="Arial Unicode MS" panose="020B0604020202020204" charset="-122"/>
                <a:sym typeface="FZHei-B01S" panose="02010601030101010101" pitchFamily="2" charset="-122"/>
              </a:rPr>
              <a:t>財報判斷公司體質</a:t>
            </a:r>
            <a:endParaRPr lang="en-US" altLang="zh-CN" sz="1400" dirty="0">
              <a:latin typeface="FZHei-B01S" panose="02010601030101010101" pitchFamily="2" charset="-122"/>
              <a:ea typeface="FZHei-B01S" panose="02010601030101010101" pitchFamily="2" charset="-122"/>
              <a:cs typeface="Arial Unicode MS" panose="020B0604020202020204" charset="-122"/>
              <a:sym typeface="FZHei-B01S" panose="02010601030101010101" pitchFamily="2" charset="-122"/>
            </a:endParaRPr>
          </a:p>
          <a:p>
            <a:pPr algn="ctr">
              <a:defRPr/>
            </a:pPr>
            <a:r>
              <a:rPr lang="zh-TW" altLang="en-US" sz="1400" dirty="0" smtClean="0">
                <a:latin typeface="FZHei-B01S" panose="02010601030101010101" pitchFamily="2" charset="-122"/>
                <a:ea typeface="FZHei-B01S" panose="02010601030101010101" pitchFamily="2" charset="-122"/>
                <a:cs typeface="Arial Unicode MS" panose="020B0604020202020204" charset="-122"/>
                <a:sym typeface="FZHei-B01S" panose="02010601030101010101" pitchFamily="2" charset="-122"/>
              </a:rPr>
              <a:t>揭露</a:t>
            </a:r>
            <a:r>
              <a:rPr lang="zh-TW" altLang="en-US" sz="1400" dirty="0">
                <a:latin typeface="FZHei-B01S" panose="02010601030101010101" pitchFamily="2" charset="-122"/>
                <a:ea typeface="FZHei-B01S" panose="02010601030101010101" pitchFamily="2" charset="-122"/>
                <a:cs typeface="Arial Unicode MS" panose="020B0604020202020204" charset="-122"/>
                <a:sym typeface="FZHei-B01S" panose="02010601030101010101" pitchFamily="2" charset="-122"/>
              </a:rPr>
              <a:t>程度</a:t>
            </a:r>
            <a:r>
              <a:rPr lang="zh-TW" altLang="en-US" sz="1400" dirty="0" smtClean="0">
                <a:latin typeface="FZHei-B01S" panose="02010601030101010101" pitchFamily="2" charset="-122"/>
                <a:ea typeface="FZHei-B01S" panose="02010601030101010101" pitchFamily="2" charset="-122"/>
                <a:cs typeface="Arial Unicode MS" panose="020B0604020202020204" charset="-122"/>
                <a:sym typeface="FZHei-B01S" panose="02010601030101010101" pitchFamily="2" charset="-122"/>
              </a:rPr>
              <a:t>？ 可信度</a:t>
            </a:r>
            <a:r>
              <a:rPr lang="zh-TW" altLang="en-US" sz="1400" dirty="0">
                <a:latin typeface="FZHei-B01S" panose="02010601030101010101" pitchFamily="2" charset="-122"/>
                <a:ea typeface="FZHei-B01S" panose="02010601030101010101" pitchFamily="2" charset="-122"/>
                <a:cs typeface="Arial Unicode MS" panose="020B0604020202020204" charset="-122"/>
                <a:sym typeface="FZHei-B01S" panose="02010601030101010101" pitchFamily="2" charset="-122"/>
              </a:rPr>
              <a:t>？</a:t>
            </a:r>
            <a:endParaRPr lang="en-US" altLang="zh-CN" sz="1400" dirty="0">
              <a:latin typeface="FZHei-B01S" panose="02010601030101010101" pitchFamily="2" charset="-122"/>
              <a:ea typeface="FZHei-B01S" panose="02010601030101010101" pitchFamily="2" charset="-122"/>
              <a:cs typeface="Arial Unicode MS" panose="020B0604020202020204" charset="-122"/>
              <a:sym typeface="FZHei-B01S" panose="02010601030101010101" pitchFamily="2" charset="-122"/>
            </a:endParaRPr>
          </a:p>
        </p:txBody>
      </p:sp>
      <p:sp>
        <p:nvSpPr>
          <p:cNvPr id="17" name="文本框 20"/>
          <p:cNvSpPr txBox="1"/>
          <p:nvPr/>
        </p:nvSpPr>
        <p:spPr>
          <a:xfrm>
            <a:off x="8759017" y="2486667"/>
            <a:ext cx="1172475" cy="381055"/>
          </a:xfrm>
          <a:prstGeom prst="rect">
            <a:avLst/>
          </a:prstGeom>
          <a:noFill/>
        </p:spPr>
        <p:txBody>
          <a:bodyPr wrap="none" lIns="72568" tIns="36285" rIns="72568" bIns="36285">
            <a:spAutoFit/>
          </a:bodyPr>
          <a:lstStyle/>
          <a:p>
            <a:pPr algn="ctr">
              <a:defRPr/>
            </a:pPr>
            <a:r>
              <a:rPr lang="zh-TW" altLang="en-US" sz="2000" dirty="0" smtClean="0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資料蒐</a:t>
            </a:r>
            <a:r>
              <a:rPr lang="zh-TW" altLang="en-US" sz="2000" dirty="0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集</a:t>
            </a:r>
            <a:endParaRPr lang="zh-CN" altLang="en-US" sz="2000" dirty="0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8259828" y="2940409"/>
            <a:ext cx="22514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FZHei-B01S" panose="02010601030101010101" pitchFamily="2" charset="-122"/>
                <a:ea typeface="FZHei-B01S" panose="02010601030101010101" pitchFamily="2" charset="-122"/>
                <a:cs typeface="Arial Unicode MS" panose="020B0604020202020204" charset="-122"/>
              </a:rPr>
              <a:t>情緒分數、負債比、</a:t>
            </a:r>
            <a:r>
              <a:rPr lang="en-US" altLang="zh-TW" sz="1400" dirty="0">
                <a:latin typeface="FZHei-B01S" panose="02010601030101010101" pitchFamily="2" charset="-122"/>
                <a:ea typeface="FZHei-B01S" panose="02010601030101010101" pitchFamily="2" charset="-122"/>
                <a:cs typeface="Arial Unicode MS" panose="020B0604020202020204" charset="-122"/>
              </a:rPr>
              <a:t>ROA</a:t>
            </a:r>
            <a:endParaRPr lang="en-US" altLang="zh-CN" sz="1400" dirty="0">
              <a:latin typeface="FZHei-B01S" panose="02010601030101010101" pitchFamily="2" charset="-122"/>
              <a:ea typeface="FZHei-B01S" panose="02010601030101010101" pitchFamily="2" charset="-122"/>
              <a:cs typeface="Arial Unicode MS" panose="020B0604020202020204" charset="-122"/>
              <a:sym typeface="FZHei-B01S" panose="02010601030101010101" pitchFamily="2" charset="-122"/>
            </a:endParaRPr>
          </a:p>
        </p:txBody>
      </p:sp>
      <p:sp>
        <p:nvSpPr>
          <p:cNvPr id="19" name="文本框 20"/>
          <p:cNvSpPr txBox="1"/>
          <p:nvPr/>
        </p:nvSpPr>
        <p:spPr>
          <a:xfrm>
            <a:off x="1689068" y="4665752"/>
            <a:ext cx="915994" cy="381055"/>
          </a:xfrm>
          <a:prstGeom prst="rect">
            <a:avLst/>
          </a:prstGeom>
          <a:noFill/>
        </p:spPr>
        <p:txBody>
          <a:bodyPr wrap="none" lIns="72568" tIns="36285" rIns="72568" bIns="36285">
            <a:spAutoFit/>
          </a:bodyPr>
          <a:lstStyle/>
          <a:p>
            <a:pPr algn="ctr">
              <a:defRPr/>
            </a:pPr>
            <a:r>
              <a:rPr lang="zh-TW" altLang="en-US" sz="2000" dirty="0" smtClean="0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視覺化</a:t>
            </a:r>
            <a:endParaRPr lang="zh-CN" altLang="en-US" sz="2000" dirty="0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887397" y="5130862"/>
            <a:ext cx="2506005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 smtClean="0">
                <a:latin typeface="FZHei-B01S" panose="02010601030101010101" pitchFamily="2" charset="-122"/>
                <a:ea typeface="FZHei-B01S" panose="02010601030101010101" pitchFamily="2" charset="-122"/>
                <a:cs typeface="Arial Unicode MS" panose="020B0604020202020204" charset="-122"/>
              </a:rPr>
              <a:t>高</a:t>
            </a:r>
            <a:r>
              <a:rPr lang="zh-TW" altLang="en-US" sz="1400" dirty="0">
                <a:latin typeface="FZHei-B01S" panose="02010601030101010101" pitchFamily="2" charset="-122"/>
                <a:ea typeface="FZHei-B01S" panose="02010601030101010101" pitchFamily="2" charset="-122"/>
                <a:cs typeface="Arial Unicode MS" panose="020B0604020202020204" charset="-122"/>
              </a:rPr>
              <a:t>財報信心公司</a:t>
            </a:r>
            <a:r>
              <a:rPr lang="zh-TW" altLang="en-US" sz="1400" dirty="0" smtClean="0">
                <a:latin typeface="FZHei-B01S" panose="02010601030101010101" pitchFamily="2" charset="-122"/>
                <a:ea typeface="FZHei-B01S" panose="02010601030101010101" pitchFamily="2" charset="-122"/>
                <a:cs typeface="Arial Unicode MS" panose="020B0604020202020204" charset="-122"/>
              </a:rPr>
              <a:t>列表</a:t>
            </a:r>
            <a:endParaRPr lang="zh-TW" altLang="en-US" sz="1400" dirty="0">
              <a:latin typeface="FZHei-B01S" panose="02010601030101010101" pitchFamily="2" charset="-122"/>
              <a:ea typeface="FZHei-B01S" panose="02010601030101010101" pitchFamily="2" charset="-122"/>
              <a:cs typeface="Arial Unicode MS" panose="020B0604020202020204" charset="-122"/>
            </a:endParaRPr>
          </a:p>
          <a:p>
            <a:pPr algn="ctr">
              <a:defRPr/>
            </a:pPr>
            <a:r>
              <a:rPr lang="zh-TW" altLang="en-US" sz="1400" dirty="0" smtClean="0">
                <a:latin typeface="FZHei-B01S" panose="02010601030101010101" pitchFamily="2" charset="-122"/>
                <a:ea typeface="FZHei-B01S" panose="02010601030101010101" pitchFamily="2" charset="-122"/>
                <a:cs typeface="Arial Unicode MS" panose="020B0604020202020204" charset="-122"/>
                <a:sym typeface="FZHei-B01S" panose="02010601030101010101" pitchFamily="2" charset="-122"/>
              </a:rPr>
              <a:t>完整資料、報酬相關係數</a:t>
            </a:r>
            <a:endParaRPr lang="en-US" altLang="zh-CN" sz="1400" dirty="0">
              <a:latin typeface="FZHei-B01S" panose="02010601030101010101" pitchFamily="2" charset="-122"/>
              <a:ea typeface="FZHei-B01S" panose="02010601030101010101" pitchFamily="2" charset="-122"/>
              <a:cs typeface="Arial Unicode MS" panose="020B0604020202020204" charset="-122"/>
              <a:sym typeface="FZHei-B01S" panose="02010601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59018" y="4665752"/>
            <a:ext cx="1172475" cy="381055"/>
          </a:xfrm>
          <a:prstGeom prst="rect">
            <a:avLst/>
          </a:prstGeom>
          <a:noFill/>
        </p:spPr>
        <p:txBody>
          <a:bodyPr wrap="none" lIns="72568" tIns="36285" rIns="72568" bIns="36285">
            <a:spAutoFit/>
          </a:bodyPr>
          <a:lstStyle/>
          <a:p>
            <a:pPr algn="ctr">
              <a:defRPr/>
            </a:pPr>
            <a:r>
              <a:rPr lang="zh-TW" altLang="en-US" sz="2000" dirty="0" smtClean="0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計算處理</a:t>
            </a:r>
            <a:endParaRPr lang="zh-CN" altLang="en-US" sz="2000" dirty="0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2" name="矩形 47"/>
          <p:cNvSpPr>
            <a:spLocks noChangeArrowheads="1"/>
          </p:cNvSpPr>
          <p:nvPr/>
        </p:nvSpPr>
        <p:spPr bwMode="auto">
          <a:xfrm>
            <a:off x="8272731" y="5130864"/>
            <a:ext cx="2337758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400" dirty="0" smtClean="0">
                <a:latin typeface="FZHei-B01S" panose="02010601030101010101" pitchFamily="2" charset="-122"/>
                <a:ea typeface="FZHei-B01S" panose="02010601030101010101" pitchFamily="2" charset="-122"/>
                <a:cs typeface="Arial Unicode MS" panose="020B0604020202020204" charset="-122"/>
                <a:sym typeface="FZHei-B01S" panose="02010601030101010101" pitchFamily="2" charset="-122"/>
              </a:rPr>
              <a:t>樂觀度評斷、機器學習處理</a:t>
            </a:r>
            <a:endParaRPr lang="en-US" altLang="zh-TW" sz="1400" dirty="0" smtClean="0">
              <a:latin typeface="FZHei-B01S" panose="02010601030101010101" pitchFamily="2" charset="-122"/>
              <a:ea typeface="FZHei-B01S" panose="02010601030101010101" pitchFamily="2" charset="-122"/>
              <a:cs typeface="Arial Unicode MS" panose="020B0604020202020204" charset="-122"/>
              <a:sym typeface="FZHei-B01S" panose="02010601030101010101" pitchFamily="2" charset="-122"/>
            </a:endParaRPr>
          </a:p>
          <a:p>
            <a:pPr algn="ctr">
              <a:defRPr/>
            </a:pPr>
            <a:r>
              <a:rPr lang="en-US" altLang="zh-TW" sz="1400" dirty="0" smtClean="0">
                <a:latin typeface="FZHei-B01S" panose="02010601030101010101" pitchFamily="2" charset="-122"/>
                <a:ea typeface="FZHei-B01S" panose="02010601030101010101" pitchFamily="2" charset="-122"/>
                <a:cs typeface="Arial Unicode MS" panose="020B0604020202020204" charset="-122"/>
                <a:sym typeface="FZHei-B01S" panose="02010601030101010101" pitchFamily="2" charset="-122"/>
              </a:rPr>
              <a:t>MSCI</a:t>
            </a:r>
            <a:r>
              <a:rPr lang="zh-TW" altLang="en-US" sz="1400" dirty="0" smtClean="0">
                <a:latin typeface="FZHei-B01S" panose="02010601030101010101" pitchFamily="2" charset="-122"/>
                <a:ea typeface="FZHei-B01S" panose="02010601030101010101" pitchFamily="2" charset="-122"/>
                <a:cs typeface="Arial Unicode MS" panose="020B0604020202020204" charset="-122"/>
                <a:sym typeface="FZHei-B01S" panose="02010601030101010101" pitchFamily="2" charset="-122"/>
              </a:rPr>
              <a:t>報酬率</a:t>
            </a:r>
            <a:endParaRPr lang="en-US" altLang="zh-CN" sz="1400" dirty="0">
              <a:latin typeface="FZHei-B01S" panose="02010601030101010101" pitchFamily="2" charset="-122"/>
              <a:ea typeface="FZHei-B01S" panose="02010601030101010101" pitchFamily="2" charset="-122"/>
              <a:cs typeface="Arial Unicode MS" panose="020B0604020202020204" charset="-122"/>
              <a:sym typeface="FZHei-B01S" panose="02010601030101010101" pitchFamily="2" charset="-122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F4F9849-CBBF-4DC8-B990-669F369B8183}"/>
              </a:ext>
            </a:extLst>
          </p:cNvPr>
          <p:cNvGrpSpPr/>
          <p:nvPr/>
        </p:nvGrpSpPr>
        <p:grpSpPr>
          <a:xfrm>
            <a:off x="307721" y="332065"/>
            <a:ext cx="1378636" cy="420564"/>
            <a:chOff x="568442" y="319364"/>
            <a:chExt cx="1378637" cy="420565"/>
          </a:xfrm>
        </p:grpSpPr>
        <p:sp>
          <p:nvSpPr>
            <p:cNvPr id="63" name="文本框 23">
              <a:extLst>
                <a:ext uri="{FF2B5EF4-FFF2-40B4-BE49-F238E27FC236}">
                  <a16:creationId xmlns:a16="http://schemas.microsoft.com/office/drawing/2014/main" id="{FA439FB2-1390-445C-9C79-3B7696227C02}"/>
                </a:ext>
              </a:extLst>
            </p:cNvPr>
            <p:cNvSpPr txBox="1"/>
            <p:nvPr/>
          </p:nvSpPr>
          <p:spPr>
            <a:xfrm>
              <a:off x="665958" y="319364"/>
              <a:ext cx="1281121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133" dirty="0" smtClean="0">
                  <a:latin typeface="FZHei-B01S" panose="02010601030101010101" pitchFamily="2" charset="-122"/>
                  <a:ea typeface="FZHei-B01S" panose="02010601030101010101" pitchFamily="2" charset="-122"/>
                  <a:cs typeface="+mn-ea"/>
                  <a:sym typeface="FZHei-B01S" panose="02010601030101010101" pitchFamily="2" charset="-122"/>
                </a:rPr>
                <a:t>流程概述</a:t>
              </a:r>
              <a:endParaRPr lang="zh-CN" altLang="en-US" sz="2133" dirty="0"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B152199F-EDBB-44C2-85F4-53055ADCC563}"/>
                </a:ext>
              </a:extLst>
            </p:cNvPr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FZHei-B01S" panose="02010601030101010101" pitchFamily="2" charset="-122"/>
                <a:ea typeface="FZHei-B01S" panose="02010601030101010101" pitchFamily="2" charset="-122"/>
                <a:cs typeface="+mn-ea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65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>
            <a:extLst>
              <a:ext uri="{FF2B5EF4-FFF2-40B4-BE49-F238E27FC236}">
                <a16:creationId xmlns:a16="http://schemas.microsoft.com/office/drawing/2014/main" id="{C9F7AAE5-0444-4FFC-A677-7CF542177A0F}"/>
              </a:ext>
            </a:extLst>
          </p:cNvPr>
          <p:cNvSpPr/>
          <p:nvPr/>
        </p:nvSpPr>
        <p:spPr>
          <a:xfrm>
            <a:off x="3987255" y="1484442"/>
            <a:ext cx="4298496" cy="4093806"/>
          </a:xfrm>
          <a:prstGeom prst="pentagon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07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4</a:t>
            </a:r>
            <a:endParaRPr lang="zh-CN" altLang="en-US" sz="13800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6801" y="3069864"/>
            <a:ext cx="2476746" cy="553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dist"/>
            <a:r>
              <a:rPr lang="zh-TW" altLang="en-US" sz="3000" dirty="0" smtClean="0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成果展示</a:t>
            </a:r>
            <a:endParaRPr lang="zh-CN" altLang="en-US" sz="3000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1307" y="3291487"/>
            <a:ext cx="1571759" cy="400110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000" b="1" dirty="0">
                <a:solidFill>
                  <a:srgbClr val="595959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PART 04</a:t>
            </a:r>
            <a:endParaRPr lang="zh-CN" altLang="en-US" sz="2000" b="1" dirty="0">
              <a:solidFill>
                <a:srgbClr val="595959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" name="五边形 3">
            <a:extLst>
              <a:ext uri="{FF2B5EF4-FFF2-40B4-BE49-F238E27FC236}">
                <a16:creationId xmlns:a16="http://schemas.microsoft.com/office/drawing/2014/main" id="{4D30105D-DD25-478F-941B-A3F721DE78E8}"/>
              </a:ext>
            </a:extLst>
          </p:cNvPr>
          <p:cNvSpPr/>
          <p:nvPr/>
        </p:nvSpPr>
        <p:spPr>
          <a:xfrm>
            <a:off x="2131915" y="2156731"/>
            <a:ext cx="2499277" cy="2380264"/>
          </a:xfrm>
          <a:prstGeom prst="pentagon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598757" y="3927035"/>
            <a:ext cx="320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hlinkClick r:id="rId3"/>
              </a:rPr>
              <a:t>前往</a:t>
            </a:r>
            <a:r>
              <a:rPr lang="zh-TW" altLang="en-US" dirty="0" smtClean="0">
                <a:solidFill>
                  <a:srgbClr val="FF0000"/>
                </a:solidFill>
                <a:hlinkClick r:id="rId3"/>
              </a:rPr>
              <a:t>網站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dirty="0">
                <a:hlinkClick r:id="rId4"/>
              </a:rPr>
              <a:t>https://reurl.cc/1LA6V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65940" y="2920940"/>
            <a:ext cx="726059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4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经典综艺体简" panose="02010609000101010101" pitchFamily="49" charset="-122"/>
                <a:sym typeface="FZHei-B01S" panose="02010601030101010101" pitchFamily="2" charset="-122"/>
              </a:rPr>
              <a:t>Thanks for Watching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013588" y="4259769"/>
            <a:ext cx="1765300" cy="316802"/>
            <a:chOff x="1244534" y="3522134"/>
            <a:chExt cx="1765300" cy="316802"/>
          </a:xfrm>
          <a:solidFill>
            <a:srgbClr val="595959"/>
          </a:solidFill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4" y="3526647"/>
              <a:ext cx="1765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TW" altLang="en-US" sz="1400" dirty="0" smtClean="0">
                  <a:solidFill>
                    <a:schemeClr val="accent2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第</a:t>
              </a:r>
              <a:r>
                <a:rPr lang="en-US" altLang="zh-TW" sz="1400" dirty="0" smtClean="0">
                  <a:solidFill>
                    <a:schemeClr val="accent2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23</a:t>
              </a:r>
              <a:r>
                <a:rPr lang="zh-TW" altLang="en-US" sz="1400" dirty="0" smtClean="0">
                  <a:solidFill>
                    <a:schemeClr val="accent2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組</a:t>
              </a:r>
              <a:endParaRPr lang="zh-CN" altLang="en-US" sz="1400" dirty="0">
                <a:solidFill>
                  <a:schemeClr val="accent2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3648339" y="3587173"/>
            <a:ext cx="4495799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  <a:p>
            <a:pPr algn="dist"/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組員：</a:t>
            </a:r>
            <a:r>
              <a:rPr lang="zh-TW" altLang="en-US" sz="1400" dirty="0"/>
              <a:t>謝富承、周千慧、楊皓丞</a:t>
            </a:r>
            <a:endParaRPr lang="en-US" altLang="zh-TW" sz="1400" dirty="0"/>
          </a:p>
          <a:p>
            <a:pPr algn="dist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76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1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9"/>
      </a:accent1>
      <a:accent2>
        <a:srgbClr val="595959"/>
      </a:accent2>
      <a:accent3>
        <a:srgbClr val="595959"/>
      </a:accent3>
      <a:accent4>
        <a:srgbClr val="595959"/>
      </a:accent4>
      <a:accent5>
        <a:srgbClr val="595959"/>
      </a:accent5>
      <a:accent6>
        <a:srgbClr val="595959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181</Words>
  <Application>Microsoft Office PowerPoint</Application>
  <PresentationFormat>寬螢幕</PresentationFormat>
  <Paragraphs>62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Arial Unicode MS</vt:lpstr>
      <vt:lpstr>等线</vt:lpstr>
      <vt:lpstr>等线 Light</vt:lpstr>
      <vt:lpstr>FZHei-B01S</vt:lpstr>
      <vt:lpstr>宋体</vt:lpstr>
      <vt:lpstr>时尚中黑简体</vt:lpstr>
      <vt:lpstr>经典综艺体简</vt:lpstr>
      <vt:lpstr>微軟正黑體</vt:lpstr>
      <vt:lpstr>新細明體</vt:lpstr>
      <vt:lpstr>Arial</vt:lpstr>
      <vt:lpstr>Calibri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企业介绍</dc:title>
  <dc:creator>第一PPT</dc:creator>
  <cp:keywords>www.1ppt.com</cp:keywords>
  <cp:lastModifiedBy>富承 謝</cp:lastModifiedBy>
  <cp:revision>44</cp:revision>
  <dcterms:created xsi:type="dcterms:W3CDTF">2018-04-21T02:59:27Z</dcterms:created>
  <dcterms:modified xsi:type="dcterms:W3CDTF">2019-06-15T08:22:07Z</dcterms:modified>
</cp:coreProperties>
</file>