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0" r:id="rId4"/>
    <p:sldId id="272" r:id="rId5"/>
    <p:sldId id="271" r:id="rId6"/>
    <p:sldId id="273" r:id="rId7"/>
    <p:sldId id="258" r:id="rId8"/>
    <p:sldId id="274" r:id="rId9"/>
    <p:sldId id="260" r:id="rId10"/>
    <p:sldId id="275" r:id="rId11"/>
    <p:sldId id="261" r:id="rId12"/>
    <p:sldId id="262" r:id="rId13"/>
    <p:sldId id="276" r:id="rId14"/>
    <p:sldId id="263" r:id="rId15"/>
    <p:sldId id="264" r:id="rId16"/>
    <p:sldId id="265" r:id="rId17"/>
    <p:sldId id="277" r:id="rId18"/>
    <p:sldId id="278" r:id="rId19"/>
    <p:sldId id="279" r:id="rId20"/>
    <p:sldId id="280" r:id="rId21"/>
    <p:sldId id="281" r:id="rId22"/>
    <p:sldId id="9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837D-DEA3-4F8C-BC7E-88494E7D9BE2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A42F-2464-44A0-897B-2283C9C958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38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84A-8516-4ABA-B1DC-CCD8B404F9C5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41AB-85F1-4B85-9C8C-63671546464E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F82D-0AE9-4FC4-BE4E-7205B2B239AD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0921-C509-46CC-94C2-346F3FFFBE13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95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F601-4705-4754-8444-5B0C8537209B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91FF-A544-4295-8FAD-33A66773FE8D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68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268-FCAF-48B4-A781-F4ABBFB1F447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5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BF22-AE53-429F-B1A2-CF657AAF71C2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4DEC-65BC-4C1E-A3E3-B0E9E929DFF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7D1-B928-4775-87F7-869D9AD1BCA1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5290-FBBE-4330-ABAA-1AAAF6929EA1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9392-5253-4D25-90C9-A6E00DDA97E0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EF34-B55A-4204-98A1-05D26DAC68F3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70B-1E51-4A44-94BA-C0F7AC9FA9CE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CF2-9804-4081-8AA7-FDA37F747D94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C06A-E6A8-4662-8D50-8413D81EA64A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5AAD-C4C6-4889-A42D-5305D36BDB33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5A6BAB-8D4F-49F1-980B-9436311B3106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schneidermd@alum.mit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of a person&#10;&#10;AI-generated content may be incorrect.">
            <a:extLst>
              <a:ext uri="{FF2B5EF4-FFF2-40B4-BE49-F238E27FC236}">
                <a16:creationId xmlns:a16="http://schemas.microsoft.com/office/drawing/2014/main" id="{E26133C3-0FCC-FB79-A890-0882BDFC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4667"/>
          <a:stretch>
            <a:fillRect/>
          </a:stretch>
        </p:blipFill>
        <p:spPr>
          <a:xfrm>
            <a:off x="304820" y="172277"/>
            <a:ext cx="8658926" cy="6494199"/>
          </a:xfrm>
          <a:prstGeom prst="rect">
            <a:avLst/>
          </a:prstGeom>
        </p:spPr>
      </p:pic>
      <p:sp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986" y="1246703"/>
            <a:ext cx="5075802" cy="24860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Two-Stream Hypothesis as a Foundation for Human-like Memory and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51" y="4725076"/>
            <a:ext cx="4335505" cy="17221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800" dirty="0">
                <a:solidFill>
                  <a:schemeClr val="tx1"/>
                </a:solidFill>
              </a:rPr>
              <a:t>BICA 2025  Puerto Vallarta, Mexico</a:t>
            </a:r>
          </a:p>
          <a:p>
            <a:pPr>
              <a:lnSpc>
                <a:spcPct val="90000"/>
              </a:lnSpc>
            </a:pPr>
            <a:r>
              <a:rPr lang="en-CA" sz="1800" dirty="0">
                <a:solidFill>
                  <a:schemeClr val="tx1"/>
                </a:solidFill>
              </a:rPr>
              <a:t>Howard Schneider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Sheppard Clinic North, Vaughan, Ontario, Canada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chemeClr val="tx1"/>
                </a:solidFill>
              </a:rPr>
              <a:t>hschneidermd@alum.mit.edu</a:t>
            </a:r>
          </a:p>
          <a:p>
            <a:pPr>
              <a:lnSpc>
                <a:spcPct val="90000"/>
              </a:lnSpc>
            </a:pPr>
            <a:endParaRPr lang="en-CA" sz="8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3508" y="9144"/>
            <a:ext cx="4560492" cy="6163733"/>
            <a:chOff x="6108170" y="8467"/>
            <a:chExt cx="6080656" cy="61637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EBDE6-C89C-C7AF-3106-1B5E8559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96B2-1B91-2C83-917A-45A87AF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9126A-7FBF-FEB4-4062-CB2F8A41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312"/>
            <a:ext cx="9116697" cy="556337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668AE1-47E5-A7D0-0B84-E11F81D59DB0}"/>
              </a:ext>
            </a:extLst>
          </p:cNvPr>
          <p:cNvSpPr/>
          <p:nvPr/>
        </p:nvSpPr>
        <p:spPr>
          <a:xfrm>
            <a:off x="1729409" y="1094674"/>
            <a:ext cx="7205060" cy="2176759"/>
          </a:xfrm>
          <a:custGeom>
            <a:avLst/>
            <a:gdLst>
              <a:gd name="connsiteX0" fmla="*/ 0 w 7205060"/>
              <a:gd name="connsiteY0" fmla="*/ 780509 h 2176759"/>
              <a:gd name="connsiteX1" fmla="*/ 2948608 w 7205060"/>
              <a:gd name="connsiteY1" fmla="*/ 18509 h 2176759"/>
              <a:gd name="connsiteX2" fmla="*/ 5917095 w 7205060"/>
              <a:gd name="connsiteY2" fmla="*/ 283552 h 2176759"/>
              <a:gd name="connsiteX3" fmla="*/ 6930887 w 7205060"/>
              <a:gd name="connsiteY3" fmla="*/ 820265 h 2176759"/>
              <a:gd name="connsiteX4" fmla="*/ 7063408 w 7205060"/>
              <a:gd name="connsiteY4" fmla="*/ 1933448 h 2176759"/>
              <a:gd name="connsiteX5" fmla="*/ 5128591 w 7205060"/>
              <a:gd name="connsiteY5" fmla="*/ 2165361 h 2176759"/>
              <a:gd name="connsiteX6" fmla="*/ 2657061 w 7205060"/>
              <a:gd name="connsiteY6" fmla="*/ 2118978 h 2176759"/>
              <a:gd name="connsiteX7" fmla="*/ 1669774 w 7205060"/>
              <a:gd name="connsiteY7" fmla="*/ 1926822 h 2176759"/>
              <a:gd name="connsiteX8" fmla="*/ 324678 w 7205060"/>
              <a:gd name="connsiteY8" fmla="*/ 1741291 h 2176759"/>
              <a:gd name="connsiteX9" fmla="*/ 66261 w 7205060"/>
              <a:gd name="connsiteY9" fmla="*/ 1144943 h 21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5060" h="2176759">
                <a:moveTo>
                  <a:pt x="0" y="780509"/>
                </a:moveTo>
                <a:cubicBezTo>
                  <a:pt x="981213" y="440922"/>
                  <a:pt x="1962426" y="101335"/>
                  <a:pt x="2948608" y="18509"/>
                </a:cubicBezTo>
                <a:cubicBezTo>
                  <a:pt x="3934790" y="-64317"/>
                  <a:pt x="5253382" y="149926"/>
                  <a:pt x="5917095" y="283552"/>
                </a:cubicBezTo>
                <a:cubicBezTo>
                  <a:pt x="6580808" y="417178"/>
                  <a:pt x="6739835" y="545282"/>
                  <a:pt x="6930887" y="820265"/>
                </a:cubicBezTo>
                <a:cubicBezTo>
                  <a:pt x="7121939" y="1095248"/>
                  <a:pt x="7363791" y="1709265"/>
                  <a:pt x="7063408" y="1933448"/>
                </a:cubicBezTo>
                <a:cubicBezTo>
                  <a:pt x="6763025" y="2157631"/>
                  <a:pt x="5862982" y="2134439"/>
                  <a:pt x="5128591" y="2165361"/>
                </a:cubicBezTo>
                <a:cubicBezTo>
                  <a:pt x="4394200" y="2196283"/>
                  <a:pt x="3233530" y="2158734"/>
                  <a:pt x="2657061" y="2118978"/>
                </a:cubicBezTo>
                <a:cubicBezTo>
                  <a:pt x="2080592" y="2079222"/>
                  <a:pt x="2058505" y="1989770"/>
                  <a:pt x="1669774" y="1926822"/>
                </a:cubicBezTo>
                <a:cubicBezTo>
                  <a:pt x="1281043" y="1863874"/>
                  <a:pt x="591930" y="1871604"/>
                  <a:pt x="324678" y="1741291"/>
                </a:cubicBezTo>
                <a:cubicBezTo>
                  <a:pt x="57426" y="1610978"/>
                  <a:pt x="98287" y="1237708"/>
                  <a:pt x="66261" y="114494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A7B4-442C-5313-E218-82760902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0" y="427382"/>
            <a:ext cx="6554867" cy="1524000"/>
          </a:xfrm>
        </p:spPr>
        <p:txBody>
          <a:bodyPr/>
          <a:lstStyle/>
          <a:p>
            <a:r>
              <a:rPr dirty="0"/>
              <a:t>Comparison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165" y="1577009"/>
            <a:ext cx="7315200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800" dirty="0"/>
              <a:t>- </a:t>
            </a:r>
            <a:r>
              <a:rPr sz="2800" b="1" dirty="0"/>
              <a:t>Unified model: </a:t>
            </a:r>
            <a:r>
              <a:rPr sz="2800" dirty="0"/>
              <a:t>one structure for both object and spatial data</a:t>
            </a:r>
          </a:p>
          <a:p>
            <a:pPr>
              <a:spcAft>
                <a:spcPts val="600"/>
              </a:spcAft>
            </a:pPr>
            <a:r>
              <a:rPr sz="2800" dirty="0"/>
              <a:t>- </a:t>
            </a:r>
            <a:r>
              <a:rPr sz="2800" b="1" dirty="0"/>
              <a:t>Split model: </a:t>
            </a:r>
            <a:r>
              <a:rPr sz="2800" dirty="0"/>
              <a:t>two structures, one for "what" and one for "where/how"</a:t>
            </a:r>
            <a:endParaRPr lang="en-US" sz="2800" dirty="0"/>
          </a:p>
          <a:p>
            <a:pPr>
              <a:spcAft>
                <a:spcPts val="600"/>
              </a:spcAft>
            </a:pPr>
            <a:endParaRPr sz="2800" dirty="0"/>
          </a:p>
          <a:p>
            <a:pPr>
              <a:spcAft>
                <a:spcPts val="600"/>
              </a:spcAft>
            </a:pPr>
            <a:r>
              <a:rPr lang="en-CA" sz="2800" i="1" dirty="0">
                <a:sym typeface="Wingdings" panose="05000000000000000000" pitchFamily="2" charset="2"/>
              </a:rPr>
              <a:t></a:t>
            </a:r>
            <a:r>
              <a:rPr sz="2800" i="1" dirty="0"/>
              <a:t> Each model evaluated on identical queries and object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1370-016F-A357-9E53-6D1F8310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31" y="115956"/>
            <a:ext cx="6554867" cy="1524000"/>
          </a:xfrm>
        </p:spPr>
        <p:txBody>
          <a:bodyPr/>
          <a:lstStyle/>
          <a:p>
            <a:r>
              <a:rPr lang="en-US" dirty="0"/>
              <a:t>results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0391" y="1063487"/>
            <a:ext cx="82494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sz="3200" dirty="0"/>
              <a:t>Baseline timings for canonical workload (40%/40%/20%)</a:t>
            </a:r>
            <a:endParaRPr lang="en-US" sz="32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CA" sz="3200" dirty="0"/>
              <a:t>Parameter-sweeps:</a:t>
            </a:r>
            <a:endParaRPr sz="3200" dirty="0"/>
          </a:p>
          <a:p>
            <a:pPr>
              <a:spcAft>
                <a:spcPts val="600"/>
              </a:spcAft>
            </a:pPr>
            <a:r>
              <a:rPr lang="en-US" sz="3200" dirty="0"/>
              <a:t>   2A.</a:t>
            </a:r>
            <a:r>
              <a:rPr sz="3200" dirty="0"/>
              <a:t> </a:t>
            </a:r>
            <a:r>
              <a:rPr lang="en-US" sz="3200" dirty="0"/>
              <a:t>Sweep (i.e., vary) </a:t>
            </a:r>
            <a:r>
              <a:rPr sz="3200" dirty="0"/>
              <a:t>composition (Block A)</a:t>
            </a:r>
          </a:p>
          <a:p>
            <a:pPr>
              <a:spcAft>
                <a:spcPts val="600"/>
              </a:spcAft>
            </a:pPr>
            <a:r>
              <a:rPr sz="3200" dirty="0"/>
              <a:t> </a:t>
            </a:r>
            <a:r>
              <a:rPr lang="en-US" sz="3200" dirty="0"/>
              <a:t>   2B.</a:t>
            </a:r>
            <a:r>
              <a:rPr sz="3200" dirty="0"/>
              <a:t> </a:t>
            </a:r>
            <a:r>
              <a:rPr lang="en-US" sz="3200" dirty="0"/>
              <a:t>Sweep n</a:t>
            </a:r>
            <a:r>
              <a:rPr sz="3200" dirty="0"/>
              <a:t>umber of objects (Block B)</a:t>
            </a:r>
          </a:p>
          <a:p>
            <a:pPr>
              <a:spcAft>
                <a:spcPts val="600"/>
              </a:spcAft>
            </a:pPr>
            <a:r>
              <a:rPr sz="3200" dirty="0"/>
              <a:t>  </a:t>
            </a:r>
            <a:r>
              <a:rPr lang="en-US" sz="3200" dirty="0"/>
              <a:t>  2C. Sweep the amount of p</a:t>
            </a:r>
            <a:r>
              <a:rPr sz="3200" dirty="0"/>
              <a:t>arallelism (Block 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3976-8C19-64EC-5456-877203EA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CDFD-951F-8FAE-C26D-C4C77492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6" y="871330"/>
            <a:ext cx="7822095" cy="20176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1. query times on a canonical 40% where/40% what /20% integrated mix of 10,000 queries for the unified vs split</a:t>
            </a:r>
            <a:br>
              <a:rPr lang="en-US" dirty="0"/>
            </a:b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F300D-DC49-8C3F-C279-196A6744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89A0A4B8-B28A-0FCA-2EF1-9000CAC6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" r="1378"/>
          <a:stretch>
            <a:fillRect/>
          </a:stretch>
        </p:blipFill>
        <p:spPr>
          <a:xfrm>
            <a:off x="106017" y="3233530"/>
            <a:ext cx="8931966" cy="1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-149087"/>
            <a:ext cx="6554867" cy="950844"/>
          </a:xfrm>
        </p:spPr>
        <p:txBody>
          <a:bodyPr>
            <a:normAutofit fontScale="90000"/>
          </a:bodyPr>
          <a:lstStyle/>
          <a:p>
            <a:r>
              <a:rPr lang="en-US" dirty="0"/>
              <a:t>2A. Time vs %integrated queries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5043" y="760195"/>
            <a:ext cx="89717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400" dirty="0"/>
              <a:t>- Unified model faster with more integrated queries</a:t>
            </a:r>
          </a:p>
          <a:p>
            <a:pPr>
              <a:spcAft>
                <a:spcPts val="600"/>
              </a:spcAft>
            </a:pPr>
            <a:r>
              <a:rPr sz="2400" dirty="0"/>
              <a:t>- Split model outperforms with more non-integrated queries</a:t>
            </a:r>
          </a:p>
          <a:p>
            <a:pPr>
              <a:spcAft>
                <a:spcPts val="600"/>
              </a:spcAft>
            </a:pPr>
            <a:r>
              <a:rPr sz="2400" dirty="0"/>
              <a:t>- Integration overhead is costly in split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B071-829B-68D2-6BC4-28D86F9A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of a line graph&#10;&#10;AI-generated content may be incorrect.">
            <a:extLst>
              <a:ext uri="{FF2B5EF4-FFF2-40B4-BE49-F238E27FC236}">
                <a16:creationId xmlns:a16="http://schemas.microsoft.com/office/drawing/2014/main" id="{C3D9D484-67BC-5D49-C11E-E003D739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2451653"/>
            <a:ext cx="8544253" cy="42461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D66C67-A4EB-3688-3AC6-1B75D603E2EB}"/>
              </a:ext>
            </a:extLst>
          </p:cNvPr>
          <p:cNvSpPr/>
          <p:nvPr/>
        </p:nvSpPr>
        <p:spPr>
          <a:xfrm>
            <a:off x="7633252" y="1245704"/>
            <a:ext cx="506787" cy="3332922"/>
          </a:xfrm>
          <a:custGeom>
            <a:avLst/>
            <a:gdLst>
              <a:gd name="connsiteX0" fmla="*/ 245165 w 506787"/>
              <a:gd name="connsiteY0" fmla="*/ 0 h 3332922"/>
              <a:gd name="connsiteX1" fmla="*/ 503583 w 506787"/>
              <a:gd name="connsiteY1" fmla="*/ 344557 h 3332922"/>
              <a:gd name="connsiteX2" fmla="*/ 86139 w 506787"/>
              <a:gd name="connsiteY2" fmla="*/ 1908313 h 3332922"/>
              <a:gd name="connsiteX3" fmla="*/ 0 w 506787"/>
              <a:gd name="connsiteY3" fmla="*/ 3332922 h 333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87" h="3332922">
                <a:moveTo>
                  <a:pt x="245165" y="0"/>
                </a:moveTo>
                <a:cubicBezTo>
                  <a:pt x="387626" y="13252"/>
                  <a:pt x="530087" y="26505"/>
                  <a:pt x="503583" y="344557"/>
                </a:cubicBezTo>
                <a:cubicBezTo>
                  <a:pt x="477079" y="662609"/>
                  <a:pt x="170069" y="1410252"/>
                  <a:pt x="86139" y="1908313"/>
                </a:cubicBezTo>
                <a:cubicBezTo>
                  <a:pt x="2208" y="2406374"/>
                  <a:pt x="1104" y="2869648"/>
                  <a:pt x="0" y="333292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42E3FA-523C-ED82-5E7A-DB5C56451CDE}"/>
              </a:ext>
            </a:extLst>
          </p:cNvPr>
          <p:cNvSpPr/>
          <p:nvPr/>
        </p:nvSpPr>
        <p:spPr>
          <a:xfrm>
            <a:off x="2131457" y="1802296"/>
            <a:ext cx="404375" cy="3909391"/>
          </a:xfrm>
          <a:custGeom>
            <a:avLst/>
            <a:gdLst>
              <a:gd name="connsiteX0" fmla="*/ 399708 w 404375"/>
              <a:gd name="connsiteY0" fmla="*/ 0 h 3909391"/>
              <a:gd name="connsiteX1" fmla="*/ 353326 w 404375"/>
              <a:gd name="connsiteY1" fmla="*/ 1119808 h 3909391"/>
              <a:gd name="connsiteX2" fmla="*/ 35273 w 404375"/>
              <a:gd name="connsiteY2" fmla="*/ 1477617 h 3909391"/>
              <a:gd name="connsiteX3" fmla="*/ 22021 w 404375"/>
              <a:gd name="connsiteY3" fmla="*/ 2557669 h 3909391"/>
              <a:gd name="connsiteX4" fmla="*/ 161169 w 404375"/>
              <a:gd name="connsiteY4" fmla="*/ 3909391 h 390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375" h="3909391">
                <a:moveTo>
                  <a:pt x="399708" y="0"/>
                </a:moveTo>
                <a:cubicBezTo>
                  <a:pt x="406886" y="436769"/>
                  <a:pt x="414065" y="873539"/>
                  <a:pt x="353326" y="1119808"/>
                </a:cubicBezTo>
                <a:cubicBezTo>
                  <a:pt x="292587" y="1366077"/>
                  <a:pt x="90491" y="1237973"/>
                  <a:pt x="35273" y="1477617"/>
                </a:cubicBezTo>
                <a:cubicBezTo>
                  <a:pt x="-19945" y="1717261"/>
                  <a:pt x="1038" y="2152374"/>
                  <a:pt x="22021" y="2557669"/>
                </a:cubicBezTo>
                <a:cubicBezTo>
                  <a:pt x="43004" y="2962964"/>
                  <a:pt x="102086" y="3436177"/>
                  <a:pt x="161169" y="390939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CBA9BA-C69C-2615-2BA1-B5C48D060BFD}"/>
              </a:ext>
            </a:extLst>
          </p:cNvPr>
          <p:cNvSpPr/>
          <p:nvPr/>
        </p:nvSpPr>
        <p:spPr>
          <a:xfrm>
            <a:off x="165286" y="1795670"/>
            <a:ext cx="7086176" cy="937191"/>
          </a:xfrm>
          <a:custGeom>
            <a:avLst/>
            <a:gdLst>
              <a:gd name="connsiteX0" fmla="*/ 364801 w 7086176"/>
              <a:gd name="connsiteY0" fmla="*/ 159026 h 937191"/>
              <a:gd name="connsiteX1" fmla="*/ 1226192 w 7086176"/>
              <a:gd name="connsiteY1" fmla="*/ 152400 h 937191"/>
              <a:gd name="connsiteX2" fmla="*/ 2995357 w 7086176"/>
              <a:gd name="connsiteY2" fmla="*/ 79513 h 937191"/>
              <a:gd name="connsiteX3" fmla="*/ 4936801 w 7086176"/>
              <a:gd name="connsiteY3" fmla="*/ 79513 h 937191"/>
              <a:gd name="connsiteX4" fmla="*/ 5963844 w 7086176"/>
              <a:gd name="connsiteY4" fmla="*/ 79513 h 937191"/>
              <a:gd name="connsiteX5" fmla="*/ 6911375 w 7086176"/>
              <a:gd name="connsiteY5" fmla="*/ 185530 h 937191"/>
              <a:gd name="connsiteX6" fmla="*/ 6825236 w 7086176"/>
              <a:gd name="connsiteY6" fmla="*/ 616226 h 937191"/>
              <a:gd name="connsiteX7" fmla="*/ 4320575 w 7086176"/>
              <a:gd name="connsiteY7" fmla="*/ 848139 h 937191"/>
              <a:gd name="connsiteX8" fmla="*/ 1537618 w 7086176"/>
              <a:gd name="connsiteY8" fmla="*/ 934278 h 937191"/>
              <a:gd name="connsiteX9" fmla="*/ 113010 w 7086176"/>
              <a:gd name="connsiteY9" fmla="*/ 755373 h 937191"/>
              <a:gd name="connsiteX10" fmla="*/ 113010 w 7086176"/>
              <a:gd name="connsiteY10" fmla="*/ 212034 h 937191"/>
              <a:gd name="connsiteX11" fmla="*/ 305166 w 7086176"/>
              <a:gd name="connsiteY11" fmla="*/ 0 h 93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86176" h="937191">
                <a:moveTo>
                  <a:pt x="364801" y="159026"/>
                </a:moveTo>
                <a:lnTo>
                  <a:pt x="1226192" y="152400"/>
                </a:lnTo>
                <a:cubicBezTo>
                  <a:pt x="1664618" y="139148"/>
                  <a:pt x="2376922" y="91661"/>
                  <a:pt x="2995357" y="79513"/>
                </a:cubicBezTo>
                <a:cubicBezTo>
                  <a:pt x="3613792" y="67365"/>
                  <a:pt x="4936801" y="79513"/>
                  <a:pt x="4936801" y="79513"/>
                </a:cubicBezTo>
                <a:cubicBezTo>
                  <a:pt x="5431549" y="79513"/>
                  <a:pt x="5634748" y="61843"/>
                  <a:pt x="5963844" y="79513"/>
                </a:cubicBezTo>
                <a:cubicBezTo>
                  <a:pt x="6292940" y="97182"/>
                  <a:pt x="6767810" y="96078"/>
                  <a:pt x="6911375" y="185530"/>
                </a:cubicBezTo>
                <a:cubicBezTo>
                  <a:pt x="7054940" y="274982"/>
                  <a:pt x="7257036" y="505791"/>
                  <a:pt x="6825236" y="616226"/>
                </a:cubicBezTo>
                <a:cubicBezTo>
                  <a:pt x="6393436" y="726661"/>
                  <a:pt x="5201845" y="795130"/>
                  <a:pt x="4320575" y="848139"/>
                </a:cubicBezTo>
                <a:cubicBezTo>
                  <a:pt x="3439305" y="901148"/>
                  <a:pt x="2238879" y="949739"/>
                  <a:pt x="1537618" y="934278"/>
                </a:cubicBezTo>
                <a:cubicBezTo>
                  <a:pt x="836357" y="918817"/>
                  <a:pt x="350445" y="875747"/>
                  <a:pt x="113010" y="755373"/>
                </a:cubicBezTo>
                <a:cubicBezTo>
                  <a:pt x="-124425" y="634999"/>
                  <a:pt x="80984" y="337930"/>
                  <a:pt x="113010" y="212034"/>
                </a:cubicBezTo>
                <a:cubicBezTo>
                  <a:pt x="145036" y="86138"/>
                  <a:pt x="225101" y="43069"/>
                  <a:pt x="305166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39" y="262239"/>
            <a:ext cx="7742583" cy="694716"/>
          </a:xfrm>
        </p:spPr>
        <p:txBody>
          <a:bodyPr/>
          <a:lstStyle/>
          <a:p>
            <a:r>
              <a:rPr lang="en-US" dirty="0"/>
              <a:t>2B. Time  vs number of objects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48479" y="735497"/>
            <a:ext cx="817327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400" dirty="0"/>
              <a:t>- Increasing object count slows unified model significantly</a:t>
            </a:r>
          </a:p>
          <a:p>
            <a:pPr>
              <a:spcAft>
                <a:spcPts val="600"/>
              </a:spcAft>
            </a:pPr>
            <a:r>
              <a:rPr sz="2400" dirty="0"/>
              <a:t>- Split model shows better scalability with object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8822-5ED6-9185-D07F-20C6C9A0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546A68D5-4B0A-350B-0486-F8E72849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9" y="2398292"/>
            <a:ext cx="6769916" cy="434375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96D27E-ED15-24F9-771A-6AA1D5610972}"/>
              </a:ext>
            </a:extLst>
          </p:cNvPr>
          <p:cNvSpPr/>
          <p:nvPr/>
        </p:nvSpPr>
        <p:spPr>
          <a:xfrm>
            <a:off x="5015948" y="2252870"/>
            <a:ext cx="1193675" cy="2161762"/>
          </a:xfrm>
          <a:custGeom>
            <a:avLst/>
            <a:gdLst>
              <a:gd name="connsiteX0" fmla="*/ 516835 w 1193675"/>
              <a:gd name="connsiteY0" fmla="*/ 947530 h 2161762"/>
              <a:gd name="connsiteX1" fmla="*/ 1192695 w 1193675"/>
              <a:gd name="connsiteY1" fmla="*/ 2014330 h 2161762"/>
              <a:gd name="connsiteX2" fmla="*/ 655982 w 1193675"/>
              <a:gd name="connsiteY2" fmla="*/ 2027582 h 2161762"/>
              <a:gd name="connsiteX3" fmla="*/ 198782 w 1193675"/>
              <a:gd name="connsiteY3" fmla="*/ 848139 h 2161762"/>
              <a:gd name="connsiteX4" fmla="*/ 0 w 1193675"/>
              <a:gd name="connsiteY4" fmla="*/ 0 h 216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675" h="2161762">
                <a:moveTo>
                  <a:pt x="516835" y="947530"/>
                </a:moveTo>
                <a:cubicBezTo>
                  <a:pt x="843169" y="1390925"/>
                  <a:pt x="1169504" y="1834321"/>
                  <a:pt x="1192695" y="2014330"/>
                </a:cubicBezTo>
                <a:cubicBezTo>
                  <a:pt x="1215886" y="2194339"/>
                  <a:pt x="821634" y="2221947"/>
                  <a:pt x="655982" y="2027582"/>
                </a:cubicBezTo>
                <a:cubicBezTo>
                  <a:pt x="490330" y="1833217"/>
                  <a:pt x="308112" y="1186069"/>
                  <a:pt x="198782" y="848139"/>
                </a:cubicBezTo>
                <a:cubicBezTo>
                  <a:pt x="89452" y="510209"/>
                  <a:pt x="44726" y="25510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2" y="129209"/>
            <a:ext cx="6554867" cy="493643"/>
          </a:xfrm>
        </p:spPr>
        <p:txBody>
          <a:bodyPr>
            <a:normAutofit fontScale="90000"/>
          </a:bodyPr>
          <a:lstStyle/>
          <a:p>
            <a:r>
              <a:rPr lang="en-US" dirty="0"/>
              <a:t>2C. Throughput vs. parallelism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75592" y="549278"/>
            <a:ext cx="850458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400" dirty="0"/>
              <a:t>- Parallelism reduces latency in split model</a:t>
            </a:r>
          </a:p>
          <a:p>
            <a:pPr>
              <a:spcAft>
                <a:spcPts val="600"/>
              </a:spcAft>
            </a:pPr>
            <a:r>
              <a:rPr sz="2400" dirty="0"/>
              <a:t>- Unified model less able to benefit from parallel query processing</a:t>
            </a:r>
          </a:p>
          <a:p>
            <a:pPr>
              <a:spcAft>
                <a:spcPts val="600"/>
              </a:spcAft>
            </a:pPr>
            <a:r>
              <a:rPr sz="2400" dirty="0"/>
              <a:t>- Split model becomes faster with high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BF5-D596-BB84-E7B3-20A9C43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graph of a number of workers&#10;&#10;AI-generated content may be incorrect.">
            <a:extLst>
              <a:ext uri="{FF2B5EF4-FFF2-40B4-BE49-F238E27FC236}">
                <a16:creationId xmlns:a16="http://schemas.microsoft.com/office/drawing/2014/main" id="{F6D0F1C8-2AC0-F5DB-D5B3-A72FAB38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" y="2595575"/>
            <a:ext cx="6709451" cy="4133215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43850E-D8DD-8D4C-CC5B-479485B99517}"/>
              </a:ext>
            </a:extLst>
          </p:cNvPr>
          <p:cNvSpPr/>
          <p:nvPr/>
        </p:nvSpPr>
        <p:spPr>
          <a:xfrm>
            <a:off x="4219120" y="2411896"/>
            <a:ext cx="651054" cy="1258956"/>
          </a:xfrm>
          <a:custGeom>
            <a:avLst/>
            <a:gdLst>
              <a:gd name="connsiteX0" fmla="*/ 651054 w 651054"/>
              <a:gd name="connsiteY0" fmla="*/ 1258956 h 1258956"/>
              <a:gd name="connsiteX1" fmla="*/ 21576 w 651054"/>
              <a:gd name="connsiteY1" fmla="*/ 284921 h 1258956"/>
              <a:gd name="connsiteX2" fmla="*/ 207106 w 651054"/>
              <a:gd name="connsiteY2" fmla="*/ 0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54" h="1258956">
                <a:moveTo>
                  <a:pt x="651054" y="1258956"/>
                </a:moveTo>
                <a:cubicBezTo>
                  <a:pt x="373310" y="876851"/>
                  <a:pt x="95567" y="494747"/>
                  <a:pt x="21576" y="284921"/>
                </a:cubicBezTo>
                <a:cubicBezTo>
                  <a:pt x="-52415" y="75095"/>
                  <a:pt x="77345" y="37547"/>
                  <a:pt x="207106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3527-F598-8E2B-5AA2-61BA2459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162339"/>
            <a:ext cx="6554867" cy="699052"/>
          </a:xfrm>
        </p:spPr>
        <p:txBody>
          <a:bodyPr/>
          <a:lstStyle/>
          <a:p>
            <a:r>
              <a:rPr lang="en-US" dirty="0"/>
              <a:t>Results summary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68662-D21F-5FE2-5B5C-3B3692E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D9452-1CE3-EBC9-1AAA-C01C5823C59F}"/>
              </a:ext>
            </a:extLst>
          </p:cNvPr>
          <p:cNvSpPr txBox="1"/>
          <p:nvPr/>
        </p:nvSpPr>
        <p:spPr>
          <a:xfrm>
            <a:off x="443731" y="1108534"/>
            <a:ext cx="77591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Helvetica" panose="020B0604020202020204" pitchFamily="34" charset="0"/>
              </a:rPr>
              <a:t>The unified model was faster when there were substantial number of integrated queries, although for </a:t>
            </a:r>
            <a:r>
              <a:rPr lang="en-US" altLang="en-US" sz="2800" b="1" dirty="0">
                <a:latin typeface="Helvetica" panose="020B0604020202020204" pitchFamily="34" charset="0"/>
              </a:rPr>
              <a:t>higher % routine non-integrated queries, the split-model was faster</a:t>
            </a:r>
            <a:endParaRPr lang="en-US" altLang="en-US" sz="2800" dirty="0">
              <a:latin typeface="Helvetica" panose="020B0604020202020204" pitchFamily="34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Helvetica" panose="020B0604020202020204" pitchFamily="34" charset="0"/>
              </a:rPr>
              <a:t>For larger number of objects in the </a:t>
            </a:r>
            <a:r>
              <a:rPr lang="en-US" altLang="en-US" sz="2800" dirty="0" err="1">
                <a:latin typeface="Helvetica" panose="020B0604020202020204" pitchFamily="34" charset="0"/>
              </a:rPr>
              <a:t>envr’t</a:t>
            </a:r>
            <a:r>
              <a:rPr lang="en-US" altLang="en-US" sz="2800" dirty="0">
                <a:latin typeface="Helvetica" panose="020B0604020202020204" pitchFamily="34" charset="0"/>
              </a:rPr>
              <a:t>,  the unified model slows down slightly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Helvetica" panose="020B0604020202020204" pitchFamily="34" charset="0"/>
              </a:rPr>
              <a:t>With more </a:t>
            </a:r>
            <a:r>
              <a:rPr lang="en-US" altLang="en-US" sz="2800" b="1" dirty="0">
                <a:latin typeface="Helvetica" panose="020B0604020202020204" pitchFamily="34" charset="0"/>
              </a:rPr>
              <a:t>parallel processing, the split- model was faster </a:t>
            </a:r>
            <a:endParaRPr lang="en-US" altLang="en-US" sz="2800" dirty="0">
              <a:latin typeface="Helvetica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841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306F-00BF-F72B-2410-A811DF7D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2" y="573157"/>
            <a:ext cx="6554867" cy="665922"/>
          </a:xfrm>
        </p:spPr>
        <p:txBody>
          <a:bodyPr/>
          <a:lstStyle/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07815-082A-76DA-B696-54A4D314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E4C05-8FDB-C657-D580-CC43E4A5B2D8}"/>
              </a:ext>
            </a:extLst>
          </p:cNvPr>
          <p:cNvSpPr txBox="1"/>
          <p:nvPr/>
        </p:nvSpPr>
        <p:spPr>
          <a:xfrm>
            <a:off x="894522" y="1808922"/>
            <a:ext cx="67784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</a:rPr>
              <a:t>From a brain evolutionary approach, having different “what” and “where/how” circuits </a:t>
            </a:r>
            <a:r>
              <a:rPr lang="en-US" altLang="en-US" sz="3200" b="1" dirty="0">
                <a:latin typeface="Helvetica" panose="020B0604020202020204" pitchFamily="34" charset="0"/>
              </a:rPr>
              <a:t>allows each to become more specialized </a:t>
            </a:r>
            <a:r>
              <a:rPr lang="en-US" altLang="en-US" sz="3200" dirty="0">
                <a:latin typeface="Helvetica" panose="020B0604020202020204" pitchFamily="34" charset="0"/>
              </a:rPr>
              <a:t>– “where/how” needs a fast visuomotor loop while “what” needs more richly structured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2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D4D51-9AC7-B373-71C0-ED8A51E4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3A92A-9A7F-6917-E67C-7F18AFF89B1B}"/>
              </a:ext>
            </a:extLst>
          </p:cNvPr>
          <p:cNvSpPr txBox="1"/>
          <p:nvPr/>
        </p:nvSpPr>
        <p:spPr>
          <a:xfrm>
            <a:off x="795130" y="1470991"/>
            <a:ext cx="70985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</a:rPr>
              <a:t>Simulation shows -- with </a:t>
            </a:r>
            <a:r>
              <a:rPr lang="en-US" altLang="en-US" sz="3200" b="1" dirty="0">
                <a:latin typeface="Helvetica" panose="020B0604020202020204" pitchFamily="34" charset="0"/>
              </a:rPr>
              <a:t>massive parallelism</a:t>
            </a:r>
            <a:r>
              <a:rPr lang="en-US" altLang="en-US" sz="3200" dirty="0">
                <a:latin typeface="Helvetica" panose="020B0604020202020204" pitchFamily="34" charset="0"/>
              </a:rPr>
              <a:t>, as exists in the brain, the </a:t>
            </a:r>
            <a:r>
              <a:rPr lang="en-US" altLang="en-US" sz="3200" b="1" dirty="0">
                <a:latin typeface="Helvetica" panose="020B0604020202020204" pitchFamily="34" charset="0"/>
              </a:rPr>
              <a:t>split-model is no longer slow </a:t>
            </a:r>
            <a:r>
              <a:rPr lang="en-US" altLang="en-US" sz="3200" dirty="0">
                <a:latin typeface="Helvetica" panose="020B0604020202020204" pitchFamily="34" charset="0"/>
              </a:rPr>
              <a:t>compared to the unified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30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34617"/>
            <a:ext cx="2810333" cy="4340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2800" dirty="0"/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65662" y="551622"/>
            <a:ext cx="4716195" cy="5975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- The two-stream hypothesis in neuroscience posits separate visual pathways: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 - Dorsal stream: "where/how" (spatial/motor guidance)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  - Ventral stream: "what" (object identity)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- Similar dorsal/ventral separation seen in auditory pathways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- Found in all mammals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/>
              <a:t>- </a:t>
            </a:r>
            <a:r>
              <a:rPr lang="en-US" sz="2400" b="1" dirty="0"/>
              <a:t>Question: Is this division a biological artifact or a functional advantage?</a:t>
            </a:r>
          </a:p>
        </p:txBody>
      </p:sp>
      <p:pic>
        <p:nvPicPr>
          <p:cNvPr id="7" name="Picture 6" descr="A drawing of a human body&#10;&#10;AI-generated content may be incorrect.">
            <a:extLst>
              <a:ext uri="{FF2B5EF4-FFF2-40B4-BE49-F238E27FC236}">
                <a16:creationId xmlns:a16="http://schemas.microsoft.com/office/drawing/2014/main" id="{6E696DCF-3532-342D-C7A3-B851F8EB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" y="2442373"/>
            <a:ext cx="2733791" cy="195473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8F735F-B219-442F-6F6C-3235A5794999}"/>
              </a:ext>
            </a:extLst>
          </p:cNvPr>
          <p:cNvSpPr/>
          <p:nvPr/>
        </p:nvSpPr>
        <p:spPr>
          <a:xfrm>
            <a:off x="2352261" y="2293217"/>
            <a:ext cx="1769165" cy="582505"/>
          </a:xfrm>
          <a:custGeom>
            <a:avLst/>
            <a:gdLst>
              <a:gd name="connsiteX0" fmla="*/ 1769165 w 1769165"/>
              <a:gd name="connsiteY0" fmla="*/ 98800 h 582505"/>
              <a:gd name="connsiteX1" fmla="*/ 1464365 w 1769165"/>
              <a:gd name="connsiteY1" fmla="*/ 19287 h 582505"/>
              <a:gd name="connsiteX2" fmla="*/ 457200 w 1769165"/>
              <a:gd name="connsiteY2" fmla="*/ 25913 h 582505"/>
              <a:gd name="connsiteX3" fmla="*/ 298174 w 1769165"/>
              <a:gd name="connsiteY3" fmla="*/ 297583 h 582505"/>
              <a:gd name="connsiteX4" fmla="*/ 0 w 1769165"/>
              <a:gd name="connsiteY4" fmla="*/ 582505 h 58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165" h="582505">
                <a:moveTo>
                  <a:pt x="1769165" y="98800"/>
                </a:moveTo>
                <a:cubicBezTo>
                  <a:pt x="1726095" y="65117"/>
                  <a:pt x="1683026" y="31435"/>
                  <a:pt x="1464365" y="19287"/>
                </a:cubicBezTo>
                <a:cubicBezTo>
                  <a:pt x="1245704" y="7139"/>
                  <a:pt x="651565" y="-20470"/>
                  <a:pt x="457200" y="25913"/>
                </a:cubicBezTo>
                <a:cubicBezTo>
                  <a:pt x="262835" y="72296"/>
                  <a:pt x="374374" y="204818"/>
                  <a:pt x="298174" y="297583"/>
                </a:cubicBezTo>
                <a:cubicBezTo>
                  <a:pt x="221974" y="390348"/>
                  <a:pt x="110987" y="486426"/>
                  <a:pt x="0" y="58250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4BC10B-8DD2-3A81-15FF-F87D78EC87B3}"/>
              </a:ext>
            </a:extLst>
          </p:cNvPr>
          <p:cNvSpPr/>
          <p:nvPr/>
        </p:nvSpPr>
        <p:spPr>
          <a:xfrm>
            <a:off x="2213113" y="3020635"/>
            <a:ext cx="2107096" cy="784731"/>
          </a:xfrm>
          <a:custGeom>
            <a:avLst/>
            <a:gdLst>
              <a:gd name="connsiteX0" fmla="*/ 2107096 w 2107096"/>
              <a:gd name="connsiteY0" fmla="*/ 33991 h 784731"/>
              <a:gd name="connsiteX1" fmla="*/ 1331844 w 2107096"/>
              <a:gd name="connsiteY1" fmla="*/ 60495 h 784731"/>
              <a:gd name="connsiteX2" fmla="*/ 1106557 w 2107096"/>
              <a:gd name="connsiteY2" fmla="*/ 590582 h 784731"/>
              <a:gd name="connsiteX3" fmla="*/ 364435 w 2107096"/>
              <a:gd name="connsiteY3" fmla="*/ 782739 h 784731"/>
              <a:gd name="connsiteX4" fmla="*/ 0 w 2107096"/>
              <a:gd name="connsiteY4" fmla="*/ 689974 h 78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7096" h="784731">
                <a:moveTo>
                  <a:pt x="2107096" y="33991"/>
                </a:moveTo>
                <a:cubicBezTo>
                  <a:pt x="1802848" y="860"/>
                  <a:pt x="1498600" y="-32270"/>
                  <a:pt x="1331844" y="60495"/>
                </a:cubicBezTo>
                <a:cubicBezTo>
                  <a:pt x="1165088" y="153260"/>
                  <a:pt x="1267792" y="470208"/>
                  <a:pt x="1106557" y="590582"/>
                </a:cubicBezTo>
                <a:cubicBezTo>
                  <a:pt x="945322" y="710956"/>
                  <a:pt x="548861" y="766174"/>
                  <a:pt x="364435" y="782739"/>
                </a:cubicBezTo>
                <a:cubicBezTo>
                  <a:pt x="180009" y="799304"/>
                  <a:pt x="59635" y="707644"/>
                  <a:pt x="0" y="68997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DBB87C5-CC2C-BE2F-C568-9748B0F2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81F90-3010-DCF3-CD9C-3D2950D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55577-52AD-11BF-DD82-987B32A8E7E7}"/>
              </a:ext>
            </a:extLst>
          </p:cNvPr>
          <p:cNvSpPr txBox="1"/>
          <p:nvPr/>
        </p:nvSpPr>
        <p:spPr>
          <a:xfrm>
            <a:off x="781878" y="1225826"/>
            <a:ext cx="7441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</a:rPr>
              <a:t>From a cognitive point of view, </a:t>
            </a:r>
            <a:r>
              <a:rPr lang="en-US" altLang="en-US" sz="3200" b="1" dirty="0">
                <a:latin typeface="Helvetica" panose="020B0604020202020204" pitchFamily="34" charset="0"/>
              </a:rPr>
              <a:t>the misalignment between “what” and “where” memories forces the brain to perform binding operations, possibly allowing compositional and creative results to emerge</a:t>
            </a:r>
          </a:p>
          <a:p>
            <a:endParaRPr lang="en-CA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8237EC-F0C1-8E2C-2A95-7750FB7A615D}"/>
              </a:ext>
            </a:extLst>
          </p:cNvPr>
          <p:cNvSpPr/>
          <p:nvPr/>
        </p:nvSpPr>
        <p:spPr>
          <a:xfrm>
            <a:off x="6221896" y="3942522"/>
            <a:ext cx="433573" cy="1027043"/>
          </a:xfrm>
          <a:custGeom>
            <a:avLst/>
            <a:gdLst>
              <a:gd name="connsiteX0" fmla="*/ 6626 w 433573"/>
              <a:gd name="connsiteY0" fmla="*/ 0 h 1027043"/>
              <a:gd name="connsiteX1" fmla="*/ 397565 w 433573"/>
              <a:gd name="connsiteY1" fmla="*/ 125895 h 1027043"/>
              <a:gd name="connsiteX2" fmla="*/ 371061 w 433573"/>
              <a:gd name="connsiteY2" fmla="*/ 662608 h 1027043"/>
              <a:gd name="connsiteX3" fmla="*/ 0 w 433573"/>
              <a:gd name="connsiteY3" fmla="*/ 1027043 h 10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573" h="1027043">
                <a:moveTo>
                  <a:pt x="6626" y="0"/>
                </a:moveTo>
                <a:cubicBezTo>
                  <a:pt x="171726" y="7730"/>
                  <a:pt x="336826" y="15460"/>
                  <a:pt x="397565" y="125895"/>
                </a:cubicBezTo>
                <a:cubicBezTo>
                  <a:pt x="458304" y="236330"/>
                  <a:pt x="437322" y="512417"/>
                  <a:pt x="371061" y="662608"/>
                </a:cubicBezTo>
                <a:cubicBezTo>
                  <a:pt x="304800" y="812799"/>
                  <a:pt x="152400" y="919921"/>
                  <a:pt x="0" y="102704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4D77D-DCBB-2E3D-37CC-25063E33E76C}"/>
              </a:ext>
            </a:extLst>
          </p:cNvPr>
          <p:cNvSpPr txBox="1"/>
          <p:nvPr/>
        </p:nvSpPr>
        <p:spPr>
          <a:xfrm>
            <a:off x="6042775" y="4879479"/>
            <a:ext cx="2160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work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3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24B1-4C48-0209-F6B2-E8031B3C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4F8C-04C0-E9B4-6E24-2CD6289F150B}"/>
              </a:ext>
            </a:extLst>
          </p:cNvPr>
          <p:cNvSpPr txBox="1"/>
          <p:nvPr/>
        </p:nvSpPr>
        <p:spPr>
          <a:xfrm>
            <a:off x="298173" y="324678"/>
            <a:ext cx="73947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</a:rPr>
              <a:t>The </a:t>
            </a:r>
            <a:r>
              <a:rPr lang="en-US" altLang="en-US" sz="3200" b="1" dirty="0">
                <a:latin typeface="Helvetica" panose="020B0604020202020204" pitchFamily="34" charset="0"/>
              </a:rPr>
              <a:t>dorsal-ventral (“where/how”-”what”) pathways are not just a biological artifact, but a viable design principle for future brain-inspired cognitive architectures (BICAs)</a:t>
            </a:r>
          </a:p>
          <a:p>
            <a:endParaRPr lang="en-CA" dirty="0"/>
          </a:p>
        </p:txBody>
      </p:sp>
      <p:pic>
        <p:nvPicPr>
          <p:cNvPr id="5" name="Picture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853C14B-F19C-A7E5-5D24-AF2E0779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87" y="3429000"/>
            <a:ext cx="4347556" cy="303830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B2D401-F418-8CB7-591F-107AB0427310}"/>
              </a:ext>
            </a:extLst>
          </p:cNvPr>
          <p:cNvSpPr/>
          <p:nvPr/>
        </p:nvSpPr>
        <p:spPr>
          <a:xfrm>
            <a:off x="5462176" y="2683565"/>
            <a:ext cx="1800015" cy="2687474"/>
          </a:xfrm>
          <a:custGeom>
            <a:avLst/>
            <a:gdLst>
              <a:gd name="connsiteX0" fmla="*/ 83859 w 1800015"/>
              <a:gd name="connsiteY0" fmla="*/ 2226365 h 2687474"/>
              <a:gd name="connsiteX1" fmla="*/ 448294 w 1800015"/>
              <a:gd name="connsiteY1" fmla="*/ 2146852 h 2687474"/>
              <a:gd name="connsiteX2" fmla="*/ 1077772 w 1800015"/>
              <a:gd name="connsiteY2" fmla="*/ 2266122 h 2687474"/>
              <a:gd name="connsiteX3" fmla="*/ 938624 w 1800015"/>
              <a:gd name="connsiteY3" fmla="*/ 2643809 h 2687474"/>
              <a:gd name="connsiteX4" fmla="*/ 176624 w 1800015"/>
              <a:gd name="connsiteY4" fmla="*/ 2623931 h 2687474"/>
              <a:gd name="connsiteX5" fmla="*/ 143494 w 1800015"/>
              <a:gd name="connsiteY5" fmla="*/ 2146852 h 2687474"/>
              <a:gd name="connsiteX6" fmla="*/ 1800015 w 1800015"/>
              <a:gd name="connsiteY6" fmla="*/ 0 h 26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015" h="2687474">
                <a:moveTo>
                  <a:pt x="83859" y="2226365"/>
                </a:moveTo>
                <a:cubicBezTo>
                  <a:pt x="183250" y="2183295"/>
                  <a:pt x="282642" y="2140226"/>
                  <a:pt x="448294" y="2146852"/>
                </a:cubicBezTo>
                <a:cubicBezTo>
                  <a:pt x="613946" y="2153478"/>
                  <a:pt x="996050" y="2183296"/>
                  <a:pt x="1077772" y="2266122"/>
                </a:cubicBezTo>
                <a:cubicBezTo>
                  <a:pt x="1159494" y="2348948"/>
                  <a:pt x="1088815" y="2584174"/>
                  <a:pt x="938624" y="2643809"/>
                </a:cubicBezTo>
                <a:cubicBezTo>
                  <a:pt x="788433" y="2703444"/>
                  <a:pt x="309146" y="2706757"/>
                  <a:pt x="176624" y="2623931"/>
                </a:cubicBezTo>
                <a:cubicBezTo>
                  <a:pt x="44102" y="2541105"/>
                  <a:pt x="-127071" y="2584174"/>
                  <a:pt x="143494" y="2146852"/>
                </a:cubicBezTo>
                <a:cubicBezTo>
                  <a:pt x="414059" y="1709530"/>
                  <a:pt x="1107037" y="854765"/>
                  <a:pt x="180001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6813F-76E6-D508-5260-E40362C76020}"/>
              </a:ext>
            </a:extLst>
          </p:cNvPr>
          <p:cNvSpPr txBox="1"/>
          <p:nvPr/>
        </p:nvSpPr>
        <p:spPr>
          <a:xfrm>
            <a:off x="7173351" y="2424283"/>
            <a:ext cx="167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work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2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2E4B-E74F-450D-8FA1-3CA1D413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Red Balloon">
                <a:extLst>
                  <a:ext uri="{FF2B5EF4-FFF2-40B4-BE49-F238E27FC236}">
                    <a16:creationId xmlns:a16="http://schemas.microsoft.com/office/drawing/2014/main" id="{765558F8-5DC4-4624-830C-7443785BB462}"/>
                  </a:ext>
                </a:extLst>
              </p:cNvPr>
              <p:cNvGraphicFramePr/>
              <p:nvPr/>
            </p:nvGraphicFramePr>
            <p:xfrm>
              <a:off x="-2155807" y="1018721"/>
              <a:ext cx="5637508" cy="402238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37508" cy="4022385"/>
                    </a:xfrm>
                    <a:prstGeom prst="rect">
                      <a:avLst/>
                    </a:prstGeom>
                  </am3d:spPr>
                  <am3d:camera>
                    <am3d:pos x="0" y="0" z="5148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35375" d="1000000"/>
                    <am3d:preTrans dx="198583" dy="-18000000" dz="-53118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736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Red Balloon">
                <a:extLst>
                  <a:ext uri="{FF2B5EF4-FFF2-40B4-BE49-F238E27FC236}">
                    <a16:creationId xmlns:a16="http://schemas.microsoft.com/office/drawing/2014/main" id="{765558F8-5DC4-4624-830C-7443785BB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55807" y="1018721"/>
                <a:ext cx="5637508" cy="402238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14355F-BD62-DF6E-8BB2-5AB8CF95F5AD}"/>
              </a:ext>
            </a:extLst>
          </p:cNvPr>
          <p:cNvSpPr txBox="1"/>
          <p:nvPr/>
        </p:nvSpPr>
        <p:spPr>
          <a:xfrm>
            <a:off x="1210962" y="1926110"/>
            <a:ext cx="5795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Thank you</a:t>
            </a:r>
          </a:p>
          <a:p>
            <a:endParaRPr lang="en-US" sz="3300" dirty="0"/>
          </a:p>
          <a:p>
            <a:r>
              <a:rPr lang="en-US" sz="3000" u="sng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hschneidermd@alum.mit.edu</a:t>
            </a:r>
            <a:endParaRPr lang="en-US" sz="3000" u="sng" dirty="0">
              <a:latin typeface="+mj-lt"/>
            </a:endParaRPr>
          </a:p>
          <a:p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9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2E25-6380-A8B7-F955-90A6E4B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3" y="593034"/>
            <a:ext cx="8107017" cy="3276601"/>
          </a:xfrm>
        </p:spPr>
        <p:txBody>
          <a:bodyPr>
            <a:normAutofit/>
          </a:bodyPr>
          <a:lstStyle/>
          <a:p>
            <a:r>
              <a:rPr lang="en-US" dirty="0"/>
              <a:t>More efficient to hold ‘what’ and ‘where/how’ information in one location?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 advantage to splitting the information?</a:t>
            </a:r>
            <a:endParaRPr lang="en-CA" dirty="0"/>
          </a:p>
        </p:txBody>
      </p:sp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94F416CA-6329-67B8-55EE-C1FF2D59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74" y="3506736"/>
            <a:ext cx="4347556" cy="303830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6C406A-A034-8C7F-7BB3-577CC3D8E4BD}"/>
              </a:ext>
            </a:extLst>
          </p:cNvPr>
          <p:cNvSpPr/>
          <p:nvPr/>
        </p:nvSpPr>
        <p:spPr>
          <a:xfrm>
            <a:off x="3034748" y="1881809"/>
            <a:ext cx="4620725" cy="3577697"/>
          </a:xfrm>
          <a:custGeom>
            <a:avLst/>
            <a:gdLst>
              <a:gd name="connsiteX0" fmla="*/ 3750365 w 4620725"/>
              <a:gd name="connsiteY0" fmla="*/ 3054626 h 3577697"/>
              <a:gd name="connsiteX1" fmla="*/ 4426226 w 4620725"/>
              <a:gd name="connsiteY1" fmla="*/ 3101008 h 3577697"/>
              <a:gd name="connsiteX2" fmla="*/ 4545495 w 4620725"/>
              <a:gd name="connsiteY2" fmla="*/ 3525078 h 3577697"/>
              <a:gd name="connsiteX3" fmla="*/ 4015409 w 4620725"/>
              <a:gd name="connsiteY3" fmla="*/ 3544956 h 3577697"/>
              <a:gd name="connsiteX4" fmla="*/ 3650974 w 4620725"/>
              <a:gd name="connsiteY4" fmla="*/ 3286539 h 3577697"/>
              <a:gd name="connsiteX5" fmla="*/ 3975652 w 4620725"/>
              <a:gd name="connsiteY5" fmla="*/ 2869095 h 3577697"/>
              <a:gd name="connsiteX6" fmla="*/ 4598504 w 4620725"/>
              <a:gd name="connsiteY6" fmla="*/ 1736034 h 3577697"/>
              <a:gd name="connsiteX7" fmla="*/ 4359965 w 4620725"/>
              <a:gd name="connsiteY7" fmla="*/ 563217 h 3577697"/>
              <a:gd name="connsiteX8" fmla="*/ 3220278 w 4620725"/>
              <a:gd name="connsiteY8" fmla="*/ 265043 h 3577697"/>
              <a:gd name="connsiteX9" fmla="*/ 1139687 w 4620725"/>
              <a:gd name="connsiteY9" fmla="*/ 185530 h 3577697"/>
              <a:gd name="connsiteX10" fmla="*/ 0 w 4620725"/>
              <a:gd name="connsiteY10" fmla="*/ 0 h 3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20725" h="3577697">
                <a:moveTo>
                  <a:pt x="3750365" y="3054626"/>
                </a:moveTo>
                <a:lnTo>
                  <a:pt x="4426226" y="3101008"/>
                </a:lnTo>
                <a:cubicBezTo>
                  <a:pt x="4558748" y="3179417"/>
                  <a:pt x="4613964" y="3451087"/>
                  <a:pt x="4545495" y="3525078"/>
                </a:cubicBezTo>
                <a:cubicBezTo>
                  <a:pt x="4477026" y="3599069"/>
                  <a:pt x="4164496" y="3584712"/>
                  <a:pt x="4015409" y="3544956"/>
                </a:cubicBezTo>
                <a:cubicBezTo>
                  <a:pt x="3866322" y="3505200"/>
                  <a:pt x="3657600" y="3399182"/>
                  <a:pt x="3650974" y="3286539"/>
                </a:cubicBezTo>
                <a:cubicBezTo>
                  <a:pt x="3644348" y="3173896"/>
                  <a:pt x="3817730" y="3127512"/>
                  <a:pt x="3975652" y="2869095"/>
                </a:cubicBezTo>
                <a:cubicBezTo>
                  <a:pt x="4133574" y="2610678"/>
                  <a:pt x="4534452" y="2120347"/>
                  <a:pt x="4598504" y="1736034"/>
                </a:cubicBezTo>
                <a:cubicBezTo>
                  <a:pt x="4662556" y="1351721"/>
                  <a:pt x="4589669" y="808382"/>
                  <a:pt x="4359965" y="563217"/>
                </a:cubicBezTo>
                <a:cubicBezTo>
                  <a:pt x="4130261" y="318052"/>
                  <a:pt x="3756991" y="327991"/>
                  <a:pt x="3220278" y="265043"/>
                </a:cubicBezTo>
                <a:cubicBezTo>
                  <a:pt x="2683565" y="202095"/>
                  <a:pt x="1676400" y="229704"/>
                  <a:pt x="1139687" y="185530"/>
                </a:cubicBezTo>
                <a:cubicBezTo>
                  <a:pt x="602974" y="141356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drawing of a human body&#10;&#10;AI-generated content may be incorrect.">
            <a:extLst>
              <a:ext uri="{FF2B5EF4-FFF2-40B4-BE49-F238E27FC236}">
                <a16:creationId xmlns:a16="http://schemas.microsoft.com/office/drawing/2014/main" id="{0587D671-9B99-141B-2DF9-791F27F9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2" y="4125399"/>
            <a:ext cx="2733791" cy="19547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F5AA0C-EEB7-0A20-3962-F681F951A141}"/>
              </a:ext>
            </a:extLst>
          </p:cNvPr>
          <p:cNvSpPr/>
          <p:nvPr/>
        </p:nvSpPr>
        <p:spPr>
          <a:xfrm>
            <a:off x="3479123" y="3232417"/>
            <a:ext cx="870468" cy="1895060"/>
          </a:xfrm>
          <a:custGeom>
            <a:avLst/>
            <a:gdLst>
              <a:gd name="connsiteX0" fmla="*/ 231913 w 870468"/>
              <a:gd name="connsiteY0" fmla="*/ 0 h 1895060"/>
              <a:gd name="connsiteX1" fmla="*/ 808382 w 870468"/>
              <a:gd name="connsiteY1" fmla="*/ 291547 h 1895060"/>
              <a:gd name="connsiteX2" fmla="*/ 815008 w 870468"/>
              <a:gd name="connsiteY2" fmla="*/ 1139686 h 1895060"/>
              <a:gd name="connsiteX3" fmla="*/ 457200 w 870468"/>
              <a:gd name="connsiteY3" fmla="*/ 1755913 h 1895060"/>
              <a:gd name="connsiteX4" fmla="*/ 0 w 870468"/>
              <a:gd name="connsiteY4" fmla="*/ 1895060 h 18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468" h="1895060">
                <a:moveTo>
                  <a:pt x="231913" y="0"/>
                </a:moveTo>
                <a:cubicBezTo>
                  <a:pt x="471556" y="50799"/>
                  <a:pt x="711200" y="101599"/>
                  <a:pt x="808382" y="291547"/>
                </a:cubicBezTo>
                <a:cubicBezTo>
                  <a:pt x="905564" y="481495"/>
                  <a:pt x="873538" y="895625"/>
                  <a:pt x="815008" y="1139686"/>
                </a:cubicBezTo>
                <a:cubicBezTo>
                  <a:pt x="756478" y="1383747"/>
                  <a:pt x="593035" y="1630017"/>
                  <a:pt x="457200" y="1755913"/>
                </a:cubicBezTo>
                <a:cubicBezTo>
                  <a:pt x="321365" y="1881809"/>
                  <a:pt x="160682" y="1888434"/>
                  <a:pt x="0" y="18950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B30D64-1FF0-C2CF-05E1-E97CB2C7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205C-806E-BA81-2163-B13CB79B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B36A-10B6-6C3D-1659-D6C7867F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3" y="593034"/>
            <a:ext cx="8107017" cy="32766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efficient to hold ‘what’ and ‘where/how’ information in one location?</a:t>
            </a:r>
            <a:br>
              <a:rPr lang="en-US" dirty="0"/>
            </a:b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  <a:sym typeface="Wingdings" panose="05000000000000000000" pitchFamily="2" charset="2"/>
              </a:rPr>
              <a:t> relevant to </a:t>
            </a:r>
            <a:br>
              <a:rPr lang="en-US" b="1" i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b="1" i="1" dirty="0">
                <a:solidFill>
                  <a:schemeClr val="bg1"/>
                </a:solidFill>
                <a:sym typeface="Wingdings" panose="05000000000000000000" pitchFamily="2" charset="2"/>
              </a:rPr>
              <a:t>cognitive architecture</a:t>
            </a:r>
            <a:br>
              <a:rPr lang="en-US" b="1" i="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b="1" i="1" dirty="0">
                <a:solidFill>
                  <a:schemeClr val="bg1"/>
                </a:solidFill>
                <a:sym typeface="Wingdings" panose="05000000000000000000" pitchFamily="2" charset="2"/>
              </a:rPr>
              <a:t>design</a:t>
            </a:r>
            <a:endParaRPr lang="en-CA" b="1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0BE23F2F-FEB1-040D-A41F-91785CE8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74" y="3506736"/>
            <a:ext cx="4347556" cy="303830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C0551D-82D9-1159-F18B-7B193558804E}"/>
              </a:ext>
            </a:extLst>
          </p:cNvPr>
          <p:cNvSpPr/>
          <p:nvPr/>
        </p:nvSpPr>
        <p:spPr>
          <a:xfrm>
            <a:off x="3034748" y="1881809"/>
            <a:ext cx="4620725" cy="3577697"/>
          </a:xfrm>
          <a:custGeom>
            <a:avLst/>
            <a:gdLst>
              <a:gd name="connsiteX0" fmla="*/ 3750365 w 4620725"/>
              <a:gd name="connsiteY0" fmla="*/ 3054626 h 3577697"/>
              <a:gd name="connsiteX1" fmla="*/ 4426226 w 4620725"/>
              <a:gd name="connsiteY1" fmla="*/ 3101008 h 3577697"/>
              <a:gd name="connsiteX2" fmla="*/ 4545495 w 4620725"/>
              <a:gd name="connsiteY2" fmla="*/ 3525078 h 3577697"/>
              <a:gd name="connsiteX3" fmla="*/ 4015409 w 4620725"/>
              <a:gd name="connsiteY3" fmla="*/ 3544956 h 3577697"/>
              <a:gd name="connsiteX4" fmla="*/ 3650974 w 4620725"/>
              <a:gd name="connsiteY4" fmla="*/ 3286539 h 3577697"/>
              <a:gd name="connsiteX5" fmla="*/ 3975652 w 4620725"/>
              <a:gd name="connsiteY5" fmla="*/ 2869095 h 3577697"/>
              <a:gd name="connsiteX6" fmla="*/ 4598504 w 4620725"/>
              <a:gd name="connsiteY6" fmla="*/ 1736034 h 3577697"/>
              <a:gd name="connsiteX7" fmla="*/ 4359965 w 4620725"/>
              <a:gd name="connsiteY7" fmla="*/ 563217 h 3577697"/>
              <a:gd name="connsiteX8" fmla="*/ 3220278 w 4620725"/>
              <a:gd name="connsiteY8" fmla="*/ 265043 h 3577697"/>
              <a:gd name="connsiteX9" fmla="*/ 1139687 w 4620725"/>
              <a:gd name="connsiteY9" fmla="*/ 185530 h 3577697"/>
              <a:gd name="connsiteX10" fmla="*/ 0 w 4620725"/>
              <a:gd name="connsiteY10" fmla="*/ 0 h 3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20725" h="3577697">
                <a:moveTo>
                  <a:pt x="3750365" y="3054626"/>
                </a:moveTo>
                <a:lnTo>
                  <a:pt x="4426226" y="3101008"/>
                </a:lnTo>
                <a:cubicBezTo>
                  <a:pt x="4558748" y="3179417"/>
                  <a:pt x="4613964" y="3451087"/>
                  <a:pt x="4545495" y="3525078"/>
                </a:cubicBezTo>
                <a:cubicBezTo>
                  <a:pt x="4477026" y="3599069"/>
                  <a:pt x="4164496" y="3584712"/>
                  <a:pt x="4015409" y="3544956"/>
                </a:cubicBezTo>
                <a:cubicBezTo>
                  <a:pt x="3866322" y="3505200"/>
                  <a:pt x="3657600" y="3399182"/>
                  <a:pt x="3650974" y="3286539"/>
                </a:cubicBezTo>
                <a:cubicBezTo>
                  <a:pt x="3644348" y="3173896"/>
                  <a:pt x="3817730" y="3127512"/>
                  <a:pt x="3975652" y="2869095"/>
                </a:cubicBezTo>
                <a:cubicBezTo>
                  <a:pt x="4133574" y="2610678"/>
                  <a:pt x="4534452" y="2120347"/>
                  <a:pt x="4598504" y="1736034"/>
                </a:cubicBezTo>
                <a:cubicBezTo>
                  <a:pt x="4662556" y="1351721"/>
                  <a:pt x="4589669" y="808382"/>
                  <a:pt x="4359965" y="563217"/>
                </a:cubicBezTo>
                <a:cubicBezTo>
                  <a:pt x="4130261" y="318052"/>
                  <a:pt x="3756991" y="327991"/>
                  <a:pt x="3220278" y="265043"/>
                </a:cubicBezTo>
                <a:cubicBezTo>
                  <a:pt x="2683565" y="202095"/>
                  <a:pt x="1676400" y="229704"/>
                  <a:pt x="1139687" y="185530"/>
                </a:cubicBezTo>
                <a:cubicBezTo>
                  <a:pt x="602974" y="141356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22999-80C9-5DCA-9970-8D7A9437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F30A-40BE-5549-1BDA-78D7FF54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480391"/>
            <a:ext cx="6554867" cy="1524000"/>
          </a:xfrm>
        </p:spPr>
        <p:txBody>
          <a:bodyPr/>
          <a:lstStyle/>
          <a:p>
            <a:r>
              <a:rPr lang="en-US" dirty="0"/>
              <a:t>Related work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5A248-0D14-20E9-9629-102456565B49}"/>
              </a:ext>
            </a:extLst>
          </p:cNvPr>
          <p:cNvSpPr txBox="1"/>
          <p:nvPr/>
        </p:nvSpPr>
        <p:spPr>
          <a:xfrm>
            <a:off x="394251" y="1894971"/>
            <a:ext cx="8179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ACT-R cognitive architecture -&gt; ACT-R/PM with “visual-location” and “visual-object”, but model </a:t>
            </a:r>
            <a:br>
              <a:rPr lang="en-US" altLang="en-US" sz="2800" dirty="0"/>
            </a:br>
            <a:r>
              <a:rPr lang="en-US" altLang="en-US" sz="2800" dirty="0"/>
              <a:t>trade-offs are unclear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Work by Mishkin et al. (macaque lesions), Goodale and Milner (humans)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5E2F-B0FF-2764-D235-0ED203DF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CA18-4BE2-F28D-7EB3-9CFCAA49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360-819D-DE25-5CFA-952926B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480391"/>
            <a:ext cx="6554867" cy="758687"/>
          </a:xfrm>
        </p:spPr>
        <p:txBody>
          <a:bodyPr/>
          <a:lstStyle/>
          <a:p>
            <a:r>
              <a:rPr lang="en-US" dirty="0"/>
              <a:t>approach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5229D-8920-CDA3-B64A-22F01F148881}"/>
              </a:ext>
            </a:extLst>
          </p:cNvPr>
          <p:cNvSpPr txBox="1"/>
          <p:nvPr/>
        </p:nvSpPr>
        <p:spPr>
          <a:xfrm>
            <a:off x="228599" y="1335066"/>
            <a:ext cx="817990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An advantage of splitting identification circuits (“what”) and spatial guidance circuits (“where/how”) is to parallelize and specialize resource usage</a:t>
            </a:r>
          </a:p>
          <a:p>
            <a:pPr marL="742950" indent="-7429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disadvantage of the dorsal/ventral split is the need to integrate information</a:t>
            </a:r>
          </a:p>
          <a:p>
            <a:pPr marL="571500" indent="-5715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3" descr="A drawing of a human body&#10;&#10;AI-generated content may be incorrect.">
            <a:extLst>
              <a:ext uri="{FF2B5EF4-FFF2-40B4-BE49-F238E27FC236}">
                <a16:creationId xmlns:a16="http://schemas.microsoft.com/office/drawing/2014/main" id="{7D28C52C-C811-8347-F8BC-59FC81B1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4" y="4422878"/>
            <a:ext cx="2733791" cy="19547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27003-C328-8E03-2310-C385CE5D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591"/>
            <a:ext cx="6554867" cy="1524000"/>
          </a:xfrm>
        </p:spPr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41853" y="1577010"/>
            <a:ext cx="79148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/>
              <a:t>We create and evaluate a simulation model of a </a:t>
            </a:r>
            <a:r>
              <a:rPr lang="en-US" altLang="en-US" sz="3200" b="1" dirty="0"/>
              <a:t>“split-store” model </a:t>
            </a:r>
            <a:r>
              <a:rPr lang="en-US" altLang="en-US" sz="3200" dirty="0"/>
              <a:t>(i.e., “what” and “where/how” circuits separate)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 </a:t>
            </a:r>
            <a:r>
              <a:rPr lang="en-US" altLang="en-US" sz="3200" b="1" dirty="0"/>
              <a:t>versus</a:t>
            </a:r>
            <a:r>
              <a:rPr lang="en-US" altLang="en-US" sz="3200" dirty="0"/>
              <a:t> </a:t>
            </a:r>
          </a:p>
          <a:p>
            <a:pPr marL="742950" indent="-7429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/>
              <a:t>a </a:t>
            </a:r>
            <a:r>
              <a:rPr lang="en-US" altLang="en-US" sz="3200" b="1" dirty="0"/>
              <a:t>“unified store” model </a:t>
            </a:r>
            <a:r>
              <a:rPr lang="en-US" altLang="en-US" sz="3200" dirty="0"/>
              <a:t>(i.e., “what” and “where/how” data in same location)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1B687-F49C-771C-9D80-55B2F020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628F-93F1-4287-3841-EC3976BA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3E3-39A6-D04C-F286-38E6D60B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591"/>
            <a:ext cx="6554867" cy="1524000"/>
          </a:xfrm>
        </p:spPr>
        <p:txBody>
          <a:bodyPr/>
          <a:lstStyle/>
          <a:p>
            <a:r>
              <a:rPr lang="en-US" dirty="0"/>
              <a:t>approach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01BDA-4993-CD41-7685-244512A2D459}"/>
              </a:ext>
            </a:extLst>
          </p:cNvPr>
          <p:cNvSpPr txBox="1"/>
          <p:nvPr/>
        </p:nvSpPr>
        <p:spPr>
          <a:xfrm>
            <a:off x="533400" y="1252331"/>
            <a:ext cx="731520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800" dirty="0"/>
              <a:t>- Unified store: both object and spatial data in one location (e.g., CCA7 architecture)</a:t>
            </a:r>
          </a:p>
          <a:p>
            <a:pPr>
              <a:spcAft>
                <a:spcPts val="600"/>
              </a:spcAft>
            </a:pPr>
            <a:r>
              <a:rPr sz="2800" dirty="0"/>
              <a:t>- Split store: separate circuits for object identification and spatial localization</a:t>
            </a:r>
            <a:r>
              <a:rPr lang="en-US" sz="2800" dirty="0"/>
              <a:t> (e.g., brain)</a:t>
            </a:r>
            <a:endParaRPr sz="2800" dirty="0"/>
          </a:p>
          <a:p>
            <a:pPr>
              <a:spcAft>
                <a:spcPts val="600"/>
              </a:spcAft>
            </a:pPr>
            <a:r>
              <a:rPr sz="2800" dirty="0"/>
              <a:t>- Hypothesis: separation may enable specialization and parallel processing</a:t>
            </a:r>
          </a:p>
          <a:p>
            <a:pPr>
              <a:spcAft>
                <a:spcPts val="600"/>
              </a:spcAft>
            </a:pPr>
            <a:r>
              <a:rPr sz="2800" dirty="0"/>
              <a:t>- </a:t>
            </a:r>
            <a:r>
              <a:rPr sz="2800" b="1" dirty="0"/>
              <a:t>Key question: does this separation provide performance benefits in </a:t>
            </a:r>
            <a:r>
              <a:rPr lang="en-US" sz="2800" b="1" dirty="0"/>
              <a:t>the brain? In cognitive architectures?</a:t>
            </a:r>
            <a:endParaRPr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7B3C-9B11-24E0-3F67-9126CCE7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574"/>
            <a:ext cx="6554867" cy="1524000"/>
          </a:xfrm>
        </p:spPr>
        <p:txBody>
          <a:bodyPr/>
          <a:lstStyle/>
          <a:p>
            <a:r>
              <a:rPr lang="en-US" dirty="0"/>
              <a:t>methods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</a:pPr>
            <a:r>
              <a:rPr sz="2400" dirty="0"/>
              <a:t>- </a:t>
            </a:r>
            <a:r>
              <a:rPr sz="2400" b="1" dirty="0"/>
              <a:t>Python-based simulation </a:t>
            </a:r>
            <a:r>
              <a:rPr sz="2400" dirty="0"/>
              <a:t>(Python 3.11.4)</a:t>
            </a:r>
          </a:p>
          <a:p>
            <a:pPr>
              <a:spcAft>
                <a:spcPts val="600"/>
              </a:spcAft>
            </a:pPr>
            <a:r>
              <a:rPr sz="2400" dirty="0"/>
              <a:t>- Environment:</a:t>
            </a:r>
          </a:p>
          <a:p>
            <a:pPr>
              <a:spcAft>
                <a:spcPts val="600"/>
              </a:spcAft>
            </a:pPr>
            <a:r>
              <a:rPr sz="2400" dirty="0"/>
              <a:t>  - 100 million position 2D grid</a:t>
            </a:r>
          </a:p>
          <a:p>
            <a:pPr>
              <a:spcAft>
                <a:spcPts val="600"/>
              </a:spcAft>
            </a:pPr>
            <a:r>
              <a:rPr sz="2400" dirty="0"/>
              <a:t>  - 5000 unique objects with random features</a:t>
            </a:r>
          </a:p>
          <a:p>
            <a:pPr>
              <a:spcAft>
                <a:spcPts val="600"/>
              </a:spcAft>
            </a:pPr>
            <a:r>
              <a:rPr sz="2400" dirty="0"/>
              <a:t>- Workload: 10,000 queries per condition</a:t>
            </a:r>
          </a:p>
          <a:p>
            <a:pPr>
              <a:spcAft>
                <a:spcPts val="600"/>
              </a:spcAft>
            </a:pPr>
            <a:r>
              <a:rPr sz="2400" dirty="0"/>
              <a:t>  - </a:t>
            </a:r>
            <a:r>
              <a:rPr lang="en-US" sz="2400" dirty="0"/>
              <a:t>Canonical (i.e., default) workload: </a:t>
            </a:r>
            <a:r>
              <a:rPr sz="2400" dirty="0"/>
              <a:t>40% "what", 40% "where", 20% integrated</a:t>
            </a:r>
          </a:p>
          <a:p>
            <a:pPr>
              <a:spcAft>
                <a:spcPts val="600"/>
              </a:spcAft>
            </a:pPr>
            <a:r>
              <a:rPr sz="2400" dirty="0"/>
              <a:t>- Code available: </a:t>
            </a:r>
            <a:r>
              <a:rPr sz="2400" dirty="0">
                <a:solidFill>
                  <a:schemeClr val="bg1"/>
                </a:solidFill>
              </a:rPr>
              <a:t>https://github.com/howard8888/bica25/blob/main/two_stream_ver01.py</a:t>
            </a:r>
            <a:r>
              <a:rPr lang="en-US" sz="2400" dirty="0">
                <a:solidFill>
                  <a:schemeClr val="bg1"/>
                </a:solidFill>
              </a:rPr>
              <a:t>j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716E-1D68-45EA-F1E2-8519A25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</TotalTime>
  <Words>884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Century Gothic</vt:lpstr>
      <vt:lpstr>Helvetica</vt:lpstr>
      <vt:lpstr>Wingdings</vt:lpstr>
      <vt:lpstr>Wingdings 3</vt:lpstr>
      <vt:lpstr>Slice</vt:lpstr>
      <vt:lpstr>The Two-Stream Hypothesis as a Foundation for Human-like Memory and Action</vt:lpstr>
      <vt:lpstr>Introduction</vt:lpstr>
      <vt:lpstr>More efficient to hold ‘what’ and ‘where/how’ information in one location?  Or advantage to splitting the information?</vt:lpstr>
      <vt:lpstr>More efficient to hold ‘what’ and ‘where/how’ information in one location?   relevant to  cognitive architecture design</vt:lpstr>
      <vt:lpstr>Related work</vt:lpstr>
      <vt:lpstr>approach</vt:lpstr>
      <vt:lpstr>approach</vt:lpstr>
      <vt:lpstr>approach</vt:lpstr>
      <vt:lpstr>methods</vt:lpstr>
      <vt:lpstr>PowerPoint Presentation</vt:lpstr>
      <vt:lpstr>Comparison Models</vt:lpstr>
      <vt:lpstr>results</vt:lpstr>
      <vt:lpstr>1. query times on a canonical 40% where/40% what /20% integrated mix of 10,000 queries for the unified vs split </vt:lpstr>
      <vt:lpstr>2A. Time vs %integrated queries</vt:lpstr>
      <vt:lpstr>2B. Time  vs number of objects</vt:lpstr>
      <vt:lpstr>2C. Throughput vs. parallelism</vt:lpstr>
      <vt:lpstr>Results summary</vt:lpstr>
      <vt:lpstr>discussion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Howard Schneider</cp:lastModifiedBy>
  <cp:revision>7</cp:revision>
  <dcterms:created xsi:type="dcterms:W3CDTF">2013-01-27T09:14:16Z</dcterms:created>
  <dcterms:modified xsi:type="dcterms:W3CDTF">2025-07-13T21:06:25Z</dcterms:modified>
  <cp:category/>
</cp:coreProperties>
</file>