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648" r:id="rId1"/>
  </p:sldMasterIdLst>
  <p:notesMasterIdLst>
    <p:notesMasterId r:id="rId67"/>
  </p:notesMasterIdLst>
  <p:handoutMasterIdLst>
    <p:handoutMasterId r:id="rId68"/>
  </p:handoutMasterIdLst>
  <p:sldIdLst>
    <p:sldId id="256" r:id="rId2"/>
    <p:sldId id="257" r:id="rId3"/>
    <p:sldId id="258" r:id="rId4"/>
    <p:sldId id="272" r:id="rId5"/>
    <p:sldId id="265" r:id="rId6"/>
    <p:sldId id="259" r:id="rId7"/>
    <p:sldId id="260" r:id="rId8"/>
    <p:sldId id="261" r:id="rId9"/>
    <p:sldId id="262" r:id="rId10"/>
    <p:sldId id="263" r:id="rId11"/>
    <p:sldId id="271" r:id="rId12"/>
    <p:sldId id="273" r:id="rId13"/>
    <p:sldId id="274" r:id="rId14"/>
    <p:sldId id="275" r:id="rId15"/>
    <p:sldId id="276" r:id="rId16"/>
    <p:sldId id="277" r:id="rId17"/>
    <p:sldId id="264" r:id="rId18"/>
    <p:sldId id="266" r:id="rId19"/>
    <p:sldId id="269" r:id="rId20"/>
    <p:sldId id="278" r:id="rId21"/>
    <p:sldId id="270" r:id="rId22"/>
    <p:sldId id="279" r:id="rId23"/>
    <p:sldId id="281" r:id="rId24"/>
    <p:sldId id="280"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304" r:id="rId38"/>
    <p:sldId id="305" r:id="rId39"/>
    <p:sldId id="294" r:id="rId40"/>
    <p:sldId id="295" r:id="rId41"/>
    <p:sldId id="296" r:id="rId42"/>
    <p:sldId id="297" r:id="rId43"/>
    <p:sldId id="298" r:id="rId44"/>
    <p:sldId id="299" r:id="rId45"/>
    <p:sldId id="300" r:id="rId46"/>
    <p:sldId id="301" r:id="rId47"/>
    <p:sldId id="306" r:id="rId48"/>
    <p:sldId id="307" r:id="rId49"/>
    <p:sldId id="308" r:id="rId50"/>
    <p:sldId id="309" r:id="rId51"/>
    <p:sldId id="310" r:id="rId52"/>
    <p:sldId id="311" r:id="rId53"/>
    <p:sldId id="312" r:id="rId54"/>
    <p:sldId id="313" r:id="rId55"/>
    <p:sldId id="314" r:id="rId56"/>
    <p:sldId id="316" r:id="rId57"/>
    <p:sldId id="317" r:id="rId58"/>
    <p:sldId id="315" r:id="rId59"/>
    <p:sldId id="318" r:id="rId60"/>
    <p:sldId id="319" r:id="rId61"/>
    <p:sldId id="320" r:id="rId62"/>
    <p:sldId id="321" r:id="rId63"/>
    <p:sldId id="323" r:id="rId64"/>
    <p:sldId id="324" r:id="rId65"/>
    <p:sldId id="325" r:id="rId66"/>
  </p:sldIdLst>
  <p:sldSz cx="12192000" cy="6858000"/>
  <p:notesSz cx="6858000" cy="9144000"/>
  <p:embeddedFontLst>
    <p:embeddedFont>
      <p:font typeface="Century Gothic" panose="020B0502020202020204" pitchFamily="34" charset="0"/>
      <p:regular r:id="rId69"/>
      <p:bold r:id="rId70"/>
      <p:italic r:id="rId71"/>
      <p:boldItalic r:id="rId72"/>
    </p:embeddedFont>
    <p:embeddedFont>
      <p:font typeface="Wingdings 3" panose="05040102010807070707" pitchFamily="18" charset="2"/>
      <p:regular r:id="rId73"/>
    </p:embeddedFont>
    <p:embeddedFont>
      <p:font typeface="Calibri" panose="020F0502020204030204" pitchFamily="34" charset="0"/>
      <p:regular r:id="rId74"/>
      <p:bold r:id="rId75"/>
      <p:italic r:id="rId76"/>
      <p:boldItalic r:id="rId7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7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6" Type="http://schemas.openxmlformats.org/officeDocument/2006/relationships/font" Target="fonts/font8.fntdata"/><Relationship Id="rId7" Type="http://schemas.openxmlformats.org/officeDocument/2006/relationships/slide" Target="slides/slide6.xml"/><Relationship Id="rId71"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6.fntdata"/><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5.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1.fntdata"/><Relationship Id="rId77"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4.fntdata"/><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2.fntdata"/><Relationship Id="rId75"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6540F86-D1F4-4BEE-A452-5415AD28F7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1F2B439E-4384-4EF2-87A8-3B67177EE41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CA"/>
              <a:t>2017-11-08</a:t>
            </a:r>
          </a:p>
        </p:txBody>
      </p:sp>
      <p:sp>
        <p:nvSpPr>
          <p:cNvPr id="4" name="Footer Placeholder 3">
            <a:extLst>
              <a:ext uri="{FF2B5EF4-FFF2-40B4-BE49-F238E27FC236}">
                <a16:creationId xmlns:a16="http://schemas.microsoft.com/office/drawing/2014/main" id="{572630F9-F9DF-4D15-8998-AF6BBEABCA9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CA"/>
              <a:t>Dr Howard Schneider - Treating Insomnia</a:t>
            </a:r>
          </a:p>
        </p:txBody>
      </p:sp>
      <p:sp>
        <p:nvSpPr>
          <p:cNvPr id="5" name="Slide Number Placeholder 4">
            <a:extLst>
              <a:ext uri="{FF2B5EF4-FFF2-40B4-BE49-F238E27FC236}">
                <a16:creationId xmlns:a16="http://schemas.microsoft.com/office/drawing/2014/main" id="{FAB63682-3066-4DCB-8509-1D4F23F130A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338F5F-05BD-4E54-A287-948EF21AABA7}" type="slidenum">
              <a:rPr lang="en-CA" smtClean="0"/>
              <a:t>‹#›</a:t>
            </a:fld>
            <a:endParaRPr lang="en-CA"/>
          </a:p>
        </p:txBody>
      </p:sp>
    </p:spTree>
    <p:extLst>
      <p:ext uri="{BB962C8B-B14F-4D97-AF65-F5344CB8AC3E}">
        <p14:creationId xmlns:p14="http://schemas.microsoft.com/office/powerpoint/2010/main" val="1082101764"/>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CA"/>
              <a:t>2017-11-08</a:t>
            </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CA"/>
              <a:t>Dr Howard Schneider - Treating Insomnia</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8C8FE9-FC91-4EED-980B-0EB616515387}" type="slidenum">
              <a:rPr lang="en-CA" smtClean="0"/>
              <a:t>‹#›</a:t>
            </a:fld>
            <a:endParaRPr lang="en-CA"/>
          </a:p>
        </p:txBody>
      </p:sp>
    </p:spTree>
    <p:extLst>
      <p:ext uri="{BB962C8B-B14F-4D97-AF65-F5344CB8AC3E}">
        <p14:creationId xmlns:p14="http://schemas.microsoft.com/office/powerpoint/2010/main" val="2526376266"/>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r>
              <a:rPr lang="en-CA"/>
              <a:t>2017-11-08</a:t>
            </a:r>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a:t>Dr Howard Schneider - Treating Insomnia</a:t>
            </a:r>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CA"/>
              <a:t>2017-11-08</a:t>
            </a:r>
            <a:endParaRPr lang="en-US" dirty="0"/>
          </a:p>
        </p:txBody>
      </p:sp>
      <p:sp>
        <p:nvSpPr>
          <p:cNvPr id="6" name="Footer Placeholder 5"/>
          <p:cNvSpPr>
            <a:spLocks noGrp="1"/>
          </p:cNvSpPr>
          <p:nvPr>
            <p:ph type="ftr" sz="quarter" idx="11"/>
          </p:nvPr>
        </p:nvSpPr>
        <p:spPr/>
        <p:txBody>
          <a:bodyPr/>
          <a:lstStyle/>
          <a:p>
            <a:r>
              <a:rPr lang="en-US"/>
              <a:t>Dr Howard Schneider - Treating Insomnia</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r>
              <a:rPr lang="en-CA"/>
              <a:t>2017-11-08</a:t>
            </a:r>
            <a:endParaRPr lang="en-US" dirty="0"/>
          </a:p>
        </p:txBody>
      </p:sp>
      <p:sp>
        <p:nvSpPr>
          <p:cNvPr id="5" name="Footer Placeholder 4"/>
          <p:cNvSpPr>
            <a:spLocks noGrp="1"/>
          </p:cNvSpPr>
          <p:nvPr>
            <p:ph type="ftr" sz="quarter" idx="11"/>
          </p:nvPr>
        </p:nvSpPr>
        <p:spPr/>
        <p:txBody>
          <a:bodyPr/>
          <a:lstStyle/>
          <a:p>
            <a:r>
              <a:rPr lang="en-US"/>
              <a:t>Dr Howard Schneider - Treating Insomnia</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r>
              <a:rPr lang="en-CA"/>
              <a:t>2017-11-08</a:t>
            </a:r>
            <a:endParaRPr lang="en-US" dirty="0"/>
          </a:p>
        </p:txBody>
      </p:sp>
      <p:sp>
        <p:nvSpPr>
          <p:cNvPr id="5" name="Footer Placeholder 4"/>
          <p:cNvSpPr>
            <a:spLocks noGrp="1"/>
          </p:cNvSpPr>
          <p:nvPr>
            <p:ph type="ftr" sz="quarter" idx="11"/>
          </p:nvPr>
        </p:nvSpPr>
        <p:spPr/>
        <p:txBody>
          <a:bodyPr/>
          <a:lstStyle/>
          <a:p>
            <a:r>
              <a:rPr lang="en-US"/>
              <a:t>Dr Howard Schneider - Treating Insomnia</a:t>
            </a:r>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CA"/>
              <a:t>2017-11-08</a:t>
            </a:r>
            <a:endParaRPr lang="en-US" dirty="0"/>
          </a:p>
        </p:txBody>
      </p:sp>
      <p:sp>
        <p:nvSpPr>
          <p:cNvPr id="5" name="Footer Placeholder 4"/>
          <p:cNvSpPr>
            <a:spLocks noGrp="1"/>
          </p:cNvSpPr>
          <p:nvPr>
            <p:ph type="ftr" sz="quarter" idx="11"/>
          </p:nvPr>
        </p:nvSpPr>
        <p:spPr/>
        <p:txBody>
          <a:bodyPr/>
          <a:lstStyle/>
          <a:p>
            <a:r>
              <a:rPr lang="en-US"/>
              <a:t>Dr Howard Schneider - Treating Insomnia</a:t>
            </a:r>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r>
              <a:rPr lang="en-CA"/>
              <a:t>2017-11-08</a:t>
            </a:r>
            <a:endParaRPr lang="en-US" dirty="0"/>
          </a:p>
        </p:txBody>
      </p:sp>
      <p:sp>
        <p:nvSpPr>
          <p:cNvPr id="8" name="Footer Placeholder 7"/>
          <p:cNvSpPr>
            <a:spLocks noGrp="1"/>
          </p:cNvSpPr>
          <p:nvPr>
            <p:ph type="ftr" sz="quarter" idx="11"/>
          </p:nvPr>
        </p:nvSpPr>
        <p:spPr/>
        <p:txBody>
          <a:bodyPr/>
          <a:lstStyle/>
          <a:p>
            <a:r>
              <a:rPr lang="en-US"/>
              <a:t>Dr Howard Schneider - Treating Insomnia</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r>
              <a:rPr lang="en-CA"/>
              <a:t>2017-11-08</a:t>
            </a:r>
            <a:endParaRPr lang="en-US" dirty="0"/>
          </a:p>
        </p:txBody>
      </p:sp>
      <p:sp>
        <p:nvSpPr>
          <p:cNvPr id="8" name="Footer Placeholder 7"/>
          <p:cNvSpPr>
            <a:spLocks noGrp="1"/>
          </p:cNvSpPr>
          <p:nvPr>
            <p:ph type="ftr" sz="quarter" idx="11"/>
          </p:nvPr>
        </p:nvSpPr>
        <p:spPr/>
        <p:txBody>
          <a:bodyPr/>
          <a:lstStyle/>
          <a:p>
            <a:r>
              <a:rPr lang="en-US"/>
              <a:t>Dr Howard Schneider - Treating Insomnia</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CA"/>
              <a:t>2017-11-08</a:t>
            </a:r>
            <a:endParaRPr lang="en-US" dirty="0"/>
          </a:p>
        </p:txBody>
      </p:sp>
      <p:sp>
        <p:nvSpPr>
          <p:cNvPr id="5" name="Footer Placeholder 4"/>
          <p:cNvSpPr>
            <a:spLocks noGrp="1"/>
          </p:cNvSpPr>
          <p:nvPr>
            <p:ph type="ftr" sz="quarter" idx="11"/>
          </p:nvPr>
        </p:nvSpPr>
        <p:spPr/>
        <p:txBody>
          <a:bodyPr/>
          <a:lstStyle/>
          <a:p>
            <a:r>
              <a:rPr lang="en-US"/>
              <a:t>Dr Howard Schneider - Treating Insomnia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CA"/>
              <a:t>2017-11-08</a:t>
            </a:r>
            <a:endParaRPr lang="en-US" dirty="0"/>
          </a:p>
        </p:txBody>
      </p:sp>
      <p:sp>
        <p:nvSpPr>
          <p:cNvPr id="5" name="Footer Placeholder 4"/>
          <p:cNvSpPr>
            <a:spLocks noGrp="1"/>
          </p:cNvSpPr>
          <p:nvPr>
            <p:ph type="ftr" sz="quarter" idx="11"/>
          </p:nvPr>
        </p:nvSpPr>
        <p:spPr/>
        <p:txBody>
          <a:bodyPr/>
          <a:lstStyle/>
          <a:p>
            <a:r>
              <a:rPr lang="en-US"/>
              <a:t>Dr Howard Schneider - Treating Insomnia</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CA"/>
              <a:t>2017-11-08</a:t>
            </a:r>
            <a:endParaRPr lang="en-US" dirty="0"/>
          </a:p>
        </p:txBody>
      </p:sp>
      <p:sp>
        <p:nvSpPr>
          <p:cNvPr id="5" name="Footer Placeholder 4"/>
          <p:cNvSpPr>
            <a:spLocks noGrp="1"/>
          </p:cNvSpPr>
          <p:nvPr>
            <p:ph type="ftr" sz="quarter" idx="11"/>
          </p:nvPr>
        </p:nvSpPr>
        <p:spPr/>
        <p:txBody>
          <a:bodyPr/>
          <a:lstStyle/>
          <a:p>
            <a:r>
              <a:rPr lang="en-US"/>
              <a:t>Dr Howard Schneider - Treating Insomnia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CA"/>
              <a:t>2017-11-08</a:t>
            </a:r>
            <a:endParaRPr lang="en-US" dirty="0"/>
          </a:p>
        </p:txBody>
      </p:sp>
      <p:sp>
        <p:nvSpPr>
          <p:cNvPr id="5" name="Footer Placeholder 4"/>
          <p:cNvSpPr>
            <a:spLocks noGrp="1"/>
          </p:cNvSpPr>
          <p:nvPr>
            <p:ph type="ftr" sz="quarter" idx="11"/>
          </p:nvPr>
        </p:nvSpPr>
        <p:spPr/>
        <p:txBody>
          <a:bodyPr/>
          <a:lstStyle/>
          <a:p>
            <a:r>
              <a:rPr lang="en-US"/>
              <a:t>Dr Howard Schneider - Treating Insomnia</a:t>
            </a:r>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CA"/>
              <a:t>2017-11-08</a:t>
            </a:r>
            <a:endParaRPr lang="en-US" dirty="0"/>
          </a:p>
        </p:txBody>
      </p:sp>
      <p:sp>
        <p:nvSpPr>
          <p:cNvPr id="6" name="Footer Placeholder 5"/>
          <p:cNvSpPr>
            <a:spLocks noGrp="1"/>
          </p:cNvSpPr>
          <p:nvPr>
            <p:ph type="ftr" sz="quarter" idx="11"/>
          </p:nvPr>
        </p:nvSpPr>
        <p:spPr/>
        <p:txBody>
          <a:bodyPr/>
          <a:lstStyle/>
          <a:p>
            <a:r>
              <a:rPr lang="en-US"/>
              <a:t>Dr Howard Schneider - Treating Insomnia</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CA"/>
              <a:t>2017-11-08</a:t>
            </a:r>
            <a:endParaRPr lang="en-US" dirty="0"/>
          </a:p>
        </p:txBody>
      </p:sp>
      <p:sp>
        <p:nvSpPr>
          <p:cNvPr id="8" name="Footer Placeholder 7"/>
          <p:cNvSpPr>
            <a:spLocks noGrp="1"/>
          </p:cNvSpPr>
          <p:nvPr>
            <p:ph type="ftr" sz="quarter" idx="11"/>
          </p:nvPr>
        </p:nvSpPr>
        <p:spPr/>
        <p:txBody>
          <a:bodyPr/>
          <a:lstStyle/>
          <a:p>
            <a:r>
              <a:rPr lang="en-US"/>
              <a:t>Dr Howard Schneider - Treating Insomnia</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CA"/>
              <a:t>2017-11-08</a:t>
            </a:r>
            <a:endParaRPr lang="en-US" dirty="0"/>
          </a:p>
        </p:txBody>
      </p:sp>
      <p:sp>
        <p:nvSpPr>
          <p:cNvPr id="4" name="Footer Placeholder 3"/>
          <p:cNvSpPr>
            <a:spLocks noGrp="1"/>
          </p:cNvSpPr>
          <p:nvPr>
            <p:ph type="ftr" sz="quarter" idx="11"/>
          </p:nvPr>
        </p:nvSpPr>
        <p:spPr/>
        <p:txBody>
          <a:bodyPr/>
          <a:lstStyle/>
          <a:p>
            <a:r>
              <a:rPr lang="en-US"/>
              <a:t>Dr Howard Schneider - Treating Insomnia</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CA"/>
              <a:t>2017-11-08</a:t>
            </a:r>
            <a:endParaRPr lang="en-US" dirty="0"/>
          </a:p>
        </p:txBody>
      </p:sp>
      <p:sp>
        <p:nvSpPr>
          <p:cNvPr id="3" name="Footer Placeholder 2"/>
          <p:cNvSpPr>
            <a:spLocks noGrp="1"/>
          </p:cNvSpPr>
          <p:nvPr>
            <p:ph type="ftr" sz="quarter" idx="11"/>
          </p:nvPr>
        </p:nvSpPr>
        <p:spPr/>
        <p:txBody>
          <a:bodyPr/>
          <a:lstStyle/>
          <a:p>
            <a:r>
              <a:rPr lang="en-US"/>
              <a:t>Dr Howard Schneider - Treating Insomnia</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CA"/>
              <a:t>2017-11-08</a:t>
            </a:r>
            <a:endParaRPr lang="en-US" dirty="0"/>
          </a:p>
        </p:txBody>
      </p:sp>
      <p:sp>
        <p:nvSpPr>
          <p:cNvPr id="6" name="Footer Placeholder 5"/>
          <p:cNvSpPr>
            <a:spLocks noGrp="1"/>
          </p:cNvSpPr>
          <p:nvPr>
            <p:ph type="ftr" sz="quarter" idx="11"/>
          </p:nvPr>
        </p:nvSpPr>
        <p:spPr/>
        <p:txBody>
          <a:bodyPr/>
          <a:lstStyle/>
          <a:p>
            <a:r>
              <a:rPr lang="en-US"/>
              <a:t>Dr Howard Schneider - Treating Insomnia</a:t>
            </a:r>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CA"/>
              <a:t>2017-11-08</a:t>
            </a:r>
            <a:endParaRPr lang="en-US" dirty="0"/>
          </a:p>
        </p:txBody>
      </p:sp>
      <p:sp>
        <p:nvSpPr>
          <p:cNvPr id="6" name="Footer Placeholder 5"/>
          <p:cNvSpPr>
            <a:spLocks noGrp="1"/>
          </p:cNvSpPr>
          <p:nvPr>
            <p:ph type="ftr" sz="quarter" idx="11"/>
          </p:nvPr>
        </p:nvSpPr>
        <p:spPr/>
        <p:txBody>
          <a:bodyPr/>
          <a:lstStyle/>
          <a:p>
            <a:r>
              <a:rPr lang="en-US"/>
              <a:t>Dr Howard Schneider - Treating Insomnia</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r>
              <a:rPr lang="en-CA"/>
              <a:t>2017-11-08</a:t>
            </a:r>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a:t>Dr Howard Schneider - Treating Insomnia</a:t>
            </a:r>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E33E0-4EC5-4FCB-AE57-FD18EF5DD5CF}"/>
              </a:ext>
            </a:extLst>
          </p:cNvPr>
          <p:cNvSpPr>
            <a:spLocks noGrp="1"/>
          </p:cNvSpPr>
          <p:nvPr>
            <p:ph type="ctrTitle"/>
          </p:nvPr>
        </p:nvSpPr>
        <p:spPr/>
        <p:txBody>
          <a:bodyPr/>
          <a:lstStyle/>
          <a:p>
            <a:r>
              <a:rPr lang="en-CA" dirty="0"/>
              <a:t>Treating Insomnia – Psychotherapy (CBT-I) and Psychopharmacology</a:t>
            </a:r>
          </a:p>
        </p:txBody>
      </p:sp>
      <p:sp>
        <p:nvSpPr>
          <p:cNvPr id="3" name="Subtitle 2">
            <a:extLst>
              <a:ext uri="{FF2B5EF4-FFF2-40B4-BE49-F238E27FC236}">
                <a16:creationId xmlns:a16="http://schemas.microsoft.com/office/drawing/2014/main" id="{A6E717C2-3620-472F-A97E-CF0E12AA2171}"/>
              </a:ext>
            </a:extLst>
          </p:cNvPr>
          <p:cNvSpPr>
            <a:spLocks noGrp="1"/>
          </p:cNvSpPr>
          <p:nvPr>
            <p:ph type="subTitle" idx="1"/>
          </p:nvPr>
        </p:nvSpPr>
        <p:spPr/>
        <p:txBody>
          <a:bodyPr/>
          <a:lstStyle/>
          <a:p>
            <a:r>
              <a:rPr lang="en-CA" dirty="0"/>
              <a:t>Dr. Howard Schneider MD, MDPAC(C), CCFP</a:t>
            </a:r>
          </a:p>
          <a:p>
            <a:r>
              <a:rPr lang="en-CA" dirty="0"/>
              <a:t>OMA Wednesday </a:t>
            </a:r>
            <a:r>
              <a:rPr lang="en-CA"/>
              <a:t>night series, NOV 8, 2017</a:t>
            </a:r>
            <a:endParaRPr lang="en-CA" dirty="0"/>
          </a:p>
        </p:txBody>
      </p:sp>
    </p:spTree>
    <p:extLst>
      <p:ext uri="{BB962C8B-B14F-4D97-AF65-F5344CB8AC3E}">
        <p14:creationId xmlns:p14="http://schemas.microsoft.com/office/powerpoint/2010/main" val="2640310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CA73-9C69-4615-81D6-3A6235E3A551}"/>
              </a:ext>
            </a:extLst>
          </p:cNvPr>
          <p:cNvSpPr>
            <a:spLocks noGrp="1"/>
          </p:cNvSpPr>
          <p:nvPr>
            <p:ph type="title"/>
          </p:nvPr>
        </p:nvSpPr>
        <p:spPr/>
        <p:txBody>
          <a:bodyPr/>
          <a:lstStyle/>
          <a:p>
            <a:r>
              <a:rPr lang="en-CA" dirty="0"/>
              <a:t>SCN (suprachiasmatic nucleus)</a:t>
            </a:r>
          </a:p>
        </p:txBody>
      </p:sp>
      <p:pic>
        <p:nvPicPr>
          <p:cNvPr id="8" name="Content Placeholder 7">
            <a:extLst>
              <a:ext uri="{FF2B5EF4-FFF2-40B4-BE49-F238E27FC236}">
                <a16:creationId xmlns:a16="http://schemas.microsoft.com/office/drawing/2014/main" id="{7CA0C497-1E03-4A20-AD58-198A5059401D}"/>
              </a:ext>
            </a:extLst>
          </p:cNvPr>
          <p:cNvPicPr>
            <a:picLocks noGrp="1" noChangeAspect="1"/>
          </p:cNvPicPr>
          <p:nvPr>
            <p:ph idx="1"/>
          </p:nvPr>
        </p:nvPicPr>
        <p:blipFill>
          <a:blip r:embed="rId2"/>
          <a:stretch>
            <a:fillRect/>
          </a:stretch>
        </p:blipFill>
        <p:spPr>
          <a:xfrm>
            <a:off x="6996244" y="2684772"/>
            <a:ext cx="4194495" cy="3471364"/>
          </a:xfrm>
        </p:spPr>
      </p:pic>
      <p:sp>
        <p:nvSpPr>
          <p:cNvPr id="4" name="Date Placeholder 3">
            <a:extLst>
              <a:ext uri="{FF2B5EF4-FFF2-40B4-BE49-F238E27FC236}">
                <a16:creationId xmlns:a16="http://schemas.microsoft.com/office/drawing/2014/main" id="{DD215B52-1987-4C6F-9462-B67033D9B031}"/>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BCA7D8F7-CD34-434D-B96B-ECD770DAE0D9}"/>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EF79ED03-2078-4725-860E-FBF55136954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10" name="Picture 9">
            <a:extLst>
              <a:ext uri="{FF2B5EF4-FFF2-40B4-BE49-F238E27FC236}">
                <a16:creationId xmlns:a16="http://schemas.microsoft.com/office/drawing/2014/main" id="{1794C481-2DBA-4B95-946C-AB0916AADE9D}"/>
              </a:ext>
            </a:extLst>
          </p:cNvPr>
          <p:cNvPicPr>
            <a:picLocks noChangeAspect="1"/>
          </p:cNvPicPr>
          <p:nvPr/>
        </p:nvPicPr>
        <p:blipFill>
          <a:blip r:embed="rId3"/>
          <a:stretch>
            <a:fillRect/>
          </a:stretch>
        </p:blipFill>
        <p:spPr>
          <a:xfrm>
            <a:off x="1490897" y="2684772"/>
            <a:ext cx="4269700" cy="3471364"/>
          </a:xfrm>
          <a:prstGeom prst="rect">
            <a:avLst/>
          </a:prstGeom>
        </p:spPr>
      </p:pic>
    </p:spTree>
    <p:extLst>
      <p:ext uri="{BB962C8B-B14F-4D97-AF65-F5344CB8AC3E}">
        <p14:creationId xmlns:p14="http://schemas.microsoft.com/office/powerpoint/2010/main" val="1439824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3FF5B-6AA2-46D3-922D-BA104365AA6F}"/>
              </a:ext>
            </a:extLst>
          </p:cNvPr>
          <p:cNvSpPr>
            <a:spLocks noGrp="1"/>
          </p:cNvSpPr>
          <p:nvPr>
            <p:ph type="title"/>
          </p:nvPr>
        </p:nvSpPr>
        <p:spPr/>
        <p:txBody>
          <a:bodyPr/>
          <a:lstStyle/>
          <a:p>
            <a:r>
              <a:rPr lang="en-CA" dirty="0"/>
              <a:t>Sleep</a:t>
            </a:r>
          </a:p>
        </p:txBody>
      </p:sp>
      <p:sp>
        <p:nvSpPr>
          <p:cNvPr id="3" name="Content Placeholder 2">
            <a:extLst>
              <a:ext uri="{FF2B5EF4-FFF2-40B4-BE49-F238E27FC236}">
                <a16:creationId xmlns:a16="http://schemas.microsoft.com/office/drawing/2014/main" id="{D2A0CBD2-42C1-474F-8BDB-FFF6DCF7BD4E}"/>
              </a:ext>
            </a:extLst>
          </p:cNvPr>
          <p:cNvSpPr>
            <a:spLocks noGrp="1"/>
          </p:cNvSpPr>
          <p:nvPr>
            <p:ph idx="1"/>
          </p:nvPr>
        </p:nvSpPr>
        <p:spPr/>
        <p:txBody>
          <a:bodyPr/>
          <a:lstStyle/>
          <a:p>
            <a:r>
              <a:rPr lang="en-CA" sz="2800" dirty="0"/>
              <a:t>Not unconsciousness</a:t>
            </a:r>
          </a:p>
          <a:p>
            <a:r>
              <a:rPr lang="en-CA" sz="2800" dirty="0"/>
              <a:t>Anabolism in nervous, musculoskeletal, immune and other systems</a:t>
            </a:r>
          </a:p>
          <a:p>
            <a:r>
              <a:rPr lang="en-CA" sz="2800" dirty="0"/>
              <a:t>Mammals – cortex – sleep alternates between Rapid Eye Movement (REM) sleep and non-REM (NREM) sleep</a:t>
            </a:r>
          </a:p>
          <a:p>
            <a:endParaRPr lang="en-CA" dirty="0"/>
          </a:p>
        </p:txBody>
      </p:sp>
      <p:sp>
        <p:nvSpPr>
          <p:cNvPr id="4" name="Date Placeholder 3">
            <a:extLst>
              <a:ext uri="{FF2B5EF4-FFF2-40B4-BE49-F238E27FC236}">
                <a16:creationId xmlns:a16="http://schemas.microsoft.com/office/drawing/2014/main" id="{E15AC141-E8E7-4DAC-B30A-D18BE0C5803B}"/>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E6FD9727-1E95-452E-BD77-D90867FA03D5}"/>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A295F571-662E-4DB2-8562-B57EB4F98D60}"/>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403494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6DECF-B975-4B47-ADF8-41971B7BA818}"/>
              </a:ext>
            </a:extLst>
          </p:cNvPr>
          <p:cNvSpPr>
            <a:spLocks noGrp="1"/>
          </p:cNvSpPr>
          <p:nvPr>
            <p:ph type="title"/>
          </p:nvPr>
        </p:nvSpPr>
        <p:spPr/>
        <p:txBody>
          <a:bodyPr/>
          <a:lstStyle/>
          <a:p>
            <a:r>
              <a:rPr lang="en-CA" dirty="0"/>
              <a:t>Human Sleep Cycles</a:t>
            </a:r>
          </a:p>
        </p:txBody>
      </p:sp>
      <p:sp>
        <p:nvSpPr>
          <p:cNvPr id="3" name="Content Placeholder 2">
            <a:extLst>
              <a:ext uri="{FF2B5EF4-FFF2-40B4-BE49-F238E27FC236}">
                <a16:creationId xmlns:a16="http://schemas.microsoft.com/office/drawing/2014/main" id="{C85902C6-4DFE-4960-9461-67A6CE240346}"/>
              </a:ext>
            </a:extLst>
          </p:cNvPr>
          <p:cNvSpPr>
            <a:spLocks noGrp="1"/>
          </p:cNvSpPr>
          <p:nvPr>
            <p:ph idx="1"/>
          </p:nvPr>
        </p:nvSpPr>
        <p:spPr>
          <a:xfrm>
            <a:off x="1154955" y="2603500"/>
            <a:ext cx="10162402" cy="3416300"/>
          </a:xfrm>
        </p:spPr>
        <p:txBody>
          <a:bodyPr>
            <a:noAutofit/>
          </a:bodyPr>
          <a:lstStyle/>
          <a:p>
            <a:r>
              <a:rPr lang="en-CA" sz="2400" dirty="0"/>
              <a:t>NREM/REM cycles -- repeated ~q 90 minutes</a:t>
            </a:r>
          </a:p>
          <a:p>
            <a:r>
              <a:rPr lang="en-CA" sz="2400" dirty="0"/>
              <a:t>First REM component of the night -- short, </a:t>
            </a:r>
            <a:r>
              <a:rPr lang="en-CA" sz="2400" dirty="0" err="1"/>
              <a:t>eg</a:t>
            </a:r>
            <a:r>
              <a:rPr lang="en-CA" sz="2400" dirty="0"/>
              <a:t>, 10 minutes</a:t>
            </a:r>
          </a:p>
          <a:p>
            <a:r>
              <a:rPr lang="en-CA" sz="2400" dirty="0"/>
              <a:t>REM components -- gets longer in subsequent sleep cycles </a:t>
            </a:r>
            <a:r>
              <a:rPr lang="en-CA" sz="2400" dirty="0">
                <a:sym typeface="Wingdings" panose="05000000000000000000" pitchFamily="2" charset="2"/>
              </a:rPr>
              <a:t></a:t>
            </a:r>
            <a:r>
              <a:rPr lang="en-CA" sz="2400" dirty="0"/>
              <a:t>final sleep cycle of night, </a:t>
            </a:r>
            <a:r>
              <a:rPr lang="en-CA" sz="2400" dirty="0" err="1"/>
              <a:t>eg</a:t>
            </a:r>
            <a:r>
              <a:rPr lang="en-CA" sz="2400" dirty="0"/>
              <a:t>, 1 hour</a:t>
            </a:r>
          </a:p>
          <a:p>
            <a:r>
              <a:rPr lang="en-CA" sz="2400" dirty="0"/>
              <a:t>Deep stage slow wave sleep -- longer at the beginning of the night and then shortens in subsequent cycles </a:t>
            </a:r>
            <a:r>
              <a:rPr lang="en-CA" sz="2400" dirty="0">
                <a:sym typeface="Wingdings" panose="05000000000000000000" pitchFamily="2" charset="2"/>
              </a:rPr>
              <a:t>lighter</a:t>
            </a:r>
            <a:r>
              <a:rPr lang="en-CA" sz="2400" dirty="0"/>
              <a:t> sleep </a:t>
            </a:r>
            <a:r>
              <a:rPr lang="en-CA" sz="2400" dirty="0">
                <a:sym typeface="Wingdings" panose="05000000000000000000" pitchFamily="2" charset="2"/>
              </a:rPr>
              <a:t> awakenings more likely to occur, especially when transitioning stages in the sleep cycle</a:t>
            </a:r>
            <a:endParaRPr lang="en-CA" sz="2400" dirty="0"/>
          </a:p>
        </p:txBody>
      </p:sp>
      <p:sp>
        <p:nvSpPr>
          <p:cNvPr id="4" name="Date Placeholder 3">
            <a:extLst>
              <a:ext uri="{FF2B5EF4-FFF2-40B4-BE49-F238E27FC236}">
                <a16:creationId xmlns:a16="http://schemas.microsoft.com/office/drawing/2014/main" id="{A0063E8F-FB1A-489E-88DE-AB5BFA8D4C42}"/>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10BA3427-5BA2-4182-9167-45897181D972}"/>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33246667-F7BD-4434-8DF4-2B7F80622A7F}"/>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748446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C6E99-07D5-4CF4-A40C-A849454FBB3E}"/>
              </a:ext>
            </a:extLst>
          </p:cNvPr>
          <p:cNvSpPr>
            <a:spLocks noGrp="1"/>
          </p:cNvSpPr>
          <p:nvPr>
            <p:ph type="title"/>
          </p:nvPr>
        </p:nvSpPr>
        <p:spPr/>
        <p:txBody>
          <a:bodyPr/>
          <a:lstStyle/>
          <a:p>
            <a:r>
              <a:rPr lang="en-CA" dirty="0"/>
              <a:t>Sleep Drive </a:t>
            </a:r>
            <a:r>
              <a:rPr lang="en-CA" dirty="0">
                <a:sym typeface="Wingdings" panose="05000000000000000000" pitchFamily="2" charset="2"/>
              </a:rPr>
              <a:t>&lt; -- &gt; Alerting Force	</a:t>
            </a:r>
            <a:endParaRPr lang="en-CA" dirty="0"/>
          </a:p>
        </p:txBody>
      </p:sp>
      <p:sp>
        <p:nvSpPr>
          <p:cNvPr id="3" name="Content Placeholder 2">
            <a:extLst>
              <a:ext uri="{FF2B5EF4-FFF2-40B4-BE49-F238E27FC236}">
                <a16:creationId xmlns:a16="http://schemas.microsoft.com/office/drawing/2014/main" id="{AF405652-E166-4C6E-8936-54DD426D545E}"/>
              </a:ext>
            </a:extLst>
          </p:cNvPr>
          <p:cNvSpPr>
            <a:spLocks noGrp="1"/>
          </p:cNvSpPr>
          <p:nvPr>
            <p:ph idx="1"/>
          </p:nvPr>
        </p:nvSpPr>
        <p:spPr/>
        <p:txBody>
          <a:bodyPr/>
          <a:lstStyle/>
          <a:p>
            <a:r>
              <a:rPr lang="en-CA" sz="2000" dirty="0"/>
              <a:t>Glovinsky and Spielman 2006 simplification to sleep rhythms</a:t>
            </a:r>
          </a:p>
          <a:p>
            <a:r>
              <a:rPr lang="en-CA" sz="3200" dirty="0"/>
              <a:t>“Sleep Drive” – increases during the day, resets during sleep</a:t>
            </a:r>
          </a:p>
          <a:p>
            <a:r>
              <a:rPr lang="en-CA" sz="3200" dirty="0"/>
              <a:t>“Alerting Force” – circadian, follows our internal clocks, not significantly affected by how well we slept at night</a:t>
            </a:r>
          </a:p>
          <a:p>
            <a:endParaRPr lang="en-CA" sz="3200" dirty="0"/>
          </a:p>
          <a:p>
            <a:endParaRPr lang="en-CA" dirty="0"/>
          </a:p>
          <a:p>
            <a:endParaRPr lang="en-CA" dirty="0"/>
          </a:p>
          <a:p>
            <a:endParaRPr lang="en-CA" dirty="0"/>
          </a:p>
        </p:txBody>
      </p:sp>
      <p:sp>
        <p:nvSpPr>
          <p:cNvPr id="4" name="Date Placeholder 3">
            <a:extLst>
              <a:ext uri="{FF2B5EF4-FFF2-40B4-BE49-F238E27FC236}">
                <a16:creationId xmlns:a16="http://schemas.microsoft.com/office/drawing/2014/main" id="{D5BDF94B-72B4-4675-B3C8-ADFE54EC4CAC}"/>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761F13EA-C0BC-4F0C-B28D-0DB37DE32259}"/>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1901668D-212B-440F-99DB-3D79D5AA6099}"/>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927519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2B976-51CD-4DB4-B98A-EDCCB2F81684}"/>
              </a:ext>
            </a:extLst>
          </p:cNvPr>
          <p:cNvSpPr>
            <a:spLocks noGrp="1"/>
          </p:cNvSpPr>
          <p:nvPr>
            <p:ph type="title"/>
          </p:nvPr>
        </p:nvSpPr>
        <p:spPr/>
        <p:txBody>
          <a:bodyPr/>
          <a:lstStyle/>
          <a:p>
            <a:r>
              <a:rPr lang="en-CA" dirty="0"/>
              <a:t>Before bedtime….</a:t>
            </a:r>
          </a:p>
        </p:txBody>
      </p:sp>
      <p:sp>
        <p:nvSpPr>
          <p:cNvPr id="3" name="Content Placeholder 2">
            <a:extLst>
              <a:ext uri="{FF2B5EF4-FFF2-40B4-BE49-F238E27FC236}">
                <a16:creationId xmlns:a16="http://schemas.microsoft.com/office/drawing/2014/main" id="{0625E1AA-016F-46FF-98A8-F5C7D9ED7BD3}"/>
              </a:ext>
            </a:extLst>
          </p:cNvPr>
          <p:cNvSpPr>
            <a:spLocks noGrp="1"/>
          </p:cNvSpPr>
          <p:nvPr>
            <p:ph idx="1"/>
          </p:nvPr>
        </p:nvSpPr>
        <p:spPr/>
        <p:txBody>
          <a:bodyPr>
            <a:normAutofit/>
          </a:bodyPr>
          <a:lstStyle/>
          <a:p>
            <a:r>
              <a:rPr lang="en-CA" sz="3200" dirty="0"/>
              <a:t>Alerting Force starts decreasing a few hours before bedtime</a:t>
            </a:r>
          </a:p>
          <a:p>
            <a:r>
              <a:rPr lang="en-CA" sz="3200" dirty="0"/>
              <a:t>Sleep Drive keeps increasing as it has all day</a:t>
            </a:r>
          </a:p>
          <a:p>
            <a:r>
              <a:rPr lang="en-CA" sz="3200" dirty="0"/>
              <a:t>Sleep Drive &gt; Alerting Force </a:t>
            </a:r>
            <a:r>
              <a:rPr lang="en-CA" sz="3200" dirty="0">
                <a:sym typeface="Wingdings" panose="05000000000000000000" pitchFamily="2" charset="2"/>
              </a:rPr>
              <a:t> we switch into sleep mode</a:t>
            </a:r>
            <a:endParaRPr lang="en-CA" sz="3200" dirty="0"/>
          </a:p>
        </p:txBody>
      </p:sp>
      <p:sp>
        <p:nvSpPr>
          <p:cNvPr id="4" name="Date Placeholder 3">
            <a:extLst>
              <a:ext uri="{FF2B5EF4-FFF2-40B4-BE49-F238E27FC236}">
                <a16:creationId xmlns:a16="http://schemas.microsoft.com/office/drawing/2014/main" id="{C3DB01B3-DE75-4D17-8E2D-B95A52F1AC7E}"/>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3C16AD62-3E6D-482C-B786-9A922D9EFC98}"/>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67BD2D77-BD70-4A6D-AC77-E9CACC7158EE}"/>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642372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79B9D-ADF4-478B-A32E-5134CDEA5B81}"/>
              </a:ext>
            </a:extLst>
          </p:cNvPr>
          <p:cNvSpPr>
            <a:spLocks noGrp="1"/>
          </p:cNvSpPr>
          <p:nvPr>
            <p:ph type="title"/>
          </p:nvPr>
        </p:nvSpPr>
        <p:spPr/>
        <p:txBody>
          <a:bodyPr/>
          <a:lstStyle/>
          <a:p>
            <a:r>
              <a:rPr lang="en-CA" dirty="0"/>
              <a:t>Early morning sleep….</a:t>
            </a:r>
          </a:p>
        </p:txBody>
      </p:sp>
      <p:sp>
        <p:nvSpPr>
          <p:cNvPr id="3" name="Content Placeholder 2">
            <a:extLst>
              <a:ext uri="{FF2B5EF4-FFF2-40B4-BE49-F238E27FC236}">
                <a16:creationId xmlns:a16="http://schemas.microsoft.com/office/drawing/2014/main" id="{FF18F72F-6759-4AA0-8F7F-76107125B9D4}"/>
              </a:ext>
            </a:extLst>
          </p:cNvPr>
          <p:cNvSpPr>
            <a:spLocks noGrp="1"/>
          </p:cNvSpPr>
          <p:nvPr>
            <p:ph idx="1"/>
          </p:nvPr>
        </p:nvSpPr>
        <p:spPr/>
        <p:txBody>
          <a:bodyPr>
            <a:normAutofit/>
          </a:bodyPr>
          <a:lstStyle/>
          <a:p>
            <a:r>
              <a:rPr lang="en-CA" sz="3200" dirty="0"/>
              <a:t>Alerting Force starts increasing again</a:t>
            </a:r>
          </a:p>
          <a:p>
            <a:r>
              <a:rPr lang="en-CA" sz="3200" dirty="0"/>
              <a:t>Sleep Drive still decreasing</a:t>
            </a:r>
          </a:p>
          <a:p>
            <a:r>
              <a:rPr lang="en-CA" sz="3200" dirty="0"/>
              <a:t>Alerting Force &gt; Sleep Drive </a:t>
            </a:r>
            <a:r>
              <a:rPr lang="en-CA" sz="3200" dirty="0">
                <a:sym typeface="Wingdings" panose="05000000000000000000" pitchFamily="2" charset="2"/>
              </a:rPr>
              <a:t> we switch into wake mode</a:t>
            </a:r>
            <a:endParaRPr lang="en-CA" sz="3200" dirty="0"/>
          </a:p>
        </p:txBody>
      </p:sp>
      <p:sp>
        <p:nvSpPr>
          <p:cNvPr id="4" name="Date Placeholder 3">
            <a:extLst>
              <a:ext uri="{FF2B5EF4-FFF2-40B4-BE49-F238E27FC236}">
                <a16:creationId xmlns:a16="http://schemas.microsoft.com/office/drawing/2014/main" id="{3B696DBA-78A6-4654-9229-F5F2FAEA351F}"/>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3BB3A254-B2AF-4D6F-8215-273DF6019CA2}"/>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13659B69-2203-4DDA-85A4-803C5673215C}"/>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91684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515AD-644E-4AB6-B05D-B89691296A9F}"/>
              </a:ext>
            </a:extLst>
          </p:cNvPr>
          <p:cNvSpPr>
            <a:spLocks noGrp="1"/>
          </p:cNvSpPr>
          <p:nvPr>
            <p:ph type="title"/>
          </p:nvPr>
        </p:nvSpPr>
        <p:spPr/>
        <p:txBody>
          <a:bodyPr/>
          <a:lstStyle/>
          <a:p>
            <a:r>
              <a:rPr lang="en-CA" dirty="0"/>
              <a:t>During the day….</a:t>
            </a:r>
          </a:p>
        </p:txBody>
      </p:sp>
      <p:sp>
        <p:nvSpPr>
          <p:cNvPr id="3" name="Content Placeholder 2">
            <a:extLst>
              <a:ext uri="{FF2B5EF4-FFF2-40B4-BE49-F238E27FC236}">
                <a16:creationId xmlns:a16="http://schemas.microsoft.com/office/drawing/2014/main" id="{BBF062BA-7CAA-4CA2-951D-F28844337485}"/>
              </a:ext>
            </a:extLst>
          </p:cNvPr>
          <p:cNvSpPr>
            <a:spLocks noGrp="1"/>
          </p:cNvSpPr>
          <p:nvPr>
            <p:ph idx="1"/>
          </p:nvPr>
        </p:nvSpPr>
        <p:spPr/>
        <p:txBody>
          <a:bodyPr>
            <a:normAutofit/>
          </a:bodyPr>
          <a:lstStyle/>
          <a:p>
            <a:r>
              <a:rPr lang="en-CA" sz="3200" dirty="0"/>
              <a:t>Sleep Drive increases</a:t>
            </a:r>
          </a:p>
          <a:p>
            <a:r>
              <a:rPr lang="en-CA" sz="3200" dirty="0"/>
              <a:t>Cycle repeats</a:t>
            </a:r>
          </a:p>
        </p:txBody>
      </p:sp>
      <p:sp>
        <p:nvSpPr>
          <p:cNvPr id="4" name="Date Placeholder 3">
            <a:extLst>
              <a:ext uri="{FF2B5EF4-FFF2-40B4-BE49-F238E27FC236}">
                <a16:creationId xmlns:a16="http://schemas.microsoft.com/office/drawing/2014/main" id="{170828F4-D134-481E-8B54-21F1EBA81F3D}"/>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E5292BA2-2184-4950-8B1D-70BFF61B31D7}"/>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5F8BE389-C463-4808-8D54-47768BBED269}"/>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795539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CDBB6-32FC-4BB1-80DE-0AD3AF859280}"/>
              </a:ext>
            </a:extLst>
          </p:cNvPr>
          <p:cNvSpPr>
            <a:spLocks noGrp="1"/>
          </p:cNvSpPr>
          <p:nvPr>
            <p:ph type="title"/>
          </p:nvPr>
        </p:nvSpPr>
        <p:spPr/>
        <p:txBody>
          <a:bodyPr/>
          <a:lstStyle/>
          <a:p>
            <a:r>
              <a:rPr lang="en-CA" dirty="0"/>
              <a:t>Definition of ‘Insomnia Disorder’</a:t>
            </a:r>
          </a:p>
        </p:txBody>
      </p:sp>
      <p:sp>
        <p:nvSpPr>
          <p:cNvPr id="3" name="Content Placeholder 2">
            <a:extLst>
              <a:ext uri="{FF2B5EF4-FFF2-40B4-BE49-F238E27FC236}">
                <a16:creationId xmlns:a16="http://schemas.microsoft.com/office/drawing/2014/main" id="{24A05899-9171-44A2-A9E3-75F205276787}"/>
              </a:ext>
            </a:extLst>
          </p:cNvPr>
          <p:cNvSpPr>
            <a:spLocks noGrp="1"/>
          </p:cNvSpPr>
          <p:nvPr>
            <p:ph idx="1"/>
          </p:nvPr>
        </p:nvSpPr>
        <p:spPr>
          <a:xfrm>
            <a:off x="1154954" y="2603500"/>
            <a:ext cx="9831097" cy="3416300"/>
          </a:xfrm>
        </p:spPr>
        <p:txBody>
          <a:bodyPr>
            <a:normAutofit/>
          </a:bodyPr>
          <a:lstStyle/>
          <a:p>
            <a:r>
              <a:rPr lang="en-CA" sz="2800" dirty="0"/>
              <a:t>DSM-IV-TR 2004: Sleeplessness for 1month+</a:t>
            </a:r>
          </a:p>
          <a:p>
            <a:r>
              <a:rPr lang="en-CA" sz="2800" dirty="0"/>
              <a:t>DSM-V: Complaint of dissatisfaction with sleep quantity or quality 3+nights/week for 3+ month + hard to initiate or maintain sleep</a:t>
            </a:r>
          </a:p>
          <a:p>
            <a:r>
              <a:rPr lang="en-CA" sz="2800" dirty="0"/>
              <a:t>Allowed to diagnose even if co-morbid with another disorder, </a:t>
            </a:r>
            <a:r>
              <a:rPr lang="en-CA" sz="2800" dirty="0" err="1"/>
              <a:t>eg</a:t>
            </a:r>
            <a:r>
              <a:rPr lang="en-CA" sz="2800" dirty="0"/>
              <a:t>, MDD, pain, breathing-related sleep disorder</a:t>
            </a:r>
          </a:p>
        </p:txBody>
      </p:sp>
      <p:sp>
        <p:nvSpPr>
          <p:cNvPr id="4" name="Date Placeholder 3">
            <a:extLst>
              <a:ext uri="{FF2B5EF4-FFF2-40B4-BE49-F238E27FC236}">
                <a16:creationId xmlns:a16="http://schemas.microsoft.com/office/drawing/2014/main" id="{280443DA-566F-4CF4-866D-09F73D275492}"/>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8CF8320E-DA97-4422-9DDE-604B17D2ACAA}"/>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C6C6E02E-FAC2-4D73-A205-8FC4154DF0E3}"/>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898891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7625E-084D-413F-9CF8-DE048B772313}"/>
              </a:ext>
            </a:extLst>
          </p:cNvPr>
          <p:cNvSpPr>
            <a:spLocks noGrp="1"/>
          </p:cNvSpPr>
          <p:nvPr>
            <p:ph type="title"/>
          </p:nvPr>
        </p:nvSpPr>
        <p:spPr/>
        <p:txBody>
          <a:bodyPr/>
          <a:lstStyle/>
          <a:p>
            <a:r>
              <a:rPr lang="en-CA" dirty="0"/>
              <a:t>DSM-5 Sleep-Wake Disorders</a:t>
            </a:r>
          </a:p>
        </p:txBody>
      </p:sp>
      <p:sp>
        <p:nvSpPr>
          <p:cNvPr id="3" name="Content Placeholder 2">
            <a:extLst>
              <a:ext uri="{FF2B5EF4-FFF2-40B4-BE49-F238E27FC236}">
                <a16:creationId xmlns:a16="http://schemas.microsoft.com/office/drawing/2014/main" id="{1DD7B0E8-FAB5-4708-AD32-06A5CE6559EF}"/>
              </a:ext>
            </a:extLst>
          </p:cNvPr>
          <p:cNvSpPr>
            <a:spLocks noGrp="1"/>
          </p:cNvSpPr>
          <p:nvPr>
            <p:ph idx="1"/>
          </p:nvPr>
        </p:nvSpPr>
        <p:spPr>
          <a:xfrm>
            <a:off x="1154955" y="2323749"/>
            <a:ext cx="10202158" cy="3984771"/>
          </a:xfrm>
        </p:spPr>
        <p:txBody>
          <a:bodyPr>
            <a:noAutofit/>
          </a:bodyPr>
          <a:lstStyle/>
          <a:p>
            <a:r>
              <a:rPr lang="en-CA" sz="2000" dirty="0"/>
              <a:t>Insomnia Disorder – Dissatisfaction with sleep</a:t>
            </a:r>
          </a:p>
          <a:p>
            <a:r>
              <a:rPr lang="en-CA" sz="2000" dirty="0" err="1"/>
              <a:t>Hypersomnolence</a:t>
            </a:r>
            <a:r>
              <a:rPr lang="en-CA" sz="2000" dirty="0"/>
              <a:t> Disorder – Sleepiness despite 7+ hours sleep</a:t>
            </a:r>
          </a:p>
          <a:p>
            <a:r>
              <a:rPr lang="en-CA" sz="2000" dirty="0"/>
              <a:t>Narcolepsy –Recurrent need to sleep during the day</a:t>
            </a:r>
          </a:p>
          <a:p>
            <a:r>
              <a:rPr lang="en-CA" sz="2000" dirty="0"/>
              <a:t>Central/Obstructive Sleep Apnea Hypopnea – Polysomnography: apneas</a:t>
            </a:r>
          </a:p>
          <a:p>
            <a:r>
              <a:rPr lang="en-CA" sz="2000" dirty="0"/>
              <a:t>Sleep-Related Hypoventilation – Polysomnography: ↓respiration</a:t>
            </a:r>
          </a:p>
          <a:p>
            <a:r>
              <a:rPr lang="en-CA" sz="2000" dirty="0"/>
              <a:t>Circadian Rhythm Sleep-Wake Disorders – alteration of circadian system (Delayed Sleep Phase/Advanced Sleep Phase/Irregular Sleep-Wake type)</a:t>
            </a:r>
          </a:p>
          <a:p>
            <a:r>
              <a:rPr lang="en-CA" sz="2000" dirty="0"/>
              <a:t>Parasomnias – Abnormal behaviour in association with sleep</a:t>
            </a:r>
          </a:p>
          <a:p>
            <a:r>
              <a:rPr lang="en-CA" sz="2000" dirty="0"/>
              <a:t>Restless Legs Syndrome – urge to move legs with rest/sleep</a:t>
            </a:r>
          </a:p>
          <a:p>
            <a:r>
              <a:rPr lang="en-CA" sz="2000" dirty="0"/>
              <a:t>Substance/Medication-Induced Sleep Disorder – related to </a:t>
            </a:r>
            <a:r>
              <a:rPr lang="en-CA" sz="2000" dirty="0" err="1"/>
              <a:t>subst</a:t>
            </a:r>
            <a:r>
              <a:rPr lang="en-CA" sz="2000" dirty="0"/>
              <a:t>/med</a:t>
            </a:r>
          </a:p>
        </p:txBody>
      </p:sp>
      <p:sp>
        <p:nvSpPr>
          <p:cNvPr id="4" name="Date Placeholder 3">
            <a:extLst>
              <a:ext uri="{FF2B5EF4-FFF2-40B4-BE49-F238E27FC236}">
                <a16:creationId xmlns:a16="http://schemas.microsoft.com/office/drawing/2014/main" id="{34FF74C4-7971-434C-9504-7D19A9E7C840}"/>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F341277E-175D-4653-826F-F02D9F52545B}"/>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6891813D-61E1-4207-A651-DD75F171279E}"/>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1009974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7625E-084D-413F-9CF8-DE048B772313}"/>
              </a:ext>
            </a:extLst>
          </p:cNvPr>
          <p:cNvSpPr>
            <a:spLocks noGrp="1"/>
          </p:cNvSpPr>
          <p:nvPr>
            <p:ph type="title"/>
          </p:nvPr>
        </p:nvSpPr>
        <p:spPr/>
        <p:txBody>
          <a:bodyPr/>
          <a:lstStyle/>
          <a:p>
            <a:r>
              <a:rPr lang="en-CA" dirty="0"/>
              <a:t>DSM-5 Sleep-Wake Disorders</a:t>
            </a:r>
          </a:p>
        </p:txBody>
      </p:sp>
      <p:sp>
        <p:nvSpPr>
          <p:cNvPr id="3" name="Content Placeholder 2">
            <a:extLst>
              <a:ext uri="{FF2B5EF4-FFF2-40B4-BE49-F238E27FC236}">
                <a16:creationId xmlns:a16="http://schemas.microsoft.com/office/drawing/2014/main" id="{1DD7B0E8-FAB5-4708-AD32-06A5CE6559EF}"/>
              </a:ext>
            </a:extLst>
          </p:cNvPr>
          <p:cNvSpPr>
            <a:spLocks noGrp="1"/>
          </p:cNvSpPr>
          <p:nvPr>
            <p:ph idx="1"/>
          </p:nvPr>
        </p:nvSpPr>
        <p:spPr>
          <a:xfrm>
            <a:off x="1154954" y="2323749"/>
            <a:ext cx="10599723" cy="3984771"/>
          </a:xfrm>
        </p:spPr>
        <p:txBody>
          <a:bodyPr>
            <a:noAutofit/>
          </a:bodyPr>
          <a:lstStyle/>
          <a:p>
            <a:r>
              <a:rPr lang="en-CA" sz="2000" dirty="0">
                <a:highlight>
                  <a:srgbClr val="FFFF00"/>
                </a:highlight>
              </a:rPr>
              <a:t>Insomnia Disorder – Dissatisfaction with sleep</a:t>
            </a:r>
          </a:p>
          <a:p>
            <a:r>
              <a:rPr lang="en-CA" sz="2000" strike="sngStrike" dirty="0" err="1"/>
              <a:t>Hypersomnolence</a:t>
            </a:r>
            <a:r>
              <a:rPr lang="en-CA" sz="2000" strike="sngStrike" dirty="0"/>
              <a:t> Disorder – Sleepiness despite 7+ hours sleep</a:t>
            </a:r>
          </a:p>
          <a:p>
            <a:r>
              <a:rPr lang="en-CA" sz="2000" strike="sngStrike" dirty="0"/>
              <a:t>Narcolepsy –Recurrent need to sleep during the day</a:t>
            </a:r>
          </a:p>
          <a:p>
            <a:r>
              <a:rPr lang="en-CA" sz="2000" strike="sngStrike" dirty="0"/>
              <a:t>Central/Obstructive Sleep Apnea Hypopnea – Polysomnography: apneas</a:t>
            </a:r>
          </a:p>
          <a:p>
            <a:r>
              <a:rPr lang="en-CA" sz="2000" strike="sngStrike" dirty="0"/>
              <a:t>Sleep-Related Hypoventilation – Polysomnography: ↓respiration</a:t>
            </a:r>
          </a:p>
          <a:p>
            <a:r>
              <a:rPr lang="en-CA" sz="2000" dirty="0">
                <a:highlight>
                  <a:srgbClr val="FFFF00"/>
                </a:highlight>
              </a:rPr>
              <a:t>Circadian Rhythm Sleep-Wake Disorders – alteration of circadian system (Delayed Sleep Phase/Advanced Sleep Phase/Irregular Sleep-Wake type)</a:t>
            </a:r>
          </a:p>
          <a:p>
            <a:r>
              <a:rPr lang="en-CA" sz="2000" strike="sngStrike" dirty="0"/>
              <a:t>Parasomnias – Abnormal behaviour in association with sleep</a:t>
            </a:r>
          </a:p>
          <a:p>
            <a:r>
              <a:rPr lang="en-CA" sz="2000" strike="sngStrike" dirty="0"/>
              <a:t>Restless Legs Syndrome – urge to move legs with rest/sleep</a:t>
            </a:r>
          </a:p>
          <a:p>
            <a:r>
              <a:rPr lang="en-CA" sz="2000" dirty="0">
                <a:highlight>
                  <a:srgbClr val="FFFF00"/>
                </a:highlight>
              </a:rPr>
              <a:t>Substance/Medication-Induced Sleep Disorder – related to </a:t>
            </a:r>
            <a:r>
              <a:rPr lang="en-CA" sz="2000" dirty="0" err="1">
                <a:highlight>
                  <a:srgbClr val="FFFF00"/>
                </a:highlight>
              </a:rPr>
              <a:t>subst</a:t>
            </a:r>
            <a:r>
              <a:rPr lang="en-CA" sz="2000" dirty="0">
                <a:highlight>
                  <a:srgbClr val="FFFF00"/>
                </a:highlight>
              </a:rPr>
              <a:t>/med</a:t>
            </a:r>
          </a:p>
        </p:txBody>
      </p:sp>
      <p:sp>
        <p:nvSpPr>
          <p:cNvPr id="4" name="Date Placeholder 3">
            <a:extLst>
              <a:ext uri="{FF2B5EF4-FFF2-40B4-BE49-F238E27FC236}">
                <a16:creationId xmlns:a16="http://schemas.microsoft.com/office/drawing/2014/main" id="{34FF74C4-7971-434C-9504-7D19A9E7C840}"/>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F341277E-175D-4653-826F-F02D9F52545B}"/>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6891813D-61E1-4207-A651-DD75F171279E}"/>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377964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411F1-1D5A-454B-A296-FA6CE8975F8C}"/>
              </a:ext>
            </a:extLst>
          </p:cNvPr>
          <p:cNvSpPr>
            <a:spLocks noGrp="1"/>
          </p:cNvSpPr>
          <p:nvPr>
            <p:ph type="title"/>
          </p:nvPr>
        </p:nvSpPr>
        <p:spPr/>
        <p:txBody>
          <a:bodyPr/>
          <a:lstStyle/>
          <a:p>
            <a:r>
              <a:rPr lang="en-CA" dirty="0"/>
              <a:t>Conflicts of Interest</a:t>
            </a:r>
          </a:p>
        </p:txBody>
      </p:sp>
      <p:sp>
        <p:nvSpPr>
          <p:cNvPr id="3" name="Content Placeholder 2">
            <a:extLst>
              <a:ext uri="{FF2B5EF4-FFF2-40B4-BE49-F238E27FC236}">
                <a16:creationId xmlns:a16="http://schemas.microsoft.com/office/drawing/2014/main" id="{4C13A9A0-AC7B-4B83-83E4-918C66D87445}"/>
              </a:ext>
            </a:extLst>
          </p:cNvPr>
          <p:cNvSpPr>
            <a:spLocks noGrp="1"/>
          </p:cNvSpPr>
          <p:nvPr>
            <p:ph idx="1"/>
          </p:nvPr>
        </p:nvSpPr>
        <p:spPr/>
        <p:txBody>
          <a:bodyPr>
            <a:normAutofit/>
          </a:bodyPr>
          <a:lstStyle/>
          <a:p>
            <a:r>
              <a:rPr lang="en-CA" sz="2800" dirty="0"/>
              <a:t>None</a:t>
            </a:r>
          </a:p>
        </p:txBody>
      </p:sp>
      <p:sp>
        <p:nvSpPr>
          <p:cNvPr id="4" name="Footer Placeholder 3">
            <a:extLst>
              <a:ext uri="{FF2B5EF4-FFF2-40B4-BE49-F238E27FC236}">
                <a16:creationId xmlns:a16="http://schemas.microsoft.com/office/drawing/2014/main" id="{046C913A-459F-4667-8E26-85253C678836}"/>
              </a:ext>
            </a:extLst>
          </p:cNvPr>
          <p:cNvSpPr>
            <a:spLocks noGrp="1"/>
          </p:cNvSpPr>
          <p:nvPr>
            <p:ph type="ftr" sz="quarter" idx="11"/>
          </p:nvPr>
        </p:nvSpPr>
        <p:spPr/>
        <p:txBody>
          <a:bodyPr/>
          <a:lstStyle/>
          <a:p>
            <a:r>
              <a:rPr lang="en-US"/>
              <a:t>Dr Howard Schneider - Treating Insomnia</a:t>
            </a:r>
            <a:endParaRPr lang="en-US" dirty="0"/>
          </a:p>
        </p:txBody>
      </p:sp>
      <p:sp>
        <p:nvSpPr>
          <p:cNvPr id="5" name="Date Placeholder 4">
            <a:extLst>
              <a:ext uri="{FF2B5EF4-FFF2-40B4-BE49-F238E27FC236}">
                <a16:creationId xmlns:a16="http://schemas.microsoft.com/office/drawing/2014/main" id="{619FB409-31A3-427B-BFAF-A99F862B59E4}"/>
              </a:ext>
            </a:extLst>
          </p:cNvPr>
          <p:cNvSpPr>
            <a:spLocks noGrp="1"/>
          </p:cNvSpPr>
          <p:nvPr>
            <p:ph type="dt" sz="half" idx="10"/>
          </p:nvPr>
        </p:nvSpPr>
        <p:spPr/>
        <p:txBody>
          <a:bodyPr/>
          <a:lstStyle/>
          <a:p>
            <a:r>
              <a:rPr lang="en-CA"/>
              <a:t>2017-11-08</a:t>
            </a:r>
            <a:endParaRPr lang="en-US" dirty="0"/>
          </a:p>
        </p:txBody>
      </p:sp>
      <p:sp>
        <p:nvSpPr>
          <p:cNvPr id="6" name="Slide Number Placeholder 5">
            <a:extLst>
              <a:ext uri="{FF2B5EF4-FFF2-40B4-BE49-F238E27FC236}">
                <a16:creationId xmlns:a16="http://schemas.microsoft.com/office/drawing/2014/main" id="{1E444FEA-1C2E-49F8-BEE4-8BB1B4B00923}"/>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475186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987F1-BDF9-4B28-81FC-72E8D5886F77}"/>
              </a:ext>
            </a:extLst>
          </p:cNvPr>
          <p:cNvSpPr>
            <a:spLocks noGrp="1"/>
          </p:cNvSpPr>
          <p:nvPr>
            <p:ph type="title"/>
          </p:nvPr>
        </p:nvSpPr>
        <p:spPr/>
        <p:txBody>
          <a:bodyPr/>
          <a:lstStyle/>
          <a:p>
            <a:r>
              <a:rPr lang="en-CA" dirty="0"/>
              <a:t>Objectives of Talk		</a:t>
            </a:r>
          </a:p>
        </p:txBody>
      </p:sp>
      <p:sp>
        <p:nvSpPr>
          <p:cNvPr id="3" name="Content Placeholder 2">
            <a:extLst>
              <a:ext uri="{FF2B5EF4-FFF2-40B4-BE49-F238E27FC236}">
                <a16:creationId xmlns:a16="http://schemas.microsoft.com/office/drawing/2014/main" id="{25E2246C-E839-4688-8CB5-B87A595983C7}"/>
              </a:ext>
            </a:extLst>
          </p:cNvPr>
          <p:cNvSpPr>
            <a:spLocks noGrp="1"/>
          </p:cNvSpPr>
          <p:nvPr>
            <p:ph idx="1"/>
          </p:nvPr>
        </p:nvSpPr>
        <p:spPr>
          <a:xfrm>
            <a:off x="1154955" y="2603500"/>
            <a:ext cx="10035784" cy="3664778"/>
          </a:xfrm>
        </p:spPr>
        <p:txBody>
          <a:bodyPr>
            <a:normAutofit lnSpcReduction="10000"/>
          </a:bodyPr>
          <a:lstStyle/>
          <a:p>
            <a:r>
              <a:rPr lang="en-CA" sz="2800" b="1" dirty="0">
                <a:ln/>
                <a:solidFill>
                  <a:schemeClr val="accent3"/>
                </a:solidFill>
              </a:rPr>
              <a:t>√ </a:t>
            </a:r>
            <a:r>
              <a:rPr lang="en-CA" sz="2800" dirty="0"/>
              <a:t>1. Gentle overview of sleep basics</a:t>
            </a:r>
          </a:p>
          <a:p>
            <a:r>
              <a:rPr lang="en-CA" sz="2800" dirty="0"/>
              <a:t>   2. A patient in primary practice complains about insomnia – approach to diagnosis, psychotherapy, psychopharmacology and other treatments</a:t>
            </a:r>
          </a:p>
          <a:p>
            <a:r>
              <a:rPr lang="en-CA" sz="2800" dirty="0"/>
              <a:t>   3. A patient in mental health practice complains about insomnia – approach to diagnosis, psychotherapy, psychopharmacology and other treatments</a:t>
            </a:r>
          </a:p>
          <a:p>
            <a:endParaRPr lang="en-CA" dirty="0"/>
          </a:p>
        </p:txBody>
      </p:sp>
      <p:sp>
        <p:nvSpPr>
          <p:cNvPr id="4" name="Date Placeholder 3">
            <a:extLst>
              <a:ext uri="{FF2B5EF4-FFF2-40B4-BE49-F238E27FC236}">
                <a16:creationId xmlns:a16="http://schemas.microsoft.com/office/drawing/2014/main" id="{CE5F93E9-9466-46A8-8C68-FC609AB105B8}"/>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5478113C-FC4D-4D88-B2E3-80B26C15D718}"/>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8C58DDB7-3B21-4794-A4DA-AC56529AC3C8}"/>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981000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B16D4-222C-4667-8E17-5B5C28757BD0}"/>
              </a:ext>
            </a:extLst>
          </p:cNvPr>
          <p:cNvSpPr>
            <a:spLocks noGrp="1"/>
          </p:cNvSpPr>
          <p:nvPr>
            <p:ph type="title"/>
          </p:nvPr>
        </p:nvSpPr>
        <p:spPr/>
        <p:txBody>
          <a:bodyPr/>
          <a:lstStyle/>
          <a:p>
            <a:r>
              <a:rPr lang="en-CA" dirty="0"/>
              <a:t>Insomnia: Cause vs Effect</a:t>
            </a:r>
          </a:p>
        </p:txBody>
      </p:sp>
      <p:sp>
        <p:nvSpPr>
          <p:cNvPr id="3" name="Content Placeholder 2">
            <a:extLst>
              <a:ext uri="{FF2B5EF4-FFF2-40B4-BE49-F238E27FC236}">
                <a16:creationId xmlns:a16="http://schemas.microsoft.com/office/drawing/2014/main" id="{EF2A863E-E1BF-4A7D-A7D3-A0BED720D553}"/>
              </a:ext>
            </a:extLst>
          </p:cNvPr>
          <p:cNvSpPr>
            <a:spLocks noGrp="1"/>
          </p:cNvSpPr>
          <p:nvPr>
            <p:ph idx="1"/>
          </p:nvPr>
        </p:nvSpPr>
        <p:spPr/>
        <p:txBody>
          <a:bodyPr>
            <a:normAutofit/>
          </a:bodyPr>
          <a:lstStyle/>
          <a:p>
            <a:r>
              <a:rPr lang="en-CA" sz="3200" dirty="0"/>
              <a:t>Many cases of insomnia have associated secondary causes</a:t>
            </a:r>
          </a:p>
          <a:p>
            <a:r>
              <a:rPr lang="en-CA" sz="3200" dirty="0"/>
              <a:t>However, Yang, Spielman and Glovinsky (2006) – “Insomnia should be addressed even when comorbid with a psychiatric disorder.”</a:t>
            </a:r>
          </a:p>
        </p:txBody>
      </p:sp>
      <p:sp>
        <p:nvSpPr>
          <p:cNvPr id="4" name="Date Placeholder 3">
            <a:extLst>
              <a:ext uri="{FF2B5EF4-FFF2-40B4-BE49-F238E27FC236}">
                <a16:creationId xmlns:a16="http://schemas.microsoft.com/office/drawing/2014/main" id="{89C7CF29-9635-4F3E-AE49-A372E00186FF}"/>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65DF6653-4261-49C0-A226-2C36E9ADAB53}"/>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DF2CB558-B40E-4979-A392-7C4116240D26}"/>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032918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987F1-BDF9-4B28-81FC-72E8D5886F77}"/>
              </a:ext>
            </a:extLst>
          </p:cNvPr>
          <p:cNvSpPr>
            <a:spLocks noGrp="1"/>
          </p:cNvSpPr>
          <p:nvPr>
            <p:ph type="title"/>
          </p:nvPr>
        </p:nvSpPr>
        <p:spPr/>
        <p:txBody>
          <a:bodyPr/>
          <a:lstStyle/>
          <a:p>
            <a:r>
              <a:rPr lang="en-CA" dirty="0"/>
              <a:t>Objectives of Talk		</a:t>
            </a:r>
          </a:p>
        </p:txBody>
      </p:sp>
      <p:sp>
        <p:nvSpPr>
          <p:cNvPr id="3" name="Content Placeholder 2">
            <a:extLst>
              <a:ext uri="{FF2B5EF4-FFF2-40B4-BE49-F238E27FC236}">
                <a16:creationId xmlns:a16="http://schemas.microsoft.com/office/drawing/2014/main" id="{25E2246C-E839-4688-8CB5-B87A595983C7}"/>
              </a:ext>
            </a:extLst>
          </p:cNvPr>
          <p:cNvSpPr>
            <a:spLocks noGrp="1"/>
          </p:cNvSpPr>
          <p:nvPr>
            <p:ph idx="1"/>
          </p:nvPr>
        </p:nvSpPr>
        <p:spPr>
          <a:xfrm>
            <a:off x="1154955" y="2603500"/>
            <a:ext cx="10035784" cy="3788338"/>
          </a:xfrm>
        </p:spPr>
        <p:txBody>
          <a:bodyPr>
            <a:normAutofit fontScale="92500" lnSpcReduction="10000"/>
          </a:bodyPr>
          <a:lstStyle/>
          <a:p>
            <a:r>
              <a:rPr lang="en-CA" sz="2400" b="1" dirty="0">
                <a:ln/>
                <a:solidFill>
                  <a:schemeClr val="accent3"/>
                </a:solidFill>
              </a:rPr>
              <a:t>√ </a:t>
            </a:r>
            <a:r>
              <a:rPr lang="en-CA" sz="2400" dirty="0"/>
              <a:t>1. Gentle overview of sleep basics</a:t>
            </a:r>
          </a:p>
          <a:p>
            <a:r>
              <a:rPr lang="en-CA" sz="2400" dirty="0"/>
              <a:t>   2. A patient in primary practice complains about insomnia – approach to diagnosis, psychotherapy, psychopharmacology and other treatments</a:t>
            </a:r>
          </a:p>
          <a:p>
            <a:r>
              <a:rPr lang="en-CA" sz="2400" dirty="0"/>
              <a:t>   3. A patient in mental health practice complains about insomnia – approach to diagnosis, psychotherapy, psychopharmacology and other treatments</a:t>
            </a:r>
          </a:p>
          <a:p>
            <a:r>
              <a:rPr lang="en-CA" sz="3000" dirty="0">
                <a:solidFill>
                  <a:srgbClr val="FF0000"/>
                </a:solidFill>
              </a:rPr>
              <a:t>2 &amp; 3   </a:t>
            </a:r>
            <a:r>
              <a:rPr lang="en-CA" sz="3000" dirty="0">
                <a:sym typeface="Wingdings" panose="05000000000000000000" pitchFamily="2" charset="2"/>
              </a:rPr>
              <a:t> We will talk about similar approach, albeit with some differences, of course, due to comorbid conditions</a:t>
            </a:r>
            <a:endParaRPr lang="en-CA" sz="3000" dirty="0"/>
          </a:p>
          <a:p>
            <a:endParaRPr lang="en-CA" dirty="0"/>
          </a:p>
        </p:txBody>
      </p:sp>
      <p:sp>
        <p:nvSpPr>
          <p:cNvPr id="4" name="Date Placeholder 3">
            <a:extLst>
              <a:ext uri="{FF2B5EF4-FFF2-40B4-BE49-F238E27FC236}">
                <a16:creationId xmlns:a16="http://schemas.microsoft.com/office/drawing/2014/main" id="{CE5F93E9-9466-46A8-8C68-FC609AB105B8}"/>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5478113C-FC4D-4D88-B2E3-80B26C15D718}"/>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8C58DDB7-3B21-4794-A4DA-AC56529AC3C8}"/>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2309374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6E9F-3C29-4D0A-A54A-D06DB3DFCACD}"/>
              </a:ext>
            </a:extLst>
          </p:cNvPr>
          <p:cNvSpPr>
            <a:spLocks noGrp="1"/>
          </p:cNvSpPr>
          <p:nvPr>
            <p:ph type="title"/>
          </p:nvPr>
        </p:nvSpPr>
        <p:spPr/>
        <p:txBody>
          <a:bodyPr/>
          <a:lstStyle/>
          <a:p>
            <a:r>
              <a:rPr lang="en-CA" dirty="0"/>
              <a:t>Insomnia Disorder: What should the initial approach be?</a:t>
            </a:r>
          </a:p>
        </p:txBody>
      </p:sp>
      <p:sp>
        <p:nvSpPr>
          <p:cNvPr id="3" name="Content Placeholder 2">
            <a:extLst>
              <a:ext uri="{FF2B5EF4-FFF2-40B4-BE49-F238E27FC236}">
                <a16:creationId xmlns:a16="http://schemas.microsoft.com/office/drawing/2014/main" id="{C55BF788-86AC-4240-9DF3-B6FB34AB7E38}"/>
              </a:ext>
            </a:extLst>
          </p:cNvPr>
          <p:cNvSpPr>
            <a:spLocks noGrp="1"/>
          </p:cNvSpPr>
          <p:nvPr>
            <p:ph idx="1"/>
          </p:nvPr>
        </p:nvSpPr>
        <p:spPr/>
        <p:txBody>
          <a:bodyPr>
            <a:normAutofit/>
          </a:bodyPr>
          <a:lstStyle/>
          <a:p>
            <a:r>
              <a:rPr lang="en-CA" sz="2800" dirty="0"/>
              <a:t>A.  Benzodiazepine prn, </a:t>
            </a:r>
            <a:r>
              <a:rPr lang="en-CA" sz="2800" dirty="0" err="1"/>
              <a:t>eg</a:t>
            </a:r>
            <a:r>
              <a:rPr lang="en-CA" sz="2800" dirty="0"/>
              <a:t>, Ativan 1mg prn HS</a:t>
            </a:r>
          </a:p>
          <a:p>
            <a:r>
              <a:rPr lang="en-CA" sz="2800" dirty="0"/>
              <a:t>B.  Trazodone prn</a:t>
            </a:r>
          </a:p>
          <a:p>
            <a:r>
              <a:rPr lang="en-CA" sz="2800" dirty="0"/>
              <a:t>C. Supportive psychotherapy prn and benzodiazepine prn</a:t>
            </a:r>
          </a:p>
          <a:p>
            <a:r>
              <a:rPr lang="en-CA" sz="2800" dirty="0"/>
              <a:t>D. Formal CBT-I  with no medication</a:t>
            </a:r>
          </a:p>
        </p:txBody>
      </p:sp>
      <p:sp>
        <p:nvSpPr>
          <p:cNvPr id="4" name="Date Placeholder 3">
            <a:extLst>
              <a:ext uri="{FF2B5EF4-FFF2-40B4-BE49-F238E27FC236}">
                <a16:creationId xmlns:a16="http://schemas.microsoft.com/office/drawing/2014/main" id="{917198E3-A74A-4E7D-A33C-30D715EAA6AE}"/>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E15E5FF4-1557-4878-9334-0BA0686D2F75}"/>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4D407F8C-2CF2-415F-BA22-DD5949EFC049}"/>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371994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6E9F-3C29-4D0A-A54A-D06DB3DFCACD}"/>
              </a:ext>
            </a:extLst>
          </p:cNvPr>
          <p:cNvSpPr>
            <a:spLocks noGrp="1"/>
          </p:cNvSpPr>
          <p:nvPr>
            <p:ph type="title"/>
          </p:nvPr>
        </p:nvSpPr>
        <p:spPr/>
        <p:txBody>
          <a:bodyPr/>
          <a:lstStyle/>
          <a:p>
            <a:r>
              <a:rPr lang="en-CA" dirty="0"/>
              <a:t>Insomnia Disorder: What should the initial approach be?</a:t>
            </a:r>
          </a:p>
        </p:txBody>
      </p:sp>
      <p:sp>
        <p:nvSpPr>
          <p:cNvPr id="3" name="Content Placeholder 2">
            <a:extLst>
              <a:ext uri="{FF2B5EF4-FFF2-40B4-BE49-F238E27FC236}">
                <a16:creationId xmlns:a16="http://schemas.microsoft.com/office/drawing/2014/main" id="{C55BF788-86AC-4240-9DF3-B6FB34AB7E38}"/>
              </a:ext>
            </a:extLst>
          </p:cNvPr>
          <p:cNvSpPr>
            <a:spLocks noGrp="1"/>
          </p:cNvSpPr>
          <p:nvPr>
            <p:ph idx="1"/>
          </p:nvPr>
        </p:nvSpPr>
        <p:spPr/>
        <p:txBody>
          <a:bodyPr>
            <a:normAutofit/>
          </a:bodyPr>
          <a:lstStyle/>
          <a:p>
            <a:r>
              <a:rPr lang="en-CA" sz="2800" dirty="0"/>
              <a:t>A.  Benzodiazepine prn, </a:t>
            </a:r>
            <a:r>
              <a:rPr lang="en-CA" sz="2800" dirty="0" err="1"/>
              <a:t>eg</a:t>
            </a:r>
            <a:r>
              <a:rPr lang="en-CA" sz="2800" dirty="0"/>
              <a:t>, Ativan 1mg prn HS</a:t>
            </a:r>
          </a:p>
          <a:p>
            <a:r>
              <a:rPr lang="en-CA" sz="2800" dirty="0"/>
              <a:t>B.  Trazodone prn</a:t>
            </a:r>
          </a:p>
          <a:p>
            <a:r>
              <a:rPr lang="en-CA" sz="2800" dirty="0"/>
              <a:t>C. Supportive psychotherapy prn and benzodiazepine prn</a:t>
            </a:r>
          </a:p>
          <a:p>
            <a:r>
              <a:rPr lang="en-CA" sz="2800" dirty="0">
                <a:highlight>
                  <a:srgbClr val="FFFF00"/>
                </a:highlight>
              </a:rPr>
              <a:t>D. Formal CBT-I  with no medication</a:t>
            </a:r>
          </a:p>
        </p:txBody>
      </p:sp>
      <p:sp>
        <p:nvSpPr>
          <p:cNvPr id="4" name="Date Placeholder 3">
            <a:extLst>
              <a:ext uri="{FF2B5EF4-FFF2-40B4-BE49-F238E27FC236}">
                <a16:creationId xmlns:a16="http://schemas.microsoft.com/office/drawing/2014/main" id="{917198E3-A74A-4E7D-A33C-30D715EAA6AE}"/>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E15E5FF4-1557-4878-9334-0BA0686D2F75}"/>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4D407F8C-2CF2-415F-BA22-DD5949EFC049}"/>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791406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A4CD-BAD3-4466-BC1E-A9505AE7A5F8}"/>
              </a:ext>
            </a:extLst>
          </p:cNvPr>
          <p:cNvSpPr>
            <a:spLocks noGrp="1"/>
          </p:cNvSpPr>
          <p:nvPr>
            <p:ph type="title"/>
          </p:nvPr>
        </p:nvSpPr>
        <p:spPr/>
        <p:txBody>
          <a:bodyPr/>
          <a:lstStyle/>
          <a:p>
            <a:r>
              <a:rPr lang="en-CA" dirty="0"/>
              <a:t>Insomnia – Guidelines American College of Physicians</a:t>
            </a:r>
          </a:p>
        </p:txBody>
      </p:sp>
      <p:sp>
        <p:nvSpPr>
          <p:cNvPr id="3" name="Content Placeholder 2">
            <a:extLst>
              <a:ext uri="{FF2B5EF4-FFF2-40B4-BE49-F238E27FC236}">
                <a16:creationId xmlns:a16="http://schemas.microsoft.com/office/drawing/2014/main" id="{27653DF1-8581-45A6-8374-E74F04F63B9D}"/>
              </a:ext>
            </a:extLst>
          </p:cNvPr>
          <p:cNvSpPr>
            <a:spLocks noGrp="1"/>
          </p:cNvSpPr>
          <p:nvPr>
            <p:ph idx="1"/>
          </p:nvPr>
        </p:nvSpPr>
        <p:spPr/>
        <p:txBody>
          <a:bodyPr>
            <a:normAutofit/>
          </a:bodyPr>
          <a:lstStyle/>
          <a:p>
            <a:r>
              <a:rPr lang="en-CA" sz="3200" dirty="0"/>
              <a:t>Initial Treatment for Chronic Insomnia Disorder:  CBT-I</a:t>
            </a:r>
          </a:p>
          <a:p>
            <a:r>
              <a:rPr lang="en-CA" sz="3200" dirty="0"/>
              <a:t>If CBT-I alone unsuccessful then add psychopharmacological therapy</a:t>
            </a:r>
          </a:p>
          <a:p>
            <a:endParaRPr lang="en-CA" sz="3200" dirty="0"/>
          </a:p>
          <a:p>
            <a:r>
              <a:rPr lang="en-CA" sz="2000" dirty="0"/>
              <a:t>Qaseem et al 2016</a:t>
            </a:r>
          </a:p>
        </p:txBody>
      </p:sp>
      <p:sp>
        <p:nvSpPr>
          <p:cNvPr id="4" name="Date Placeholder 3">
            <a:extLst>
              <a:ext uri="{FF2B5EF4-FFF2-40B4-BE49-F238E27FC236}">
                <a16:creationId xmlns:a16="http://schemas.microsoft.com/office/drawing/2014/main" id="{87049633-01BC-4C7E-B524-823869A408EC}"/>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331A882E-9813-4B31-BE1E-12622E2F2E6E}"/>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7E0F696A-308C-4038-ADEC-13CCA86989DC}"/>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4252292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04385-8C73-4106-BFA5-77585F63413E}"/>
              </a:ext>
            </a:extLst>
          </p:cNvPr>
          <p:cNvSpPr>
            <a:spLocks noGrp="1"/>
          </p:cNvSpPr>
          <p:nvPr>
            <p:ph type="title"/>
          </p:nvPr>
        </p:nvSpPr>
        <p:spPr/>
        <p:txBody>
          <a:bodyPr/>
          <a:lstStyle/>
          <a:p>
            <a:r>
              <a:rPr lang="en-CA" dirty="0"/>
              <a:t>CBT-I</a:t>
            </a:r>
          </a:p>
        </p:txBody>
      </p:sp>
      <p:sp>
        <p:nvSpPr>
          <p:cNvPr id="3" name="Content Placeholder 2">
            <a:extLst>
              <a:ext uri="{FF2B5EF4-FFF2-40B4-BE49-F238E27FC236}">
                <a16:creationId xmlns:a16="http://schemas.microsoft.com/office/drawing/2014/main" id="{EDA0BEED-B9A1-430F-ABF7-EA0C5A9A39CD}"/>
              </a:ext>
            </a:extLst>
          </p:cNvPr>
          <p:cNvSpPr>
            <a:spLocks noGrp="1"/>
          </p:cNvSpPr>
          <p:nvPr>
            <p:ph idx="1"/>
          </p:nvPr>
        </p:nvSpPr>
        <p:spPr/>
        <p:txBody>
          <a:bodyPr>
            <a:normAutofit/>
          </a:bodyPr>
          <a:lstStyle/>
          <a:p>
            <a:r>
              <a:rPr lang="en-CA" sz="3200" dirty="0"/>
              <a:t>“Cognitive Behaviour Therapy for  Insomnia”</a:t>
            </a:r>
          </a:p>
          <a:p>
            <a:r>
              <a:rPr lang="en-CA" sz="3200" dirty="0"/>
              <a:t>Implement changes in sleep hygiene &amp; environment, stimulus control, relaxation training, sleep restriction and cognitive therapy</a:t>
            </a:r>
          </a:p>
          <a:p>
            <a:endParaRPr lang="en-CA" sz="3200" dirty="0"/>
          </a:p>
        </p:txBody>
      </p:sp>
      <p:sp>
        <p:nvSpPr>
          <p:cNvPr id="4" name="Date Placeholder 3">
            <a:extLst>
              <a:ext uri="{FF2B5EF4-FFF2-40B4-BE49-F238E27FC236}">
                <a16:creationId xmlns:a16="http://schemas.microsoft.com/office/drawing/2014/main" id="{DEA5A6E4-D795-4540-8700-4F804A1A6D7F}"/>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C71B6730-F4C9-4C08-AC45-6056B2DC0977}"/>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0A1ED94C-3983-4CB7-BD41-DC2D33EBEA44}"/>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633792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AC249-9AC6-4D0A-BDE2-49611A9BEF39}"/>
              </a:ext>
            </a:extLst>
          </p:cNvPr>
          <p:cNvSpPr>
            <a:spLocks noGrp="1"/>
          </p:cNvSpPr>
          <p:nvPr>
            <p:ph type="title"/>
          </p:nvPr>
        </p:nvSpPr>
        <p:spPr/>
        <p:txBody>
          <a:bodyPr/>
          <a:lstStyle/>
          <a:p>
            <a:r>
              <a:rPr lang="en-CA" dirty="0"/>
              <a:t>Case: 34 </a:t>
            </a:r>
            <a:r>
              <a:rPr lang="en-CA" dirty="0" err="1"/>
              <a:t>yr</a:t>
            </a:r>
            <a:r>
              <a:rPr lang="en-CA" dirty="0"/>
              <a:t> male graphic artist tired and apathetic for the last year</a:t>
            </a:r>
          </a:p>
        </p:txBody>
      </p:sp>
      <p:sp>
        <p:nvSpPr>
          <p:cNvPr id="3" name="Content Placeholder 2">
            <a:extLst>
              <a:ext uri="{FF2B5EF4-FFF2-40B4-BE49-F238E27FC236}">
                <a16:creationId xmlns:a16="http://schemas.microsoft.com/office/drawing/2014/main" id="{A8C2CF8F-9333-49BB-AFAD-576288754E4B}"/>
              </a:ext>
            </a:extLst>
          </p:cNvPr>
          <p:cNvSpPr>
            <a:spLocks noGrp="1"/>
          </p:cNvSpPr>
          <p:nvPr>
            <p:ph idx="1"/>
          </p:nvPr>
        </p:nvSpPr>
        <p:spPr>
          <a:xfrm>
            <a:off x="1154955" y="2603500"/>
            <a:ext cx="10310214" cy="3416300"/>
          </a:xfrm>
        </p:spPr>
        <p:txBody>
          <a:bodyPr>
            <a:noAutofit/>
          </a:bodyPr>
          <a:lstStyle/>
          <a:p>
            <a:r>
              <a:rPr lang="en-CA" sz="2400" dirty="0"/>
              <a:t>No psych history until 31 years old anxiety, depression and insomnia during divorce – treated clonazepam 6 months</a:t>
            </a:r>
          </a:p>
          <a:p>
            <a:r>
              <a:rPr lang="en-CA" sz="2400" dirty="0"/>
              <a:t>32 years old – anxiety and insomnia worse after loss of job and job change</a:t>
            </a:r>
          </a:p>
          <a:p>
            <a:r>
              <a:rPr lang="en-CA" sz="2400" dirty="0"/>
              <a:t>33 years old – referral to sleep clinic with overnight polysomnography – no sleep apnea, no periodic limb movement disorder</a:t>
            </a:r>
          </a:p>
          <a:p>
            <a:r>
              <a:rPr lang="en-CA" sz="2400" dirty="0"/>
              <a:t>34 years old – complains of feeling tired and apathetic for last year </a:t>
            </a:r>
          </a:p>
          <a:p>
            <a:endParaRPr lang="en-CA" sz="2400" dirty="0"/>
          </a:p>
        </p:txBody>
      </p:sp>
      <p:sp>
        <p:nvSpPr>
          <p:cNvPr id="4" name="Date Placeholder 3">
            <a:extLst>
              <a:ext uri="{FF2B5EF4-FFF2-40B4-BE49-F238E27FC236}">
                <a16:creationId xmlns:a16="http://schemas.microsoft.com/office/drawing/2014/main" id="{5490B469-CDEF-4032-8A96-B5238914CF87}"/>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88FFAD5D-61D6-4CEE-90FF-9A474B948454}"/>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FB20955B-E5D7-4571-93F1-BCF897DB732B}"/>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3332599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3F16E-2575-442F-B950-B517E1B08221}"/>
              </a:ext>
            </a:extLst>
          </p:cNvPr>
          <p:cNvSpPr>
            <a:spLocks noGrp="1"/>
          </p:cNvSpPr>
          <p:nvPr>
            <p:ph type="title"/>
          </p:nvPr>
        </p:nvSpPr>
        <p:spPr/>
        <p:txBody>
          <a:bodyPr/>
          <a:lstStyle/>
          <a:p>
            <a:r>
              <a:rPr lang="en-CA" dirty="0"/>
              <a:t>Continuing history….</a:t>
            </a:r>
          </a:p>
        </p:txBody>
      </p:sp>
      <p:sp>
        <p:nvSpPr>
          <p:cNvPr id="3" name="Content Placeholder 2">
            <a:extLst>
              <a:ext uri="{FF2B5EF4-FFF2-40B4-BE49-F238E27FC236}">
                <a16:creationId xmlns:a16="http://schemas.microsoft.com/office/drawing/2014/main" id="{B144555E-7636-45D3-BC0C-1727187D43D5}"/>
              </a:ext>
            </a:extLst>
          </p:cNvPr>
          <p:cNvSpPr>
            <a:spLocks noGrp="1"/>
          </p:cNvSpPr>
          <p:nvPr>
            <p:ph idx="1"/>
          </p:nvPr>
        </p:nvSpPr>
        <p:spPr>
          <a:xfrm>
            <a:off x="1154954" y="2603500"/>
            <a:ext cx="10929193" cy="3416300"/>
          </a:xfrm>
        </p:spPr>
        <p:txBody>
          <a:bodyPr>
            <a:normAutofit lnSpcReduction="10000"/>
          </a:bodyPr>
          <a:lstStyle/>
          <a:p>
            <a:r>
              <a:rPr lang="en-CA" sz="2400" dirty="0"/>
              <a:t>No family psych history</a:t>
            </a:r>
          </a:p>
          <a:p>
            <a:r>
              <a:rPr lang="en-CA" sz="2400" dirty="0"/>
              <a:t>Obesity, </a:t>
            </a:r>
            <a:r>
              <a:rPr lang="en-CA" sz="2400" dirty="0" err="1"/>
              <a:t>hypercholestermia</a:t>
            </a:r>
            <a:endParaRPr lang="en-CA" sz="2400" dirty="0"/>
          </a:p>
          <a:p>
            <a:r>
              <a:rPr lang="en-CA" sz="2400" dirty="0"/>
              <a:t>Medications: Clonazepam 0.5 – 1.5mg HS x2 years, Atorvastatin 10mg x 2years</a:t>
            </a:r>
          </a:p>
          <a:p>
            <a:r>
              <a:rPr lang="en-CA" sz="2400" dirty="0"/>
              <a:t>Happy childhood, no psych problems until 31 years old as noted above during divorce</a:t>
            </a:r>
          </a:p>
          <a:p>
            <a:r>
              <a:rPr lang="en-CA" sz="2400" dirty="0"/>
              <a:t>Sad and anxious during divorce so would not fall asleep until 3am and then exhausted at 7am so would drink a few cups of coffee</a:t>
            </a:r>
          </a:p>
          <a:p>
            <a:endParaRPr lang="en-CA" dirty="0"/>
          </a:p>
        </p:txBody>
      </p:sp>
      <p:sp>
        <p:nvSpPr>
          <p:cNvPr id="4" name="Date Placeholder 3">
            <a:extLst>
              <a:ext uri="{FF2B5EF4-FFF2-40B4-BE49-F238E27FC236}">
                <a16:creationId xmlns:a16="http://schemas.microsoft.com/office/drawing/2014/main" id="{558FD7E8-D2D4-4EFA-96F2-2BF0A7A35801}"/>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24785252-2C92-4B21-B746-5125A671BB4F}"/>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0A599152-07EC-4ABF-8E9F-E3C47AF9F4F8}"/>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29267452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E35A2-7223-4231-9227-C4682905B685}"/>
              </a:ext>
            </a:extLst>
          </p:cNvPr>
          <p:cNvSpPr>
            <a:spLocks noGrp="1"/>
          </p:cNvSpPr>
          <p:nvPr>
            <p:ph type="title"/>
          </p:nvPr>
        </p:nvSpPr>
        <p:spPr/>
        <p:txBody>
          <a:bodyPr/>
          <a:lstStyle/>
          <a:p>
            <a:r>
              <a:rPr lang="en-CA" dirty="0"/>
              <a:t>Continuing history…. MSE…</a:t>
            </a:r>
          </a:p>
        </p:txBody>
      </p:sp>
      <p:sp>
        <p:nvSpPr>
          <p:cNvPr id="3" name="Content Placeholder 2">
            <a:extLst>
              <a:ext uri="{FF2B5EF4-FFF2-40B4-BE49-F238E27FC236}">
                <a16:creationId xmlns:a16="http://schemas.microsoft.com/office/drawing/2014/main" id="{49AF3D9B-347C-465F-93CD-F5F3D179056A}"/>
              </a:ext>
            </a:extLst>
          </p:cNvPr>
          <p:cNvSpPr>
            <a:spLocks noGrp="1"/>
          </p:cNvSpPr>
          <p:nvPr>
            <p:ph idx="1"/>
          </p:nvPr>
        </p:nvSpPr>
        <p:spPr>
          <a:xfrm>
            <a:off x="1154955" y="2603500"/>
            <a:ext cx="10310214" cy="3416300"/>
          </a:xfrm>
        </p:spPr>
        <p:txBody>
          <a:bodyPr>
            <a:normAutofit/>
          </a:bodyPr>
          <a:lstStyle/>
          <a:p>
            <a:r>
              <a:rPr lang="en-CA" sz="2400" dirty="0"/>
              <a:t>Family doctor Rx clonazepam 0.5 – 1.5mg HS prn</a:t>
            </a:r>
          </a:p>
          <a:p>
            <a:r>
              <a:rPr lang="en-CA" sz="2400" dirty="0"/>
              <a:t>He could fall asleep but more fatigue the next day</a:t>
            </a:r>
          </a:p>
          <a:p>
            <a:r>
              <a:rPr lang="en-CA" sz="2400" dirty="0"/>
              <a:t>On intake on exam N MSE – euthymic, coherent, grossly normal cognitive function, good insight</a:t>
            </a:r>
          </a:p>
          <a:p>
            <a:r>
              <a:rPr lang="en-CA" sz="2400" dirty="0"/>
              <a:t>HAMD7 screening test: 2  </a:t>
            </a:r>
          </a:p>
          <a:p>
            <a:r>
              <a:rPr lang="en-CA" sz="2400" dirty="0"/>
              <a:t>MOCA: 28/30</a:t>
            </a:r>
          </a:p>
          <a:p>
            <a:r>
              <a:rPr lang="en-CA" sz="2400" dirty="0"/>
              <a:t>Epworth: 8 ==‘higher normal daytime sleepiness’</a:t>
            </a:r>
          </a:p>
        </p:txBody>
      </p:sp>
      <p:sp>
        <p:nvSpPr>
          <p:cNvPr id="4" name="Date Placeholder 3">
            <a:extLst>
              <a:ext uri="{FF2B5EF4-FFF2-40B4-BE49-F238E27FC236}">
                <a16:creationId xmlns:a16="http://schemas.microsoft.com/office/drawing/2014/main" id="{AE0325B2-00E1-4D75-9603-8DCEFCAAF173}"/>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FBB5304E-DF3D-4D83-8725-1AA114CE16A7}"/>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DADF140F-E7CB-41CD-9762-714864BCAB2F}"/>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2712886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1FAF9-C823-40F3-AE46-ACFA6C6A4C4D}"/>
              </a:ext>
            </a:extLst>
          </p:cNvPr>
          <p:cNvSpPr>
            <a:spLocks noGrp="1"/>
          </p:cNvSpPr>
          <p:nvPr>
            <p:ph type="title"/>
          </p:nvPr>
        </p:nvSpPr>
        <p:spPr/>
        <p:txBody>
          <a:bodyPr/>
          <a:lstStyle/>
          <a:p>
            <a:r>
              <a:rPr lang="en-CA" dirty="0"/>
              <a:t>Insomnia common part of practice….</a:t>
            </a:r>
            <a:br>
              <a:rPr lang="en-CA" dirty="0"/>
            </a:br>
            <a:r>
              <a:rPr lang="en-CA" dirty="0"/>
              <a:t>(30% general population –Roth 2007)</a:t>
            </a:r>
          </a:p>
        </p:txBody>
      </p:sp>
      <p:pic>
        <p:nvPicPr>
          <p:cNvPr id="8" name="Content Placeholder 7">
            <a:extLst>
              <a:ext uri="{FF2B5EF4-FFF2-40B4-BE49-F238E27FC236}">
                <a16:creationId xmlns:a16="http://schemas.microsoft.com/office/drawing/2014/main" id="{62DF78B6-4CF3-4628-BF59-7396A2E30E72}"/>
              </a:ext>
            </a:extLst>
          </p:cNvPr>
          <p:cNvPicPr>
            <a:picLocks noGrp="1" noChangeAspect="1"/>
          </p:cNvPicPr>
          <p:nvPr>
            <p:ph idx="1"/>
          </p:nvPr>
        </p:nvPicPr>
        <p:blipFill>
          <a:blip r:embed="rId2"/>
          <a:stretch>
            <a:fillRect/>
          </a:stretch>
        </p:blipFill>
        <p:spPr>
          <a:xfrm>
            <a:off x="4502945" y="2735839"/>
            <a:ext cx="3206538" cy="3428188"/>
          </a:xfrm>
        </p:spPr>
      </p:pic>
      <p:sp>
        <p:nvSpPr>
          <p:cNvPr id="4" name="Date Placeholder 3">
            <a:extLst>
              <a:ext uri="{FF2B5EF4-FFF2-40B4-BE49-F238E27FC236}">
                <a16:creationId xmlns:a16="http://schemas.microsoft.com/office/drawing/2014/main" id="{1E7B8EC2-2122-4ED7-B329-2426836B0F12}"/>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7702C22C-8EC6-4180-8375-F15FD3F6A81F}"/>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08B00664-01E0-4D9A-9E3C-A32EEF55912D}"/>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136584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CCC2-89FE-475D-BFF0-14228E588589}"/>
              </a:ext>
            </a:extLst>
          </p:cNvPr>
          <p:cNvSpPr>
            <a:spLocks noGrp="1"/>
          </p:cNvSpPr>
          <p:nvPr>
            <p:ph type="title"/>
          </p:nvPr>
        </p:nvSpPr>
        <p:spPr/>
        <p:txBody>
          <a:bodyPr/>
          <a:lstStyle/>
          <a:p>
            <a:r>
              <a:rPr lang="en-CA"/>
              <a:t>Sleep logs….</a:t>
            </a:r>
          </a:p>
        </p:txBody>
      </p:sp>
      <p:sp>
        <p:nvSpPr>
          <p:cNvPr id="3" name="Content Placeholder 2">
            <a:extLst>
              <a:ext uri="{FF2B5EF4-FFF2-40B4-BE49-F238E27FC236}">
                <a16:creationId xmlns:a16="http://schemas.microsoft.com/office/drawing/2014/main" id="{8E627CC8-AB41-43CE-9DF1-EF015867E88A}"/>
              </a:ext>
            </a:extLst>
          </p:cNvPr>
          <p:cNvSpPr>
            <a:spLocks noGrp="1"/>
          </p:cNvSpPr>
          <p:nvPr>
            <p:ph idx="1"/>
          </p:nvPr>
        </p:nvSpPr>
        <p:spPr/>
        <p:txBody>
          <a:bodyPr/>
          <a:lstStyle/>
          <a:p>
            <a:r>
              <a:rPr lang="en-CA" dirty="0"/>
              <a:t>Average time in bed 9 hours but average awake time 5 hours</a:t>
            </a:r>
          </a:p>
          <a:p>
            <a:r>
              <a:rPr lang="en-CA" dirty="0"/>
              <a:t>On weekdays in bed at 10:30pm, many hours to fall asleep, and then had to awake at 7:30am for work</a:t>
            </a:r>
          </a:p>
          <a:p>
            <a:r>
              <a:rPr lang="en-CA" dirty="0"/>
              <a:t>On weekends in bed at midnight, 3 hours to fall asleep, slept to noon but did not feel sleep was restorative</a:t>
            </a:r>
          </a:p>
          <a:p>
            <a:r>
              <a:rPr lang="en-CA" dirty="0"/>
              <a:t>Fatigue levels 5/10 on Mondays and climbed to 9/10 by Fridays</a:t>
            </a:r>
          </a:p>
          <a:p>
            <a:r>
              <a:rPr lang="en-CA" dirty="0"/>
              <a:t>Clonazepam only taken at bedtime</a:t>
            </a:r>
          </a:p>
          <a:p>
            <a:r>
              <a:rPr lang="en-CA" dirty="0"/>
              <a:t>Coffee at 8am and then 1-2 cups again at noon and 2pm</a:t>
            </a:r>
          </a:p>
          <a:p>
            <a:r>
              <a:rPr lang="en-CA" dirty="0"/>
              <a:t>Often nap at 6PM with alarm so wakes up before 7PM</a:t>
            </a:r>
          </a:p>
        </p:txBody>
      </p:sp>
      <p:sp>
        <p:nvSpPr>
          <p:cNvPr id="4" name="Date Placeholder 3">
            <a:extLst>
              <a:ext uri="{FF2B5EF4-FFF2-40B4-BE49-F238E27FC236}">
                <a16:creationId xmlns:a16="http://schemas.microsoft.com/office/drawing/2014/main" id="{EF428A6D-E8B1-4844-8E14-E5F98144A508}"/>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294979DC-33EC-4CD2-8505-EAD7DB9B77D8}"/>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1F0984DA-918C-4149-A308-30009B6C458D}"/>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4047179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EAA72-C397-4FE8-8B5C-D639817FFE93}"/>
              </a:ext>
            </a:extLst>
          </p:cNvPr>
          <p:cNvSpPr>
            <a:spLocks noGrp="1"/>
          </p:cNvSpPr>
          <p:nvPr>
            <p:ph type="title"/>
          </p:nvPr>
        </p:nvSpPr>
        <p:spPr/>
        <p:txBody>
          <a:bodyPr/>
          <a:lstStyle/>
          <a:p>
            <a:r>
              <a:rPr lang="en-CA" dirty="0"/>
              <a:t>Diagnosis	</a:t>
            </a:r>
          </a:p>
        </p:txBody>
      </p:sp>
      <p:sp>
        <p:nvSpPr>
          <p:cNvPr id="3" name="Content Placeholder 2">
            <a:extLst>
              <a:ext uri="{FF2B5EF4-FFF2-40B4-BE49-F238E27FC236}">
                <a16:creationId xmlns:a16="http://schemas.microsoft.com/office/drawing/2014/main" id="{EA14ED88-8ECE-4781-81C6-F9B465C7EF31}"/>
              </a:ext>
            </a:extLst>
          </p:cNvPr>
          <p:cNvSpPr>
            <a:spLocks noGrp="1"/>
          </p:cNvSpPr>
          <p:nvPr>
            <p:ph idx="1"/>
          </p:nvPr>
        </p:nvSpPr>
        <p:spPr/>
        <p:txBody>
          <a:bodyPr/>
          <a:lstStyle/>
          <a:p>
            <a:r>
              <a:rPr lang="en-CA" dirty="0"/>
              <a:t>Insomnia Disorder</a:t>
            </a:r>
          </a:p>
          <a:p>
            <a:r>
              <a:rPr lang="en-CA" dirty="0"/>
              <a:t>Unclear if can make dx of Anxiety Disorder or Mood Disorder</a:t>
            </a:r>
          </a:p>
          <a:p>
            <a:r>
              <a:rPr lang="en-CA" dirty="0"/>
              <a:t>Circadian Rhythm Sleep-Wake Disorder, Delayed Sleep Phase Type (since patient falls asleep at 3am only)</a:t>
            </a:r>
          </a:p>
          <a:p>
            <a:r>
              <a:rPr lang="en-CA" dirty="0"/>
              <a:t>Note: Delayed Sleep Phase often associated with anxiety and depression</a:t>
            </a:r>
          </a:p>
        </p:txBody>
      </p:sp>
      <p:sp>
        <p:nvSpPr>
          <p:cNvPr id="4" name="Date Placeholder 3">
            <a:extLst>
              <a:ext uri="{FF2B5EF4-FFF2-40B4-BE49-F238E27FC236}">
                <a16:creationId xmlns:a16="http://schemas.microsoft.com/office/drawing/2014/main" id="{F280AAAB-1A97-4AA5-825B-11BD0214615F}"/>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A46894F1-FBC7-4F7A-8A62-B4330EA47F78}"/>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82442EE7-00A8-4FD1-8C3A-282CA5EAEA27}"/>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27483101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7857F-702F-41A5-B67A-B9A634CE5EBB}"/>
              </a:ext>
            </a:extLst>
          </p:cNvPr>
          <p:cNvSpPr>
            <a:spLocks noGrp="1"/>
          </p:cNvSpPr>
          <p:nvPr>
            <p:ph type="title"/>
          </p:nvPr>
        </p:nvSpPr>
        <p:spPr/>
        <p:txBody>
          <a:bodyPr/>
          <a:lstStyle/>
          <a:p>
            <a:r>
              <a:rPr lang="en-CA" dirty="0"/>
              <a:t>CBT-I Treatment Plan</a:t>
            </a:r>
          </a:p>
        </p:txBody>
      </p:sp>
      <p:sp>
        <p:nvSpPr>
          <p:cNvPr id="3" name="Content Placeholder 2">
            <a:extLst>
              <a:ext uri="{FF2B5EF4-FFF2-40B4-BE49-F238E27FC236}">
                <a16:creationId xmlns:a16="http://schemas.microsoft.com/office/drawing/2014/main" id="{D288E4B6-D8FF-4542-9243-0C2E8D10D872}"/>
              </a:ext>
            </a:extLst>
          </p:cNvPr>
          <p:cNvSpPr>
            <a:spLocks noGrp="1"/>
          </p:cNvSpPr>
          <p:nvPr>
            <p:ph idx="1"/>
          </p:nvPr>
        </p:nvSpPr>
        <p:spPr/>
        <p:txBody>
          <a:bodyPr>
            <a:normAutofit/>
          </a:bodyPr>
          <a:lstStyle/>
          <a:p>
            <a:r>
              <a:rPr lang="en-CA" sz="2800" b="1" dirty="0"/>
              <a:t>1. Psychotherapy for depression and anxiety which has been going for a few years now.</a:t>
            </a:r>
          </a:p>
          <a:p>
            <a:r>
              <a:rPr lang="en-CA" sz="2800" dirty="0"/>
              <a:t>CBT would be appropriate but possibly other types of therapy including supportive psychotherapy are fine also.</a:t>
            </a:r>
          </a:p>
        </p:txBody>
      </p:sp>
      <p:sp>
        <p:nvSpPr>
          <p:cNvPr id="4" name="Date Placeholder 3">
            <a:extLst>
              <a:ext uri="{FF2B5EF4-FFF2-40B4-BE49-F238E27FC236}">
                <a16:creationId xmlns:a16="http://schemas.microsoft.com/office/drawing/2014/main" id="{08999C4D-CA1E-40FC-B79A-F5C6FCB38187}"/>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96EAC2DC-46AC-437E-964B-207FD6725233}"/>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CEC2AB48-0FFE-4702-8750-659E3ABF24F6}"/>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163658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88134-63F7-4DAB-A8B1-4E87F49FADB5}"/>
              </a:ext>
            </a:extLst>
          </p:cNvPr>
          <p:cNvSpPr>
            <a:spLocks noGrp="1"/>
          </p:cNvSpPr>
          <p:nvPr>
            <p:ph type="title"/>
          </p:nvPr>
        </p:nvSpPr>
        <p:spPr/>
        <p:txBody>
          <a:bodyPr/>
          <a:lstStyle/>
          <a:p>
            <a:r>
              <a:rPr lang="en-CA" dirty="0"/>
              <a:t>CBT-I Treatment Plan</a:t>
            </a:r>
          </a:p>
        </p:txBody>
      </p:sp>
      <p:sp>
        <p:nvSpPr>
          <p:cNvPr id="3" name="Content Placeholder 2">
            <a:extLst>
              <a:ext uri="{FF2B5EF4-FFF2-40B4-BE49-F238E27FC236}">
                <a16:creationId xmlns:a16="http://schemas.microsoft.com/office/drawing/2014/main" id="{DBEBD6CE-80DE-49AF-AD5A-2EE49B906B53}"/>
              </a:ext>
            </a:extLst>
          </p:cNvPr>
          <p:cNvSpPr>
            <a:spLocks noGrp="1"/>
          </p:cNvSpPr>
          <p:nvPr>
            <p:ph idx="1"/>
          </p:nvPr>
        </p:nvSpPr>
        <p:spPr>
          <a:xfrm>
            <a:off x="1154955" y="2603500"/>
            <a:ext cx="10639480" cy="3416300"/>
          </a:xfrm>
        </p:spPr>
        <p:txBody>
          <a:bodyPr>
            <a:noAutofit/>
          </a:bodyPr>
          <a:lstStyle/>
          <a:p>
            <a:r>
              <a:rPr lang="en-CA" sz="2400" b="1" dirty="0"/>
              <a:t>2. CBT-I Sleep Hygiene and Environment Improvements</a:t>
            </a:r>
          </a:p>
          <a:p>
            <a:r>
              <a:rPr lang="en-CA" sz="2400" dirty="0"/>
              <a:t>Reduce coffee from 4 cups to 2 cups and then 1 cup if possible, with the coffee always consumed before noon</a:t>
            </a:r>
          </a:p>
          <a:p>
            <a:r>
              <a:rPr lang="en-CA" sz="2400" dirty="0"/>
              <a:t>Do not nap after work, or on the weekend in the late afternoon</a:t>
            </a:r>
          </a:p>
          <a:p>
            <a:r>
              <a:rPr lang="en-CA" sz="2400" dirty="0"/>
              <a:t>Join low-cost gym near workplace and ½ hour of aerobic exercise after work before comes home</a:t>
            </a:r>
          </a:p>
          <a:p>
            <a:r>
              <a:rPr lang="en-CA" sz="2400" dirty="0"/>
              <a:t>Avoid computer use after dinner, dim lights in apartment in the evening</a:t>
            </a:r>
          </a:p>
          <a:p>
            <a:endParaRPr lang="en-CA" sz="2400" dirty="0"/>
          </a:p>
        </p:txBody>
      </p:sp>
      <p:sp>
        <p:nvSpPr>
          <p:cNvPr id="4" name="Date Placeholder 3">
            <a:extLst>
              <a:ext uri="{FF2B5EF4-FFF2-40B4-BE49-F238E27FC236}">
                <a16:creationId xmlns:a16="http://schemas.microsoft.com/office/drawing/2014/main" id="{A950A628-AD25-4262-921D-221C06021FFC}"/>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4C5FF7DE-3AB6-4CDA-8137-80EA753B3EC5}"/>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A2D8B957-02D2-4A6E-893B-17F58B3E0815}"/>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1590935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88134-63F7-4DAB-A8B1-4E87F49FADB5}"/>
              </a:ext>
            </a:extLst>
          </p:cNvPr>
          <p:cNvSpPr>
            <a:spLocks noGrp="1"/>
          </p:cNvSpPr>
          <p:nvPr>
            <p:ph type="title"/>
          </p:nvPr>
        </p:nvSpPr>
        <p:spPr/>
        <p:txBody>
          <a:bodyPr/>
          <a:lstStyle/>
          <a:p>
            <a:r>
              <a:rPr lang="en-CA" dirty="0"/>
              <a:t>CBT-I Treatment Plan</a:t>
            </a:r>
          </a:p>
        </p:txBody>
      </p:sp>
      <p:sp>
        <p:nvSpPr>
          <p:cNvPr id="3" name="Content Placeholder 2">
            <a:extLst>
              <a:ext uri="{FF2B5EF4-FFF2-40B4-BE49-F238E27FC236}">
                <a16:creationId xmlns:a16="http://schemas.microsoft.com/office/drawing/2014/main" id="{DBEBD6CE-80DE-49AF-AD5A-2EE49B906B53}"/>
              </a:ext>
            </a:extLst>
          </p:cNvPr>
          <p:cNvSpPr>
            <a:spLocks noGrp="1"/>
          </p:cNvSpPr>
          <p:nvPr>
            <p:ph idx="1"/>
          </p:nvPr>
        </p:nvSpPr>
        <p:spPr/>
        <p:txBody>
          <a:bodyPr>
            <a:noAutofit/>
          </a:bodyPr>
          <a:lstStyle/>
          <a:p>
            <a:r>
              <a:rPr lang="en-CA" sz="2400" dirty="0"/>
              <a:t>10,000 lux x ½ hour light box use each morning while having the 1 cup of coffee shortly after waking up</a:t>
            </a:r>
          </a:p>
          <a:p>
            <a:r>
              <a:rPr lang="en-CA" sz="2400" dirty="0"/>
              <a:t>Low-cost white noise/soothing sound generator at low volume for bedroom</a:t>
            </a:r>
          </a:p>
          <a:p>
            <a:r>
              <a:rPr lang="en-CA" sz="2400" dirty="0"/>
              <a:t>Turn alarm clock around so cannot read display while in bed</a:t>
            </a:r>
          </a:p>
          <a:p>
            <a:r>
              <a:rPr lang="en-CA" sz="2400" dirty="0"/>
              <a:t>1-2 hour ‘wind down’ period before bed</a:t>
            </a:r>
          </a:p>
          <a:p>
            <a:r>
              <a:rPr lang="en-CA" sz="2400" dirty="0"/>
              <a:t>On weekends do not sleep past an extra more than weekday waking time</a:t>
            </a:r>
          </a:p>
        </p:txBody>
      </p:sp>
      <p:sp>
        <p:nvSpPr>
          <p:cNvPr id="4" name="Date Placeholder 3">
            <a:extLst>
              <a:ext uri="{FF2B5EF4-FFF2-40B4-BE49-F238E27FC236}">
                <a16:creationId xmlns:a16="http://schemas.microsoft.com/office/drawing/2014/main" id="{A950A628-AD25-4262-921D-221C06021FFC}"/>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4C5FF7DE-3AB6-4CDA-8137-80EA753B3EC5}"/>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A2D8B957-02D2-4A6E-893B-17F58B3E0815}"/>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29794137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88134-63F7-4DAB-A8B1-4E87F49FADB5}"/>
              </a:ext>
            </a:extLst>
          </p:cNvPr>
          <p:cNvSpPr>
            <a:spLocks noGrp="1"/>
          </p:cNvSpPr>
          <p:nvPr>
            <p:ph type="title"/>
          </p:nvPr>
        </p:nvSpPr>
        <p:spPr/>
        <p:txBody>
          <a:bodyPr/>
          <a:lstStyle/>
          <a:p>
            <a:r>
              <a:rPr lang="en-CA" dirty="0"/>
              <a:t>CBT-I Treatment Plan</a:t>
            </a:r>
          </a:p>
        </p:txBody>
      </p:sp>
      <p:sp>
        <p:nvSpPr>
          <p:cNvPr id="3" name="Content Placeholder 2">
            <a:extLst>
              <a:ext uri="{FF2B5EF4-FFF2-40B4-BE49-F238E27FC236}">
                <a16:creationId xmlns:a16="http://schemas.microsoft.com/office/drawing/2014/main" id="{DBEBD6CE-80DE-49AF-AD5A-2EE49B906B53}"/>
              </a:ext>
            </a:extLst>
          </p:cNvPr>
          <p:cNvSpPr>
            <a:spLocks noGrp="1"/>
          </p:cNvSpPr>
          <p:nvPr>
            <p:ph idx="1"/>
          </p:nvPr>
        </p:nvSpPr>
        <p:spPr>
          <a:xfrm>
            <a:off x="1154954" y="2603500"/>
            <a:ext cx="10586471" cy="3416300"/>
          </a:xfrm>
        </p:spPr>
        <p:txBody>
          <a:bodyPr>
            <a:noAutofit/>
          </a:bodyPr>
          <a:lstStyle/>
          <a:p>
            <a:r>
              <a:rPr lang="en-CA" sz="2400" b="1" dirty="0"/>
              <a:t>3. CBT-I Stimulus Control</a:t>
            </a:r>
          </a:p>
          <a:p>
            <a:r>
              <a:rPr lang="en-CA" sz="2400" dirty="0"/>
              <a:t>Purpose is to retrain and strengthen expectations of being in bed and falling asleep</a:t>
            </a:r>
          </a:p>
          <a:p>
            <a:r>
              <a:rPr lang="en-CA" sz="2400" dirty="0"/>
              <a:t>Sleep hygiene as above, including:</a:t>
            </a:r>
            <a:br>
              <a:rPr lang="en-CA" sz="2400" dirty="0"/>
            </a:br>
            <a:r>
              <a:rPr lang="en-CA" sz="2400" dirty="0"/>
              <a:t>-consistent bed and wake times weekdays and weekends</a:t>
            </a:r>
            <a:br>
              <a:rPr lang="en-CA" sz="2400" dirty="0"/>
            </a:br>
            <a:r>
              <a:rPr lang="en-CA" sz="2400" dirty="0"/>
              <a:t>-avoiding naps after noon</a:t>
            </a:r>
            <a:br>
              <a:rPr lang="en-CA" sz="2400" dirty="0"/>
            </a:br>
            <a:r>
              <a:rPr lang="en-CA" sz="2400" dirty="0"/>
              <a:t>-using bed only for sleep and sex</a:t>
            </a:r>
            <a:br>
              <a:rPr lang="en-CA" sz="2400" dirty="0"/>
            </a:br>
            <a:r>
              <a:rPr lang="en-CA" sz="2400" dirty="0"/>
              <a:t>-encouraging physical exercise</a:t>
            </a:r>
            <a:br>
              <a:rPr lang="en-CA" sz="2400" dirty="0"/>
            </a:br>
            <a:r>
              <a:rPr lang="en-CA" sz="2400" dirty="0"/>
              <a:t>-avoiding alcohol and caffeine before sleep</a:t>
            </a:r>
            <a:br>
              <a:rPr lang="en-CA" sz="2400" dirty="0"/>
            </a:br>
            <a:r>
              <a:rPr lang="en-CA" sz="2400" dirty="0"/>
              <a:t>-avoiding stress-provoking thoughts before sleep</a:t>
            </a:r>
          </a:p>
        </p:txBody>
      </p:sp>
      <p:sp>
        <p:nvSpPr>
          <p:cNvPr id="4" name="Date Placeholder 3">
            <a:extLst>
              <a:ext uri="{FF2B5EF4-FFF2-40B4-BE49-F238E27FC236}">
                <a16:creationId xmlns:a16="http://schemas.microsoft.com/office/drawing/2014/main" id="{A950A628-AD25-4262-921D-221C06021FFC}"/>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4C5FF7DE-3AB6-4CDA-8137-80EA753B3EC5}"/>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A2D8B957-02D2-4A6E-893B-17F58B3E0815}"/>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22909922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88134-63F7-4DAB-A8B1-4E87F49FADB5}"/>
              </a:ext>
            </a:extLst>
          </p:cNvPr>
          <p:cNvSpPr>
            <a:spLocks noGrp="1"/>
          </p:cNvSpPr>
          <p:nvPr>
            <p:ph type="title"/>
          </p:nvPr>
        </p:nvSpPr>
        <p:spPr/>
        <p:txBody>
          <a:bodyPr/>
          <a:lstStyle/>
          <a:p>
            <a:r>
              <a:rPr lang="en-CA" dirty="0"/>
              <a:t>CBT-I Treatment Plan</a:t>
            </a:r>
          </a:p>
        </p:txBody>
      </p:sp>
      <p:sp>
        <p:nvSpPr>
          <p:cNvPr id="3" name="Content Placeholder 2">
            <a:extLst>
              <a:ext uri="{FF2B5EF4-FFF2-40B4-BE49-F238E27FC236}">
                <a16:creationId xmlns:a16="http://schemas.microsoft.com/office/drawing/2014/main" id="{DBEBD6CE-80DE-49AF-AD5A-2EE49B906B53}"/>
              </a:ext>
            </a:extLst>
          </p:cNvPr>
          <p:cNvSpPr>
            <a:spLocks noGrp="1"/>
          </p:cNvSpPr>
          <p:nvPr>
            <p:ph idx="1"/>
          </p:nvPr>
        </p:nvSpPr>
        <p:spPr/>
        <p:txBody>
          <a:bodyPr>
            <a:normAutofit/>
          </a:bodyPr>
          <a:lstStyle/>
          <a:p>
            <a:r>
              <a:rPr lang="en-CA" sz="2400" dirty="0"/>
              <a:t>If not able to fall asleep (either at bedtime or in the middle of the night if wake up then) within 20 minutes of bedtime then get out of bed, go to another room, do a gentle non-stimulating activity (</a:t>
            </a:r>
            <a:r>
              <a:rPr lang="en-CA" sz="2400" dirty="0" err="1"/>
              <a:t>eg</a:t>
            </a:r>
            <a:r>
              <a:rPr lang="en-CA" sz="2400" dirty="0"/>
              <a:t>, light reading in low ambient lighting).</a:t>
            </a:r>
          </a:p>
          <a:p>
            <a:r>
              <a:rPr lang="en-CA" sz="2400" dirty="0"/>
              <a:t>Do not return to bed until sleepiness occurs and then try again to fall asleep for 20 minutes. If no success then repeat the above.</a:t>
            </a:r>
          </a:p>
        </p:txBody>
      </p:sp>
      <p:sp>
        <p:nvSpPr>
          <p:cNvPr id="4" name="Date Placeholder 3">
            <a:extLst>
              <a:ext uri="{FF2B5EF4-FFF2-40B4-BE49-F238E27FC236}">
                <a16:creationId xmlns:a16="http://schemas.microsoft.com/office/drawing/2014/main" id="{A950A628-AD25-4262-921D-221C06021FFC}"/>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4C5FF7DE-3AB6-4CDA-8137-80EA753B3EC5}"/>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A2D8B957-02D2-4A6E-893B-17F58B3E0815}"/>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10784397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23BC-DA3D-4B8F-B014-AF7492169067}"/>
              </a:ext>
            </a:extLst>
          </p:cNvPr>
          <p:cNvSpPr>
            <a:spLocks noGrp="1"/>
          </p:cNvSpPr>
          <p:nvPr>
            <p:ph type="title"/>
          </p:nvPr>
        </p:nvSpPr>
        <p:spPr/>
        <p:txBody>
          <a:bodyPr/>
          <a:lstStyle/>
          <a:p>
            <a:r>
              <a:rPr lang="en-CA" dirty="0"/>
              <a:t>CBT-I Treatment Plan</a:t>
            </a:r>
          </a:p>
        </p:txBody>
      </p:sp>
      <p:sp>
        <p:nvSpPr>
          <p:cNvPr id="3" name="Content Placeholder 2">
            <a:extLst>
              <a:ext uri="{FF2B5EF4-FFF2-40B4-BE49-F238E27FC236}">
                <a16:creationId xmlns:a16="http://schemas.microsoft.com/office/drawing/2014/main" id="{60A06B2A-5CD7-4E1F-9166-7A8EFFF69CE1}"/>
              </a:ext>
            </a:extLst>
          </p:cNvPr>
          <p:cNvSpPr>
            <a:spLocks noGrp="1"/>
          </p:cNvSpPr>
          <p:nvPr>
            <p:ph idx="1"/>
          </p:nvPr>
        </p:nvSpPr>
        <p:spPr/>
        <p:txBody>
          <a:bodyPr>
            <a:normAutofit/>
          </a:bodyPr>
          <a:lstStyle/>
          <a:p>
            <a:r>
              <a:rPr lang="en-CA" sz="2400" b="1" dirty="0"/>
              <a:t>4. CBT-I Relaxation Training</a:t>
            </a:r>
          </a:p>
          <a:p>
            <a:r>
              <a:rPr lang="en-CA" sz="2400" dirty="0"/>
              <a:t>Worry can prevent falling asleep</a:t>
            </a:r>
          </a:p>
          <a:p>
            <a:r>
              <a:rPr lang="en-CA" sz="2400" dirty="0"/>
              <a:t>Worry can also cause early morning awakening since a high Sleep Drive can let an anxious patient fall asleep but patient can awaken later in night during a lighter phase of sleep</a:t>
            </a:r>
          </a:p>
          <a:p>
            <a:pPr marL="0" indent="0">
              <a:buNone/>
            </a:pPr>
            <a:r>
              <a:rPr lang="en-CA" sz="2400" dirty="0"/>
              <a:t> </a:t>
            </a:r>
          </a:p>
          <a:p>
            <a:endParaRPr lang="en-CA" sz="2400" dirty="0"/>
          </a:p>
        </p:txBody>
      </p:sp>
      <p:sp>
        <p:nvSpPr>
          <p:cNvPr id="4" name="Date Placeholder 3">
            <a:extLst>
              <a:ext uri="{FF2B5EF4-FFF2-40B4-BE49-F238E27FC236}">
                <a16:creationId xmlns:a16="http://schemas.microsoft.com/office/drawing/2014/main" id="{DA4DB58F-7C9E-4B05-9EB8-46B9D9456849}"/>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E9E77581-972B-4F9D-8F75-11F7E8AB6D3A}"/>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E9E44B3B-48B7-4BE9-8E13-ACB8F34FA54A}"/>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10797897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23BC-DA3D-4B8F-B014-AF7492169067}"/>
              </a:ext>
            </a:extLst>
          </p:cNvPr>
          <p:cNvSpPr>
            <a:spLocks noGrp="1"/>
          </p:cNvSpPr>
          <p:nvPr>
            <p:ph type="title"/>
          </p:nvPr>
        </p:nvSpPr>
        <p:spPr/>
        <p:txBody>
          <a:bodyPr/>
          <a:lstStyle/>
          <a:p>
            <a:r>
              <a:rPr lang="en-CA" dirty="0"/>
              <a:t>CBT-I Treatment Plan</a:t>
            </a:r>
          </a:p>
        </p:txBody>
      </p:sp>
      <p:sp>
        <p:nvSpPr>
          <p:cNvPr id="3" name="Content Placeholder 2">
            <a:extLst>
              <a:ext uri="{FF2B5EF4-FFF2-40B4-BE49-F238E27FC236}">
                <a16:creationId xmlns:a16="http://schemas.microsoft.com/office/drawing/2014/main" id="{60A06B2A-5CD7-4E1F-9166-7A8EFFF69CE1}"/>
              </a:ext>
            </a:extLst>
          </p:cNvPr>
          <p:cNvSpPr>
            <a:spLocks noGrp="1"/>
          </p:cNvSpPr>
          <p:nvPr>
            <p:ph idx="1"/>
          </p:nvPr>
        </p:nvSpPr>
        <p:spPr/>
        <p:txBody>
          <a:bodyPr/>
          <a:lstStyle/>
          <a:p>
            <a:r>
              <a:rPr lang="en-CA" dirty="0"/>
              <a:t>Relaxation techniques</a:t>
            </a:r>
            <a:br>
              <a:rPr lang="en-CA" dirty="0"/>
            </a:br>
            <a:r>
              <a:rPr lang="en-CA" dirty="0"/>
              <a:t>-</a:t>
            </a:r>
            <a:r>
              <a:rPr lang="en-CA" dirty="0" err="1"/>
              <a:t>eg</a:t>
            </a:r>
            <a:r>
              <a:rPr lang="en-CA" dirty="0"/>
              <a:t>, meditation</a:t>
            </a:r>
            <a:br>
              <a:rPr lang="en-CA" dirty="0"/>
            </a:br>
            <a:r>
              <a:rPr lang="en-CA" dirty="0"/>
              <a:t>-</a:t>
            </a:r>
            <a:r>
              <a:rPr lang="en-CA" dirty="0" err="1"/>
              <a:t>eg</a:t>
            </a:r>
            <a:r>
              <a:rPr lang="en-CA" dirty="0"/>
              <a:t>, muscle relaxation</a:t>
            </a:r>
            <a:br>
              <a:rPr lang="en-CA" dirty="0"/>
            </a:br>
            <a:r>
              <a:rPr lang="en-CA" dirty="0"/>
              <a:t>-</a:t>
            </a:r>
            <a:r>
              <a:rPr lang="en-CA" dirty="0" err="1"/>
              <a:t>eg</a:t>
            </a:r>
            <a:r>
              <a:rPr lang="en-CA" dirty="0"/>
              <a:t>, imagery rehearsal therapy</a:t>
            </a:r>
            <a:br>
              <a:rPr lang="en-CA" dirty="0"/>
            </a:br>
            <a:r>
              <a:rPr lang="en-CA" dirty="0"/>
              <a:t>-</a:t>
            </a:r>
            <a:r>
              <a:rPr lang="en-CA" dirty="0" err="1"/>
              <a:t>eg</a:t>
            </a:r>
            <a:r>
              <a:rPr lang="en-CA" dirty="0"/>
              <a:t>, biofeedback</a:t>
            </a:r>
          </a:p>
          <a:p>
            <a:endParaRPr lang="en-CA" dirty="0"/>
          </a:p>
          <a:p>
            <a:r>
              <a:rPr lang="en-CA" dirty="0"/>
              <a:t>Paradoxical intention (Frankl 1959– logotherapy) – avoid active effort to fall asleep and paradoxically reduce anticipatory anxiety about falling asleep</a:t>
            </a:r>
          </a:p>
        </p:txBody>
      </p:sp>
      <p:sp>
        <p:nvSpPr>
          <p:cNvPr id="4" name="Date Placeholder 3">
            <a:extLst>
              <a:ext uri="{FF2B5EF4-FFF2-40B4-BE49-F238E27FC236}">
                <a16:creationId xmlns:a16="http://schemas.microsoft.com/office/drawing/2014/main" id="{DA4DB58F-7C9E-4B05-9EB8-46B9D9456849}"/>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E9E77581-972B-4F9D-8F75-11F7E8AB6D3A}"/>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E9E44B3B-48B7-4BE9-8E13-ACB8F34FA54A}"/>
              </a:ext>
            </a:extLst>
          </p:cNvPr>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20529793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88134-63F7-4DAB-A8B1-4E87F49FADB5}"/>
              </a:ext>
            </a:extLst>
          </p:cNvPr>
          <p:cNvSpPr>
            <a:spLocks noGrp="1"/>
          </p:cNvSpPr>
          <p:nvPr>
            <p:ph type="title"/>
          </p:nvPr>
        </p:nvSpPr>
        <p:spPr/>
        <p:txBody>
          <a:bodyPr/>
          <a:lstStyle/>
          <a:p>
            <a:r>
              <a:rPr lang="en-CA" dirty="0"/>
              <a:t>CBT-I Treatment Plan</a:t>
            </a:r>
          </a:p>
        </p:txBody>
      </p:sp>
      <p:sp>
        <p:nvSpPr>
          <p:cNvPr id="3" name="Content Placeholder 2">
            <a:extLst>
              <a:ext uri="{FF2B5EF4-FFF2-40B4-BE49-F238E27FC236}">
                <a16:creationId xmlns:a16="http://schemas.microsoft.com/office/drawing/2014/main" id="{DBEBD6CE-80DE-49AF-AD5A-2EE49B906B53}"/>
              </a:ext>
            </a:extLst>
          </p:cNvPr>
          <p:cNvSpPr>
            <a:spLocks noGrp="1"/>
          </p:cNvSpPr>
          <p:nvPr>
            <p:ph idx="1"/>
          </p:nvPr>
        </p:nvSpPr>
        <p:spPr/>
        <p:txBody>
          <a:bodyPr>
            <a:normAutofit/>
          </a:bodyPr>
          <a:lstStyle/>
          <a:p>
            <a:r>
              <a:rPr lang="en-CA" sz="2400" b="1" dirty="0"/>
              <a:t>5. CBT-I Sleep Restriction</a:t>
            </a:r>
          </a:p>
          <a:p>
            <a:r>
              <a:rPr lang="en-CA" sz="2400" dirty="0"/>
              <a:t>Patient with insomnia in bed, can’t fall asleep, becomes anxious about this and learns to associate being in bed with frustration and not sleeping.</a:t>
            </a:r>
          </a:p>
          <a:p>
            <a:r>
              <a:rPr lang="en-CA" sz="2400" dirty="0"/>
              <a:t>Sleep restriction aims to break the association between being in bed and frustrated wakefulness</a:t>
            </a:r>
          </a:p>
          <a:p>
            <a:r>
              <a:rPr lang="en-CA" sz="2400" dirty="0"/>
              <a:t>Sleep restriction paradoxically aims to improve sleep by initially restricting sleep</a:t>
            </a:r>
          </a:p>
          <a:p>
            <a:endParaRPr lang="en-CA" sz="2400" b="1" dirty="0"/>
          </a:p>
          <a:p>
            <a:pPr marL="0" indent="0">
              <a:buNone/>
            </a:pPr>
            <a:endParaRPr lang="en-CA" sz="2400" b="1" dirty="0"/>
          </a:p>
        </p:txBody>
      </p:sp>
      <p:sp>
        <p:nvSpPr>
          <p:cNvPr id="4" name="Date Placeholder 3">
            <a:extLst>
              <a:ext uri="{FF2B5EF4-FFF2-40B4-BE49-F238E27FC236}">
                <a16:creationId xmlns:a16="http://schemas.microsoft.com/office/drawing/2014/main" id="{A950A628-AD25-4262-921D-221C06021FFC}"/>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4C5FF7DE-3AB6-4CDA-8137-80EA753B3EC5}"/>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A2D8B957-02D2-4A6E-893B-17F58B3E0815}"/>
              </a:ext>
            </a:extLst>
          </p:cNvPr>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3962972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C8F07-E10F-4466-8C74-96C687427605}"/>
              </a:ext>
            </a:extLst>
          </p:cNvPr>
          <p:cNvSpPr>
            <a:spLocks noGrp="1"/>
          </p:cNvSpPr>
          <p:nvPr>
            <p:ph type="title"/>
          </p:nvPr>
        </p:nvSpPr>
        <p:spPr/>
        <p:txBody>
          <a:bodyPr/>
          <a:lstStyle/>
          <a:p>
            <a:r>
              <a:rPr lang="en-CA" dirty="0"/>
              <a:t>Chronic Insomnia causes many medical, social and occupational problems</a:t>
            </a:r>
          </a:p>
        </p:txBody>
      </p:sp>
      <p:sp>
        <p:nvSpPr>
          <p:cNvPr id="3" name="Content Placeholder 2">
            <a:extLst>
              <a:ext uri="{FF2B5EF4-FFF2-40B4-BE49-F238E27FC236}">
                <a16:creationId xmlns:a16="http://schemas.microsoft.com/office/drawing/2014/main" id="{CAFEFDE3-6C52-4F77-9FA2-4CEA4A6B6D23}"/>
              </a:ext>
            </a:extLst>
          </p:cNvPr>
          <p:cNvSpPr>
            <a:spLocks noGrp="1"/>
          </p:cNvSpPr>
          <p:nvPr>
            <p:ph idx="1"/>
          </p:nvPr>
        </p:nvSpPr>
        <p:spPr/>
        <p:txBody>
          <a:bodyPr/>
          <a:lstStyle/>
          <a:p>
            <a:r>
              <a:rPr lang="en-CA" sz="2800" dirty="0"/>
              <a:t>Increased accidents</a:t>
            </a:r>
          </a:p>
          <a:p>
            <a:r>
              <a:rPr lang="en-CA" sz="2800" dirty="0"/>
              <a:t>Work absenteeism</a:t>
            </a:r>
          </a:p>
          <a:p>
            <a:r>
              <a:rPr lang="en-CA" sz="2800" dirty="0"/>
              <a:t>Poor work performance</a:t>
            </a:r>
          </a:p>
          <a:p>
            <a:r>
              <a:rPr lang="en-CA" sz="2800" dirty="0"/>
              <a:t>Lower quality of life</a:t>
            </a:r>
          </a:p>
          <a:p>
            <a:r>
              <a:rPr lang="en-CA" sz="2800" dirty="0"/>
              <a:t>Increased physical health problems</a:t>
            </a:r>
          </a:p>
          <a:p>
            <a:r>
              <a:rPr lang="en-CA" sz="2800" dirty="0"/>
              <a:t>Increased mental health problems</a:t>
            </a:r>
          </a:p>
          <a:p>
            <a:pPr marL="0" indent="0">
              <a:buNone/>
            </a:pPr>
            <a:endParaRPr lang="en-CA" dirty="0"/>
          </a:p>
        </p:txBody>
      </p:sp>
      <p:sp>
        <p:nvSpPr>
          <p:cNvPr id="4" name="Date Placeholder 3">
            <a:extLst>
              <a:ext uri="{FF2B5EF4-FFF2-40B4-BE49-F238E27FC236}">
                <a16:creationId xmlns:a16="http://schemas.microsoft.com/office/drawing/2014/main" id="{C5BC4B0F-0494-4071-B516-5A09B0B70331}"/>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CBCED99C-2168-417D-A2FF-E7D0ABF0E476}"/>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57225B52-F738-46A2-A573-A927A4DF6986}"/>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880634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88134-63F7-4DAB-A8B1-4E87F49FADB5}"/>
              </a:ext>
            </a:extLst>
          </p:cNvPr>
          <p:cNvSpPr>
            <a:spLocks noGrp="1"/>
          </p:cNvSpPr>
          <p:nvPr>
            <p:ph type="title"/>
          </p:nvPr>
        </p:nvSpPr>
        <p:spPr/>
        <p:txBody>
          <a:bodyPr/>
          <a:lstStyle/>
          <a:p>
            <a:r>
              <a:rPr lang="en-CA" dirty="0"/>
              <a:t>CBT-I Treatment Plan</a:t>
            </a:r>
          </a:p>
        </p:txBody>
      </p:sp>
      <p:sp>
        <p:nvSpPr>
          <p:cNvPr id="3" name="Content Placeholder 2">
            <a:extLst>
              <a:ext uri="{FF2B5EF4-FFF2-40B4-BE49-F238E27FC236}">
                <a16:creationId xmlns:a16="http://schemas.microsoft.com/office/drawing/2014/main" id="{DBEBD6CE-80DE-49AF-AD5A-2EE49B906B53}"/>
              </a:ext>
            </a:extLst>
          </p:cNvPr>
          <p:cNvSpPr>
            <a:spLocks noGrp="1"/>
          </p:cNvSpPr>
          <p:nvPr>
            <p:ph idx="1"/>
          </p:nvPr>
        </p:nvSpPr>
        <p:spPr/>
        <p:txBody>
          <a:bodyPr>
            <a:normAutofit/>
          </a:bodyPr>
          <a:lstStyle/>
          <a:p>
            <a:r>
              <a:rPr lang="en-CA" sz="2400" dirty="0"/>
              <a:t>From patient sleep logs:</a:t>
            </a:r>
            <a:br>
              <a:rPr lang="en-CA" sz="2400" dirty="0"/>
            </a:br>
            <a:r>
              <a:rPr lang="en-CA" sz="2400" dirty="0"/>
              <a:t>Target time in bed = 9 hours – 5 hours= 4 hours full sleep restriction</a:t>
            </a:r>
            <a:br>
              <a:rPr lang="en-CA" sz="2400" dirty="0"/>
            </a:br>
            <a:r>
              <a:rPr lang="en-CA" sz="2400" dirty="0"/>
              <a:t>Partial sleep restriction: Target time in bed = 9 hours – (50%*5 hours) = 7.5 hours</a:t>
            </a:r>
          </a:p>
          <a:p>
            <a:r>
              <a:rPr lang="en-CA" sz="2400" dirty="0"/>
              <a:t>Thus a target time of 7 hours in bed is set</a:t>
            </a:r>
          </a:p>
          <a:p>
            <a:r>
              <a:rPr lang="en-CA" sz="2400" dirty="0"/>
              <a:t>Patient must be up at 7:30am -&gt; therefore bed time moved to 12:30am</a:t>
            </a:r>
          </a:p>
        </p:txBody>
      </p:sp>
      <p:sp>
        <p:nvSpPr>
          <p:cNvPr id="4" name="Date Placeholder 3">
            <a:extLst>
              <a:ext uri="{FF2B5EF4-FFF2-40B4-BE49-F238E27FC236}">
                <a16:creationId xmlns:a16="http://schemas.microsoft.com/office/drawing/2014/main" id="{A950A628-AD25-4262-921D-221C06021FFC}"/>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4C5FF7DE-3AB6-4CDA-8137-80EA753B3EC5}"/>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A2D8B957-02D2-4A6E-893B-17F58B3E0815}"/>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5454283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88134-63F7-4DAB-A8B1-4E87F49FADB5}"/>
              </a:ext>
            </a:extLst>
          </p:cNvPr>
          <p:cNvSpPr>
            <a:spLocks noGrp="1"/>
          </p:cNvSpPr>
          <p:nvPr>
            <p:ph type="title"/>
          </p:nvPr>
        </p:nvSpPr>
        <p:spPr/>
        <p:txBody>
          <a:bodyPr/>
          <a:lstStyle/>
          <a:p>
            <a:r>
              <a:rPr lang="en-CA" dirty="0"/>
              <a:t>CBT-I Treatment Plan</a:t>
            </a:r>
          </a:p>
        </p:txBody>
      </p:sp>
      <p:sp>
        <p:nvSpPr>
          <p:cNvPr id="3" name="Content Placeholder 2">
            <a:extLst>
              <a:ext uri="{FF2B5EF4-FFF2-40B4-BE49-F238E27FC236}">
                <a16:creationId xmlns:a16="http://schemas.microsoft.com/office/drawing/2014/main" id="{DBEBD6CE-80DE-49AF-AD5A-2EE49B906B53}"/>
              </a:ext>
            </a:extLst>
          </p:cNvPr>
          <p:cNvSpPr>
            <a:spLocks noGrp="1"/>
          </p:cNvSpPr>
          <p:nvPr>
            <p:ph idx="1"/>
          </p:nvPr>
        </p:nvSpPr>
        <p:spPr/>
        <p:txBody>
          <a:bodyPr/>
          <a:lstStyle/>
          <a:p>
            <a:r>
              <a:rPr lang="en-CA" sz="2400" dirty="0"/>
              <a:t>Patient advised:</a:t>
            </a:r>
          </a:p>
          <a:p>
            <a:r>
              <a:rPr lang="en-CA" sz="2400" dirty="0"/>
              <a:t>-Do not enter bed before 12:30am</a:t>
            </a:r>
          </a:p>
          <a:p>
            <a:r>
              <a:rPr lang="en-CA" sz="2400" dirty="0"/>
              <a:t>-Wake up 7:30am on workdays, by 8:30am on weekends</a:t>
            </a:r>
          </a:p>
          <a:p>
            <a:r>
              <a:rPr lang="en-CA" sz="2400" dirty="0"/>
              <a:t>-Do not nap during the day</a:t>
            </a:r>
          </a:p>
          <a:p>
            <a:endParaRPr lang="en-CA" dirty="0"/>
          </a:p>
        </p:txBody>
      </p:sp>
      <p:sp>
        <p:nvSpPr>
          <p:cNvPr id="4" name="Date Placeholder 3">
            <a:extLst>
              <a:ext uri="{FF2B5EF4-FFF2-40B4-BE49-F238E27FC236}">
                <a16:creationId xmlns:a16="http://schemas.microsoft.com/office/drawing/2014/main" id="{A950A628-AD25-4262-921D-221C06021FFC}"/>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4C5FF7DE-3AB6-4CDA-8137-80EA753B3EC5}"/>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A2D8B957-02D2-4A6E-893B-17F58B3E0815}"/>
              </a:ext>
            </a:extLst>
          </p:cNvPr>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40207758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23BC-DA3D-4B8F-B014-AF7492169067}"/>
              </a:ext>
            </a:extLst>
          </p:cNvPr>
          <p:cNvSpPr>
            <a:spLocks noGrp="1"/>
          </p:cNvSpPr>
          <p:nvPr>
            <p:ph type="title"/>
          </p:nvPr>
        </p:nvSpPr>
        <p:spPr/>
        <p:txBody>
          <a:bodyPr/>
          <a:lstStyle/>
          <a:p>
            <a:r>
              <a:rPr lang="en-CA" dirty="0"/>
              <a:t>CBT-I Treatment Plan</a:t>
            </a:r>
          </a:p>
        </p:txBody>
      </p:sp>
      <p:sp>
        <p:nvSpPr>
          <p:cNvPr id="3" name="Content Placeholder 2">
            <a:extLst>
              <a:ext uri="{FF2B5EF4-FFF2-40B4-BE49-F238E27FC236}">
                <a16:creationId xmlns:a16="http://schemas.microsoft.com/office/drawing/2014/main" id="{60A06B2A-5CD7-4E1F-9166-7A8EFFF69CE1}"/>
              </a:ext>
            </a:extLst>
          </p:cNvPr>
          <p:cNvSpPr>
            <a:spLocks noGrp="1"/>
          </p:cNvSpPr>
          <p:nvPr>
            <p:ph idx="1"/>
          </p:nvPr>
        </p:nvSpPr>
        <p:spPr/>
        <p:txBody>
          <a:bodyPr>
            <a:normAutofit/>
          </a:bodyPr>
          <a:lstStyle/>
          <a:p>
            <a:r>
              <a:rPr lang="en-CA" sz="2400" b="1" dirty="0"/>
              <a:t>6. CBT-I Cognitive Therapy</a:t>
            </a:r>
          </a:p>
          <a:p>
            <a:r>
              <a:rPr lang="en-CA" sz="2400" dirty="0"/>
              <a:t>Patients want to sleep very much but worry they won’t fall asleep and this perpetuates the insomnia</a:t>
            </a:r>
          </a:p>
          <a:p>
            <a:r>
              <a:rPr lang="en-CA" sz="2400" dirty="0"/>
              <a:t>Can treat with relaxation techniques discussed above</a:t>
            </a:r>
          </a:p>
          <a:p>
            <a:r>
              <a:rPr lang="en-CA" sz="2400" dirty="0"/>
              <a:t>However, a cognitive approach can teach the patient to more broadly question and resolve dysfunctional thoughts which perpetuate insomnia</a:t>
            </a:r>
          </a:p>
          <a:p>
            <a:endParaRPr lang="en-CA" sz="2800" dirty="0"/>
          </a:p>
        </p:txBody>
      </p:sp>
      <p:sp>
        <p:nvSpPr>
          <p:cNvPr id="4" name="Date Placeholder 3">
            <a:extLst>
              <a:ext uri="{FF2B5EF4-FFF2-40B4-BE49-F238E27FC236}">
                <a16:creationId xmlns:a16="http://schemas.microsoft.com/office/drawing/2014/main" id="{DA4DB58F-7C9E-4B05-9EB8-46B9D9456849}"/>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E9E77581-972B-4F9D-8F75-11F7E8AB6D3A}"/>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E9E44B3B-48B7-4BE9-8E13-ACB8F34FA54A}"/>
              </a:ext>
            </a:extLst>
          </p:cNvPr>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2549167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23BC-DA3D-4B8F-B014-AF7492169067}"/>
              </a:ext>
            </a:extLst>
          </p:cNvPr>
          <p:cNvSpPr>
            <a:spLocks noGrp="1"/>
          </p:cNvSpPr>
          <p:nvPr>
            <p:ph type="title"/>
          </p:nvPr>
        </p:nvSpPr>
        <p:spPr/>
        <p:txBody>
          <a:bodyPr/>
          <a:lstStyle/>
          <a:p>
            <a:r>
              <a:rPr lang="en-CA" dirty="0"/>
              <a:t>CBT-I Treatment Plan</a:t>
            </a:r>
          </a:p>
        </p:txBody>
      </p:sp>
      <p:sp>
        <p:nvSpPr>
          <p:cNvPr id="3" name="Content Placeholder 2">
            <a:extLst>
              <a:ext uri="{FF2B5EF4-FFF2-40B4-BE49-F238E27FC236}">
                <a16:creationId xmlns:a16="http://schemas.microsoft.com/office/drawing/2014/main" id="{60A06B2A-5CD7-4E1F-9166-7A8EFFF69CE1}"/>
              </a:ext>
            </a:extLst>
          </p:cNvPr>
          <p:cNvSpPr>
            <a:spLocks noGrp="1"/>
          </p:cNvSpPr>
          <p:nvPr>
            <p:ph idx="1"/>
          </p:nvPr>
        </p:nvSpPr>
        <p:spPr/>
        <p:txBody>
          <a:bodyPr/>
          <a:lstStyle/>
          <a:p>
            <a:r>
              <a:rPr lang="en-CA" dirty="0"/>
              <a:t>Harvey 2007 cognitive model of insomnia:</a:t>
            </a:r>
          </a:p>
          <a:p>
            <a:r>
              <a:rPr lang="en-CA" dirty="0"/>
              <a:t>Insomnia maintained by:</a:t>
            </a:r>
            <a:br>
              <a:rPr lang="en-CA" dirty="0"/>
            </a:br>
            <a:r>
              <a:rPr lang="en-CA" dirty="0"/>
              <a:t>-worry and rumination</a:t>
            </a:r>
            <a:br>
              <a:rPr lang="en-CA" dirty="0"/>
            </a:br>
            <a:r>
              <a:rPr lang="en-CA" dirty="0"/>
              <a:t>-monitoring for sleep-related threat</a:t>
            </a:r>
            <a:br>
              <a:rPr lang="en-CA" dirty="0"/>
            </a:br>
            <a:r>
              <a:rPr lang="en-CA" dirty="0"/>
              <a:t>-unhelpful beliefs about sleep</a:t>
            </a:r>
            <a:br>
              <a:rPr lang="en-CA" dirty="0"/>
            </a:br>
            <a:r>
              <a:rPr lang="en-CA" dirty="0"/>
              <a:t>-misperception bout sleep</a:t>
            </a:r>
            <a:br>
              <a:rPr lang="en-CA" dirty="0"/>
            </a:br>
            <a:r>
              <a:rPr lang="en-CA" dirty="0"/>
              <a:t>-safety behaviours that maintain unhealth beliefs</a:t>
            </a:r>
          </a:p>
        </p:txBody>
      </p:sp>
      <p:sp>
        <p:nvSpPr>
          <p:cNvPr id="4" name="Date Placeholder 3">
            <a:extLst>
              <a:ext uri="{FF2B5EF4-FFF2-40B4-BE49-F238E27FC236}">
                <a16:creationId xmlns:a16="http://schemas.microsoft.com/office/drawing/2014/main" id="{DA4DB58F-7C9E-4B05-9EB8-46B9D9456849}"/>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E9E77581-972B-4F9D-8F75-11F7E8AB6D3A}"/>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E9E44B3B-48B7-4BE9-8E13-ACB8F34FA54A}"/>
              </a:ext>
            </a:extLst>
          </p:cNvPr>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13370339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23BC-DA3D-4B8F-B014-AF7492169067}"/>
              </a:ext>
            </a:extLst>
          </p:cNvPr>
          <p:cNvSpPr>
            <a:spLocks noGrp="1"/>
          </p:cNvSpPr>
          <p:nvPr>
            <p:ph type="title"/>
          </p:nvPr>
        </p:nvSpPr>
        <p:spPr/>
        <p:txBody>
          <a:bodyPr/>
          <a:lstStyle/>
          <a:p>
            <a:r>
              <a:rPr lang="en-CA" dirty="0"/>
              <a:t>Treatment of Patient</a:t>
            </a:r>
          </a:p>
        </p:txBody>
      </p:sp>
      <p:sp>
        <p:nvSpPr>
          <p:cNvPr id="3" name="Content Placeholder 2">
            <a:extLst>
              <a:ext uri="{FF2B5EF4-FFF2-40B4-BE49-F238E27FC236}">
                <a16:creationId xmlns:a16="http://schemas.microsoft.com/office/drawing/2014/main" id="{60A06B2A-5CD7-4E1F-9166-7A8EFFF69CE1}"/>
              </a:ext>
            </a:extLst>
          </p:cNvPr>
          <p:cNvSpPr>
            <a:spLocks noGrp="1"/>
          </p:cNvSpPr>
          <p:nvPr>
            <p:ph idx="1"/>
          </p:nvPr>
        </p:nvSpPr>
        <p:spPr>
          <a:xfrm>
            <a:off x="1154955" y="2603500"/>
            <a:ext cx="10486582" cy="3416300"/>
          </a:xfrm>
        </p:spPr>
        <p:txBody>
          <a:bodyPr>
            <a:noAutofit/>
          </a:bodyPr>
          <a:lstStyle/>
          <a:p>
            <a:r>
              <a:rPr lang="en-CA" sz="2400" dirty="0"/>
              <a:t>Patient had concerns about not sleep enough and performing poorly at work the next day and losing his job</a:t>
            </a:r>
          </a:p>
          <a:p>
            <a:r>
              <a:rPr lang="en-CA" sz="2400" dirty="0"/>
              <a:t>We set this as our starting therapeutic focus an approached it cognitively</a:t>
            </a:r>
          </a:p>
          <a:p>
            <a:r>
              <a:rPr lang="en-CA" sz="2400" b="1" dirty="0"/>
              <a:t>Week 1</a:t>
            </a:r>
          </a:p>
          <a:p>
            <a:r>
              <a:rPr lang="en-CA" sz="2400" dirty="0"/>
              <a:t>Using stimulus control when could not fall asleep 20 minutes after entering bed for first two days, by third day falling asleep within the 20 minutes</a:t>
            </a:r>
          </a:p>
        </p:txBody>
      </p:sp>
      <p:sp>
        <p:nvSpPr>
          <p:cNvPr id="4" name="Date Placeholder 3">
            <a:extLst>
              <a:ext uri="{FF2B5EF4-FFF2-40B4-BE49-F238E27FC236}">
                <a16:creationId xmlns:a16="http://schemas.microsoft.com/office/drawing/2014/main" id="{DA4DB58F-7C9E-4B05-9EB8-46B9D9456849}"/>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E9E77581-972B-4F9D-8F75-11F7E8AB6D3A}"/>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E9E44B3B-48B7-4BE9-8E13-ACB8F34FA54A}"/>
              </a:ext>
            </a:extLst>
          </p:cNvPr>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5682411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23BC-DA3D-4B8F-B014-AF7492169067}"/>
              </a:ext>
            </a:extLst>
          </p:cNvPr>
          <p:cNvSpPr>
            <a:spLocks noGrp="1"/>
          </p:cNvSpPr>
          <p:nvPr>
            <p:ph type="title"/>
          </p:nvPr>
        </p:nvSpPr>
        <p:spPr/>
        <p:txBody>
          <a:bodyPr/>
          <a:lstStyle/>
          <a:p>
            <a:r>
              <a:rPr lang="en-CA" dirty="0"/>
              <a:t>Treatment of Patient</a:t>
            </a:r>
          </a:p>
        </p:txBody>
      </p:sp>
      <p:sp>
        <p:nvSpPr>
          <p:cNvPr id="3" name="Content Placeholder 2">
            <a:extLst>
              <a:ext uri="{FF2B5EF4-FFF2-40B4-BE49-F238E27FC236}">
                <a16:creationId xmlns:a16="http://schemas.microsoft.com/office/drawing/2014/main" id="{60A06B2A-5CD7-4E1F-9166-7A8EFFF69CE1}"/>
              </a:ext>
            </a:extLst>
          </p:cNvPr>
          <p:cNvSpPr>
            <a:spLocks noGrp="1"/>
          </p:cNvSpPr>
          <p:nvPr>
            <p:ph idx="1"/>
          </p:nvPr>
        </p:nvSpPr>
        <p:spPr/>
        <p:txBody>
          <a:bodyPr/>
          <a:lstStyle/>
          <a:p>
            <a:r>
              <a:rPr lang="en-CA" sz="2400" dirty="0"/>
              <a:t>Reduced coffee from 4 to 2 cups, and both drank after waking while using the bright light box he purchased the week before</a:t>
            </a:r>
          </a:p>
          <a:p>
            <a:r>
              <a:rPr lang="en-CA" sz="2400" dirty="0"/>
              <a:t>Resisted the urge to nap</a:t>
            </a:r>
          </a:p>
          <a:p>
            <a:r>
              <a:rPr lang="en-CA" sz="2400" dirty="0"/>
              <a:t>Sleep restriction started: Not in bed until 12:30am and alarm set for 7:30am</a:t>
            </a:r>
          </a:p>
          <a:p>
            <a:r>
              <a:rPr lang="en-CA" sz="2400" dirty="0"/>
              <a:t>Set alarm for 8:30am on weekends</a:t>
            </a:r>
          </a:p>
          <a:p>
            <a:endParaRPr lang="en-CA" dirty="0"/>
          </a:p>
          <a:p>
            <a:endParaRPr lang="en-CA" dirty="0"/>
          </a:p>
        </p:txBody>
      </p:sp>
      <p:sp>
        <p:nvSpPr>
          <p:cNvPr id="4" name="Date Placeholder 3">
            <a:extLst>
              <a:ext uri="{FF2B5EF4-FFF2-40B4-BE49-F238E27FC236}">
                <a16:creationId xmlns:a16="http://schemas.microsoft.com/office/drawing/2014/main" id="{DA4DB58F-7C9E-4B05-9EB8-46B9D9456849}"/>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E9E77581-972B-4F9D-8F75-11F7E8AB6D3A}"/>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E9E44B3B-48B7-4BE9-8E13-ACB8F34FA54A}"/>
              </a:ext>
            </a:extLst>
          </p:cNvPr>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36384490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23BC-DA3D-4B8F-B014-AF7492169067}"/>
              </a:ext>
            </a:extLst>
          </p:cNvPr>
          <p:cNvSpPr>
            <a:spLocks noGrp="1"/>
          </p:cNvSpPr>
          <p:nvPr>
            <p:ph type="title"/>
          </p:nvPr>
        </p:nvSpPr>
        <p:spPr/>
        <p:txBody>
          <a:bodyPr/>
          <a:lstStyle/>
          <a:p>
            <a:r>
              <a:rPr lang="en-CA" dirty="0"/>
              <a:t>Treatment of Patient</a:t>
            </a:r>
          </a:p>
        </p:txBody>
      </p:sp>
      <p:sp>
        <p:nvSpPr>
          <p:cNvPr id="3" name="Content Placeholder 2">
            <a:extLst>
              <a:ext uri="{FF2B5EF4-FFF2-40B4-BE49-F238E27FC236}">
                <a16:creationId xmlns:a16="http://schemas.microsoft.com/office/drawing/2014/main" id="{60A06B2A-5CD7-4E1F-9166-7A8EFFF69CE1}"/>
              </a:ext>
            </a:extLst>
          </p:cNvPr>
          <p:cNvSpPr>
            <a:spLocks noGrp="1"/>
          </p:cNvSpPr>
          <p:nvPr>
            <p:ph idx="1"/>
          </p:nvPr>
        </p:nvSpPr>
        <p:spPr/>
        <p:txBody>
          <a:bodyPr>
            <a:normAutofit/>
          </a:bodyPr>
          <a:lstStyle/>
          <a:p>
            <a:r>
              <a:rPr lang="en-CA" sz="2400" b="1" dirty="0"/>
              <a:t>Week 2</a:t>
            </a:r>
          </a:p>
          <a:p>
            <a:r>
              <a:rPr lang="en-CA" sz="2400" dirty="0"/>
              <a:t>Continue cognitive therapy with regard to fears of not sleeping well enough</a:t>
            </a:r>
          </a:p>
          <a:p>
            <a:r>
              <a:rPr lang="en-CA" sz="2400" dirty="0"/>
              <a:t>No naps and other sleep hygiene continued</a:t>
            </a:r>
          </a:p>
          <a:p>
            <a:r>
              <a:rPr lang="en-CA" sz="2400" dirty="0"/>
              <a:t>Stimulus control used in middle of night one night at 4AM – did some light reading, and then when tired went back to bed</a:t>
            </a:r>
          </a:p>
        </p:txBody>
      </p:sp>
      <p:sp>
        <p:nvSpPr>
          <p:cNvPr id="4" name="Date Placeholder 3">
            <a:extLst>
              <a:ext uri="{FF2B5EF4-FFF2-40B4-BE49-F238E27FC236}">
                <a16:creationId xmlns:a16="http://schemas.microsoft.com/office/drawing/2014/main" id="{DA4DB58F-7C9E-4B05-9EB8-46B9D9456849}"/>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E9E77581-972B-4F9D-8F75-11F7E8AB6D3A}"/>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E9E44B3B-48B7-4BE9-8E13-ACB8F34FA54A}"/>
              </a:ext>
            </a:extLst>
          </p:cNvPr>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5412216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23BC-DA3D-4B8F-B014-AF7492169067}"/>
              </a:ext>
            </a:extLst>
          </p:cNvPr>
          <p:cNvSpPr>
            <a:spLocks noGrp="1"/>
          </p:cNvSpPr>
          <p:nvPr>
            <p:ph type="title"/>
          </p:nvPr>
        </p:nvSpPr>
        <p:spPr/>
        <p:txBody>
          <a:bodyPr/>
          <a:lstStyle/>
          <a:p>
            <a:r>
              <a:rPr lang="en-CA" dirty="0"/>
              <a:t>Treatment of Patient</a:t>
            </a:r>
          </a:p>
        </p:txBody>
      </p:sp>
      <p:sp>
        <p:nvSpPr>
          <p:cNvPr id="3" name="Content Placeholder 2">
            <a:extLst>
              <a:ext uri="{FF2B5EF4-FFF2-40B4-BE49-F238E27FC236}">
                <a16:creationId xmlns:a16="http://schemas.microsoft.com/office/drawing/2014/main" id="{60A06B2A-5CD7-4E1F-9166-7A8EFFF69CE1}"/>
              </a:ext>
            </a:extLst>
          </p:cNvPr>
          <p:cNvSpPr>
            <a:spLocks noGrp="1"/>
          </p:cNvSpPr>
          <p:nvPr>
            <p:ph idx="1"/>
          </p:nvPr>
        </p:nvSpPr>
        <p:spPr/>
        <p:txBody>
          <a:bodyPr>
            <a:normAutofit/>
          </a:bodyPr>
          <a:lstStyle/>
          <a:p>
            <a:r>
              <a:rPr lang="en-CA" sz="2400" b="1" dirty="0"/>
              <a:t>Week 3</a:t>
            </a:r>
          </a:p>
          <a:p>
            <a:r>
              <a:rPr lang="en-CA" sz="2400" dirty="0"/>
              <a:t>Patient joined gym and exercised 3 days/week</a:t>
            </a:r>
          </a:p>
          <a:p>
            <a:r>
              <a:rPr lang="en-CA" sz="2400" dirty="0"/>
              <a:t>Still using 0.5mg clonazepam (down from 1.5mg) HS</a:t>
            </a:r>
          </a:p>
          <a:p>
            <a:r>
              <a:rPr lang="en-CA" sz="2400" dirty="0"/>
              <a:t>Cognitive therapy with regards to about sleep enough, about keeping and losing job, about going forward with his life</a:t>
            </a:r>
          </a:p>
        </p:txBody>
      </p:sp>
      <p:sp>
        <p:nvSpPr>
          <p:cNvPr id="4" name="Date Placeholder 3">
            <a:extLst>
              <a:ext uri="{FF2B5EF4-FFF2-40B4-BE49-F238E27FC236}">
                <a16:creationId xmlns:a16="http://schemas.microsoft.com/office/drawing/2014/main" id="{DA4DB58F-7C9E-4B05-9EB8-46B9D9456849}"/>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E9E77581-972B-4F9D-8F75-11F7E8AB6D3A}"/>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E9E44B3B-48B7-4BE9-8E13-ACB8F34FA54A}"/>
              </a:ext>
            </a:extLst>
          </p:cNvPr>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12498897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23BC-DA3D-4B8F-B014-AF7492169067}"/>
              </a:ext>
            </a:extLst>
          </p:cNvPr>
          <p:cNvSpPr>
            <a:spLocks noGrp="1"/>
          </p:cNvSpPr>
          <p:nvPr>
            <p:ph type="title"/>
          </p:nvPr>
        </p:nvSpPr>
        <p:spPr/>
        <p:txBody>
          <a:bodyPr/>
          <a:lstStyle/>
          <a:p>
            <a:r>
              <a:rPr lang="en-CA" dirty="0"/>
              <a:t>Treatment of Patient</a:t>
            </a:r>
          </a:p>
        </p:txBody>
      </p:sp>
      <p:sp>
        <p:nvSpPr>
          <p:cNvPr id="3" name="Content Placeholder 2">
            <a:extLst>
              <a:ext uri="{FF2B5EF4-FFF2-40B4-BE49-F238E27FC236}">
                <a16:creationId xmlns:a16="http://schemas.microsoft.com/office/drawing/2014/main" id="{60A06B2A-5CD7-4E1F-9166-7A8EFFF69CE1}"/>
              </a:ext>
            </a:extLst>
          </p:cNvPr>
          <p:cNvSpPr>
            <a:spLocks noGrp="1"/>
          </p:cNvSpPr>
          <p:nvPr>
            <p:ph idx="1"/>
          </p:nvPr>
        </p:nvSpPr>
        <p:spPr/>
        <p:txBody>
          <a:bodyPr>
            <a:normAutofit/>
          </a:bodyPr>
          <a:lstStyle/>
          <a:p>
            <a:r>
              <a:rPr lang="en-CA" sz="2400" b="1" dirty="0"/>
              <a:t>Week 2</a:t>
            </a:r>
          </a:p>
          <a:p>
            <a:r>
              <a:rPr lang="en-CA" sz="2400" dirty="0" err="1"/>
              <a:t>dsf</a:t>
            </a:r>
            <a:endParaRPr lang="en-CA" sz="2400" dirty="0"/>
          </a:p>
        </p:txBody>
      </p:sp>
      <p:sp>
        <p:nvSpPr>
          <p:cNvPr id="4" name="Date Placeholder 3">
            <a:extLst>
              <a:ext uri="{FF2B5EF4-FFF2-40B4-BE49-F238E27FC236}">
                <a16:creationId xmlns:a16="http://schemas.microsoft.com/office/drawing/2014/main" id="{DA4DB58F-7C9E-4B05-9EB8-46B9D9456849}"/>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E9E77581-972B-4F9D-8F75-11F7E8AB6D3A}"/>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E9E44B3B-48B7-4BE9-8E13-ACB8F34FA54A}"/>
              </a:ext>
            </a:extLst>
          </p:cNvPr>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167139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23BC-DA3D-4B8F-B014-AF7492169067}"/>
              </a:ext>
            </a:extLst>
          </p:cNvPr>
          <p:cNvSpPr>
            <a:spLocks noGrp="1"/>
          </p:cNvSpPr>
          <p:nvPr>
            <p:ph type="title"/>
          </p:nvPr>
        </p:nvSpPr>
        <p:spPr/>
        <p:txBody>
          <a:bodyPr/>
          <a:lstStyle/>
          <a:p>
            <a:r>
              <a:rPr lang="en-CA" dirty="0"/>
              <a:t>Treatment of Patient</a:t>
            </a:r>
          </a:p>
        </p:txBody>
      </p:sp>
      <p:sp>
        <p:nvSpPr>
          <p:cNvPr id="3" name="Content Placeholder 2">
            <a:extLst>
              <a:ext uri="{FF2B5EF4-FFF2-40B4-BE49-F238E27FC236}">
                <a16:creationId xmlns:a16="http://schemas.microsoft.com/office/drawing/2014/main" id="{60A06B2A-5CD7-4E1F-9166-7A8EFFF69CE1}"/>
              </a:ext>
            </a:extLst>
          </p:cNvPr>
          <p:cNvSpPr>
            <a:spLocks noGrp="1"/>
          </p:cNvSpPr>
          <p:nvPr>
            <p:ph idx="1"/>
          </p:nvPr>
        </p:nvSpPr>
        <p:spPr/>
        <p:txBody>
          <a:bodyPr>
            <a:normAutofit/>
          </a:bodyPr>
          <a:lstStyle/>
          <a:p>
            <a:r>
              <a:rPr lang="en-CA" sz="2400" b="1" dirty="0"/>
              <a:t>Week 4</a:t>
            </a:r>
          </a:p>
          <a:p>
            <a:r>
              <a:rPr lang="en-CA" sz="2400" dirty="0"/>
              <a:t>Continue cognitive therapy</a:t>
            </a:r>
          </a:p>
          <a:p>
            <a:r>
              <a:rPr lang="en-CA" sz="2400" dirty="0"/>
              <a:t>Sleeping well and felt restored in the morning</a:t>
            </a:r>
          </a:p>
          <a:p>
            <a:r>
              <a:rPr lang="en-CA" sz="2400" dirty="0"/>
              <a:t>Sleep restriction reduced by 15 minutes so that in bed at 12:15am and alarm set to 7:30am as before</a:t>
            </a:r>
          </a:p>
        </p:txBody>
      </p:sp>
      <p:sp>
        <p:nvSpPr>
          <p:cNvPr id="4" name="Date Placeholder 3">
            <a:extLst>
              <a:ext uri="{FF2B5EF4-FFF2-40B4-BE49-F238E27FC236}">
                <a16:creationId xmlns:a16="http://schemas.microsoft.com/office/drawing/2014/main" id="{DA4DB58F-7C9E-4B05-9EB8-46B9D9456849}"/>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E9E77581-972B-4F9D-8F75-11F7E8AB6D3A}"/>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E9E44B3B-48B7-4BE9-8E13-ACB8F34FA54A}"/>
              </a:ext>
            </a:extLst>
          </p:cNvPr>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2744740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940AE-F7FF-4278-8678-0ADD984EBB4F}"/>
              </a:ext>
            </a:extLst>
          </p:cNvPr>
          <p:cNvSpPr>
            <a:spLocks noGrp="1"/>
          </p:cNvSpPr>
          <p:nvPr>
            <p:ph type="title"/>
          </p:nvPr>
        </p:nvSpPr>
        <p:spPr>
          <a:xfrm>
            <a:off x="1154953" y="973668"/>
            <a:ext cx="10188908" cy="706964"/>
          </a:xfrm>
        </p:spPr>
        <p:txBody>
          <a:bodyPr/>
          <a:lstStyle/>
          <a:p>
            <a:r>
              <a:rPr lang="en-CA" sz="3200" dirty="0"/>
              <a:t>CPAP not needed for </a:t>
            </a:r>
            <a:r>
              <a:rPr lang="en-CA" sz="3200" i="1" dirty="0"/>
              <a:t>every </a:t>
            </a:r>
            <a:r>
              <a:rPr lang="en-CA" sz="3200" dirty="0"/>
              <a:t>insomnia patient</a:t>
            </a:r>
            <a:br>
              <a:rPr lang="en-CA" sz="3200" dirty="0"/>
            </a:br>
            <a:r>
              <a:rPr lang="en-CA" sz="3200" dirty="0"/>
              <a:t>Other solutions required….</a:t>
            </a:r>
          </a:p>
        </p:txBody>
      </p:sp>
      <p:pic>
        <p:nvPicPr>
          <p:cNvPr id="8" name="Content Placeholder 7">
            <a:extLst>
              <a:ext uri="{FF2B5EF4-FFF2-40B4-BE49-F238E27FC236}">
                <a16:creationId xmlns:a16="http://schemas.microsoft.com/office/drawing/2014/main" id="{DE525954-659B-4CC2-911A-1C4A92C2C7A8}"/>
              </a:ext>
            </a:extLst>
          </p:cNvPr>
          <p:cNvPicPr>
            <a:picLocks noGrp="1" noChangeAspect="1"/>
          </p:cNvPicPr>
          <p:nvPr>
            <p:ph idx="1"/>
          </p:nvPr>
        </p:nvPicPr>
        <p:blipFill>
          <a:blip r:embed="rId2"/>
          <a:stretch>
            <a:fillRect/>
          </a:stretch>
        </p:blipFill>
        <p:spPr>
          <a:xfrm>
            <a:off x="2936147" y="2599150"/>
            <a:ext cx="6326849" cy="3667427"/>
          </a:xfrm>
        </p:spPr>
      </p:pic>
      <p:sp>
        <p:nvSpPr>
          <p:cNvPr id="4" name="Date Placeholder 3">
            <a:extLst>
              <a:ext uri="{FF2B5EF4-FFF2-40B4-BE49-F238E27FC236}">
                <a16:creationId xmlns:a16="http://schemas.microsoft.com/office/drawing/2014/main" id="{747725E0-3646-45E9-BD4D-BC22CC5949AC}"/>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8C933B88-D61C-4356-9D56-4586F975D067}"/>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EE1E8705-912F-4BD7-A859-2F7B20DFAA9D}"/>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7265019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23BC-DA3D-4B8F-B014-AF7492169067}"/>
              </a:ext>
            </a:extLst>
          </p:cNvPr>
          <p:cNvSpPr>
            <a:spLocks noGrp="1"/>
          </p:cNvSpPr>
          <p:nvPr>
            <p:ph type="title"/>
          </p:nvPr>
        </p:nvSpPr>
        <p:spPr/>
        <p:txBody>
          <a:bodyPr/>
          <a:lstStyle/>
          <a:p>
            <a:r>
              <a:rPr lang="en-CA" dirty="0"/>
              <a:t>Treatment of Patient</a:t>
            </a:r>
          </a:p>
        </p:txBody>
      </p:sp>
      <p:sp>
        <p:nvSpPr>
          <p:cNvPr id="3" name="Content Placeholder 2">
            <a:extLst>
              <a:ext uri="{FF2B5EF4-FFF2-40B4-BE49-F238E27FC236}">
                <a16:creationId xmlns:a16="http://schemas.microsoft.com/office/drawing/2014/main" id="{60A06B2A-5CD7-4E1F-9166-7A8EFFF69CE1}"/>
              </a:ext>
            </a:extLst>
          </p:cNvPr>
          <p:cNvSpPr>
            <a:spLocks noGrp="1"/>
          </p:cNvSpPr>
          <p:nvPr>
            <p:ph idx="1"/>
          </p:nvPr>
        </p:nvSpPr>
        <p:spPr/>
        <p:txBody>
          <a:bodyPr>
            <a:normAutofit/>
          </a:bodyPr>
          <a:lstStyle/>
          <a:p>
            <a:r>
              <a:rPr lang="en-CA" sz="2400" b="1" dirty="0"/>
              <a:t>Week 5</a:t>
            </a:r>
          </a:p>
          <a:p>
            <a:r>
              <a:rPr lang="en-CA" sz="2400" dirty="0"/>
              <a:t>Continue cognitive therapy</a:t>
            </a:r>
          </a:p>
          <a:p>
            <a:r>
              <a:rPr lang="en-CA" sz="2400" dirty="0"/>
              <a:t>Feeling better and more optimistic about his life going forward; no depressive symptoms</a:t>
            </a:r>
          </a:p>
          <a:p>
            <a:r>
              <a:rPr lang="en-CA" sz="2400" dirty="0"/>
              <a:t>Sleeping well</a:t>
            </a:r>
          </a:p>
          <a:p>
            <a:r>
              <a:rPr lang="en-CA" sz="2400" dirty="0"/>
              <a:t>Attempt to taper off the 0.5mg clonazepam in the next week</a:t>
            </a:r>
          </a:p>
        </p:txBody>
      </p:sp>
      <p:sp>
        <p:nvSpPr>
          <p:cNvPr id="4" name="Date Placeholder 3">
            <a:extLst>
              <a:ext uri="{FF2B5EF4-FFF2-40B4-BE49-F238E27FC236}">
                <a16:creationId xmlns:a16="http://schemas.microsoft.com/office/drawing/2014/main" id="{DA4DB58F-7C9E-4B05-9EB8-46B9D9456849}"/>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E9E77581-972B-4F9D-8F75-11F7E8AB6D3A}"/>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E9E44B3B-48B7-4BE9-8E13-ACB8F34FA54A}"/>
              </a:ext>
            </a:extLst>
          </p:cNvPr>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6543071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23BC-DA3D-4B8F-B014-AF7492169067}"/>
              </a:ext>
            </a:extLst>
          </p:cNvPr>
          <p:cNvSpPr>
            <a:spLocks noGrp="1"/>
          </p:cNvSpPr>
          <p:nvPr>
            <p:ph type="title"/>
          </p:nvPr>
        </p:nvSpPr>
        <p:spPr/>
        <p:txBody>
          <a:bodyPr/>
          <a:lstStyle/>
          <a:p>
            <a:r>
              <a:rPr lang="en-CA" dirty="0"/>
              <a:t>Treatment of Patient</a:t>
            </a:r>
          </a:p>
        </p:txBody>
      </p:sp>
      <p:sp>
        <p:nvSpPr>
          <p:cNvPr id="3" name="Content Placeholder 2">
            <a:extLst>
              <a:ext uri="{FF2B5EF4-FFF2-40B4-BE49-F238E27FC236}">
                <a16:creationId xmlns:a16="http://schemas.microsoft.com/office/drawing/2014/main" id="{60A06B2A-5CD7-4E1F-9166-7A8EFFF69CE1}"/>
              </a:ext>
            </a:extLst>
          </p:cNvPr>
          <p:cNvSpPr>
            <a:spLocks noGrp="1"/>
          </p:cNvSpPr>
          <p:nvPr>
            <p:ph idx="1"/>
          </p:nvPr>
        </p:nvSpPr>
        <p:spPr/>
        <p:txBody>
          <a:bodyPr>
            <a:normAutofit lnSpcReduction="10000"/>
          </a:bodyPr>
          <a:lstStyle/>
          <a:p>
            <a:r>
              <a:rPr lang="en-CA" sz="2400" b="1" dirty="0"/>
              <a:t>Week 7</a:t>
            </a:r>
          </a:p>
          <a:p>
            <a:r>
              <a:rPr lang="en-CA" sz="2400" dirty="0"/>
              <a:t>Stopped clonazepam and had to use stimulus control a few extra nights but by one week was sleeping well without it</a:t>
            </a:r>
          </a:p>
          <a:p>
            <a:r>
              <a:rPr lang="en-CA" sz="2400" dirty="0"/>
              <a:t>Euthymic, optimistic, sleeping well</a:t>
            </a:r>
          </a:p>
          <a:p>
            <a:r>
              <a:rPr lang="en-CA" sz="2400" dirty="0"/>
              <a:t>Another 15 minutes less sleep restriction add to target sleep time</a:t>
            </a:r>
          </a:p>
          <a:p>
            <a:r>
              <a:rPr lang="en-CA" sz="2400" dirty="0"/>
              <a:t>Follow up q3-4 weeks for a few more cognitive sessions</a:t>
            </a:r>
          </a:p>
        </p:txBody>
      </p:sp>
      <p:sp>
        <p:nvSpPr>
          <p:cNvPr id="4" name="Date Placeholder 3">
            <a:extLst>
              <a:ext uri="{FF2B5EF4-FFF2-40B4-BE49-F238E27FC236}">
                <a16:creationId xmlns:a16="http://schemas.microsoft.com/office/drawing/2014/main" id="{DA4DB58F-7C9E-4B05-9EB8-46B9D9456849}"/>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E9E77581-972B-4F9D-8F75-11F7E8AB6D3A}"/>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E9E44B3B-48B7-4BE9-8E13-ACB8F34FA54A}"/>
              </a:ext>
            </a:extLst>
          </p:cNvPr>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11917334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23BC-DA3D-4B8F-B014-AF7492169067}"/>
              </a:ext>
            </a:extLst>
          </p:cNvPr>
          <p:cNvSpPr>
            <a:spLocks noGrp="1"/>
          </p:cNvSpPr>
          <p:nvPr>
            <p:ph type="title"/>
          </p:nvPr>
        </p:nvSpPr>
        <p:spPr/>
        <p:txBody>
          <a:bodyPr/>
          <a:lstStyle/>
          <a:p>
            <a:r>
              <a:rPr lang="en-CA" dirty="0"/>
              <a:t>Psychopharmacology for Insomnia</a:t>
            </a:r>
          </a:p>
        </p:txBody>
      </p:sp>
      <p:sp>
        <p:nvSpPr>
          <p:cNvPr id="3" name="Content Placeholder 2">
            <a:extLst>
              <a:ext uri="{FF2B5EF4-FFF2-40B4-BE49-F238E27FC236}">
                <a16:creationId xmlns:a16="http://schemas.microsoft.com/office/drawing/2014/main" id="{60A06B2A-5CD7-4E1F-9166-7A8EFFF69CE1}"/>
              </a:ext>
            </a:extLst>
          </p:cNvPr>
          <p:cNvSpPr>
            <a:spLocks noGrp="1"/>
          </p:cNvSpPr>
          <p:nvPr>
            <p:ph idx="1"/>
          </p:nvPr>
        </p:nvSpPr>
        <p:spPr/>
        <p:txBody>
          <a:bodyPr>
            <a:normAutofit/>
          </a:bodyPr>
          <a:lstStyle/>
          <a:p>
            <a:r>
              <a:rPr lang="en-CA" sz="2800" dirty="0"/>
              <a:t>Patient where CBT-I is not sufficient. </a:t>
            </a:r>
          </a:p>
          <a:p>
            <a:r>
              <a:rPr lang="en-CA" sz="2800" dirty="0"/>
              <a:t>What medications can we add?</a:t>
            </a:r>
          </a:p>
          <a:p>
            <a:r>
              <a:rPr lang="en-CA" sz="2800" dirty="0"/>
              <a:t>Consider evidenced-based table from Centre for Effective Practice 2017 </a:t>
            </a:r>
          </a:p>
          <a:p>
            <a:endParaRPr lang="en-CA" sz="2800" dirty="0"/>
          </a:p>
        </p:txBody>
      </p:sp>
      <p:sp>
        <p:nvSpPr>
          <p:cNvPr id="4" name="Date Placeholder 3">
            <a:extLst>
              <a:ext uri="{FF2B5EF4-FFF2-40B4-BE49-F238E27FC236}">
                <a16:creationId xmlns:a16="http://schemas.microsoft.com/office/drawing/2014/main" id="{DA4DB58F-7C9E-4B05-9EB8-46B9D9456849}"/>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E9E77581-972B-4F9D-8F75-11F7E8AB6D3A}"/>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E9E44B3B-48B7-4BE9-8E13-ACB8F34FA54A}"/>
              </a:ext>
            </a:extLst>
          </p:cNvPr>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616548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23BC-DA3D-4B8F-B014-AF7492169067}"/>
              </a:ext>
            </a:extLst>
          </p:cNvPr>
          <p:cNvSpPr>
            <a:spLocks noGrp="1"/>
          </p:cNvSpPr>
          <p:nvPr>
            <p:ph type="title"/>
          </p:nvPr>
        </p:nvSpPr>
        <p:spPr/>
        <p:txBody>
          <a:bodyPr/>
          <a:lstStyle/>
          <a:p>
            <a:r>
              <a:rPr lang="en-CA" dirty="0"/>
              <a:t>Psychopharmacology for Insomnia</a:t>
            </a:r>
          </a:p>
        </p:txBody>
      </p:sp>
      <p:sp>
        <p:nvSpPr>
          <p:cNvPr id="3" name="Content Placeholder 2">
            <a:extLst>
              <a:ext uri="{FF2B5EF4-FFF2-40B4-BE49-F238E27FC236}">
                <a16:creationId xmlns:a16="http://schemas.microsoft.com/office/drawing/2014/main" id="{60A06B2A-5CD7-4E1F-9166-7A8EFFF69CE1}"/>
              </a:ext>
            </a:extLst>
          </p:cNvPr>
          <p:cNvSpPr>
            <a:spLocks noGrp="1"/>
          </p:cNvSpPr>
          <p:nvPr>
            <p:ph idx="1"/>
          </p:nvPr>
        </p:nvSpPr>
        <p:spPr>
          <a:xfrm>
            <a:off x="1154955" y="2603500"/>
            <a:ext cx="10486582" cy="3416300"/>
          </a:xfrm>
        </p:spPr>
        <p:txBody>
          <a:bodyPr>
            <a:normAutofit lnSpcReduction="10000"/>
          </a:bodyPr>
          <a:lstStyle/>
          <a:p>
            <a:r>
              <a:rPr lang="en-CA" sz="2800" b="1" dirty="0"/>
              <a:t>Benzodiazepines: </a:t>
            </a:r>
            <a:br>
              <a:rPr lang="en-CA" sz="2800" dirty="0"/>
            </a:br>
            <a:r>
              <a:rPr lang="en-CA" sz="2800" b="1" dirty="0"/>
              <a:t>Temazepam 15- 30mg HS </a:t>
            </a:r>
            <a:r>
              <a:rPr lang="en-CA" sz="1600" dirty="0"/>
              <a:t>(2 hrs before HS better)(Restoril)</a:t>
            </a:r>
            <a:endParaRPr lang="en-CA" sz="2800" b="1" dirty="0"/>
          </a:p>
          <a:p>
            <a:r>
              <a:rPr lang="en-CA" sz="2800" dirty="0"/>
              <a:t>FDA approved for short-term treatment of insomnia</a:t>
            </a:r>
            <a:endParaRPr lang="en-CA" sz="2800" b="1" dirty="0"/>
          </a:p>
          <a:p>
            <a:r>
              <a:rPr lang="en-CA" sz="2800" dirty="0"/>
              <a:t>Risk of dependence</a:t>
            </a:r>
          </a:p>
          <a:p>
            <a:r>
              <a:rPr lang="en-CA" sz="2800" dirty="0"/>
              <a:t>Low-moderate risk of morning hangover (intermediate half-life 8-15 hrs)</a:t>
            </a:r>
          </a:p>
          <a:p>
            <a:r>
              <a:rPr lang="en-CA" sz="2800" dirty="0"/>
              <a:t>Risk of dizziness, confusion, falls/fracture – avoid in elderly</a:t>
            </a:r>
          </a:p>
          <a:p>
            <a:endParaRPr lang="en-CA" sz="2800" b="1" dirty="0"/>
          </a:p>
        </p:txBody>
      </p:sp>
      <p:sp>
        <p:nvSpPr>
          <p:cNvPr id="4" name="Date Placeholder 3">
            <a:extLst>
              <a:ext uri="{FF2B5EF4-FFF2-40B4-BE49-F238E27FC236}">
                <a16:creationId xmlns:a16="http://schemas.microsoft.com/office/drawing/2014/main" id="{DA4DB58F-7C9E-4B05-9EB8-46B9D9456849}"/>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E9E77581-972B-4F9D-8F75-11F7E8AB6D3A}"/>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E9E44B3B-48B7-4BE9-8E13-ACB8F34FA54A}"/>
              </a:ext>
            </a:extLst>
          </p:cNvPr>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18957105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23BC-DA3D-4B8F-B014-AF7492169067}"/>
              </a:ext>
            </a:extLst>
          </p:cNvPr>
          <p:cNvSpPr>
            <a:spLocks noGrp="1"/>
          </p:cNvSpPr>
          <p:nvPr>
            <p:ph type="title"/>
          </p:nvPr>
        </p:nvSpPr>
        <p:spPr/>
        <p:txBody>
          <a:bodyPr/>
          <a:lstStyle/>
          <a:p>
            <a:r>
              <a:rPr lang="en-CA" dirty="0"/>
              <a:t>Psychopharmacology for Insomnia</a:t>
            </a:r>
          </a:p>
        </p:txBody>
      </p:sp>
      <p:sp>
        <p:nvSpPr>
          <p:cNvPr id="3" name="Content Placeholder 2">
            <a:extLst>
              <a:ext uri="{FF2B5EF4-FFF2-40B4-BE49-F238E27FC236}">
                <a16:creationId xmlns:a16="http://schemas.microsoft.com/office/drawing/2014/main" id="{60A06B2A-5CD7-4E1F-9166-7A8EFFF69CE1}"/>
              </a:ext>
            </a:extLst>
          </p:cNvPr>
          <p:cNvSpPr>
            <a:spLocks noGrp="1"/>
          </p:cNvSpPr>
          <p:nvPr>
            <p:ph idx="1"/>
          </p:nvPr>
        </p:nvSpPr>
        <p:spPr>
          <a:xfrm>
            <a:off x="1154955" y="2603500"/>
            <a:ext cx="10035784" cy="3416300"/>
          </a:xfrm>
        </p:spPr>
        <p:txBody>
          <a:bodyPr>
            <a:normAutofit/>
          </a:bodyPr>
          <a:lstStyle/>
          <a:p>
            <a:r>
              <a:rPr lang="en-CA" sz="2800" b="1" dirty="0"/>
              <a:t>Z-drugs:</a:t>
            </a:r>
            <a:br>
              <a:rPr lang="en-CA" sz="2800" b="1" dirty="0"/>
            </a:br>
            <a:r>
              <a:rPr lang="en-CA" sz="2800" b="1" dirty="0"/>
              <a:t>Zopiclone 3.75 – 7.5mg HS </a:t>
            </a:r>
            <a:r>
              <a:rPr lang="en-CA" sz="1600" dirty="0"/>
              <a:t>(</a:t>
            </a:r>
            <a:r>
              <a:rPr lang="en-CA" sz="1600" dirty="0" err="1"/>
              <a:t>Imovane</a:t>
            </a:r>
            <a:r>
              <a:rPr lang="en-CA" sz="1600" dirty="0"/>
              <a:t>)</a:t>
            </a:r>
            <a:br>
              <a:rPr lang="en-CA" sz="2800" b="1" dirty="0"/>
            </a:br>
            <a:r>
              <a:rPr lang="en-CA" sz="2800" dirty="0"/>
              <a:t>Zolpidem </a:t>
            </a:r>
            <a:r>
              <a:rPr lang="en-CA" sz="1600" dirty="0"/>
              <a:t>(Ambien USA) (</a:t>
            </a:r>
            <a:r>
              <a:rPr lang="en-CA" sz="1600" dirty="0" err="1"/>
              <a:t>Sublinox</a:t>
            </a:r>
            <a:r>
              <a:rPr lang="en-CA" sz="1600" dirty="0"/>
              <a:t> Canada)</a:t>
            </a:r>
          </a:p>
          <a:p>
            <a:r>
              <a:rPr lang="en-CA" sz="2800" dirty="0"/>
              <a:t>FDA approved for treatment of insomnia</a:t>
            </a:r>
          </a:p>
          <a:p>
            <a:r>
              <a:rPr lang="en-CA" sz="2800" dirty="0"/>
              <a:t>Risk of dependence</a:t>
            </a:r>
            <a:r>
              <a:rPr lang="en-CA" sz="2800" b="1" dirty="0"/>
              <a:t> </a:t>
            </a:r>
          </a:p>
          <a:p>
            <a:r>
              <a:rPr lang="en-CA" sz="2800" dirty="0"/>
              <a:t>Risk of sedation, dizziness, amnesia, metallic aftertaste</a:t>
            </a:r>
          </a:p>
        </p:txBody>
      </p:sp>
      <p:sp>
        <p:nvSpPr>
          <p:cNvPr id="4" name="Date Placeholder 3">
            <a:extLst>
              <a:ext uri="{FF2B5EF4-FFF2-40B4-BE49-F238E27FC236}">
                <a16:creationId xmlns:a16="http://schemas.microsoft.com/office/drawing/2014/main" id="{DA4DB58F-7C9E-4B05-9EB8-46B9D9456849}"/>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E9E77581-972B-4F9D-8F75-11F7E8AB6D3A}"/>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E9E44B3B-48B7-4BE9-8E13-ACB8F34FA54A}"/>
              </a:ext>
            </a:extLst>
          </p:cNvPr>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18883744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23BC-DA3D-4B8F-B014-AF7492169067}"/>
              </a:ext>
            </a:extLst>
          </p:cNvPr>
          <p:cNvSpPr>
            <a:spLocks noGrp="1"/>
          </p:cNvSpPr>
          <p:nvPr>
            <p:ph type="title"/>
          </p:nvPr>
        </p:nvSpPr>
        <p:spPr/>
        <p:txBody>
          <a:bodyPr/>
          <a:lstStyle/>
          <a:p>
            <a:r>
              <a:rPr lang="en-CA" dirty="0"/>
              <a:t>Psychopharmacology for Insomnia</a:t>
            </a:r>
          </a:p>
        </p:txBody>
      </p:sp>
      <p:sp>
        <p:nvSpPr>
          <p:cNvPr id="3" name="Content Placeholder 2">
            <a:extLst>
              <a:ext uri="{FF2B5EF4-FFF2-40B4-BE49-F238E27FC236}">
                <a16:creationId xmlns:a16="http://schemas.microsoft.com/office/drawing/2014/main" id="{60A06B2A-5CD7-4E1F-9166-7A8EFFF69CE1}"/>
              </a:ext>
            </a:extLst>
          </p:cNvPr>
          <p:cNvSpPr>
            <a:spLocks noGrp="1"/>
          </p:cNvSpPr>
          <p:nvPr>
            <p:ph idx="1"/>
          </p:nvPr>
        </p:nvSpPr>
        <p:spPr/>
        <p:txBody>
          <a:bodyPr>
            <a:normAutofit lnSpcReduction="10000"/>
          </a:bodyPr>
          <a:lstStyle/>
          <a:p>
            <a:r>
              <a:rPr lang="en-CA" sz="2800" b="1" dirty="0"/>
              <a:t>Antidepressants:</a:t>
            </a:r>
          </a:p>
          <a:p>
            <a:r>
              <a:rPr lang="en-CA" sz="2800" b="1" dirty="0"/>
              <a:t>Doxepin 3-6mg HS  </a:t>
            </a:r>
            <a:r>
              <a:rPr lang="en-CA" sz="1600" dirty="0"/>
              <a:t>(</a:t>
            </a:r>
            <a:r>
              <a:rPr lang="en-CA" sz="1600" dirty="0" err="1"/>
              <a:t>Sinequan</a:t>
            </a:r>
            <a:r>
              <a:rPr lang="en-CA" sz="1600" dirty="0"/>
              <a:t>, </a:t>
            </a:r>
            <a:r>
              <a:rPr lang="en-CA" sz="1600" dirty="0" err="1"/>
              <a:t>Silenor</a:t>
            </a:r>
            <a:r>
              <a:rPr lang="en-CA" sz="1600" dirty="0"/>
              <a:t>)</a:t>
            </a:r>
          </a:p>
          <a:p>
            <a:r>
              <a:rPr lang="en-CA" sz="2800" dirty="0"/>
              <a:t>Typically prescribed at 75-150 - 300mg for depression, but works at 3-6mg for insomnia</a:t>
            </a:r>
          </a:p>
          <a:p>
            <a:r>
              <a:rPr lang="en-CA" sz="2800" dirty="0"/>
              <a:t>FDA approved for insomnia</a:t>
            </a:r>
          </a:p>
          <a:p>
            <a:r>
              <a:rPr lang="en-CA" sz="2800" dirty="0"/>
              <a:t>Minimal risk of dependence</a:t>
            </a:r>
          </a:p>
          <a:p>
            <a:r>
              <a:rPr lang="en-CA" sz="2800" dirty="0"/>
              <a:t>Anticholinergic effects at higher doses</a:t>
            </a:r>
          </a:p>
        </p:txBody>
      </p:sp>
      <p:sp>
        <p:nvSpPr>
          <p:cNvPr id="4" name="Date Placeholder 3">
            <a:extLst>
              <a:ext uri="{FF2B5EF4-FFF2-40B4-BE49-F238E27FC236}">
                <a16:creationId xmlns:a16="http://schemas.microsoft.com/office/drawing/2014/main" id="{DA4DB58F-7C9E-4B05-9EB8-46B9D9456849}"/>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E9E77581-972B-4F9D-8F75-11F7E8AB6D3A}"/>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E9E44B3B-48B7-4BE9-8E13-ACB8F34FA54A}"/>
              </a:ext>
            </a:extLst>
          </p:cNvPr>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13486752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23BC-DA3D-4B8F-B014-AF7492169067}"/>
              </a:ext>
            </a:extLst>
          </p:cNvPr>
          <p:cNvSpPr>
            <a:spLocks noGrp="1"/>
          </p:cNvSpPr>
          <p:nvPr>
            <p:ph type="title"/>
          </p:nvPr>
        </p:nvSpPr>
        <p:spPr/>
        <p:txBody>
          <a:bodyPr/>
          <a:lstStyle/>
          <a:p>
            <a:r>
              <a:rPr lang="en-CA" dirty="0"/>
              <a:t>Psychopharmacology for Insomnia</a:t>
            </a:r>
          </a:p>
        </p:txBody>
      </p:sp>
      <p:sp>
        <p:nvSpPr>
          <p:cNvPr id="3" name="Content Placeholder 2">
            <a:extLst>
              <a:ext uri="{FF2B5EF4-FFF2-40B4-BE49-F238E27FC236}">
                <a16:creationId xmlns:a16="http://schemas.microsoft.com/office/drawing/2014/main" id="{60A06B2A-5CD7-4E1F-9166-7A8EFFF69CE1}"/>
              </a:ext>
            </a:extLst>
          </p:cNvPr>
          <p:cNvSpPr>
            <a:spLocks noGrp="1"/>
          </p:cNvSpPr>
          <p:nvPr>
            <p:ph idx="1"/>
          </p:nvPr>
        </p:nvSpPr>
        <p:spPr/>
        <p:txBody>
          <a:bodyPr>
            <a:normAutofit fontScale="92500" lnSpcReduction="10000"/>
          </a:bodyPr>
          <a:lstStyle/>
          <a:p>
            <a:r>
              <a:rPr lang="en-CA" sz="2800" b="1" dirty="0"/>
              <a:t>Antidepressants:</a:t>
            </a:r>
          </a:p>
          <a:p>
            <a:r>
              <a:rPr lang="en-CA" sz="2800" b="1" dirty="0"/>
              <a:t>Trazodone 25 – 150mg HS  </a:t>
            </a:r>
            <a:r>
              <a:rPr lang="en-CA" sz="1600" dirty="0"/>
              <a:t>(</a:t>
            </a:r>
            <a:r>
              <a:rPr lang="en-CA" sz="1600" dirty="0" err="1"/>
              <a:t>Desyrel</a:t>
            </a:r>
            <a:r>
              <a:rPr lang="en-CA" sz="1600" dirty="0"/>
              <a:t>)</a:t>
            </a:r>
          </a:p>
          <a:p>
            <a:r>
              <a:rPr lang="en-CA" sz="2800" dirty="0"/>
              <a:t>FDA approved for depression, not insomnia</a:t>
            </a:r>
          </a:p>
          <a:p>
            <a:r>
              <a:rPr lang="en-CA" sz="2800" dirty="0"/>
              <a:t>Evidence for insomnia limited (</a:t>
            </a:r>
            <a:r>
              <a:rPr lang="en-CA" sz="2800" dirty="0" err="1"/>
              <a:t>anecodatally</a:t>
            </a:r>
            <a:r>
              <a:rPr lang="en-CA" sz="2800" dirty="0"/>
              <a:t> +)</a:t>
            </a:r>
          </a:p>
          <a:p>
            <a:r>
              <a:rPr lang="en-CA" sz="2800" dirty="0"/>
              <a:t>Minimal risk of dependence</a:t>
            </a:r>
          </a:p>
          <a:p>
            <a:r>
              <a:rPr lang="en-CA" sz="2800" dirty="0"/>
              <a:t>Low anticholinergic effects</a:t>
            </a:r>
          </a:p>
          <a:p>
            <a:r>
              <a:rPr lang="en-CA" sz="2800" dirty="0"/>
              <a:t>Risk – ortho hypotension, rare priapism</a:t>
            </a:r>
          </a:p>
        </p:txBody>
      </p:sp>
      <p:sp>
        <p:nvSpPr>
          <p:cNvPr id="4" name="Date Placeholder 3">
            <a:extLst>
              <a:ext uri="{FF2B5EF4-FFF2-40B4-BE49-F238E27FC236}">
                <a16:creationId xmlns:a16="http://schemas.microsoft.com/office/drawing/2014/main" id="{DA4DB58F-7C9E-4B05-9EB8-46B9D9456849}"/>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E9E77581-972B-4F9D-8F75-11F7E8AB6D3A}"/>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E9E44B3B-48B7-4BE9-8E13-ACB8F34FA54A}"/>
              </a:ext>
            </a:extLst>
          </p:cNvPr>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5391049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23BC-DA3D-4B8F-B014-AF7492169067}"/>
              </a:ext>
            </a:extLst>
          </p:cNvPr>
          <p:cNvSpPr>
            <a:spLocks noGrp="1"/>
          </p:cNvSpPr>
          <p:nvPr>
            <p:ph type="title"/>
          </p:nvPr>
        </p:nvSpPr>
        <p:spPr/>
        <p:txBody>
          <a:bodyPr/>
          <a:lstStyle/>
          <a:p>
            <a:r>
              <a:rPr lang="en-CA" dirty="0"/>
              <a:t>Psychopharmacology for Insomnia</a:t>
            </a:r>
          </a:p>
        </p:txBody>
      </p:sp>
      <p:sp>
        <p:nvSpPr>
          <p:cNvPr id="3" name="Content Placeholder 2">
            <a:extLst>
              <a:ext uri="{FF2B5EF4-FFF2-40B4-BE49-F238E27FC236}">
                <a16:creationId xmlns:a16="http://schemas.microsoft.com/office/drawing/2014/main" id="{60A06B2A-5CD7-4E1F-9166-7A8EFFF69CE1}"/>
              </a:ext>
            </a:extLst>
          </p:cNvPr>
          <p:cNvSpPr>
            <a:spLocks noGrp="1"/>
          </p:cNvSpPr>
          <p:nvPr>
            <p:ph idx="1"/>
          </p:nvPr>
        </p:nvSpPr>
        <p:spPr/>
        <p:txBody>
          <a:bodyPr>
            <a:normAutofit/>
          </a:bodyPr>
          <a:lstStyle/>
          <a:p>
            <a:r>
              <a:rPr lang="en-CA" sz="2800" b="1" dirty="0"/>
              <a:t>Antidepressants:</a:t>
            </a:r>
          </a:p>
          <a:p>
            <a:r>
              <a:rPr lang="en-CA" sz="2800" b="1" dirty="0"/>
              <a:t>L-tryptophan .5 – 2gm </a:t>
            </a:r>
            <a:r>
              <a:rPr lang="en-CA" sz="1600" dirty="0"/>
              <a:t>(</a:t>
            </a:r>
            <a:r>
              <a:rPr lang="en-CA" sz="1600" dirty="0" err="1"/>
              <a:t>Tryptan</a:t>
            </a:r>
            <a:r>
              <a:rPr lang="en-CA" sz="1600" dirty="0"/>
              <a:t>)</a:t>
            </a:r>
          </a:p>
          <a:p>
            <a:r>
              <a:rPr lang="en-CA" sz="2800" dirty="0"/>
              <a:t>Indicated as adjunct for affective disorders, less strong evidence for insomnia</a:t>
            </a:r>
          </a:p>
          <a:p>
            <a:r>
              <a:rPr lang="en-CA" sz="2800" dirty="0"/>
              <a:t>Risk of serotonin syndrome with SSRIs, MAOIs</a:t>
            </a:r>
          </a:p>
          <a:p>
            <a:r>
              <a:rPr lang="en-CA" sz="2800" dirty="0"/>
              <a:t>Risks – dry mouth, drowsiness, dizziness, GI upset</a:t>
            </a:r>
          </a:p>
          <a:p>
            <a:endParaRPr lang="en-CA" sz="2800" dirty="0"/>
          </a:p>
        </p:txBody>
      </p:sp>
      <p:sp>
        <p:nvSpPr>
          <p:cNvPr id="4" name="Date Placeholder 3">
            <a:extLst>
              <a:ext uri="{FF2B5EF4-FFF2-40B4-BE49-F238E27FC236}">
                <a16:creationId xmlns:a16="http://schemas.microsoft.com/office/drawing/2014/main" id="{DA4DB58F-7C9E-4B05-9EB8-46B9D9456849}"/>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E9E77581-972B-4F9D-8F75-11F7E8AB6D3A}"/>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E9E44B3B-48B7-4BE9-8E13-ACB8F34FA54A}"/>
              </a:ext>
            </a:extLst>
          </p:cNvPr>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26414047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23BC-DA3D-4B8F-B014-AF7492169067}"/>
              </a:ext>
            </a:extLst>
          </p:cNvPr>
          <p:cNvSpPr>
            <a:spLocks noGrp="1"/>
          </p:cNvSpPr>
          <p:nvPr>
            <p:ph type="title"/>
          </p:nvPr>
        </p:nvSpPr>
        <p:spPr/>
        <p:txBody>
          <a:bodyPr/>
          <a:lstStyle/>
          <a:p>
            <a:r>
              <a:rPr lang="en-CA" dirty="0"/>
              <a:t>Psychopharmacology for Insomnia</a:t>
            </a:r>
          </a:p>
        </p:txBody>
      </p:sp>
      <p:sp>
        <p:nvSpPr>
          <p:cNvPr id="3" name="Content Placeholder 2">
            <a:extLst>
              <a:ext uri="{FF2B5EF4-FFF2-40B4-BE49-F238E27FC236}">
                <a16:creationId xmlns:a16="http://schemas.microsoft.com/office/drawing/2014/main" id="{60A06B2A-5CD7-4E1F-9166-7A8EFFF69CE1}"/>
              </a:ext>
            </a:extLst>
          </p:cNvPr>
          <p:cNvSpPr>
            <a:spLocks noGrp="1"/>
          </p:cNvSpPr>
          <p:nvPr>
            <p:ph idx="1"/>
          </p:nvPr>
        </p:nvSpPr>
        <p:spPr/>
        <p:txBody>
          <a:bodyPr>
            <a:normAutofit lnSpcReduction="10000"/>
          </a:bodyPr>
          <a:lstStyle/>
          <a:p>
            <a:r>
              <a:rPr lang="en-CA" sz="2800" b="1" dirty="0"/>
              <a:t>Over the Counter:</a:t>
            </a:r>
          </a:p>
          <a:p>
            <a:r>
              <a:rPr lang="en-CA" sz="2800" b="1" dirty="0"/>
              <a:t>Melatonin 0.5 – 5mg HS</a:t>
            </a:r>
          </a:p>
          <a:p>
            <a:r>
              <a:rPr lang="en-CA" sz="2800" dirty="0"/>
              <a:t>Modest decrease in sleep onset latency and increase in total sleep time and sleep quality</a:t>
            </a:r>
          </a:p>
          <a:p>
            <a:r>
              <a:rPr lang="en-CA" sz="2800" dirty="0"/>
              <a:t>No apparent dependence </a:t>
            </a:r>
          </a:p>
          <a:p>
            <a:r>
              <a:rPr lang="en-CA" sz="2800" dirty="0"/>
              <a:t>Risk of fatigue, headache, dizziness, irritability, abdominal cramps</a:t>
            </a:r>
          </a:p>
        </p:txBody>
      </p:sp>
      <p:sp>
        <p:nvSpPr>
          <p:cNvPr id="4" name="Date Placeholder 3">
            <a:extLst>
              <a:ext uri="{FF2B5EF4-FFF2-40B4-BE49-F238E27FC236}">
                <a16:creationId xmlns:a16="http://schemas.microsoft.com/office/drawing/2014/main" id="{DA4DB58F-7C9E-4B05-9EB8-46B9D9456849}"/>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E9E77581-972B-4F9D-8F75-11F7E8AB6D3A}"/>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E9E44B3B-48B7-4BE9-8E13-ACB8F34FA54A}"/>
              </a:ext>
            </a:extLst>
          </p:cNvPr>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20672360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23BC-DA3D-4B8F-B014-AF7492169067}"/>
              </a:ext>
            </a:extLst>
          </p:cNvPr>
          <p:cNvSpPr>
            <a:spLocks noGrp="1"/>
          </p:cNvSpPr>
          <p:nvPr>
            <p:ph type="title"/>
          </p:nvPr>
        </p:nvSpPr>
        <p:spPr/>
        <p:txBody>
          <a:bodyPr/>
          <a:lstStyle/>
          <a:p>
            <a:r>
              <a:rPr lang="en-CA" dirty="0"/>
              <a:t>Psychopharmacology for Insomnia</a:t>
            </a:r>
          </a:p>
        </p:txBody>
      </p:sp>
      <p:sp>
        <p:nvSpPr>
          <p:cNvPr id="3" name="Content Placeholder 2">
            <a:extLst>
              <a:ext uri="{FF2B5EF4-FFF2-40B4-BE49-F238E27FC236}">
                <a16:creationId xmlns:a16="http://schemas.microsoft.com/office/drawing/2014/main" id="{60A06B2A-5CD7-4E1F-9166-7A8EFFF69CE1}"/>
              </a:ext>
            </a:extLst>
          </p:cNvPr>
          <p:cNvSpPr>
            <a:spLocks noGrp="1"/>
          </p:cNvSpPr>
          <p:nvPr>
            <p:ph idx="1"/>
          </p:nvPr>
        </p:nvSpPr>
        <p:spPr/>
        <p:txBody>
          <a:bodyPr>
            <a:normAutofit/>
          </a:bodyPr>
          <a:lstStyle/>
          <a:p>
            <a:r>
              <a:rPr lang="en-CA" sz="2800" b="1" dirty="0"/>
              <a:t>Over the Counter:</a:t>
            </a:r>
          </a:p>
          <a:p>
            <a:r>
              <a:rPr lang="en-CA" sz="2800" b="1" dirty="0"/>
              <a:t>Valerian Root</a:t>
            </a:r>
          </a:p>
          <a:p>
            <a:r>
              <a:rPr lang="en-CA" sz="2800" dirty="0"/>
              <a:t>Limited evidence for insomnia</a:t>
            </a:r>
          </a:p>
          <a:p>
            <a:r>
              <a:rPr lang="en-CA" sz="2800" dirty="0"/>
              <a:t>Purity concerns</a:t>
            </a:r>
          </a:p>
          <a:p>
            <a:r>
              <a:rPr lang="en-CA" sz="2800" dirty="0"/>
              <a:t>Risk of headache, dizziness, nausea, rare hepatotoxicity</a:t>
            </a:r>
          </a:p>
        </p:txBody>
      </p:sp>
      <p:sp>
        <p:nvSpPr>
          <p:cNvPr id="4" name="Date Placeholder 3">
            <a:extLst>
              <a:ext uri="{FF2B5EF4-FFF2-40B4-BE49-F238E27FC236}">
                <a16:creationId xmlns:a16="http://schemas.microsoft.com/office/drawing/2014/main" id="{DA4DB58F-7C9E-4B05-9EB8-46B9D9456849}"/>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E9E77581-972B-4F9D-8F75-11F7E8AB6D3A}"/>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E9E44B3B-48B7-4BE9-8E13-ACB8F34FA54A}"/>
              </a:ext>
            </a:extLst>
          </p:cNvPr>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4206943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987F1-BDF9-4B28-81FC-72E8D5886F77}"/>
              </a:ext>
            </a:extLst>
          </p:cNvPr>
          <p:cNvSpPr>
            <a:spLocks noGrp="1"/>
          </p:cNvSpPr>
          <p:nvPr>
            <p:ph type="title"/>
          </p:nvPr>
        </p:nvSpPr>
        <p:spPr/>
        <p:txBody>
          <a:bodyPr/>
          <a:lstStyle/>
          <a:p>
            <a:r>
              <a:rPr lang="en-CA" dirty="0"/>
              <a:t>Objectives of Talk		</a:t>
            </a:r>
          </a:p>
        </p:txBody>
      </p:sp>
      <p:sp>
        <p:nvSpPr>
          <p:cNvPr id="3" name="Content Placeholder 2">
            <a:extLst>
              <a:ext uri="{FF2B5EF4-FFF2-40B4-BE49-F238E27FC236}">
                <a16:creationId xmlns:a16="http://schemas.microsoft.com/office/drawing/2014/main" id="{25E2246C-E839-4688-8CB5-B87A595983C7}"/>
              </a:ext>
            </a:extLst>
          </p:cNvPr>
          <p:cNvSpPr>
            <a:spLocks noGrp="1"/>
          </p:cNvSpPr>
          <p:nvPr>
            <p:ph idx="1"/>
          </p:nvPr>
        </p:nvSpPr>
        <p:spPr>
          <a:xfrm>
            <a:off x="1154955" y="2603500"/>
            <a:ext cx="10035784" cy="3416300"/>
          </a:xfrm>
        </p:spPr>
        <p:txBody>
          <a:bodyPr>
            <a:normAutofit fontScale="92500"/>
          </a:bodyPr>
          <a:lstStyle/>
          <a:p>
            <a:r>
              <a:rPr lang="en-CA" sz="2800" dirty="0"/>
              <a:t>1. Gentle overview of sleep basics</a:t>
            </a:r>
          </a:p>
          <a:p>
            <a:r>
              <a:rPr lang="en-CA" sz="2800" dirty="0"/>
              <a:t>2. A patient in primary practice complains about insomnia – approach to diagnosis, psychotherapy, psychopharmacology and other treatments</a:t>
            </a:r>
          </a:p>
          <a:p>
            <a:r>
              <a:rPr lang="en-CA" sz="2800" dirty="0"/>
              <a:t>3. A patient in mental health practice complains about insomnia – approach to diagnosis, psychotherapy, psychopharmacology and other treatments</a:t>
            </a:r>
          </a:p>
          <a:p>
            <a:endParaRPr lang="en-CA" dirty="0"/>
          </a:p>
        </p:txBody>
      </p:sp>
      <p:sp>
        <p:nvSpPr>
          <p:cNvPr id="4" name="Date Placeholder 3">
            <a:extLst>
              <a:ext uri="{FF2B5EF4-FFF2-40B4-BE49-F238E27FC236}">
                <a16:creationId xmlns:a16="http://schemas.microsoft.com/office/drawing/2014/main" id="{CE5F93E9-9466-46A8-8C68-FC609AB105B8}"/>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5478113C-FC4D-4D88-B2E3-80B26C15D718}"/>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8C58DDB7-3B21-4794-A4DA-AC56529AC3C8}"/>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41529121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23BC-DA3D-4B8F-B014-AF7492169067}"/>
              </a:ext>
            </a:extLst>
          </p:cNvPr>
          <p:cNvSpPr>
            <a:spLocks noGrp="1"/>
          </p:cNvSpPr>
          <p:nvPr>
            <p:ph type="title"/>
          </p:nvPr>
        </p:nvSpPr>
        <p:spPr/>
        <p:txBody>
          <a:bodyPr/>
          <a:lstStyle/>
          <a:p>
            <a:r>
              <a:rPr lang="en-CA" dirty="0"/>
              <a:t>Psychopharmacology for Insomnia</a:t>
            </a:r>
          </a:p>
        </p:txBody>
      </p:sp>
      <p:sp>
        <p:nvSpPr>
          <p:cNvPr id="3" name="Content Placeholder 2">
            <a:extLst>
              <a:ext uri="{FF2B5EF4-FFF2-40B4-BE49-F238E27FC236}">
                <a16:creationId xmlns:a16="http://schemas.microsoft.com/office/drawing/2014/main" id="{60A06B2A-5CD7-4E1F-9166-7A8EFFF69CE1}"/>
              </a:ext>
            </a:extLst>
          </p:cNvPr>
          <p:cNvSpPr>
            <a:spLocks noGrp="1"/>
          </p:cNvSpPr>
          <p:nvPr>
            <p:ph idx="1"/>
          </p:nvPr>
        </p:nvSpPr>
        <p:spPr/>
        <p:txBody>
          <a:bodyPr>
            <a:normAutofit fontScale="92500" lnSpcReduction="20000"/>
          </a:bodyPr>
          <a:lstStyle/>
          <a:p>
            <a:r>
              <a:rPr lang="en-CA" sz="2800" b="1" dirty="0"/>
              <a:t>Not on Center Effective Practice list:</a:t>
            </a:r>
          </a:p>
          <a:p>
            <a:r>
              <a:rPr lang="en-CA" sz="2800" b="1" dirty="0"/>
              <a:t>Pregabalin 25-100mg 2hrs HS </a:t>
            </a:r>
            <a:r>
              <a:rPr lang="en-CA" sz="1600" dirty="0"/>
              <a:t>(Lyrica)</a:t>
            </a:r>
          </a:p>
          <a:p>
            <a:r>
              <a:rPr lang="en-CA" sz="2800" dirty="0"/>
              <a:t>Enhances slow-wave delta sleep, helpful is pain/</a:t>
            </a:r>
            <a:r>
              <a:rPr lang="en-CA" sz="2800" dirty="0" err="1"/>
              <a:t>etc</a:t>
            </a:r>
            <a:r>
              <a:rPr lang="en-CA" sz="2800" dirty="0"/>
              <a:t> contributing to insomnia</a:t>
            </a:r>
          </a:p>
          <a:p>
            <a:r>
              <a:rPr lang="en-CA" sz="2800" dirty="0"/>
              <a:t>Reduces anxiety from many sources and this way can further reduce insomnia</a:t>
            </a:r>
          </a:p>
          <a:p>
            <a:r>
              <a:rPr lang="en-CA" sz="2800" dirty="0"/>
              <a:t>Risks – sedation, dizziness, peripheral edema, paresthesia</a:t>
            </a:r>
          </a:p>
        </p:txBody>
      </p:sp>
      <p:sp>
        <p:nvSpPr>
          <p:cNvPr id="4" name="Date Placeholder 3">
            <a:extLst>
              <a:ext uri="{FF2B5EF4-FFF2-40B4-BE49-F238E27FC236}">
                <a16:creationId xmlns:a16="http://schemas.microsoft.com/office/drawing/2014/main" id="{DA4DB58F-7C9E-4B05-9EB8-46B9D9456849}"/>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E9E77581-972B-4F9D-8F75-11F7E8AB6D3A}"/>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E9E44B3B-48B7-4BE9-8E13-ACB8F34FA54A}"/>
              </a:ext>
            </a:extLst>
          </p:cNvPr>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15387678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23BC-DA3D-4B8F-B014-AF7492169067}"/>
              </a:ext>
            </a:extLst>
          </p:cNvPr>
          <p:cNvSpPr>
            <a:spLocks noGrp="1"/>
          </p:cNvSpPr>
          <p:nvPr>
            <p:ph type="title"/>
          </p:nvPr>
        </p:nvSpPr>
        <p:spPr/>
        <p:txBody>
          <a:bodyPr/>
          <a:lstStyle/>
          <a:p>
            <a:r>
              <a:rPr lang="en-CA" dirty="0"/>
              <a:t>Psychopharmacology for Insomnia</a:t>
            </a:r>
          </a:p>
        </p:txBody>
      </p:sp>
      <p:sp>
        <p:nvSpPr>
          <p:cNvPr id="3" name="Content Placeholder 2">
            <a:extLst>
              <a:ext uri="{FF2B5EF4-FFF2-40B4-BE49-F238E27FC236}">
                <a16:creationId xmlns:a16="http://schemas.microsoft.com/office/drawing/2014/main" id="{60A06B2A-5CD7-4E1F-9166-7A8EFFF69CE1}"/>
              </a:ext>
            </a:extLst>
          </p:cNvPr>
          <p:cNvSpPr>
            <a:spLocks noGrp="1"/>
          </p:cNvSpPr>
          <p:nvPr>
            <p:ph idx="1"/>
          </p:nvPr>
        </p:nvSpPr>
        <p:spPr/>
        <p:txBody>
          <a:bodyPr>
            <a:normAutofit/>
          </a:bodyPr>
          <a:lstStyle/>
          <a:p>
            <a:r>
              <a:rPr lang="en-CA" sz="2800" b="1" dirty="0"/>
              <a:t>Not on Center Effective Practice list:</a:t>
            </a:r>
          </a:p>
          <a:p>
            <a:r>
              <a:rPr lang="en-CA" sz="2800" b="1" dirty="0"/>
              <a:t>Quetiapine </a:t>
            </a:r>
            <a:r>
              <a:rPr lang="en-CA" sz="1600" dirty="0"/>
              <a:t>(Seroquel)</a:t>
            </a:r>
          </a:p>
          <a:p>
            <a:r>
              <a:rPr lang="en-CA" sz="2800" dirty="0" err="1"/>
              <a:t>Enhanc</a:t>
            </a:r>
            <a:endParaRPr lang="en-CA" sz="2800" dirty="0"/>
          </a:p>
        </p:txBody>
      </p:sp>
      <p:sp>
        <p:nvSpPr>
          <p:cNvPr id="4" name="Date Placeholder 3">
            <a:extLst>
              <a:ext uri="{FF2B5EF4-FFF2-40B4-BE49-F238E27FC236}">
                <a16:creationId xmlns:a16="http://schemas.microsoft.com/office/drawing/2014/main" id="{DA4DB58F-7C9E-4B05-9EB8-46B9D9456849}"/>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E9E77581-972B-4F9D-8F75-11F7E8AB6D3A}"/>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E9E44B3B-48B7-4BE9-8E13-ACB8F34FA54A}"/>
              </a:ext>
            </a:extLst>
          </p:cNvPr>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10133608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23BC-DA3D-4B8F-B014-AF7492169067}"/>
              </a:ext>
            </a:extLst>
          </p:cNvPr>
          <p:cNvSpPr>
            <a:spLocks noGrp="1"/>
          </p:cNvSpPr>
          <p:nvPr>
            <p:ph type="title"/>
          </p:nvPr>
        </p:nvSpPr>
        <p:spPr/>
        <p:txBody>
          <a:bodyPr/>
          <a:lstStyle/>
          <a:p>
            <a:r>
              <a:rPr lang="en-CA" dirty="0"/>
              <a:t>Psychopharmacology for Insomnia</a:t>
            </a:r>
          </a:p>
        </p:txBody>
      </p:sp>
      <p:sp>
        <p:nvSpPr>
          <p:cNvPr id="3" name="Content Placeholder 2">
            <a:extLst>
              <a:ext uri="{FF2B5EF4-FFF2-40B4-BE49-F238E27FC236}">
                <a16:creationId xmlns:a16="http://schemas.microsoft.com/office/drawing/2014/main" id="{60A06B2A-5CD7-4E1F-9166-7A8EFFF69CE1}"/>
              </a:ext>
            </a:extLst>
          </p:cNvPr>
          <p:cNvSpPr>
            <a:spLocks noGrp="1"/>
          </p:cNvSpPr>
          <p:nvPr>
            <p:ph idx="1"/>
          </p:nvPr>
        </p:nvSpPr>
        <p:spPr/>
        <p:txBody>
          <a:bodyPr>
            <a:normAutofit/>
          </a:bodyPr>
          <a:lstStyle/>
          <a:p>
            <a:r>
              <a:rPr lang="en-CA" sz="2800" b="1" dirty="0"/>
              <a:t>Not on Center Effective Practice list:</a:t>
            </a:r>
          </a:p>
          <a:p>
            <a:r>
              <a:rPr lang="en-CA" sz="2800" b="1" dirty="0"/>
              <a:t>Remeron HS </a:t>
            </a:r>
            <a:r>
              <a:rPr lang="en-CA" sz="1600" dirty="0"/>
              <a:t>(Remeron)</a:t>
            </a:r>
          </a:p>
          <a:p>
            <a:r>
              <a:rPr lang="en-CA" sz="2800" dirty="0" err="1"/>
              <a:t>Enhan</a:t>
            </a:r>
            <a:endParaRPr lang="en-CA" sz="2800" dirty="0"/>
          </a:p>
        </p:txBody>
      </p:sp>
      <p:sp>
        <p:nvSpPr>
          <p:cNvPr id="4" name="Date Placeholder 3">
            <a:extLst>
              <a:ext uri="{FF2B5EF4-FFF2-40B4-BE49-F238E27FC236}">
                <a16:creationId xmlns:a16="http://schemas.microsoft.com/office/drawing/2014/main" id="{DA4DB58F-7C9E-4B05-9EB8-46B9D9456849}"/>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E9E77581-972B-4F9D-8F75-11F7E8AB6D3A}"/>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E9E44B3B-48B7-4BE9-8E13-ACB8F34FA54A}"/>
              </a:ext>
            </a:extLst>
          </p:cNvPr>
          <p:cNvSpPr>
            <a:spLocks noGrp="1"/>
          </p:cNvSpPr>
          <p:nvPr>
            <p:ph type="sldNum" sz="quarter" idx="12"/>
          </p:nvPr>
        </p:nvSpPr>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val="2387000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23BC-DA3D-4B8F-B014-AF7492169067}"/>
              </a:ext>
            </a:extLst>
          </p:cNvPr>
          <p:cNvSpPr>
            <a:spLocks noGrp="1"/>
          </p:cNvSpPr>
          <p:nvPr>
            <p:ph type="title"/>
          </p:nvPr>
        </p:nvSpPr>
        <p:spPr/>
        <p:txBody>
          <a:bodyPr/>
          <a:lstStyle/>
          <a:p>
            <a:r>
              <a:rPr lang="en-CA" dirty="0"/>
              <a:t>Psychopharmacology for Insomnia</a:t>
            </a:r>
          </a:p>
        </p:txBody>
      </p:sp>
      <p:sp>
        <p:nvSpPr>
          <p:cNvPr id="3" name="Content Placeholder 2">
            <a:extLst>
              <a:ext uri="{FF2B5EF4-FFF2-40B4-BE49-F238E27FC236}">
                <a16:creationId xmlns:a16="http://schemas.microsoft.com/office/drawing/2014/main" id="{60A06B2A-5CD7-4E1F-9166-7A8EFFF69CE1}"/>
              </a:ext>
            </a:extLst>
          </p:cNvPr>
          <p:cNvSpPr>
            <a:spLocks noGrp="1"/>
          </p:cNvSpPr>
          <p:nvPr>
            <p:ph idx="1"/>
          </p:nvPr>
        </p:nvSpPr>
        <p:spPr/>
        <p:txBody>
          <a:bodyPr>
            <a:normAutofit/>
          </a:bodyPr>
          <a:lstStyle/>
          <a:p>
            <a:r>
              <a:rPr lang="en-CA" sz="2800" b="1" dirty="0"/>
              <a:t>Not on Center Effective Practice list:</a:t>
            </a:r>
          </a:p>
          <a:p>
            <a:r>
              <a:rPr lang="en-CA" sz="2800" b="1" dirty="0"/>
              <a:t>Agomelatine </a:t>
            </a:r>
            <a:r>
              <a:rPr lang="en-CA" sz="1600" dirty="0"/>
              <a:t>(</a:t>
            </a:r>
            <a:r>
              <a:rPr lang="en-CA" sz="1600" dirty="0" err="1"/>
              <a:t>Valdoxan</a:t>
            </a:r>
            <a:r>
              <a:rPr lang="en-CA" sz="1600" dirty="0"/>
              <a:t>)(not available Canada)</a:t>
            </a:r>
          </a:p>
          <a:p>
            <a:r>
              <a:rPr lang="en-CA" sz="2800" dirty="0"/>
              <a:t>Enhance</a:t>
            </a:r>
          </a:p>
        </p:txBody>
      </p:sp>
      <p:sp>
        <p:nvSpPr>
          <p:cNvPr id="4" name="Date Placeholder 3">
            <a:extLst>
              <a:ext uri="{FF2B5EF4-FFF2-40B4-BE49-F238E27FC236}">
                <a16:creationId xmlns:a16="http://schemas.microsoft.com/office/drawing/2014/main" id="{DA4DB58F-7C9E-4B05-9EB8-46B9D9456849}"/>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E9E77581-972B-4F9D-8F75-11F7E8AB6D3A}"/>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E9E44B3B-48B7-4BE9-8E13-ACB8F34FA54A}"/>
              </a:ext>
            </a:extLst>
          </p:cNvPr>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29609968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987F1-BDF9-4B28-81FC-72E8D5886F77}"/>
              </a:ext>
            </a:extLst>
          </p:cNvPr>
          <p:cNvSpPr>
            <a:spLocks noGrp="1"/>
          </p:cNvSpPr>
          <p:nvPr>
            <p:ph type="title"/>
          </p:nvPr>
        </p:nvSpPr>
        <p:spPr/>
        <p:txBody>
          <a:bodyPr/>
          <a:lstStyle/>
          <a:p>
            <a:r>
              <a:rPr lang="en-CA" dirty="0"/>
              <a:t>Summary		</a:t>
            </a:r>
          </a:p>
        </p:txBody>
      </p:sp>
      <p:sp>
        <p:nvSpPr>
          <p:cNvPr id="3" name="Content Placeholder 2">
            <a:extLst>
              <a:ext uri="{FF2B5EF4-FFF2-40B4-BE49-F238E27FC236}">
                <a16:creationId xmlns:a16="http://schemas.microsoft.com/office/drawing/2014/main" id="{25E2246C-E839-4688-8CB5-B87A595983C7}"/>
              </a:ext>
            </a:extLst>
          </p:cNvPr>
          <p:cNvSpPr>
            <a:spLocks noGrp="1"/>
          </p:cNvSpPr>
          <p:nvPr>
            <p:ph idx="1"/>
          </p:nvPr>
        </p:nvSpPr>
        <p:spPr>
          <a:xfrm>
            <a:off x="1154955" y="2603500"/>
            <a:ext cx="10035784" cy="3416300"/>
          </a:xfrm>
        </p:spPr>
        <p:txBody>
          <a:bodyPr>
            <a:normAutofit/>
          </a:bodyPr>
          <a:lstStyle/>
          <a:p>
            <a:r>
              <a:rPr lang="en-CA" sz="2800" dirty="0"/>
              <a:t>1. We reviewed some sleep basics and definition of insomnia disorders as per the DSM</a:t>
            </a:r>
          </a:p>
          <a:p>
            <a:r>
              <a:rPr lang="en-CA" sz="2800" dirty="0"/>
              <a:t>2. We reviewed CBT-I </a:t>
            </a:r>
          </a:p>
          <a:p>
            <a:r>
              <a:rPr lang="en-CA" sz="2800" dirty="0"/>
              <a:t>3. We applied CBT-I to a sample patient</a:t>
            </a:r>
          </a:p>
          <a:p>
            <a:r>
              <a:rPr lang="en-CA" sz="2800" dirty="0"/>
              <a:t>4. We reviewed evidence-based psychopharmacology for insomnia</a:t>
            </a:r>
          </a:p>
          <a:p>
            <a:endParaRPr lang="en-CA" sz="2800" dirty="0"/>
          </a:p>
          <a:p>
            <a:endParaRPr lang="en-CA" dirty="0"/>
          </a:p>
        </p:txBody>
      </p:sp>
      <p:sp>
        <p:nvSpPr>
          <p:cNvPr id="4" name="Date Placeholder 3">
            <a:extLst>
              <a:ext uri="{FF2B5EF4-FFF2-40B4-BE49-F238E27FC236}">
                <a16:creationId xmlns:a16="http://schemas.microsoft.com/office/drawing/2014/main" id="{CE5F93E9-9466-46A8-8C68-FC609AB105B8}"/>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5478113C-FC4D-4D88-B2E3-80B26C15D718}"/>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8C58DDB7-3B21-4794-A4DA-AC56529AC3C8}"/>
              </a:ext>
            </a:extLst>
          </p:cNvPr>
          <p:cNvSpPr>
            <a:spLocks noGrp="1"/>
          </p:cNvSpPr>
          <p:nvPr>
            <p:ph type="sldNum" sz="quarter" idx="12"/>
          </p:nvPr>
        </p:nvSpPr>
        <p:spPr/>
        <p:txBody>
          <a:bodyPr/>
          <a:lstStyle/>
          <a:p>
            <a:fld id="{D57F1E4F-1CFF-5643-939E-217C01CDF565}" type="slidenum">
              <a:rPr lang="en-US" smtClean="0"/>
              <a:pPr/>
              <a:t>64</a:t>
            </a:fld>
            <a:endParaRPr lang="en-US" dirty="0"/>
          </a:p>
        </p:txBody>
      </p:sp>
    </p:spTree>
    <p:extLst>
      <p:ext uri="{BB962C8B-B14F-4D97-AF65-F5344CB8AC3E}">
        <p14:creationId xmlns:p14="http://schemas.microsoft.com/office/powerpoint/2010/main" val="23764523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E33E0-4EC5-4FCB-AE57-FD18EF5DD5CF}"/>
              </a:ext>
            </a:extLst>
          </p:cNvPr>
          <p:cNvSpPr>
            <a:spLocks noGrp="1"/>
          </p:cNvSpPr>
          <p:nvPr>
            <p:ph type="ctrTitle"/>
          </p:nvPr>
        </p:nvSpPr>
        <p:spPr>
          <a:xfrm>
            <a:off x="1154955" y="1179443"/>
            <a:ext cx="8825658" cy="2716696"/>
          </a:xfrm>
        </p:spPr>
        <p:txBody>
          <a:bodyPr/>
          <a:lstStyle/>
          <a:p>
            <a:r>
              <a:rPr lang="en-CA" dirty="0"/>
              <a:t>Treating Insomnia – </a:t>
            </a:r>
            <a:r>
              <a:rPr lang="en-CA" sz="4800" dirty="0"/>
              <a:t>Psychotherapy</a:t>
            </a:r>
            <a:r>
              <a:rPr lang="en-CA" dirty="0"/>
              <a:t> (CBT-I) and Psychopharmacology</a:t>
            </a:r>
          </a:p>
        </p:txBody>
      </p:sp>
      <p:sp>
        <p:nvSpPr>
          <p:cNvPr id="3" name="Subtitle 2">
            <a:extLst>
              <a:ext uri="{FF2B5EF4-FFF2-40B4-BE49-F238E27FC236}">
                <a16:creationId xmlns:a16="http://schemas.microsoft.com/office/drawing/2014/main" id="{A6E717C2-3620-472F-A97E-CF0E12AA2171}"/>
              </a:ext>
            </a:extLst>
          </p:cNvPr>
          <p:cNvSpPr>
            <a:spLocks noGrp="1"/>
          </p:cNvSpPr>
          <p:nvPr>
            <p:ph type="subTitle" idx="1"/>
          </p:nvPr>
        </p:nvSpPr>
        <p:spPr/>
        <p:txBody>
          <a:bodyPr>
            <a:noAutofit/>
          </a:bodyPr>
          <a:lstStyle/>
          <a:p>
            <a:r>
              <a:rPr lang="en-CA" sz="2800" dirty="0"/>
              <a:t>howard.Schneider@gmail.com</a:t>
            </a:r>
          </a:p>
        </p:txBody>
      </p:sp>
    </p:spTree>
    <p:extLst>
      <p:ext uri="{BB962C8B-B14F-4D97-AF65-F5344CB8AC3E}">
        <p14:creationId xmlns:p14="http://schemas.microsoft.com/office/powerpoint/2010/main" val="2153925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5C65A-AE3A-4381-A10D-E926E0DA1332}"/>
              </a:ext>
            </a:extLst>
          </p:cNvPr>
          <p:cNvSpPr>
            <a:spLocks noGrp="1"/>
          </p:cNvSpPr>
          <p:nvPr>
            <p:ph type="title"/>
          </p:nvPr>
        </p:nvSpPr>
        <p:spPr/>
        <p:txBody>
          <a:bodyPr/>
          <a:lstStyle/>
          <a:p>
            <a:r>
              <a:rPr lang="en-CA" dirty="0"/>
              <a:t>1. Gentle overview of sleep basics….</a:t>
            </a:r>
            <a:br>
              <a:rPr lang="en-CA" dirty="0"/>
            </a:br>
            <a:endParaRPr lang="en-CA" dirty="0"/>
          </a:p>
        </p:txBody>
      </p:sp>
      <p:sp>
        <p:nvSpPr>
          <p:cNvPr id="3" name="Content Placeholder 2">
            <a:extLst>
              <a:ext uri="{FF2B5EF4-FFF2-40B4-BE49-F238E27FC236}">
                <a16:creationId xmlns:a16="http://schemas.microsoft.com/office/drawing/2014/main" id="{309D6A42-B2F9-43CF-AD43-CF5D453BA5F9}"/>
              </a:ext>
            </a:extLst>
          </p:cNvPr>
          <p:cNvSpPr>
            <a:spLocks noGrp="1"/>
          </p:cNvSpPr>
          <p:nvPr>
            <p:ph idx="1"/>
          </p:nvPr>
        </p:nvSpPr>
        <p:spPr/>
        <p:txBody>
          <a:bodyPr>
            <a:normAutofit/>
          </a:bodyPr>
          <a:lstStyle/>
          <a:p>
            <a:r>
              <a:rPr lang="en-CA" sz="3200" dirty="0"/>
              <a:t>Massive subject….where to start?</a:t>
            </a:r>
          </a:p>
        </p:txBody>
      </p:sp>
      <p:sp>
        <p:nvSpPr>
          <p:cNvPr id="4" name="Date Placeholder 3">
            <a:extLst>
              <a:ext uri="{FF2B5EF4-FFF2-40B4-BE49-F238E27FC236}">
                <a16:creationId xmlns:a16="http://schemas.microsoft.com/office/drawing/2014/main" id="{FAB9B592-EF58-4FD4-85BA-1A3E312A5D93}"/>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DD2323BB-F2BB-483D-B265-CFCA0BA160D8}"/>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EC83FB6E-082D-4ADA-91B1-99700466B650}"/>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242989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BDAAA-0CF6-4747-A921-2DD27336313B}"/>
              </a:ext>
            </a:extLst>
          </p:cNvPr>
          <p:cNvSpPr>
            <a:spLocks noGrp="1"/>
          </p:cNvSpPr>
          <p:nvPr>
            <p:ph type="title"/>
          </p:nvPr>
        </p:nvSpPr>
        <p:spPr>
          <a:xfrm>
            <a:off x="1322732" y="327162"/>
            <a:ext cx="8761413" cy="1904300"/>
          </a:xfrm>
        </p:spPr>
        <p:txBody>
          <a:bodyPr/>
          <a:lstStyle/>
          <a:p>
            <a:r>
              <a:rPr lang="en-US" sz="2800" dirty="0">
                <a:cs typeface="Arial" panose="020B0604020202020204" pitchFamily="34" charset="0"/>
              </a:rPr>
              <a:t>Nobel Prize in Physiology or Medicine 2017 awarded </a:t>
            </a:r>
            <a:r>
              <a:rPr lang="en-US" sz="2800" i="1" dirty="0">
                <a:cs typeface="Arial" panose="020B0604020202020204" pitchFamily="34" charset="0"/>
              </a:rPr>
              <a:t>"for discoveries of molecular mechanisms controlling the circadian rhythm"</a:t>
            </a:r>
            <a:r>
              <a:rPr lang="en-US" sz="2800" dirty="0">
                <a:cs typeface="Arial" panose="020B0604020202020204" pitchFamily="34" charset="0"/>
              </a:rPr>
              <a:t>.</a:t>
            </a:r>
            <a:endParaRPr lang="en-CA" sz="2800" dirty="0">
              <a:cs typeface="Arial" panose="020B0604020202020204" pitchFamily="34" charset="0"/>
            </a:endParaRPr>
          </a:p>
        </p:txBody>
      </p:sp>
      <p:pic>
        <p:nvPicPr>
          <p:cNvPr id="14" name="Content Placeholder 13" descr="A person wearing a costume&#10;&#10;Description generated with high confidence">
            <a:extLst>
              <a:ext uri="{FF2B5EF4-FFF2-40B4-BE49-F238E27FC236}">
                <a16:creationId xmlns:a16="http://schemas.microsoft.com/office/drawing/2014/main" id="{FBA85C96-7BCF-442A-BFB5-F4CF0491C573}"/>
              </a:ext>
            </a:extLst>
          </p:cNvPr>
          <p:cNvPicPr>
            <a:picLocks noGrp="1" noChangeAspect="1"/>
          </p:cNvPicPr>
          <p:nvPr>
            <p:ph idx="1"/>
          </p:nvPr>
        </p:nvPicPr>
        <p:blipFill>
          <a:blip r:embed="rId2"/>
          <a:stretch>
            <a:fillRect/>
          </a:stretch>
        </p:blipFill>
        <p:spPr>
          <a:xfrm>
            <a:off x="1826825" y="3083995"/>
            <a:ext cx="1736077" cy="2455310"/>
          </a:xfrm>
        </p:spPr>
      </p:pic>
      <p:sp>
        <p:nvSpPr>
          <p:cNvPr id="4" name="Date Placeholder 3">
            <a:extLst>
              <a:ext uri="{FF2B5EF4-FFF2-40B4-BE49-F238E27FC236}">
                <a16:creationId xmlns:a16="http://schemas.microsoft.com/office/drawing/2014/main" id="{B9073744-B3DA-4088-8E53-569C9EA65660}"/>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E00F04F0-3ADE-4DB8-90CD-9F977E116704}"/>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9D15231A-C427-44AF-8EB0-F63C5A0A5630}"/>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16" name="Picture 15" descr="A drawing of a person&#10;&#10;Description generated with high confidence">
            <a:extLst>
              <a:ext uri="{FF2B5EF4-FFF2-40B4-BE49-F238E27FC236}">
                <a16:creationId xmlns:a16="http://schemas.microsoft.com/office/drawing/2014/main" id="{68AC2AB1-FC5C-4589-B1A5-F87C1AB100D2}"/>
              </a:ext>
            </a:extLst>
          </p:cNvPr>
          <p:cNvPicPr>
            <a:picLocks noChangeAspect="1"/>
          </p:cNvPicPr>
          <p:nvPr/>
        </p:nvPicPr>
        <p:blipFill>
          <a:blip r:embed="rId3"/>
          <a:stretch>
            <a:fillRect/>
          </a:stretch>
        </p:blipFill>
        <p:spPr>
          <a:xfrm>
            <a:off x="5062385" y="3083995"/>
            <a:ext cx="1761139" cy="2455310"/>
          </a:xfrm>
          <a:prstGeom prst="rect">
            <a:avLst/>
          </a:prstGeom>
        </p:spPr>
      </p:pic>
      <p:pic>
        <p:nvPicPr>
          <p:cNvPr id="18" name="Picture 17" descr="A person wearing a costume&#10;&#10;Description generated with very high confidence">
            <a:extLst>
              <a:ext uri="{FF2B5EF4-FFF2-40B4-BE49-F238E27FC236}">
                <a16:creationId xmlns:a16="http://schemas.microsoft.com/office/drawing/2014/main" id="{73C3F1CF-F3F5-4CAB-8787-3358D03329FE}"/>
              </a:ext>
            </a:extLst>
          </p:cNvPr>
          <p:cNvPicPr>
            <a:picLocks noChangeAspect="1"/>
          </p:cNvPicPr>
          <p:nvPr/>
        </p:nvPicPr>
        <p:blipFill>
          <a:blip r:embed="rId4"/>
          <a:stretch>
            <a:fillRect/>
          </a:stretch>
        </p:blipFill>
        <p:spPr>
          <a:xfrm>
            <a:off x="8323007" y="3083995"/>
            <a:ext cx="1761138" cy="2455310"/>
          </a:xfrm>
          <a:prstGeom prst="rect">
            <a:avLst/>
          </a:prstGeom>
        </p:spPr>
      </p:pic>
      <p:sp>
        <p:nvSpPr>
          <p:cNvPr id="19" name="Rectangle 18">
            <a:extLst>
              <a:ext uri="{FF2B5EF4-FFF2-40B4-BE49-F238E27FC236}">
                <a16:creationId xmlns:a16="http://schemas.microsoft.com/office/drawing/2014/main" id="{701FAB64-4163-402E-8801-4FB1E9D47D17}"/>
              </a:ext>
            </a:extLst>
          </p:cNvPr>
          <p:cNvSpPr/>
          <p:nvPr/>
        </p:nvSpPr>
        <p:spPr>
          <a:xfrm>
            <a:off x="1126435" y="5693417"/>
            <a:ext cx="9896699" cy="461665"/>
          </a:xfrm>
          <a:prstGeom prst="rect">
            <a:avLst/>
          </a:prstGeom>
        </p:spPr>
        <p:txBody>
          <a:bodyPr wrap="square">
            <a:spAutoFit/>
          </a:bodyPr>
          <a:lstStyle/>
          <a:p>
            <a:r>
              <a:rPr lang="en-US" sz="2400" b="1" dirty="0">
                <a:solidFill>
                  <a:srgbClr val="555555"/>
                </a:solidFill>
                <a:cs typeface="Calibri" panose="020F0502020204030204" pitchFamily="34" charset="0"/>
              </a:rPr>
              <a:t>Jeffrey C. Hall		      Michael </a:t>
            </a:r>
            <a:r>
              <a:rPr lang="en-US" sz="2400" b="1" dirty="0" err="1">
                <a:solidFill>
                  <a:srgbClr val="555555"/>
                </a:solidFill>
                <a:cs typeface="Calibri" panose="020F0502020204030204" pitchFamily="34" charset="0"/>
              </a:rPr>
              <a:t>Rosbash</a:t>
            </a:r>
            <a:r>
              <a:rPr lang="en-US" sz="2400" b="1" dirty="0">
                <a:solidFill>
                  <a:srgbClr val="555555"/>
                </a:solidFill>
                <a:cs typeface="Calibri" panose="020F0502020204030204" pitchFamily="34" charset="0"/>
              </a:rPr>
              <a:t> 		  Michael W. You</a:t>
            </a:r>
            <a:r>
              <a:rPr lang="en-US" sz="2400" b="1" dirty="0">
                <a:solidFill>
                  <a:srgbClr val="555555"/>
                </a:solidFill>
              </a:rPr>
              <a:t>ng</a:t>
            </a:r>
            <a:endParaRPr lang="en-CA" sz="2400" dirty="0"/>
          </a:p>
        </p:txBody>
      </p:sp>
    </p:spTree>
    <p:extLst>
      <p:ext uri="{BB962C8B-B14F-4D97-AF65-F5344CB8AC3E}">
        <p14:creationId xmlns:p14="http://schemas.microsoft.com/office/powerpoint/2010/main" val="203381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B5926-3DBA-4A2E-89BE-A8B3A39E9D2A}"/>
              </a:ext>
            </a:extLst>
          </p:cNvPr>
          <p:cNvSpPr>
            <a:spLocks noGrp="1"/>
          </p:cNvSpPr>
          <p:nvPr>
            <p:ph type="title"/>
          </p:nvPr>
        </p:nvSpPr>
        <p:spPr/>
        <p:txBody>
          <a:bodyPr/>
          <a:lstStyle/>
          <a:p>
            <a:r>
              <a:rPr lang="en-CA" dirty="0"/>
              <a:t>Sleep is a basic function of all animals</a:t>
            </a:r>
          </a:p>
        </p:txBody>
      </p:sp>
      <p:sp>
        <p:nvSpPr>
          <p:cNvPr id="3" name="Content Placeholder 2">
            <a:extLst>
              <a:ext uri="{FF2B5EF4-FFF2-40B4-BE49-F238E27FC236}">
                <a16:creationId xmlns:a16="http://schemas.microsoft.com/office/drawing/2014/main" id="{9573702D-105F-42B8-A7A5-1B23DEF734D3}"/>
              </a:ext>
            </a:extLst>
          </p:cNvPr>
          <p:cNvSpPr>
            <a:spLocks noGrp="1"/>
          </p:cNvSpPr>
          <p:nvPr>
            <p:ph idx="1"/>
          </p:nvPr>
        </p:nvSpPr>
        <p:spPr/>
        <p:txBody>
          <a:bodyPr>
            <a:normAutofit/>
          </a:bodyPr>
          <a:lstStyle/>
          <a:p>
            <a:pPr lvl="0"/>
            <a:r>
              <a:rPr lang="en-CA" sz="2200" i="1" dirty="0"/>
              <a:t>Drosophila</a:t>
            </a:r>
            <a:r>
              <a:rPr lang="en-CA" sz="2200" dirty="0"/>
              <a:t> (</a:t>
            </a:r>
            <a:r>
              <a:rPr lang="en-CA" sz="2200" dirty="0" err="1"/>
              <a:t>fruitfly</a:t>
            </a:r>
            <a:r>
              <a:rPr lang="en-CA" sz="2200" dirty="0"/>
              <a:t>) – circadian rhythm in neurons via feedback loops set up via CLK (clock)/CYC (cycle) transcribing their own repressors PER (period)/TIM (timeless), and a second feedback loop CLK/CYC </a:t>
            </a:r>
            <a:r>
              <a:rPr lang="en-CA" sz="2200" dirty="0">
                <a:sym typeface="Wingdings" panose="05000000000000000000" pitchFamily="2" charset="2"/>
              </a:rPr>
              <a:t> VRI/PDP1</a:t>
            </a:r>
          </a:p>
          <a:p>
            <a:pPr lvl="0"/>
            <a:r>
              <a:rPr lang="en-CA" sz="2200" dirty="0">
                <a:sym typeface="Wingdings" panose="05000000000000000000" pitchFamily="2" charset="2"/>
              </a:rPr>
              <a:t>Conserved by evolution throughout animal kingdom – including mammals -- with similar homolog genes ,</a:t>
            </a:r>
            <a:r>
              <a:rPr lang="en-CA" sz="2200" dirty="0" err="1">
                <a:sym typeface="Wingdings" panose="05000000000000000000" pitchFamily="2" charset="2"/>
              </a:rPr>
              <a:t>eg</a:t>
            </a:r>
            <a:r>
              <a:rPr lang="en-CA" sz="2200" dirty="0">
                <a:sym typeface="Wingdings" panose="05000000000000000000" pitchFamily="2" charset="2"/>
              </a:rPr>
              <a:t> CLOCK,BMAL1(CYC homolog),PER1-3,…</a:t>
            </a:r>
          </a:p>
          <a:p>
            <a:pPr lvl="0"/>
            <a:r>
              <a:rPr lang="en-CA" sz="2200" dirty="0">
                <a:sym typeface="Wingdings" panose="05000000000000000000" pitchFamily="2" charset="2"/>
              </a:rPr>
              <a:t>SCN (suprachiasmatic nucleus) – tiny part of hypothalamus, 20,000 neurons in total, controls body’s circadian rhythms</a:t>
            </a:r>
          </a:p>
          <a:p>
            <a:pPr lvl="0"/>
            <a:endParaRPr lang="en-CA" dirty="0">
              <a:sym typeface="Wingdings" panose="05000000000000000000" pitchFamily="2" charset="2"/>
            </a:endParaRPr>
          </a:p>
          <a:p>
            <a:pPr lvl="0"/>
            <a:endParaRPr lang="en-CA" dirty="0">
              <a:sym typeface="Wingdings" panose="05000000000000000000" pitchFamily="2" charset="2"/>
            </a:endParaRPr>
          </a:p>
          <a:p>
            <a:pPr lvl="0"/>
            <a:endParaRPr lang="en-CA" dirty="0"/>
          </a:p>
          <a:p>
            <a:endParaRPr lang="en-CA" dirty="0"/>
          </a:p>
        </p:txBody>
      </p:sp>
      <p:sp>
        <p:nvSpPr>
          <p:cNvPr id="4" name="Date Placeholder 3">
            <a:extLst>
              <a:ext uri="{FF2B5EF4-FFF2-40B4-BE49-F238E27FC236}">
                <a16:creationId xmlns:a16="http://schemas.microsoft.com/office/drawing/2014/main" id="{62A91D58-C9A1-44CB-BC27-E0655D1C2282}"/>
              </a:ext>
            </a:extLst>
          </p:cNvPr>
          <p:cNvSpPr>
            <a:spLocks noGrp="1"/>
          </p:cNvSpPr>
          <p:nvPr>
            <p:ph type="dt" sz="half" idx="10"/>
          </p:nvPr>
        </p:nvSpPr>
        <p:spPr/>
        <p:txBody>
          <a:bodyPr/>
          <a:lstStyle/>
          <a:p>
            <a:r>
              <a:rPr lang="en-CA"/>
              <a:t>2017-11-08</a:t>
            </a:r>
            <a:endParaRPr lang="en-US" dirty="0"/>
          </a:p>
        </p:txBody>
      </p:sp>
      <p:sp>
        <p:nvSpPr>
          <p:cNvPr id="5" name="Footer Placeholder 4">
            <a:extLst>
              <a:ext uri="{FF2B5EF4-FFF2-40B4-BE49-F238E27FC236}">
                <a16:creationId xmlns:a16="http://schemas.microsoft.com/office/drawing/2014/main" id="{D94FCCB0-7E42-495D-BF96-0EEC9CA2475B}"/>
              </a:ext>
            </a:extLst>
          </p:cNvPr>
          <p:cNvSpPr>
            <a:spLocks noGrp="1"/>
          </p:cNvSpPr>
          <p:nvPr>
            <p:ph type="ftr" sz="quarter" idx="11"/>
          </p:nvPr>
        </p:nvSpPr>
        <p:spPr/>
        <p:txBody>
          <a:bodyPr/>
          <a:lstStyle/>
          <a:p>
            <a:r>
              <a:rPr lang="en-US"/>
              <a:t>Dr Howard Schneider - Treating Insomnia</a:t>
            </a:r>
            <a:endParaRPr lang="en-US" dirty="0"/>
          </a:p>
        </p:txBody>
      </p:sp>
      <p:sp>
        <p:nvSpPr>
          <p:cNvPr id="6" name="Slide Number Placeholder 5">
            <a:extLst>
              <a:ext uri="{FF2B5EF4-FFF2-40B4-BE49-F238E27FC236}">
                <a16:creationId xmlns:a16="http://schemas.microsoft.com/office/drawing/2014/main" id="{9A7110AD-7F5A-465A-A987-5CECF36B4E3A}"/>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535782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2656</TotalTime>
  <Words>3133</Words>
  <Application>Microsoft Office PowerPoint</Application>
  <PresentationFormat>Widescreen</PresentationFormat>
  <Paragraphs>495</Paragraphs>
  <Slides>65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Century Gothic</vt:lpstr>
      <vt:lpstr>Wingdings 3</vt:lpstr>
      <vt:lpstr>Arial</vt:lpstr>
      <vt:lpstr>Calibri</vt:lpstr>
      <vt:lpstr>Wingdings</vt:lpstr>
      <vt:lpstr>Ion Boardroom</vt:lpstr>
      <vt:lpstr>Treating Insomnia – Psychotherapy (CBT-I) and Psychopharmacology</vt:lpstr>
      <vt:lpstr>Conflicts of Interest</vt:lpstr>
      <vt:lpstr>Insomnia common part of practice…. (30% general population –Roth 2007)</vt:lpstr>
      <vt:lpstr>Chronic Insomnia causes many medical, social and occupational problems</vt:lpstr>
      <vt:lpstr>CPAP not needed for every insomnia patient Other solutions required….</vt:lpstr>
      <vt:lpstr>Objectives of Talk  </vt:lpstr>
      <vt:lpstr>1. Gentle overview of sleep basics…. </vt:lpstr>
      <vt:lpstr>Nobel Prize in Physiology or Medicine 2017 awarded "for discoveries of molecular mechanisms controlling the circadian rhythm".</vt:lpstr>
      <vt:lpstr>Sleep is a basic function of all animals</vt:lpstr>
      <vt:lpstr>SCN (suprachiasmatic nucleus)</vt:lpstr>
      <vt:lpstr>Sleep</vt:lpstr>
      <vt:lpstr>Human Sleep Cycles</vt:lpstr>
      <vt:lpstr>Sleep Drive &lt; -- &gt; Alerting Force </vt:lpstr>
      <vt:lpstr>Before bedtime….</vt:lpstr>
      <vt:lpstr>Early morning sleep….</vt:lpstr>
      <vt:lpstr>During the day….</vt:lpstr>
      <vt:lpstr>Definition of ‘Insomnia Disorder’</vt:lpstr>
      <vt:lpstr>DSM-5 Sleep-Wake Disorders</vt:lpstr>
      <vt:lpstr>DSM-5 Sleep-Wake Disorders</vt:lpstr>
      <vt:lpstr>Objectives of Talk  </vt:lpstr>
      <vt:lpstr>Insomnia: Cause vs Effect</vt:lpstr>
      <vt:lpstr>Objectives of Talk  </vt:lpstr>
      <vt:lpstr>Insomnia Disorder: What should the initial approach be?</vt:lpstr>
      <vt:lpstr>Insomnia Disorder: What should the initial approach be?</vt:lpstr>
      <vt:lpstr>Insomnia – Guidelines American College of Physicians</vt:lpstr>
      <vt:lpstr>CBT-I</vt:lpstr>
      <vt:lpstr>Case: 34 yr male graphic artist tired and apathetic for the last year</vt:lpstr>
      <vt:lpstr>Continuing history….</vt:lpstr>
      <vt:lpstr>Continuing history…. MSE…</vt:lpstr>
      <vt:lpstr>Sleep logs….</vt:lpstr>
      <vt:lpstr>Diagnosis </vt:lpstr>
      <vt:lpstr>CBT-I Treatment Plan</vt:lpstr>
      <vt:lpstr>CBT-I Treatment Plan</vt:lpstr>
      <vt:lpstr>CBT-I Treatment Plan</vt:lpstr>
      <vt:lpstr>CBT-I Treatment Plan</vt:lpstr>
      <vt:lpstr>CBT-I Treatment Plan</vt:lpstr>
      <vt:lpstr>CBT-I Treatment Plan</vt:lpstr>
      <vt:lpstr>CBT-I Treatment Plan</vt:lpstr>
      <vt:lpstr>CBT-I Treatment Plan</vt:lpstr>
      <vt:lpstr>CBT-I Treatment Plan</vt:lpstr>
      <vt:lpstr>CBT-I Treatment Plan</vt:lpstr>
      <vt:lpstr>CBT-I Treatment Plan</vt:lpstr>
      <vt:lpstr>CBT-I Treatment Plan</vt:lpstr>
      <vt:lpstr>Treatment of Patient</vt:lpstr>
      <vt:lpstr>Treatment of Patient</vt:lpstr>
      <vt:lpstr>Treatment of Patient</vt:lpstr>
      <vt:lpstr>Treatment of Patient</vt:lpstr>
      <vt:lpstr>Treatment of Patient</vt:lpstr>
      <vt:lpstr>Treatment of Patient</vt:lpstr>
      <vt:lpstr>Treatment of Patient</vt:lpstr>
      <vt:lpstr>Treatment of Patient</vt:lpstr>
      <vt:lpstr>Psychopharmacology for Insomnia</vt:lpstr>
      <vt:lpstr>Psychopharmacology for Insomnia</vt:lpstr>
      <vt:lpstr>Psychopharmacology for Insomnia</vt:lpstr>
      <vt:lpstr>Psychopharmacology for Insomnia</vt:lpstr>
      <vt:lpstr>Psychopharmacology for Insomnia</vt:lpstr>
      <vt:lpstr>Psychopharmacology for Insomnia</vt:lpstr>
      <vt:lpstr>Psychopharmacology for Insomnia</vt:lpstr>
      <vt:lpstr>Psychopharmacology for Insomnia</vt:lpstr>
      <vt:lpstr>Psychopharmacology for Insomnia</vt:lpstr>
      <vt:lpstr>Psychopharmacology for Insomnia</vt:lpstr>
      <vt:lpstr>Psychopharmacology for Insomnia</vt:lpstr>
      <vt:lpstr>Psychopharmacology for Insomnia</vt:lpstr>
      <vt:lpstr>Summary  </vt:lpstr>
      <vt:lpstr>Treating Insomnia – Psychotherapy (CBT-I) and Psychopharmacology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Treating Insomnia – Psychotherapy (CBT-I) and Psychopharmacology</dc:title>
  <dc:creator>Howard Schneider</dc:creator>
  <cp:lastModifiedBy>Howard Schneider</cp:lastModifiedBy>
  <cp:revision>56</cp:revision>
  <dcterms:created xsi:type="dcterms:W3CDTF">2017-10-15T04:30:27Z</dcterms:created>
  <dcterms:modified xsi:type="dcterms:W3CDTF">2017-10-17T23:27:34Z</dcterms:modified>
</cp:coreProperties>
</file>