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Lst>
  <p:sldSz cy="10287000" cx="18288000"/>
  <p:notesSz cx="6858000" cy="9144000"/>
  <p:embeddedFontLst>
    <p:embeddedFont>
      <p:font typeface="Arimo"/>
      <p:bold r:id="rId33"/>
      <p:boldItalic r:id="rId34"/>
    </p:embeddedFont>
    <p:embeddedFont>
      <p:font typeface="Montserrat"/>
      <p:bold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7" roundtripDataSignature="AMtx7mik/p48Bdivi48vl7xuNyNNjSlVu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D675E3D-455E-422F-BEE3-DE819F118C5B}">
  <a:tblStyle styleId="{9D675E3D-455E-422F-BEE3-DE819F118C5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Arimo-bold.fntdata"/><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font" Target="fonts/Montserrat-bold.fntdata"/><Relationship Id="rId12" Type="http://schemas.openxmlformats.org/officeDocument/2006/relationships/slide" Target="slides/slide6.xml"/><Relationship Id="rId34" Type="http://schemas.openxmlformats.org/officeDocument/2006/relationships/font" Target="fonts/Arimo-boldItalic.fntdata"/><Relationship Id="rId15" Type="http://schemas.openxmlformats.org/officeDocument/2006/relationships/slide" Target="slides/slide9.xml"/><Relationship Id="rId37" Type="http://customschemas.google.com/relationships/presentationmetadata" Target="metadata"/><Relationship Id="rId14" Type="http://schemas.openxmlformats.org/officeDocument/2006/relationships/slide" Target="slides/slide8.xml"/><Relationship Id="rId36" Type="http://schemas.openxmlformats.org/officeDocument/2006/relationships/font" Target="fonts/Montserrat-bold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86" name="Google Shape;86;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87" name="Google Shape;87;p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 name="Google Shape;88;p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9" name="Google Shape;89;p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90" name="Google Shape;90;p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77" name="Google Shape;277;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78" name="Google Shape;278;p1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9" name="Google Shape;279;p1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0" name="Google Shape;280;p1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81" name="Google Shape;281;p1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93" name="Google Shape;293;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94" name="Google Shape;294;p1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5" name="Google Shape;295;p1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6" name="Google Shape;296;p1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97" name="Google Shape;297;p1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14" name="Google Shape;314;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15" name="Google Shape;315;p1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1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1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18" name="Google Shape;318;p1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29" name="Google Shape;329;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30" name="Google Shape;330;p1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1" name="Google Shape;331;p1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2" name="Google Shape;332;p1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33" name="Google Shape;333;p1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1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44" name="Google Shape;344;p1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45" name="Google Shape;345;p1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6" name="Google Shape;346;p1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Sử dụng VnEmoLex như thế nào, nó là cái gì, và áp dụng trong DL như thế nào?</a:t>
            </a:r>
            <a:endParaRPr/>
          </a:p>
        </p:txBody>
      </p:sp>
      <p:sp>
        <p:nvSpPr>
          <p:cNvPr id="347" name="Google Shape;347;p1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48" name="Google Shape;348;p1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p1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60" name="Google Shape;360;p1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61" name="Google Shape;361;p1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2" name="Google Shape;362;p1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3" name="Google Shape;363;p1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64" name="Google Shape;364;p1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1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76" name="Google Shape;376;p1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77" name="Google Shape;377;p1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1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1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80" name="Google Shape;380;p1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1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392" name="Google Shape;392;p1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393" name="Google Shape;393;p1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4" name="Google Shape;394;p1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5" name="Google Shape;395;p1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396" name="Google Shape;396;p1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p1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13" name="Google Shape;413;p1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14" name="Google Shape;414;p1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1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17" name="Google Shape;417;p1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1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28" name="Google Shape;428;p1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29" name="Google Shape;429;p1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0" name="Google Shape;430;p1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Cao hơn đáng kể với các mô hình trước đó</a:t>
            </a:r>
            <a:endParaRPr/>
          </a:p>
        </p:txBody>
      </p:sp>
      <p:sp>
        <p:nvSpPr>
          <p:cNvPr id="431" name="Google Shape;431;p1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32" name="Google Shape;432;p1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15" name="Google Shape;115;p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16" name="Google Shape;116;p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p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19" name="Google Shape;119;p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p2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45" name="Google Shape;445;p2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46" name="Google Shape;446;p20: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7" name="Google Shape;447;p20: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8" name="Google Shape;448;p20: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49" name="Google Shape;449;p20: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p2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66" name="Google Shape;466;p2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67" name="Google Shape;467;p21: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8" name="Google Shape;468;p21: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9" name="Google Shape;469;p21: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70" name="Google Shape;470;p21: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9" name="Shape 479"/>
        <p:cNvGrpSpPr/>
        <p:nvPr/>
      </p:nvGrpSpPr>
      <p:grpSpPr>
        <a:xfrm>
          <a:off x="0" y="0"/>
          <a:ext cx="0" cy="0"/>
          <a:chOff x="0" y="0"/>
          <a:chExt cx="0" cy="0"/>
        </a:xfrm>
      </p:grpSpPr>
      <p:sp>
        <p:nvSpPr>
          <p:cNvPr id="480" name="Google Shape;480;p2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81" name="Google Shape;481;p2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82" name="Google Shape;482;p22: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22: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22: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485" name="Google Shape;485;p22: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2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497" name="Google Shape;497;p2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498" name="Google Shape;498;p2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9" name="Google Shape;499;p2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0" name="Google Shape;500;p2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01" name="Google Shape;501;p2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2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18" name="Google Shape;518;p2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19" name="Google Shape;519;p2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0" name="Google Shape;520;p2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Transformer không lex</a:t>
            </a:r>
            <a:endParaRPr/>
          </a:p>
        </p:txBody>
      </p:sp>
      <p:sp>
        <p:nvSpPr>
          <p:cNvPr id="521" name="Google Shape;521;p2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22" name="Google Shape;522;p2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0" name="Shape 530"/>
        <p:cNvGrpSpPr/>
        <p:nvPr/>
      </p:nvGrpSpPr>
      <p:grpSpPr>
        <a:xfrm>
          <a:off x="0" y="0"/>
          <a:ext cx="0" cy="0"/>
          <a:chOff x="0" y="0"/>
          <a:chExt cx="0" cy="0"/>
        </a:xfrm>
      </p:grpSpPr>
      <p:sp>
        <p:nvSpPr>
          <p:cNvPr id="531" name="Google Shape;531;p2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32" name="Google Shape;532;p2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33" name="Google Shape;533;p2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4" name="Google Shape;534;p2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Áp dụng đa dạng phương pháp từ Machine Learning, Deep Learning, Transformers đến Large Language Models để giải bài toán phân loại văn bản tiếng Việt.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Kết quả cho thấy PhoBERT đạt hiệu năng cao nhất, cho thấy tiềm năng lớn của học chuyển giao và mô hình ngôn ngữ lớn trong tiếng Việt.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Kết hợp từ điển cảm xúc VnEmoLex giúp tăng cường hiệu năng, nhất là trong mô hình Deep Learning.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Tăng cường kết hợp nhiều đặc trưng: TF-IDF + Lexicon + Embedding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Áp dụng thêm các mô hình LLM tiên tiến như Gemini.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Nghiên cứu bổ sung data augmentation hoặc semi-supervised learning với LLM để giải quyết mất cân bằng dữ liệu</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Huấn luyện mô hình tích hợp đa nhiệm để đồng thời phân loại cảm xúc và độc hại.</a:t>
            </a:r>
            <a:endParaRPr/>
          </a:p>
        </p:txBody>
      </p:sp>
      <p:sp>
        <p:nvSpPr>
          <p:cNvPr id="535" name="Google Shape;535;p2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36" name="Google Shape;536;p2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4" name="Shape 544"/>
        <p:cNvGrpSpPr/>
        <p:nvPr/>
      </p:nvGrpSpPr>
      <p:grpSpPr>
        <a:xfrm>
          <a:off x="0" y="0"/>
          <a:ext cx="0" cy="0"/>
          <a:chOff x="0" y="0"/>
          <a:chExt cx="0" cy="0"/>
        </a:xfrm>
      </p:grpSpPr>
      <p:sp>
        <p:nvSpPr>
          <p:cNvPr id="545" name="Google Shape;545;p2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546" name="Google Shape;546;p2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547" name="Google Shape;547;p2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2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2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550" name="Google Shape;550;p2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5" name="Shape 145"/>
        <p:cNvGrpSpPr/>
        <p:nvPr/>
      </p:nvGrpSpPr>
      <p:grpSpPr>
        <a:xfrm>
          <a:off x="0" y="0"/>
          <a:ext cx="0" cy="0"/>
          <a:chOff x="0" y="0"/>
          <a:chExt cx="0" cy="0"/>
        </a:xfrm>
      </p:grpSpPr>
      <p:sp>
        <p:nvSpPr>
          <p:cNvPr id="146" name="Google Shape;146;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47" name="Google Shape;147;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48" name="Google Shape;148;p3: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9" name="Google Shape;149;p3: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p3: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51" name="Google Shape;151;p3: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68" name="Google Shape;168;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69" name="Google Shape;169;p4: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0" name="Google Shape;170;p4: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Phân tích cảm xúc khía cạnh (Aspect-Based Sentiment Analysis - ABSA) trong các phản hồi của sinh viên về môn học và giảng viên.</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 Nhận diện cảm xúc (emotion detection) trong văn bản trên mạng xã hội.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Phân loại bình luận tiếng Việt trong thảo luận xã hội theo các tiêu chí:</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Constructiveness (tính xây dựng)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Toxicity (độc hại, gây hấn)</a:t>
            </a:r>
            <a:endParaRPr/>
          </a:p>
        </p:txBody>
      </p:sp>
      <p:sp>
        <p:nvSpPr>
          <p:cNvPr id="171" name="Google Shape;171;p4: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72" name="Google Shape;172;p4: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189" name="Google Shape;189;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190" name="Google Shape;190;p5: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1" name="Google Shape;191;p5: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Chuyển về chuỗi: Đảm bảo dữ liệu ở dạng văn bản (string).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Chuẩn hóa emoticon: Thay emoji và ký hiệu cảm xúc bằng từ mô tả (😊 → vui).</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Chuẩn hóa teencode: Chuyển teencode/viết tắt thành từ chuẩn (mik → mình, k → không).</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Sửa lỗi chính tả: Sửa các từ sai chính tả (bik → biết).</a:t>
            </a:r>
            <a:endParaRPr/>
          </a:p>
          <a:p>
            <a:pPr indent="0" lvl="0" marL="0" rtl="0" algn="l">
              <a:spcBef>
                <a:spcPts val="0"/>
              </a:spcBef>
              <a:spcAft>
                <a:spcPts val="0"/>
              </a:spcAft>
              <a:buNone/>
            </a:pPr>
            <a:r>
              <a:t/>
            </a:r>
            <a:endParaRPr/>
          </a:p>
          <a:p>
            <a:pPr indent="0" lvl="0" marL="0" rtl="0" algn="l">
              <a:spcBef>
                <a:spcPts val="0"/>
              </a:spcBef>
              <a:spcAft>
                <a:spcPts val="0"/>
              </a:spcAft>
              <a:buNone/>
            </a:pPr>
            <a:r>
              <a:rPr lang="en-US"/>
              <a:t>Trả về kết quả: Xuất văn bản đã làm sạch, sẵn sàng cho mô hình xử lý.</a:t>
            </a:r>
            <a:endParaRPr/>
          </a:p>
        </p:txBody>
      </p:sp>
      <p:sp>
        <p:nvSpPr>
          <p:cNvPr id="192" name="Google Shape;192;p5: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193" name="Google Shape;193;p5: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07" name="Google Shape;207;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08" name="Google Shape;208;p6: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9" name="Google Shape;209;p6: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0" name="Google Shape;210;p6: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11" name="Google Shape;211;p6: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28" name="Google Shape;228;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29" name="Google Shape;229;p7: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0" name="Google Shape;230;p7: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tại sao base trên VSMEC?</a:t>
            </a:r>
            <a:endParaRPr/>
          </a:p>
          <a:p>
            <a:pPr indent="0" lvl="0" marL="0" rtl="0" algn="l">
              <a:spcBef>
                <a:spcPts val="0"/>
              </a:spcBef>
              <a:spcAft>
                <a:spcPts val="0"/>
              </a:spcAft>
              <a:buNone/>
            </a:pPr>
            <a:r>
              <a:rPr lang="en-US"/>
              <a:t>Bộ dữ liệu nó nhiều nhãn và có cả emoji nên nó phức tạp nhất nên làm trên bộ này trước và những bộ khác sẽ áp dụng theo.</a:t>
            </a:r>
            <a:endParaRPr/>
          </a:p>
        </p:txBody>
      </p:sp>
      <p:sp>
        <p:nvSpPr>
          <p:cNvPr id="231" name="Google Shape;231;p7: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32" name="Google Shape;232;p7: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43" name="Google Shape;243;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44" name="Google Shape;244;p8: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5" name="Google Shape;245;p8: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8: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47" name="Google Shape;247;p8: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sz="1200"/>
          </a:p>
        </p:txBody>
      </p:sp>
      <p:sp>
        <p:nvSpPr>
          <p:cNvPr id="260" name="Google Shape;260;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1.7.2013</a:t>
            </a:r>
            <a:endParaRPr/>
          </a:p>
        </p:txBody>
      </p:sp>
      <p:sp>
        <p:nvSpPr>
          <p:cNvPr id="261" name="Google Shape;261;p9:notes"/>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9:notes"/>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3" name="Google Shape;263;p9:notes"/>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p>
            <a:pPr indent="0" lvl="0" marL="0" rtl="0" algn="l">
              <a:spcBef>
                <a:spcPts val="0"/>
              </a:spcBef>
              <a:spcAft>
                <a:spcPts val="0"/>
              </a:spcAft>
              <a:buNone/>
            </a:pPr>
            <a:r>
              <a:t/>
            </a:r>
            <a:endParaRPr sz="1200"/>
          </a:p>
        </p:txBody>
      </p:sp>
      <p:sp>
        <p:nvSpPr>
          <p:cNvPr id="264" name="Google Shape;264;p9:notes"/>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37"/>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38"/>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38"/>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29"/>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29"/>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2" name="Google Shape;22;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8" name="Google Shape;28;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1"/>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1"/>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2"/>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2"/>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3"/>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3"/>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3"/>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3"/>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5"/>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5"/>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5"/>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36"/>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36"/>
          <p:cNvSpPr/>
          <p:nvPr>
            <p:ph idx="2" type="pic"/>
          </p:nvPr>
        </p:nvSpPr>
        <p:spPr>
          <a:xfrm>
            <a:off x="1792288" y="612775"/>
            <a:ext cx="5486400" cy="4114800"/>
          </a:xfrm>
          <a:prstGeom prst="rect">
            <a:avLst/>
          </a:prstGeom>
          <a:noFill/>
          <a:ln>
            <a:noFill/>
          </a:ln>
        </p:spPr>
      </p:sp>
      <p:sp>
        <p:nvSpPr>
          <p:cNvPr id="68" name="Google Shape;68;p36"/>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png"/><Relationship Id="rId5"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0.png"/><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0.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2.png"/><Relationship Id="rId4" Type="http://schemas.openxmlformats.org/officeDocument/2006/relationships/image" Target="../media/image14.png"/><Relationship Id="rId5" Type="http://schemas.openxmlformats.org/officeDocument/2006/relationships/image" Target="../media/image4.png"/><Relationship Id="rId6" Type="http://schemas.openxmlformats.org/officeDocument/2006/relationships/image" Target="../media/image1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0.png"/><Relationship Id="rId4" Type="http://schemas.openxmlformats.org/officeDocument/2006/relationships/image" Target="../media/image7.png"/><Relationship Id="rId5"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0.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91" name="Shape 91"/>
        <p:cNvGrpSpPr/>
        <p:nvPr/>
      </p:nvGrpSpPr>
      <p:grpSpPr>
        <a:xfrm>
          <a:off x="0" y="0"/>
          <a:ext cx="0" cy="0"/>
          <a:chOff x="0" y="0"/>
          <a:chExt cx="0" cy="0"/>
        </a:xfrm>
      </p:grpSpPr>
      <p:sp>
        <p:nvSpPr>
          <p:cNvPr id="92" name="Google Shape;92;p1"/>
          <p:cNvSpPr/>
          <p:nvPr/>
        </p:nvSpPr>
        <p:spPr>
          <a:xfrm rot="10800000">
            <a:off x="2146768" y="-521924"/>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93" name="Google Shape;93;p1"/>
          <p:cNvSpPr/>
          <p:nvPr/>
        </p:nvSpPr>
        <p:spPr>
          <a:xfrm>
            <a:off x="-785892" y="-5187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
          <p:cNvSpPr/>
          <p:nvPr/>
        </p:nvSpPr>
        <p:spPr>
          <a:xfrm>
            <a:off x="8076937" y="9258300"/>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4">
              <a:alphaModFix/>
            </a:blip>
            <a:stretch>
              <a:fillRect b="0" l="0" r="0" t="0"/>
            </a:stretch>
          </a:blipFill>
          <a:ln>
            <a:noFill/>
          </a:ln>
        </p:spPr>
      </p:sp>
      <p:sp>
        <p:nvSpPr>
          <p:cNvPr id="95" name="Google Shape;95;p1"/>
          <p:cNvSpPr/>
          <p:nvPr/>
        </p:nvSpPr>
        <p:spPr>
          <a:xfrm>
            <a:off x="146041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
          <p:cNvSpPr/>
          <p:nvPr/>
        </p:nvSpPr>
        <p:spPr>
          <a:xfrm>
            <a:off x="17511252" y="-1179224"/>
            <a:ext cx="2257235"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97" name="Google Shape;97;p1"/>
          <p:cNvSpPr/>
          <p:nvPr/>
        </p:nvSpPr>
        <p:spPr>
          <a:xfrm>
            <a:off x="17511226" y="8250700"/>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
          <p:cNvSpPr/>
          <p:nvPr/>
        </p:nvSpPr>
        <p:spPr>
          <a:xfrm>
            <a:off x="13023040" y="8250700"/>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5">
              <a:alphaModFix/>
            </a:blip>
            <a:stretch>
              <a:fillRect b="0" l="0" r="0" t="0"/>
            </a:stretch>
          </a:blipFill>
          <a:ln>
            <a:noFill/>
          </a:ln>
        </p:spPr>
      </p:sp>
      <p:sp>
        <p:nvSpPr>
          <p:cNvPr id="99" name="Google Shape;99;p1"/>
          <p:cNvSpPr txBox="1"/>
          <p:nvPr/>
        </p:nvSpPr>
        <p:spPr>
          <a:xfrm>
            <a:off x="641227" y="1222100"/>
            <a:ext cx="17005545" cy="2419350"/>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7999" u="none" cap="none" strike="noStrike">
                <a:solidFill>
                  <a:srgbClr val="0A2841"/>
                </a:solidFill>
                <a:latin typeface="Courier"/>
                <a:ea typeface="Courier"/>
                <a:cs typeface="Courier"/>
                <a:sym typeface="Courier"/>
              </a:rPr>
              <a:t>VIETNAMESE SOCIAL MEDIA</a:t>
            </a:r>
            <a:endParaRPr/>
          </a:p>
          <a:p>
            <a:pPr indent="0" lvl="0" marL="0" marR="0" rtl="0" algn="ctr">
              <a:lnSpc>
                <a:spcPct val="120002"/>
              </a:lnSpc>
              <a:spcBef>
                <a:spcPts val="0"/>
              </a:spcBef>
              <a:spcAft>
                <a:spcPts val="0"/>
              </a:spcAft>
              <a:buNone/>
            </a:pPr>
            <a:r>
              <a:rPr b="1" i="0" lang="en-US" sz="7999" u="none" cap="none" strike="noStrike">
                <a:solidFill>
                  <a:srgbClr val="0A2841"/>
                </a:solidFill>
                <a:latin typeface="Courier"/>
                <a:ea typeface="Courier"/>
                <a:cs typeface="Courier"/>
                <a:sym typeface="Courier"/>
              </a:rPr>
              <a:t>TEXT CLASSIFICATION</a:t>
            </a:r>
            <a:endParaRPr/>
          </a:p>
        </p:txBody>
      </p:sp>
      <p:sp>
        <p:nvSpPr>
          <p:cNvPr id="100" name="Google Shape;100;p1"/>
          <p:cNvSpPr txBox="1"/>
          <p:nvPr/>
        </p:nvSpPr>
        <p:spPr>
          <a:xfrm>
            <a:off x="8845850" y="4463799"/>
            <a:ext cx="8959732" cy="1400175"/>
          </a:xfrm>
          <a:prstGeom prst="rect">
            <a:avLst/>
          </a:prstGeom>
          <a:noFill/>
          <a:ln>
            <a:noFill/>
          </a:ln>
        </p:spPr>
        <p:txBody>
          <a:bodyPr anchorCtr="0" anchor="t" bIns="0" lIns="0" spcFirstLastPara="1" rIns="0" wrap="square" tIns="0">
            <a:spAutoFit/>
          </a:bodyPr>
          <a:lstStyle/>
          <a:p>
            <a:pPr indent="0" lvl="0" marL="0" marR="0" rtl="0" algn="r">
              <a:lnSpc>
                <a:spcPct val="120004"/>
              </a:lnSpc>
              <a:spcBef>
                <a:spcPts val="0"/>
              </a:spcBef>
              <a:spcAft>
                <a:spcPts val="0"/>
              </a:spcAft>
              <a:buNone/>
            </a:pPr>
            <a:r>
              <a:rPr b="1" i="0" lang="en-US" sz="4599" u="none" cap="none" strike="noStrike">
                <a:solidFill>
                  <a:srgbClr val="0A2841"/>
                </a:solidFill>
                <a:latin typeface="Courier"/>
                <a:ea typeface="Courier"/>
                <a:cs typeface="Courier"/>
                <a:sym typeface="Courier"/>
              </a:rPr>
              <a:t>GVHD: TS. Nguyễn Văn Kiệt</a:t>
            </a:r>
            <a:endParaRPr/>
          </a:p>
          <a:p>
            <a:pPr indent="0" lvl="0" marL="0" marR="0" rtl="0" algn="r">
              <a:lnSpc>
                <a:spcPct val="120004"/>
              </a:lnSpc>
              <a:spcBef>
                <a:spcPts val="0"/>
              </a:spcBef>
              <a:spcAft>
                <a:spcPts val="0"/>
              </a:spcAft>
              <a:buNone/>
            </a:pPr>
            <a:r>
              <a:rPr b="1" i="0" lang="en-US" sz="4599" u="none" cap="none" strike="noStrike">
                <a:solidFill>
                  <a:srgbClr val="0A2841"/>
                </a:solidFill>
                <a:latin typeface="Courier"/>
                <a:ea typeface="Courier"/>
                <a:cs typeface="Courier"/>
                <a:sym typeface="Courier"/>
              </a:rPr>
              <a:t> ThS. Huỳnh Văn Tín </a:t>
            </a:r>
            <a:endParaRPr/>
          </a:p>
        </p:txBody>
      </p:sp>
      <p:sp>
        <p:nvSpPr>
          <p:cNvPr id="101" name="Google Shape;101;p1"/>
          <p:cNvSpPr txBox="1"/>
          <p:nvPr/>
        </p:nvSpPr>
        <p:spPr>
          <a:xfrm>
            <a:off x="526289" y="5499850"/>
            <a:ext cx="5475006"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0A2841"/>
                </a:solidFill>
                <a:latin typeface="Montserrat"/>
                <a:ea typeface="Montserrat"/>
                <a:cs typeface="Montserrat"/>
                <a:sym typeface="Montserrat"/>
              </a:rPr>
              <a:t>Võ Quang Nhật Hoàng</a:t>
            </a:r>
            <a:endParaRPr/>
          </a:p>
        </p:txBody>
      </p:sp>
      <p:sp>
        <p:nvSpPr>
          <p:cNvPr id="102" name="Google Shape;102;p1"/>
          <p:cNvSpPr txBox="1"/>
          <p:nvPr/>
        </p:nvSpPr>
        <p:spPr>
          <a:xfrm>
            <a:off x="6001296" y="5504612"/>
            <a:ext cx="2101605" cy="4953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1" lang="en-US" sz="3199" u="none" cap="none" strike="noStrike">
                <a:solidFill>
                  <a:srgbClr val="000000"/>
                </a:solidFill>
                <a:latin typeface="Courier"/>
                <a:ea typeface="Courier"/>
                <a:cs typeface="Courier"/>
                <a:sym typeface="Courier"/>
              </a:rPr>
              <a:t>22520482</a:t>
            </a:r>
            <a:endParaRPr/>
          </a:p>
        </p:txBody>
      </p:sp>
      <p:sp>
        <p:nvSpPr>
          <p:cNvPr id="103" name="Google Shape;103;p1"/>
          <p:cNvSpPr txBox="1"/>
          <p:nvPr/>
        </p:nvSpPr>
        <p:spPr>
          <a:xfrm>
            <a:off x="526289" y="6233275"/>
            <a:ext cx="5475006"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0A2841"/>
                </a:solidFill>
                <a:latin typeface="Montserrat"/>
                <a:ea typeface="Montserrat"/>
                <a:cs typeface="Montserrat"/>
                <a:sym typeface="Montserrat"/>
              </a:rPr>
              <a:t>Đoàn Minh Tuấn</a:t>
            </a:r>
            <a:endParaRPr/>
          </a:p>
        </p:txBody>
      </p:sp>
      <p:sp>
        <p:nvSpPr>
          <p:cNvPr id="104" name="Google Shape;104;p1"/>
          <p:cNvSpPr txBox="1"/>
          <p:nvPr/>
        </p:nvSpPr>
        <p:spPr>
          <a:xfrm>
            <a:off x="6001296" y="6238037"/>
            <a:ext cx="2101605" cy="4953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1" lang="en-US" sz="3199" u="none" cap="none" strike="noStrike">
                <a:solidFill>
                  <a:srgbClr val="000000"/>
                </a:solidFill>
                <a:latin typeface="Courier"/>
                <a:ea typeface="Courier"/>
                <a:cs typeface="Courier"/>
                <a:sym typeface="Courier"/>
              </a:rPr>
              <a:t>22521600</a:t>
            </a:r>
            <a:endParaRPr/>
          </a:p>
        </p:txBody>
      </p:sp>
      <p:sp>
        <p:nvSpPr>
          <p:cNvPr id="105" name="Google Shape;105;p1"/>
          <p:cNvSpPr txBox="1"/>
          <p:nvPr/>
        </p:nvSpPr>
        <p:spPr>
          <a:xfrm>
            <a:off x="526289" y="6966700"/>
            <a:ext cx="5475006"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0A2841"/>
                </a:solidFill>
                <a:latin typeface="Montserrat"/>
                <a:ea typeface="Montserrat"/>
                <a:cs typeface="Montserrat"/>
                <a:sym typeface="Montserrat"/>
              </a:rPr>
              <a:t>Đỗ Thành Đạt</a:t>
            </a:r>
            <a:endParaRPr/>
          </a:p>
        </p:txBody>
      </p:sp>
      <p:sp>
        <p:nvSpPr>
          <p:cNvPr id="106" name="Google Shape;106;p1"/>
          <p:cNvSpPr txBox="1"/>
          <p:nvPr/>
        </p:nvSpPr>
        <p:spPr>
          <a:xfrm>
            <a:off x="6001296" y="6966700"/>
            <a:ext cx="2101605" cy="4953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1" lang="en-US" sz="3199" u="none" cap="none" strike="noStrike">
                <a:solidFill>
                  <a:srgbClr val="000000"/>
                </a:solidFill>
                <a:latin typeface="Courier"/>
                <a:ea typeface="Courier"/>
                <a:cs typeface="Courier"/>
                <a:sym typeface="Courier"/>
              </a:rPr>
              <a:t>22520206</a:t>
            </a:r>
            <a:endParaRPr/>
          </a:p>
        </p:txBody>
      </p:sp>
      <p:sp>
        <p:nvSpPr>
          <p:cNvPr id="107" name="Google Shape;107;p1"/>
          <p:cNvSpPr txBox="1"/>
          <p:nvPr/>
        </p:nvSpPr>
        <p:spPr>
          <a:xfrm>
            <a:off x="526289" y="7700125"/>
            <a:ext cx="5475006"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0A2841"/>
                </a:solidFill>
                <a:latin typeface="Montserrat"/>
                <a:ea typeface="Montserrat"/>
                <a:cs typeface="Montserrat"/>
                <a:sym typeface="Montserrat"/>
              </a:rPr>
              <a:t>Trần Công Hiển</a:t>
            </a:r>
            <a:endParaRPr/>
          </a:p>
        </p:txBody>
      </p:sp>
      <p:sp>
        <p:nvSpPr>
          <p:cNvPr id="108" name="Google Shape;108;p1"/>
          <p:cNvSpPr txBox="1"/>
          <p:nvPr/>
        </p:nvSpPr>
        <p:spPr>
          <a:xfrm>
            <a:off x="6001296" y="7704887"/>
            <a:ext cx="2101605" cy="4953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1" lang="en-US" sz="3199" u="none" cap="none" strike="noStrike">
                <a:solidFill>
                  <a:srgbClr val="000000"/>
                </a:solidFill>
                <a:latin typeface="Courier"/>
                <a:ea typeface="Courier"/>
                <a:cs typeface="Courier"/>
                <a:sym typeface="Courier"/>
              </a:rPr>
              <a:t>22520425</a:t>
            </a:r>
            <a:endParaRPr/>
          </a:p>
        </p:txBody>
      </p:sp>
      <p:sp>
        <p:nvSpPr>
          <p:cNvPr id="109" name="Google Shape;109;p1"/>
          <p:cNvSpPr txBox="1"/>
          <p:nvPr/>
        </p:nvSpPr>
        <p:spPr>
          <a:xfrm>
            <a:off x="526289" y="8433550"/>
            <a:ext cx="5475006" cy="5143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400" u="none" cap="none" strike="noStrike">
                <a:solidFill>
                  <a:srgbClr val="0A2841"/>
                </a:solidFill>
                <a:latin typeface="Montserrat"/>
                <a:ea typeface="Montserrat"/>
                <a:cs typeface="Montserrat"/>
                <a:sym typeface="Montserrat"/>
              </a:rPr>
              <a:t>Phan Võ Mỹ Huyền</a:t>
            </a:r>
            <a:endParaRPr/>
          </a:p>
        </p:txBody>
      </p:sp>
      <p:sp>
        <p:nvSpPr>
          <p:cNvPr id="110" name="Google Shape;110;p1"/>
          <p:cNvSpPr txBox="1"/>
          <p:nvPr/>
        </p:nvSpPr>
        <p:spPr>
          <a:xfrm>
            <a:off x="6001296" y="8438312"/>
            <a:ext cx="2101605" cy="495300"/>
          </a:xfrm>
          <a:prstGeom prst="rect">
            <a:avLst/>
          </a:prstGeom>
          <a:noFill/>
          <a:ln>
            <a:noFill/>
          </a:ln>
        </p:spPr>
        <p:txBody>
          <a:bodyPr anchorCtr="0" anchor="t" bIns="0" lIns="0" spcFirstLastPara="1" rIns="0" wrap="square" tIns="0">
            <a:spAutoFit/>
          </a:bodyPr>
          <a:lstStyle/>
          <a:p>
            <a:pPr indent="0" lvl="0" marL="0" marR="0" rtl="0" algn="l">
              <a:lnSpc>
                <a:spcPct val="120006"/>
              </a:lnSpc>
              <a:spcBef>
                <a:spcPts val="0"/>
              </a:spcBef>
              <a:spcAft>
                <a:spcPts val="0"/>
              </a:spcAft>
              <a:buNone/>
            </a:pPr>
            <a:r>
              <a:rPr b="1" i="1" lang="en-US" sz="3199" u="none" cap="none" strike="noStrike">
                <a:solidFill>
                  <a:srgbClr val="000000"/>
                </a:solidFill>
                <a:latin typeface="Courier"/>
                <a:ea typeface="Courier"/>
                <a:cs typeface="Courier"/>
                <a:sym typeface="Courier"/>
              </a:rPr>
              <a:t>22520591</a:t>
            </a:r>
            <a:endParaRPr/>
          </a:p>
        </p:txBody>
      </p:sp>
      <p:sp>
        <p:nvSpPr>
          <p:cNvPr id="111" name="Google Shape;111;p1"/>
          <p:cNvSpPr txBox="1"/>
          <p:nvPr/>
        </p:nvSpPr>
        <p:spPr>
          <a:xfrm>
            <a:off x="526289" y="4086225"/>
            <a:ext cx="4645570" cy="1057275"/>
          </a:xfrm>
          <a:prstGeom prst="rect">
            <a:avLst/>
          </a:prstGeom>
          <a:noFill/>
          <a:ln>
            <a:noFill/>
          </a:ln>
        </p:spPr>
        <p:txBody>
          <a:bodyPr anchorCtr="0" anchor="t" bIns="0" lIns="0" spcFirstLastPara="1" rIns="0" wrap="square" tIns="0">
            <a:spAutoFit/>
          </a:bodyPr>
          <a:lstStyle/>
          <a:p>
            <a:pPr indent="0" lvl="0" marL="0" marR="0" rtl="0" algn="l">
              <a:lnSpc>
                <a:spcPct val="120002"/>
              </a:lnSpc>
              <a:spcBef>
                <a:spcPts val="0"/>
              </a:spcBef>
              <a:spcAft>
                <a:spcPts val="0"/>
              </a:spcAft>
              <a:buNone/>
            </a:pPr>
            <a:r>
              <a:rPr b="1" i="0" lang="en-US" sz="6999" u="none" cap="none" strike="noStrike">
                <a:solidFill>
                  <a:srgbClr val="0A2841"/>
                </a:solidFill>
                <a:latin typeface="Montserrat"/>
                <a:ea typeface="Montserrat"/>
                <a:cs typeface="Montserrat"/>
                <a:sym typeface="Montserrat"/>
              </a:rPr>
              <a:t>Nhóm 11:</a:t>
            </a:r>
            <a:endParaRPr/>
          </a:p>
        </p:txBody>
      </p:sp>
      <p:sp>
        <p:nvSpPr>
          <p:cNvPr id="112" name="Google Shape;112;p1"/>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000" u="none" cap="none" strike="noStrike">
                <a:solidFill>
                  <a:srgbClr val="000000"/>
                </a:solidFill>
                <a:latin typeface="Arimo"/>
                <a:ea typeface="Arimo"/>
                <a:cs typeface="Arimo"/>
                <a:sym typeface="Arimo"/>
              </a:rPr>
              <a:t>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82" name="Shape 282"/>
        <p:cNvGrpSpPr/>
        <p:nvPr/>
      </p:nvGrpSpPr>
      <p:grpSpPr>
        <a:xfrm>
          <a:off x="0" y="0"/>
          <a:ext cx="0" cy="0"/>
          <a:chOff x="0" y="0"/>
          <a:chExt cx="0" cy="0"/>
        </a:xfrm>
      </p:grpSpPr>
      <p:sp>
        <p:nvSpPr>
          <p:cNvPr id="283" name="Google Shape;283;p10"/>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0"/>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286" name="Google Shape;286;p10"/>
          <p:cNvSpPr txBox="1"/>
          <p:nvPr/>
        </p:nvSpPr>
        <p:spPr>
          <a:xfrm>
            <a:off x="1187112" y="399122"/>
            <a:ext cx="15913777" cy="1905000"/>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199" u="none" cap="none" strike="noStrike">
                <a:solidFill>
                  <a:srgbClr val="0A2841"/>
                </a:solidFill>
                <a:latin typeface="Arimo"/>
                <a:ea typeface="Arimo"/>
                <a:cs typeface="Arimo"/>
                <a:sym typeface="Arimo"/>
              </a:rPr>
              <a:t>EVALUATION RESULTS IN VSFC, VICTSD DATASET</a:t>
            </a:r>
            <a:endParaRPr/>
          </a:p>
        </p:txBody>
      </p:sp>
      <p:graphicFrame>
        <p:nvGraphicFramePr>
          <p:cNvPr id="287" name="Google Shape;287;p10"/>
          <p:cNvGraphicFramePr/>
          <p:nvPr/>
        </p:nvGraphicFramePr>
        <p:xfrm>
          <a:off x="1524049" y="2990364"/>
          <a:ext cx="3000000" cy="3000000"/>
        </p:xfrm>
        <a:graphic>
          <a:graphicData uri="http://schemas.openxmlformats.org/drawingml/2006/table">
            <a:tbl>
              <a:tblPr>
                <a:noFill/>
                <a:tableStyleId>{9D675E3D-455E-422F-BEE3-DE819F118C5B}</a:tableStyleId>
              </a:tblPr>
              <a:tblGrid>
                <a:gridCol w="5240450"/>
                <a:gridCol w="3253375"/>
                <a:gridCol w="3334575"/>
                <a:gridCol w="3411600"/>
              </a:tblGrid>
              <a:tr h="1175125">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Weight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58825">
                <a:tc gridSpan="4">
                  <a:txBody>
                    <a:bodyPr/>
                    <a:lstStyle/>
                    <a:p>
                      <a:pPr indent="0" lvl="0" marL="0" marR="0" rtl="0" algn="ctr">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VSFC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hMerge="1"/>
                <a:tc hMerge="1"/>
                <a:tc hMerge="1"/>
              </a:tr>
              <a:tr h="6406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SVM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0.8876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0.6887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0.8747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406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Logistic Regression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0.8838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0.7070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0.8743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40600">
                <a:tc gridSpan="4">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ViCTSD</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hMerge="1"/>
                <a:tc hMerge="1"/>
                <a:tc hMerge="1"/>
              </a:tr>
              <a:tr h="6406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SVM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0.8920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0.6636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0.8798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406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Logistic Regression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0.8940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0.6593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0.8799</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288" name="Google Shape;288;p10"/>
          <p:cNvCxnSpPr/>
          <p:nvPr/>
        </p:nvCxnSpPr>
        <p:spPr>
          <a:xfrm>
            <a:off x="1525930" y="3003311"/>
            <a:ext cx="5228409" cy="1110936"/>
          </a:xfrm>
          <a:prstGeom prst="straightConnector1">
            <a:avLst/>
          </a:prstGeom>
          <a:noFill/>
          <a:ln cap="flat" cmpd="sng" w="19050">
            <a:solidFill>
              <a:srgbClr val="000000"/>
            </a:solidFill>
            <a:prstDash val="solid"/>
            <a:round/>
            <a:headEnd len="sm" w="sm" type="none"/>
            <a:tailEnd len="sm" w="sm" type="none"/>
          </a:ln>
        </p:spPr>
      </p:cxnSp>
      <p:sp>
        <p:nvSpPr>
          <p:cNvPr id="289" name="Google Shape;289;p10"/>
          <p:cNvSpPr txBox="1"/>
          <p:nvPr/>
        </p:nvSpPr>
        <p:spPr>
          <a:xfrm>
            <a:off x="3201937" y="3029558"/>
            <a:ext cx="5109084" cy="5003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0A2841"/>
                </a:solidFill>
                <a:latin typeface="Arimo"/>
                <a:ea typeface="Arimo"/>
                <a:cs typeface="Arimo"/>
                <a:sym typeface="Arimo"/>
              </a:rPr>
              <a:t> Result</a:t>
            </a:r>
            <a:endParaRPr/>
          </a:p>
        </p:txBody>
      </p:sp>
      <p:sp>
        <p:nvSpPr>
          <p:cNvPr id="290" name="Google Shape;290;p10"/>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10</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98" name="Shape 298"/>
        <p:cNvGrpSpPr/>
        <p:nvPr/>
      </p:nvGrpSpPr>
      <p:grpSpPr>
        <a:xfrm>
          <a:off x="0" y="0"/>
          <a:ext cx="0" cy="0"/>
          <a:chOff x="0" y="0"/>
          <a:chExt cx="0" cy="0"/>
        </a:xfrm>
      </p:grpSpPr>
      <p:sp>
        <p:nvSpPr>
          <p:cNvPr id="299" name="Google Shape;299;p11"/>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11"/>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301" name="Google Shape;301;p11"/>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11"/>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303" name="Google Shape;303;p11"/>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11"/>
          <p:cNvSpPr txBox="1"/>
          <p:nvPr/>
        </p:nvSpPr>
        <p:spPr>
          <a:xfrm>
            <a:off x="1517875" y="5693175"/>
            <a:ext cx="8200950"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Áp dụng</a:t>
            </a:r>
            <a:endParaRPr/>
          </a:p>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Deep Learning</a:t>
            </a:r>
            <a:endParaRPr/>
          </a:p>
        </p:txBody>
      </p:sp>
      <p:sp>
        <p:nvSpPr>
          <p:cNvPr id="305" name="Google Shape;305;p11"/>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03</a:t>
            </a:r>
            <a:endParaRPr/>
          </a:p>
        </p:txBody>
      </p:sp>
      <p:sp>
        <p:nvSpPr>
          <p:cNvPr id="306" name="Google Shape;306;p11"/>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11"/>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308" name="Google Shape;308;p11"/>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309" name="Google Shape;309;p11"/>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310" name="Google Shape;310;p11"/>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11"/>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11</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19" name="Shape 319"/>
        <p:cNvGrpSpPr/>
        <p:nvPr/>
      </p:nvGrpSpPr>
      <p:grpSpPr>
        <a:xfrm>
          <a:off x="0" y="0"/>
          <a:ext cx="0" cy="0"/>
          <a:chOff x="0" y="0"/>
          <a:chExt cx="0" cy="0"/>
        </a:xfrm>
      </p:grpSpPr>
      <p:sp>
        <p:nvSpPr>
          <p:cNvPr id="320" name="Google Shape;320;p12"/>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2"/>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12"/>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2"/>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324" name="Google Shape;324;p12"/>
          <p:cNvSpPr txBox="1"/>
          <p:nvPr/>
        </p:nvSpPr>
        <p:spPr>
          <a:xfrm>
            <a:off x="6237420" y="1000125"/>
            <a:ext cx="5813160" cy="942975"/>
          </a:xfrm>
          <a:prstGeom prst="rect">
            <a:avLst/>
          </a:prstGeom>
          <a:noFill/>
          <a:ln>
            <a:noFill/>
          </a:ln>
        </p:spPr>
        <p:txBody>
          <a:bodyPr anchorCtr="0" anchor="t" bIns="0" lIns="0" spcFirstLastPara="1" rIns="0" wrap="square" tIns="0">
            <a:spAutoFit/>
          </a:bodyPr>
          <a:lstStyle/>
          <a:p>
            <a:pPr indent="0" lvl="0" marL="0" marR="0" rtl="0" algn="ctr">
              <a:lnSpc>
                <a:spcPct val="119996"/>
              </a:lnSpc>
              <a:spcBef>
                <a:spcPts val="0"/>
              </a:spcBef>
              <a:spcAft>
                <a:spcPts val="0"/>
              </a:spcAft>
              <a:buNone/>
            </a:pPr>
            <a:r>
              <a:rPr b="1" i="0" lang="en-US" sz="6001" u="none" cap="none" strike="noStrike">
                <a:solidFill>
                  <a:srgbClr val="000000"/>
                </a:solidFill>
                <a:latin typeface="Arimo"/>
                <a:ea typeface="Arimo"/>
                <a:cs typeface="Arimo"/>
                <a:sym typeface="Arimo"/>
              </a:rPr>
              <a:t>PHƯƠNG PHÁP</a:t>
            </a:r>
            <a:endParaRPr/>
          </a:p>
        </p:txBody>
      </p:sp>
      <p:sp>
        <p:nvSpPr>
          <p:cNvPr id="325" name="Google Shape;325;p12"/>
          <p:cNvSpPr txBox="1"/>
          <p:nvPr/>
        </p:nvSpPr>
        <p:spPr>
          <a:xfrm>
            <a:off x="947217" y="3190661"/>
            <a:ext cx="16603116" cy="2076450"/>
          </a:xfrm>
          <a:prstGeom prst="rect">
            <a:avLst/>
          </a:prstGeom>
          <a:noFill/>
          <a:ln>
            <a:noFill/>
          </a:ln>
        </p:spPr>
        <p:txBody>
          <a:bodyPr anchorCtr="0" anchor="t" bIns="0" lIns="0" spcFirstLastPara="1" rIns="0" wrap="square" tIns="0">
            <a:spAutoFit/>
          </a:bodyPr>
          <a:lstStyle/>
          <a:p>
            <a:pPr indent="0" lvl="0" marL="0" marR="0" rtl="0" algn="l">
              <a:lnSpc>
                <a:spcPct val="120004"/>
              </a:lnSpc>
              <a:spcBef>
                <a:spcPts val="0"/>
              </a:spcBef>
              <a:spcAft>
                <a:spcPts val="0"/>
              </a:spcAft>
              <a:buNone/>
            </a:pPr>
            <a:r>
              <a:rPr b="1" i="0" lang="en-US" sz="4544" u="none" cap="none" strike="noStrike">
                <a:solidFill>
                  <a:srgbClr val="FF3131"/>
                </a:solidFill>
                <a:latin typeface="Arimo"/>
                <a:ea typeface="Arimo"/>
                <a:cs typeface="Arimo"/>
                <a:sym typeface="Arimo"/>
              </a:rPr>
              <a:t>Bước 1:</a:t>
            </a:r>
            <a:r>
              <a:rPr b="1" i="0" lang="en-US" sz="4544" u="none" cap="none" strike="noStrike">
                <a:solidFill>
                  <a:srgbClr val="000000"/>
                </a:solidFill>
                <a:latin typeface="Arimo"/>
                <a:ea typeface="Arimo"/>
                <a:cs typeface="Arimo"/>
                <a:sym typeface="Arimo"/>
              </a:rPr>
              <a:t> </a:t>
            </a:r>
            <a:r>
              <a:rPr b="0" i="0" lang="en-US" sz="4544" u="none" cap="none" strike="noStrike">
                <a:solidFill>
                  <a:srgbClr val="000000"/>
                </a:solidFill>
                <a:latin typeface="Arimo"/>
                <a:ea typeface="Arimo"/>
                <a:cs typeface="Arimo"/>
                <a:sym typeface="Arimo"/>
              </a:rPr>
              <a:t>Thử nghiệm 2 mô hình học sâu là Text-CNN và Bi-Gru.</a:t>
            </a:r>
            <a:endParaRPr/>
          </a:p>
          <a:p>
            <a:pPr indent="0" lvl="0" marL="0" marR="0" rtl="0" algn="l">
              <a:lnSpc>
                <a:spcPct val="120004"/>
              </a:lnSpc>
              <a:spcBef>
                <a:spcPts val="0"/>
              </a:spcBef>
              <a:spcAft>
                <a:spcPts val="0"/>
              </a:spcAft>
              <a:buNone/>
            </a:pPr>
            <a:r>
              <a:t/>
            </a:r>
            <a:endParaRPr b="0" i="0" sz="4544" u="none" cap="none" strike="noStrike">
              <a:solidFill>
                <a:srgbClr val="000000"/>
              </a:solidFill>
              <a:latin typeface="Arimo"/>
              <a:ea typeface="Arimo"/>
              <a:cs typeface="Arimo"/>
              <a:sym typeface="Arimo"/>
            </a:endParaRPr>
          </a:p>
          <a:p>
            <a:pPr indent="0" lvl="0" marL="0" marR="0" rtl="0" algn="l">
              <a:lnSpc>
                <a:spcPct val="120004"/>
              </a:lnSpc>
              <a:spcBef>
                <a:spcPts val="0"/>
              </a:spcBef>
              <a:spcAft>
                <a:spcPts val="0"/>
              </a:spcAft>
              <a:buNone/>
            </a:pPr>
            <a:r>
              <a:rPr b="1" i="0" lang="en-US" sz="4544" u="none" cap="none" strike="noStrike">
                <a:solidFill>
                  <a:srgbClr val="FF3131"/>
                </a:solidFill>
                <a:latin typeface="Arimo"/>
                <a:ea typeface="Arimo"/>
                <a:cs typeface="Arimo"/>
                <a:sym typeface="Arimo"/>
              </a:rPr>
              <a:t>Bước 2:</a:t>
            </a:r>
            <a:r>
              <a:rPr b="0" i="0" lang="en-US" sz="4544" u="none" cap="none" strike="noStrike">
                <a:solidFill>
                  <a:srgbClr val="000000"/>
                </a:solidFill>
                <a:latin typeface="Arimo"/>
                <a:ea typeface="Arimo"/>
                <a:cs typeface="Arimo"/>
                <a:sym typeface="Arimo"/>
              </a:rPr>
              <a:t> Dùng VNEmolex để cải thiện độ chính xác.</a:t>
            </a:r>
            <a:endParaRPr/>
          </a:p>
        </p:txBody>
      </p:sp>
      <p:sp>
        <p:nvSpPr>
          <p:cNvPr id="326" name="Google Shape;326;p12"/>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12</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34" name="Shape 334"/>
        <p:cNvGrpSpPr/>
        <p:nvPr/>
      </p:nvGrpSpPr>
      <p:grpSpPr>
        <a:xfrm>
          <a:off x="0" y="0"/>
          <a:ext cx="0" cy="0"/>
          <a:chOff x="0" y="0"/>
          <a:chExt cx="0" cy="0"/>
        </a:xfrm>
      </p:grpSpPr>
      <p:sp>
        <p:nvSpPr>
          <p:cNvPr id="335" name="Google Shape;335;p13"/>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13"/>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3"/>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13"/>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339" name="Google Shape;339;p13"/>
          <p:cNvSpPr txBox="1"/>
          <p:nvPr/>
        </p:nvSpPr>
        <p:spPr>
          <a:xfrm>
            <a:off x="1531425" y="557212"/>
            <a:ext cx="15225150" cy="9239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5999" u="none" cap="none" strike="noStrike">
                <a:solidFill>
                  <a:srgbClr val="0A2841"/>
                </a:solidFill>
                <a:latin typeface="Arimo"/>
                <a:ea typeface="Arimo"/>
                <a:cs typeface="Arimo"/>
                <a:sym typeface="Arimo"/>
              </a:rPr>
              <a:t>PARAMETERS</a:t>
            </a:r>
            <a:endParaRPr/>
          </a:p>
        </p:txBody>
      </p:sp>
      <p:graphicFrame>
        <p:nvGraphicFramePr>
          <p:cNvPr id="340" name="Google Shape;340;p13"/>
          <p:cNvGraphicFramePr/>
          <p:nvPr/>
        </p:nvGraphicFramePr>
        <p:xfrm>
          <a:off x="1439876" y="2628020"/>
          <a:ext cx="3000000" cy="3000000"/>
        </p:xfrm>
        <a:graphic>
          <a:graphicData uri="http://schemas.openxmlformats.org/drawingml/2006/table">
            <a:tbl>
              <a:tblPr>
                <a:noFill/>
                <a:tableStyleId>{9D675E3D-455E-422F-BEE3-DE819F118C5B}</a:tableStyleId>
              </a:tblPr>
              <a:tblGrid>
                <a:gridCol w="6034250"/>
                <a:gridCol w="9205750"/>
              </a:tblGrid>
              <a:tr h="678700">
                <a:tc>
                  <a:txBody>
                    <a:bodyPr/>
                    <a:lstStyle/>
                    <a:p>
                      <a:pPr indent="0" lvl="0" marL="0" marR="0" rtl="0" algn="ctr">
                        <a:lnSpc>
                          <a:spcPct val="140013"/>
                        </a:lnSpc>
                        <a:spcBef>
                          <a:spcPts val="0"/>
                        </a:spcBef>
                        <a:spcAft>
                          <a:spcPts val="0"/>
                        </a:spcAft>
                        <a:buNone/>
                      </a:pPr>
                      <a:r>
                        <a:rPr b="1" lang="en-US" sz="2999" u="none" cap="none" strike="noStrike">
                          <a:solidFill>
                            <a:srgbClr val="000000"/>
                          </a:solidFill>
                          <a:latin typeface="Arimo"/>
                          <a:ea typeface="Arimo"/>
                          <a:cs typeface="Arimo"/>
                          <a:sym typeface="Arimo"/>
                        </a:rPr>
                        <a:t>Models</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a:txBody>
                    <a:bodyPr/>
                    <a:lstStyle/>
                    <a:p>
                      <a:pPr indent="0" lvl="0" marL="0" marR="0" rtl="0" algn="ctr">
                        <a:lnSpc>
                          <a:spcPct val="120006"/>
                        </a:lnSpc>
                        <a:spcBef>
                          <a:spcPts val="0"/>
                        </a:spcBef>
                        <a:spcAft>
                          <a:spcPts val="0"/>
                        </a:spcAft>
                        <a:buNone/>
                      </a:pPr>
                      <a:r>
                        <a:rPr b="1" lang="en-US" sz="2999" u="none" cap="none" strike="noStrike">
                          <a:solidFill>
                            <a:srgbClr val="0A2841"/>
                          </a:solidFill>
                          <a:latin typeface="Arimo"/>
                          <a:ea typeface="Arimo"/>
                          <a:cs typeface="Arimo"/>
                          <a:sym typeface="Arimo"/>
                        </a:rPr>
                        <a:t>Parametes</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2322875">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Text-CNN</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Conv2D: filters_size = 32</a:t>
                      </a:r>
                      <a:endParaRPr sz="1100" u="none" cap="none" strike="noStrike"/>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drop_out = 0.2</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activition = “relu”</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optimizer = “Adam”</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Output: activition = “softmax” or “sigmoid” </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2322875">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Bi-GRU</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hidden_units = 64 </a:t>
                      </a:r>
                      <a:endParaRPr sz="1100" u="none" cap="none" strike="noStrike"/>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activition = “relu”  </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drop_out = 0.2</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optimizer = “Adam”</a:t>
                      </a:r>
                      <a:endParaRPr/>
                    </a:p>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Output: activition = “softmax” or “sigmoid” </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sp>
        <p:nvSpPr>
          <p:cNvPr id="341" name="Google Shape;341;p13"/>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13</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49" name="Shape 349"/>
        <p:cNvGrpSpPr/>
        <p:nvPr/>
      </p:nvGrpSpPr>
      <p:grpSpPr>
        <a:xfrm>
          <a:off x="0" y="0"/>
          <a:ext cx="0" cy="0"/>
          <a:chOff x="0" y="0"/>
          <a:chExt cx="0" cy="0"/>
        </a:xfrm>
      </p:grpSpPr>
      <p:sp>
        <p:nvSpPr>
          <p:cNvPr id="350" name="Google Shape;350;p14"/>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4"/>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4"/>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3" name="Google Shape;353;p14"/>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354" name="Google Shape;354;p14"/>
          <p:cNvSpPr/>
          <p:nvPr/>
        </p:nvSpPr>
        <p:spPr>
          <a:xfrm>
            <a:off x="1301600" y="5484395"/>
            <a:ext cx="15957700" cy="2932227"/>
          </a:xfrm>
          <a:custGeom>
            <a:rect b="b" l="l" r="r" t="t"/>
            <a:pathLst>
              <a:path extrusionOk="0" h="2932227" w="15957700">
                <a:moveTo>
                  <a:pt x="0" y="0"/>
                </a:moveTo>
                <a:lnTo>
                  <a:pt x="15957700" y="0"/>
                </a:lnTo>
                <a:lnTo>
                  <a:pt x="15957700" y="2932227"/>
                </a:lnTo>
                <a:lnTo>
                  <a:pt x="0" y="2932227"/>
                </a:lnTo>
                <a:lnTo>
                  <a:pt x="0" y="0"/>
                </a:lnTo>
                <a:close/>
              </a:path>
            </a:pathLst>
          </a:custGeom>
          <a:blipFill rotWithShape="1">
            <a:blip r:embed="rId4">
              <a:alphaModFix/>
            </a:blip>
            <a:stretch>
              <a:fillRect b="0" l="0" r="0" t="0"/>
            </a:stretch>
          </a:blipFill>
          <a:ln>
            <a:noFill/>
          </a:ln>
        </p:spPr>
      </p:sp>
      <p:sp>
        <p:nvSpPr>
          <p:cNvPr id="355" name="Google Shape;355;p14"/>
          <p:cNvSpPr txBox="1"/>
          <p:nvPr/>
        </p:nvSpPr>
        <p:spPr>
          <a:xfrm>
            <a:off x="7179134" y="1000125"/>
            <a:ext cx="3929732"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00000"/>
                </a:solidFill>
                <a:latin typeface="Arimo"/>
                <a:ea typeface="Arimo"/>
                <a:cs typeface="Arimo"/>
                <a:sym typeface="Arimo"/>
              </a:rPr>
              <a:t>VnEmolex</a:t>
            </a:r>
            <a:endParaRPr/>
          </a:p>
        </p:txBody>
      </p:sp>
      <p:sp>
        <p:nvSpPr>
          <p:cNvPr id="356" name="Google Shape;356;p14"/>
          <p:cNvSpPr txBox="1"/>
          <p:nvPr/>
        </p:nvSpPr>
        <p:spPr>
          <a:xfrm>
            <a:off x="1449435" y="2777165"/>
            <a:ext cx="15995767" cy="2457450"/>
          </a:xfrm>
          <a:prstGeom prst="rect">
            <a:avLst/>
          </a:prstGeom>
          <a:noFill/>
          <a:ln>
            <a:noFill/>
          </a:ln>
        </p:spPr>
        <p:txBody>
          <a:bodyPr anchorCtr="0" anchor="t" bIns="0" lIns="0" spcFirstLastPara="1" rIns="0" wrap="square" tIns="0">
            <a:spAutoFit/>
          </a:bodyPr>
          <a:lstStyle/>
          <a:p>
            <a:pPr indent="-345439" lvl="1" marL="690881" marR="0" rtl="0" algn="l">
              <a:lnSpc>
                <a:spcPct val="12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VnEmoLex (Vietnamese Emotion Lexicon): 13.000 từ EmoLex tiếng Anh và VietWordNet</a:t>
            </a:r>
            <a:endParaRPr/>
          </a:p>
          <a:p>
            <a:pPr indent="-345439" lvl="1" marL="690881" marR="0" rtl="0" algn="l">
              <a:lnSpc>
                <a:spcPct val="12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8 cảm xúc cơ bản: Enjoyment, Sadness, Anger, Fear, Trust, Disgust, Suprise, Anticipation</a:t>
            </a:r>
            <a:endParaRPr/>
          </a:p>
          <a:p>
            <a:pPr indent="-345439" lvl="1" marL="690881" marR="0" rtl="0" algn="l">
              <a:lnSpc>
                <a:spcPct val="120000"/>
              </a:lnSpc>
              <a:spcBef>
                <a:spcPts val="0"/>
              </a:spcBef>
              <a:spcAft>
                <a:spcPts val="0"/>
              </a:spcAft>
              <a:buClr>
                <a:srgbClr val="000000"/>
              </a:buClr>
              <a:buSzPts val="3200"/>
              <a:buFont typeface="Arial"/>
              <a:buChar char="•"/>
            </a:pPr>
            <a:r>
              <a:rPr b="0" i="0" lang="en-US" sz="3200" u="none" cap="none" strike="noStrike">
                <a:solidFill>
                  <a:srgbClr val="000000"/>
                </a:solidFill>
                <a:latin typeface="Arimo"/>
                <a:ea typeface="Arimo"/>
                <a:cs typeface="Arimo"/>
                <a:sym typeface="Arimo"/>
              </a:rPr>
              <a:t>2 thái cực: tích cực (positive) và tiêu cực (negative).</a:t>
            </a:r>
            <a:endParaRPr/>
          </a:p>
        </p:txBody>
      </p:sp>
      <p:sp>
        <p:nvSpPr>
          <p:cNvPr id="357" name="Google Shape;357;p14"/>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14</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65" name="Shape 365"/>
        <p:cNvGrpSpPr/>
        <p:nvPr/>
      </p:nvGrpSpPr>
      <p:grpSpPr>
        <a:xfrm>
          <a:off x="0" y="0"/>
          <a:ext cx="0" cy="0"/>
          <a:chOff x="0" y="0"/>
          <a:chExt cx="0" cy="0"/>
        </a:xfrm>
      </p:grpSpPr>
      <p:sp>
        <p:nvSpPr>
          <p:cNvPr id="366" name="Google Shape;366;p15"/>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7" name="Google Shape;367;p15"/>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8" name="Google Shape;368;p15"/>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369" name="Google Shape;369;p15"/>
          <p:cNvSpPr txBox="1"/>
          <p:nvPr/>
        </p:nvSpPr>
        <p:spPr>
          <a:xfrm>
            <a:off x="1187112" y="399122"/>
            <a:ext cx="15913777"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199" u="none" cap="none" strike="noStrike">
                <a:solidFill>
                  <a:srgbClr val="0A2841"/>
                </a:solidFill>
                <a:latin typeface="Arimo"/>
                <a:ea typeface="Arimo"/>
                <a:cs typeface="Arimo"/>
                <a:sym typeface="Arimo"/>
              </a:rPr>
              <a:t>EVALUATION RESULTS</a:t>
            </a:r>
            <a:endParaRPr/>
          </a:p>
        </p:txBody>
      </p:sp>
      <p:graphicFrame>
        <p:nvGraphicFramePr>
          <p:cNvPr id="370" name="Google Shape;370;p15"/>
          <p:cNvGraphicFramePr/>
          <p:nvPr/>
        </p:nvGraphicFramePr>
        <p:xfrm>
          <a:off x="1531581" y="1957488"/>
          <a:ext cx="3000000" cy="3000000"/>
        </p:xfrm>
        <a:graphic>
          <a:graphicData uri="http://schemas.openxmlformats.org/drawingml/2006/table">
            <a:tbl>
              <a:tblPr>
                <a:noFill/>
                <a:tableStyleId>{9D675E3D-455E-422F-BEE3-DE819F118C5B}</a:tableStyleId>
              </a:tblPr>
              <a:tblGrid>
                <a:gridCol w="5042000"/>
                <a:gridCol w="5209800"/>
                <a:gridCol w="4988200"/>
              </a:tblGrid>
              <a:tr h="1173900">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58125">
                <a:tc gridSpan="3">
                  <a:txBody>
                    <a:bodyPr/>
                    <a:lstStyle/>
                    <a:p>
                      <a:pPr indent="0" lvl="0" marL="0" marR="0" rtl="0" algn="ctr">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VSFC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0.8860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0.7536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0.9002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0.7658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gridSpan="3">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ViCTSD</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0.88</a:t>
                      </a:r>
                      <a:r>
                        <a:rPr lang="en-US" sz="2799">
                          <a:solidFill>
                            <a:srgbClr val="0A2841"/>
                          </a:solidFill>
                          <a:latin typeface="Arimo"/>
                          <a:ea typeface="Arimo"/>
                          <a:cs typeface="Arimo"/>
                          <a:sym typeface="Arimo"/>
                        </a:rPr>
                        <a:t>10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a:t>
                      </a:r>
                      <a:r>
                        <a:rPr lang="en-US" sz="2799">
                          <a:solidFill>
                            <a:srgbClr val="0A2841"/>
                          </a:solidFill>
                          <a:latin typeface="Arimo"/>
                          <a:ea typeface="Arimo"/>
                          <a:cs typeface="Arimo"/>
                          <a:sym typeface="Arimo"/>
                        </a:rPr>
                        <a:t>6490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00000"/>
                          </a:solidFill>
                          <a:latin typeface="Arimo"/>
                          <a:ea typeface="Arimo"/>
                          <a:cs typeface="Arimo"/>
                          <a:sym typeface="Arimo"/>
                        </a:rPr>
                        <a:t>0.89</a:t>
                      </a:r>
                      <a:r>
                        <a:rPr lang="en-US" sz="2799">
                          <a:latin typeface="Arimo"/>
                          <a:ea typeface="Arimo"/>
                          <a:cs typeface="Arimo"/>
                          <a:sym typeface="Arimo"/>
                        </a:rPr>
                        <a:t>40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00000"/>
                          </a:solidFill>
                          <a:latin typeface="Arimo"/>
                          <a:ea typeface="Arimo"/>
                          <a:cs typeface="Arimo"/>
                          <a:sym typeface="Arimo"/>
                        </a:rPr>
                        <a:t>0.</a:t>
                      </a:r>
                      <a:r>
                        <a:rPr lang="en-US" sz="2799">
                          <a:latin typeface="Arimo"/>
                          <a:ea typeface="Arimo"/>
                          <a:cs typeface="Arimo"/>
                          <a:sym typeface="Arimo"/>
                        </a:rPr>
                        <a:t>6946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gridSpan="3">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VSMEC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0.5556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0.5353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Text-CNN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bl>
          </a:graphicData>
        </a:graphic>
      </p:graphicFrame>
      <p:cxnSp>
        <p:nvCxnSpPr>
          <p:cNvPr id="371" name="Google Shape;371;p15"/>
          <p:cNvCxnSpPr/>
          <p:nvPr/>
        </p:nvCxnSpPr>
        <p:spPr>
          <a:xfrm>
            <a:off x="1531581" y="1957488"/>
            <a:ext cx="5093813" cy="1207116"/>
          </a:xfrm>
          <a:prstGeom prst="straightConnector1">
            <a:avLst/>
          </a:prstGeom>
          <a:noFill/>
          <a:ln cap="flat" cmpd="sng" w="19050">
            <a:solidFill>
              <a:srgbClr val="000000"/>
            </a:solidFill>
            <a:prstDash val="solid"/>
            <a:round/>
            <a:headEnd len="sm" w="sm" type="none"/>
            <a:tailEnd len="sm" w="sm" type="none"/>
          </a:ln>
        </p:spPr>
      </p:cxnSp>
      <p:sp>
        <p:nvSpPr>
          <p:cNvPr id="372" name="Google Shape;372;p15"/>
          <p:cNvSpPr txBox="1"/>
          <p:nvPr/>
        </p:nvSpPr>
        <p:spPr>
          <a:xfrm>
            <a:off x="2701958" y="2053662"/>
            <a:ext cx="5109084" cy="5073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900" u="none" cap="none" strike="noStrike">
                <a:solidFill>
                  <a:srgbClr val="0A2841"/>
                </a:solidFill>
                <a:latin typeface="Arimo"/>
                <a:ea typeface="Arimo"/>
                <a:cs typeface="Arimo"/>
                <a:sym typeface="Arimo"/>
              </a:rPr>
              <a:t> Result</a:t>
            </a:r>
            <a:endParaRPr/>
          </a:p>
        </p:txBody>
      </p:sp>
      <p:sp>
        <p:nvSpPr>
          <p:cNvPr id="373" name="Google Shape;373;p15"/>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15</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81" name="Shape 381"/>
        <p:cNvGrpSpPr/>
        <p:nvPr/>
      </p:nvGrpSpPr>
      <p:grpSpPr>
        <a:xfrm>
          <a:off x="0" y="0"/>
          <a:ext cx="0" cy="0"/>
          <a:chOff x="0" y="0"/>
          <a:chExt cx="0" cy="0"/>
        </a:xfrm>
      </p:grpSpPr>
      <p:sp>
        <p:nvSpPr>
          <p:cNvPr id="382" name="Google Shape;382;p16"/>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3" name="Google Shape;383;p16"/>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6"/>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385" name="Google Shape;385;p16"/>
          <p:cNvSpPr txBox="1"/>
          <p:nvPr/>
        </p:nvSpPr>
        <p:spPr>
          <a:xfrm>
            <a:off x="1187112" y="399122"/>
            <a:ext cx="15913777"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199" u="none" cap="none" strike="noStrike">
                <a:solidFill>
                  <a:srgbClr val="0A2841"/>
                </a:solidFill>
                <a:latin typeface="Arimo"/>
                <a:ea typeface="Arimo"/>
                <a:cs typeface="Arimo"/>
                <a:sym typeface="Arimo"/>
              </a:rPr>
              <a:t>EVALUATION RESULTS</a:t>
            </a:r>
            <a:endParaRPr/>
          </a:p>
        </p:txBody>
      </p:sp>
      <p:graphicFrame>
        <p:nvGraphicFramePr>
          <p:cNvPr id="386" name="Google Shape;386;p16"/>
          <p:cNvGraphicFramePr/>
          <p:nvPr/>
        </p:nvGraphicFramePr>
        <p:xfrm>
          <a:off x="1531581" y="1957488"/>
          <a:ext cx="3000000" cy="3000000"/>
        </p:xfrm>
        <a:graphic>
          <a:graphicData uri="http://schemas.openxmlformats.org/drawingml/2006/table">
            <a:tbl>
              <a:tblPr>
                <a:noFill/>
                <a:tableStyleId>{9D675E3D-455E-422F-BEE3-DE819F118C5B}</a:tableStyleId>
              </a:tblPr>
              <a:tblGrid>
                <a:gridCol w="5042000"/>
                <a:gridCol w="5209800"/>
                <a:gridCol w="4988200"/>
              </a:tblGrid>
              <a:tr h="1173900">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58125">
                <a:tc gridSpan="3">
                  <a:txBody>
                    <a:bodyPr/>
                    <a:lstStyle/>
                    <a:p>
                      <a:pPr indent="0" lvl="0" marL="0" marR="0" rtl="0" algn="ctr">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VSFC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0.9021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0.7617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0.9024</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0.7721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gridSpan="3">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ViCTSD</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a:t>
                      </a:r>
                      <a:r>
                        <a:rPr lang="en-US" sz="2799">
                          <a:solidFill>
                            <a:srgbClr val="0A2841"/>
                          </a:solidFill>
                          <a:latin typeface="Arimo"/>
                          <a:ea typeface="Arimo"/>
                          <a:cs typeface="Arimo"/>
                          <a:sym typeface="Arimo"/>
                        </a:rPr>
                        <a:t>8750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0.66</a:t>
                      </a:r>
                      <a:r>
                        <a:rPr lang="en-US" sz="2799">
                          <a:solidFill>
                            <a:srgbClr val="0A2841"/>
                          </a:solidFill>
                          <a:latin typeface="Arimo"/>
                          <a:ea typeface="Arimo"/>
                          <a:cs typeface="Arimo"/>
                          <a:sym typeface="Arimo"/>
                        </a:rPr>
                        <a:t>61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a:t>
                      </a:r>
                      <a:r>
                        <a:rPr lang="en-US" sz="2799">
                          <a:solidFill>
                            <a:srgbClr val="0A2841"/>
                          </a:solidFill>
                          <a:latin typeface="Arimo"/>
                          <a:ea typeface="Arimo"/>
                          <a:cs typeface="Arimo"/>
                          <a:sym typeface="Arimo"/>
                        </a:rPr>
                        <a:t>8890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a:t>
                      </a:r>
                      <a:r>
                        <a:rPr lang="en-US" sz="2799">
                          <a:solidFill>
                            <a:srgbClr val="0A2841"/>
                          </a:solidFill>
                          <a:latin typeface="Arimo"/>
                          <a:ea typeface="Arimo"/>
                          <a:cs typeface="Arimo"/>
                          <a:sym typeface="Arimo"/>
                        </a:rPr>
                        <a:t>6560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gridSpan="3">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VSMEC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0.5296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0.5123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Bi-Gru + VnEmolex</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0.5570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0.5245</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387" name="Google Shape;387;p16"/>
          <p:cNvCxnSpPr/>
          <p:nvPr/>
        </p:nvCxnSpPr>
        <p:spPr>
          <a:xfrm>
            <a:off x="1531581" y="1957488"/>
            <a:ext cx="5093813" cy="1207116"/>
          </a:xfrm>
          <a:prstGeom prst="straightConnector1">
            <a:avLst/>
          </a:prstGeom>
          <a:noFill/>
          <a:ln cap="flat" cmpd="sng" w="19050">
            <a:solidFill>
              <a:srgbClr val="000000"/>
            </a:solidFill>
            <a:prstDash val="solid"/>
            <a:round/>
            <a:headEnd len="sm" w="sm" type="none"/>
            <a:tailEnd len="sm" w="sm" type="none"/>
          </a:ln>
        </p:spPr>
      </p:cxnSp>
      <p:sp>
        <p:nvSpPr>
          <p:cNvPr id="388" name="Google Shape;388;p16"/>
          <p:cNvSpPr txBox="1"/>
          <p:nvPr/>
        </p:nvSpPr>
        <p:spPr>
          <a:xfrm>
            <a:off x="2701958" y="2053662"/>
            <a:ext cx="5109084" cy="5073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900" u="none" cap="none" strike="noStrike">
                <a:solidFill>
                  <a:srgbClr val="0A2841"/>
                </a:solidFill>
                <a:latin typeface="Arimo"/>
                <a:ea typeface="Arimo"/>
                <a:cs typeface="Arimo"/>
                <a:sym typeface="Arimo"/>
              </a:rPr>
              <a:t> Result</a:t>
            </a:r>
            <a:endParaRPr/>
          </a:p>
        </p:txBody>
      </p:sp>
      <p:sp>
        <p:nvSpPr>
          <p:cNvPr id="389" name="Google Shape;389;p16"/>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16</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397" name="Shape 397"/>
        <p:cNvGrpSpPr/>
        <p:nvPr/>
      </p:nvGrpSpPr>
      <p:grpSpPr>
        <a:xfrm>
          <a:off x="0" y="0"/>
          <a:ext cx="0" cy="0"/>
          <a:chOff x="0" y="0"/>
          <a:chExt cx="0" cy="0"/>
        </a:xfrm>
      </p:grpSpPr>
      <p:sp>
        <p:nvSpPr>
          <p:cNvPr id="398" name="Google Shape;398;p17"/>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9" name="Google Shape;399;p17"/>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400" name="Google Shape;400;p17"/>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1" name="Google Shape;401;p17"/>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402" name="Google Shape;402;p17"/>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3" name="Google Shape;403;p17"/>
          <p:cNvSpPr txBox="1"/>
          <p:nvPr/>
        </p:nvSpPr>
        <p:spPr>
          <a:xfrm>
            <a:off x="1517875" y="5693175"/>
            <a:ext cx="8200950"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Áp dụng</a:t>
            </a:r>
            <a:endParaRPr/>
          </a:p>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Transformers</a:t>
            </a:r>
            <a:endParaRPr/>
          </a:p>
        </p:txBody>
      </p:sp>
      <p:sp>
        <p:nvSpPr>
          <p:cNvPr id="404" name="Google Shape;404;p17"/>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04</a:t>
            </a:r>
            <a:endParaRPr/>
          </a:p>
        </p:txBody>
      </p:sp>
      <p:sp>
        <p:nvSpPr>
          <p:cNvPr id="405" name="Google Shape;405;p17"/>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6" name="Google Shape;406;p17"/>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407" name="Google Shape;407;p17"/>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408" name="Google Shape;408;p17"/>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409" name="Google Shape;409;p17"/>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17"/>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17</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418" name="Shape 418"/>
        <p:cNvGrpSpPr/>
        <p:nvPr/>
      </p:nvGrpSpPr>
      <p:grpSpPr>
        <a:xfrm>
          <a:off x="0" y="0"/>
          <a:ext cx="0" cy="0"/>
          <a:chOff x="0" y="0"/>
          <a:chExt cx="0" cy="0"/>
        </a:xfrm>
      </p:grpSpPr>
      <p:sp>
        <p:nvSpPr>
          <p:cNvPr id="419" name="Google Shape;419;p18"/>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0" name="Google Shape;420;p18"/>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1" name="Google Shape;421;p18"/>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18"/>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423" name="Google Shape;423;p18"/>
          <p:cNvSpPr txBox="1"/>
          <p:nvPr/>
        </p:nvSpPr>
        <p:spPr>
          <a:xfrm>
            <a:off x="5761137" y="1000125"/>
            <a:ext cx="6765727" cy="942975"/>
          </a:xfrm>
          <a:prstGeom prst="rect">
            <a:avLst/>
          </a:prstGeom>
          <a:noFill/>
          <a:ln>
            <a:noFill/>
          </a:ln>
        </p:spPr>
        <p:txBody>
          <a:bodyPr anchorCtr="0" anchor="t" bIns="0" lIns="0" spcFirstLastPara="1" rIns="0" wrap="square" tIns="0">
            <a:spAutoFit/>
          </a:bodyPr>
          <a:lstStyle/>
          <a:p>
            <a:pPr indent="0" lvl="0" marL="0" marR="0" rtl="0" algn="ctr">
              <a:lnSpc>
                <a:spcPct val="119996"/>
              </a:lnSpc>
              <a:spcBef>
                <a:spcPts val="0"/>
              </a:spcBef>
              <a:spcAft>
                <a:spcPts val="0"/>
              </a:spcAft>
              <a:buNone/>
            </a:pPr>
            <a:r>
              <a:rPr b="1" i="0" lang="en-US" sz="6001" u="none" cap="none" strike="noStrike">
                <a:solidFill>
                  <a:srgbClr val="000000"/>
                </a:solidFill>
                <a:latin typeface="Arimo"/>
                <a:ea typeface="Arimo"/>
                <a:cs typeface="Arimo"/>
                <a:sym typeface="Arimo"/>
              </a:rPr>
              <a:t>Giới thiệu PhoBert</a:t>
            </a:r>
            <a:endParaRPr/>
          </a:p>
        </p:txBody>
      </p:sp>
      <p:sp>
        <p:nvSpPr>
          <p:cNvPr id="424" name="Google Shape;424;p18"/>
          <p:cNvSpPr txBox="1"/>
          <p:nvPr/>
        </p:nvSpPr>
        <p:spPr>
          <a:xfrm>
            <a:off x="938759" y="2194575"/>
            <a:ext cx="16603116" cy="7353300"/>
          </a:xfrm>
          <a:prstGeom prst="rect">
            <a:avLst/>
          </a:prstGeom>
          <a:noFill/>
          <a:ln>
            <a:noFill/>
          </a:ln>
        </p:spPr>
        <p:txBody>
          <a:bodyPr anchorCtr="0" anchor="t" bIns="0" lIns="0" spcFirstLastPara="1" rIns="0" wrap="square" tIns="0">
            <a:spAutoFit/>
          </a:bodyPr>
          <a:lstStyle/>
          <a:p>
            <a:pPr indent="-371887" lvl="1" marL="743777"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PhoBERT là một mô hình ngôn ngữ dạng Transformer được huấn luyện đặc biệt cho tiếng Việt, dựa trên kiến trúc BERT nổi tiếng của Google. </a:t>
            </a:r>
            <a:endParaRPr/>
          </a:p>
          <a:p>
            <a:pPr indent="-371887" lvl="1" marL="743777"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PhoBERT được phát triển bởi nhóm nghiên cứu tại Viện Nghiên cứu Dữ liệu lớn VinBigdata. Đặc điểm nổi bật của PhoBERT: </a:t>
            </a:r>
            <a:endParaRPr/>
          </a:p>
          <a:p>
            <a:pPr indent="-495851" lvl="2" marL="1487553"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Huấn luyện trên kho dữ liệu tiếng Việt lớn (20GB văn bản từ Wikipedia, các báo điện tử, diễn đàn...). </a:t>
            </a:r>
            <a:endParaRPr/>
          </a:p>
          <a:p>
            <a:pPr indent="-495851" lvl="2" marL="1487553"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Sử dụng kiến trúc Transformer Encoder (giống BERT). Tối ưu hóa cho tiếng Việt: Được tách từ bằng công cụ </a:t>
            </a:r>
            <a:r>
              <a:rPr b="0" i="0" lang="en-US" sz="3445" u="sng" cap="none" strike="noStrike">
                <a:solidFill>
                  <a:srgbClr val="000000"/>
                </a:solidFill>
                <a:latin typeface="Arimo"/>
                <a:ea typeface="Arimo"/>
                <a:cs typeface="Arimo"/>
                <a:sym typeface="Arimo"/>
              </a:rPr>
              <a:t>VnCoreNLP</a:t>
            </a:r>
            <a:r>
              <a:rPr b="0" i="0" lang="en-US" sz="3445" u="none" cap="none" strike="noStrike">
                <a:solidFill>
                  <a:srgbClr val="000000"/>
                </a:solidFill>
                <a:latin typeface="Arimo"/>
                <a:ea typeface="Arimo"/>
                <a:cs typeface="Arimo"/>
                <a:sym typeface="Arimo"/>
              </a:rPr>
              <a:t> nên xử lý tốt các đặc trưng tiếng Việt (như từ ghép, dấu câu). </a:t>
            </a:r>
            <a:endParaRPr/>
          </a:p>
          <a:p>
            <a:pPr indent="-495851" lvl="2" marL="1487553"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Có hai phiên bản: </a:t>
            </a:r>
            <a:endParaRPr/>
          </a:p>
          <a:p>
            <a:pPr indent="-557832" lvl="3" marL="2231330"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PhoBERT-base (nhỏ, nhanh) </a:t>
            </a:r>
            <a:endParaRPr/>
          </a:p>
          <a:p>
            <a:pPr indent="-557832" lvl="3" marL="2231330"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PhoBERT-large (lớn, mạnh, cho hiệu quả cao hơn) </a:t>
            </a:r>
            <a:endParaRPr/>
          </a:p>
          <a:p>
            <a:pPr indent="-371887" lvl="1" marL="743777" marR="0" rtl="0" algn="l">
              <a:lnSpc>
                <a:spcPct val="120000"/>
              </a:lnSpc>
              <a:spcBef>
                <a:spcPts val="0"/>
              </a:spcBef>
              <a:spcAft>
                <a:spcPts val="0"/>
              </a:spcAft>
              <a:buClr>
                <a:srgbClr val="000000"/>
              </a:buClr>
              <a:buSzPts val="3445"/>
              <a:buFont typeface="Arial"/>
              <a:buChar char="•"/>
            </a:pPr>
            <a:r>
              <a:rPr b="0" i="0" lang="en-US" sz="3445" u="none" cap="none" strike="noStrike">
                <a:solidFill>
                  <a:srgbClr val="000000"/>
                </a:solidFill>
                <a:latin typeface="Arimo"/>
                <a:ea typeface="Arimo"/>
                <a:cs typeface="Arimo"/>
                <a:sym typeface="Arimo"/>
              </a:rPr>
              <a:t>PhoBERT hiện là mô hình nền tảng (pretrained model) mạnh nhất cho nhiều tác vụ NLP tiếng Việt như phân loại cảm xúc, trích xuất thực thể, trả lời câu hỏi, v.v.</a:t>
            </a:r>
            <a:endParaRPr/>
          </a:p>
        </p:txBody>
      </p:sp>
      <p:sp>
        <p:nvSpPr>
          <p:cNvPr id="425" name="Google Shape;425;p18"/>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18</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433" name="Shape 433"/>
        <p:cNvGrpSpPr/>
        <p:nvPr/>
      </p:nvGrpSpPr>
      <p:grpSpPr>
        <a:xfrm>
          <a:off x="0" y="0"/>
          <a:ext cx="0" cy="0"/>
          <a:chOff x="0" y="0"/>
          <a:chExt cx="0" cy="0"/>
        </a:xfrm>
      </p:grpSpPr>
      <p:sp>
        <p:nvSpPr>
          <p:cNvPr id="434" name="Google Shape;434;p19"/>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5" name="Google Shape;435;p19"/>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19"/>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7" name="Google Shape;437;p19"/>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438" name="Google Shape;438;p19"/>
          <p:cNvSpPr txBox="1"/>
          <p:nvPr/>
        </p:nvSpPr>
        <p:spPr>
          <a:xfrm>
            <a:off x="1173040" y="636834"/>
            <a:ext cx="15941921"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199" u="none" cap="none" strike="noStrike">
                <a:solidFill>
                  <a:srgbClr val="0A2841"/>
                </a:solidFill>
                <a:latin typeface="Arimo"/>
                <a:ea typeface="Arimo"/>
                <a:cs typeface="Arimo"/>
                <a:sym typeface="Arimo"/>
              </a:rPr>
              <a:t>EVALUATION OF PhoBERT IN DATASETS</a:t>
            </a:r>
            <a:endParaRPr/>
          </a:p>
        </p:txBody>
      </p:sp>
      <p:graphicFrame>
        <p:nvGraphicFramePr>
          <p:cNvPr id="439" name="Google Shape;439;p19"/>
          <p:cNvGraphicFramePr/>
          <p:nvPr/>
        </p:nvGraphicFramePr>
        <p:xfrm>
          <a:off x="1525336" y="3335742"/>
          <a:ext cx="3000000" cy="3000000"/>
        </p:xfrm>
        <a:graphic>
          <a:graphicData uri="http://schemas.openxmlformats.org/drawingml/2006/table">
            <a:tbl>
              <a:tblPr>
                <a:noFill/>
                <a:tableStyleId>{9D675E3D-455E-422F-BEE3-DE819F118C5B}</a:tableStyleId>
              </a:tblPr>
              <a:tblGrid>
                <a:gridCol w="3965625"/>
                <a:gridCol w="3758125"/>
                <a:gridCol w="3758125"/>
                <a:gridCol w="3758125"/>
              </a:tblGrid>
              <a:tr h="1176875">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Dataset</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Marco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Weight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B0D0C5"/>
                    </a:solidFill>
                  </a:tcPr>
                </a:tc>
              </a:tr>
              <a:tr h="81287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VSFC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0.9340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0.8262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0.9313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287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ViCTSD</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0.9070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0.7333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0.9012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287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VSMEC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B0D0C5"/>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0.6181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0.5890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0.6168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440" name="Google Shape;440;p19"/>
          <p:cNvCxnSpPr/>
          <p:nvPr/>
        </p:nvCxnSpPr>
        <p:spPr>
          <a:xfrm>
            <a:off x="1525336" y="3354792"/>
            <a:ext cx="3976788" cy="1162600"/>
          </a:xfrm>
          <a:prstGeom prst="straightConnector1">
            <a:avLst/>
          </a:prstGeom>
          <a:noFill/>
          <a:ln cap="flat" cmpd="sng" w="19050">
            <a:solidFill>
              <a:srgbClr val="000000"/>
            </a:solidFill>
            <a:prstDash val="solid"/>
            <a:round/>
            <a:headEnd len="sm" w="sm" type="none"/>
            <a:tailEnd len="sm" w="sm" type="none"/>
          </a:ln>
        </p:spPr>
      </p:cxnSp>
      <p:sp>
        <p:nvSpPr>
          <p:cNvPr id="441" name="Google Shape;441;p19"/>
          <p:cNvSpPr txBox="1"/>
          <p:nvPr/>
        </p:nvSpPr>
        <p:spPr>
          <a:xfrm>
            <a:off x="1866850" y="3451957"/>
            <a:ext cx="5109084" cy="500380"/>
          </a:xfrm>
          <a:prstGeom prst="rect">
            <a:avLst/>
          </a:prstGeom>
          <a:noFill/>
          <a:ln>
            <a:noFill/>
          </a:ln>
        </p:spPr>
        <p:txBody>
          <a:bodyPr anchorCtr="0" anchor="t" bIns="0" lIns="0" spcFirstLastPara="1" rIns="0" wrap="square" tIns="0">
            <a:spAutoFit/>
          </a:bodyPr>
          <a:lstStyle/>
          <a:p>
            <a:pPr indent="0" lvl="0" marL="0" marR="0" rtl="0" algn="ctr">
              <a:lnSpc>
                <a:spcPct val="140014"/>
              </a:lnSpc>
              <a:spcBef>
                <a:spcPts val="0"/>
              </a:spcBef>
              <a:spcAft>
                <a:spcPts val="0"/>
              </a:spcAft>
              <a:buNone/>
            </a:pPr>
            <a:r>
              <a:rPr b="1" i="0" lang="en-US" sz="2799" u="none" cap="none" strike="noStrike">
                <a:solidFill>
                  <a:srgbClr val="0A2841"/>
                </a:solidFill>
                <a:latin typeface="Arimo"/>
                <a:ea typeface="Arimo"/>
                <a:cs typeface="Arimo"/>
                <a:sym typeface="Arimo"/>
              </a:rPr>
              <a:t> Result</a:t>
            </a:r>
            <a:endParaRPr/>
          </a:p>
        </p:txBody>
      </p:sp>
      <p:sp>
        <p:nvSpPr>
          <p:cNvPr id="442" name="Google Shape;442;p19"/>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19</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120" name="Shape 120"/>
        <p:cNvGrpSpPr/>
        <p:nvPr/>
      </p:nvGrpSpPr>
      <p:grpSpPr>
        <a:xfrm>
          <a:off x="0" y="0"/>
          <a:ext cx="0" cy="0"/>
          <a:chOff x="0" y="0"/>
          <a:chExt cx="0" cy="0"/>
        </a:xfrm>
      </p:grpSpPr>
      <p:sp>
        <p:nvSpPr>
          <p:cNvPr id="121" name="Google Shape;121;p2"/>
          <p:cNvSpPr/>
          <p:nvPr/>
        </p:nvSpPr>
        <p:spPr>
          <a:xfrm rot="5400000">
            <a:off x="-3670959" y="490456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2"/>
          <p:cNvSpPr/>
          <p:nvPr/>
        </p:nvSpPr>
        <p:spPr>
          <a:xfrm rot="10800000">
            <a:off x="-292684" y="-5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2"/>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2"/>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125" name="Google Shape;125;p2"/>
          <p:cNvSpPr txBox="1"/>
          <p:nvPr/>
        </p:nvSpPr>
        <p:spPr>
          <a:xfrm>
            <a:off x="1531425" y="681577"/>
            <a:ext cx="15225150" cy="1171575"/>
          </a:xfrm>
          <a:prstGeom prst="rect">
            <a:avLst/>
          </a:prstGeom>
          <a:noFill/>
          <a:ln>
            <a:noFill/>
          </a:ln>
        </p:spPr>
        <p:txBody>
          <a:bodyPr anchorCtr="0" anchor="t" bIns="0" lIns="0" spcFirstLastPara="1" rIns="0" wrap="square" tIns="0">
            <a:spAutoFit/>
          </a:bodyPr>
          <a:lstStyle/>
          <a:p>
            <a:pPr indent="0" lvl="0" marL="0" marR="0" rtl="0" algn="ctr">
              <a:lnSpc>
                <a:spcPct val="120002"/>
              </a:lnSpc>
              <a:spcBef>
                <a:spcPts val="0"/>
              </a:spcBef>
              <a:spcAft>
                <a:spcPts val="0"/>
              </a:spcAft>
              <a:buNone/>
            </a:pPr>
            <a:r>
              <a:rPr b="1" i="0" lang="en-US" sz="7499" u="none" cap="none" strike="noStrike">
                <a:solidFill>
                  <a:srgbClr val="0A2841"/>
                </a:solidFill>
                <a:latin typeface="Arimo"/>
                <a:ea typeface="Arimo"/>
                <a:cs typeface="Arimo"/>
                <a:sym typeface="Arimo"/>
              </a:rPr>
              <a:t>MỤC LỤC</a:t>
            </a:r>
            <a:endParaRPr/>
          </a:p>
        </p:txBody>
      </p:sp>
      <p:sp>
        <p:nvSpPr>
          <p:cNvPr id="126" name="Google Shape;126;p2"/>
          <p:cNvSpPr txBox="1"/>
          <p:nvPr/>
        </p:nvSpPr>
        <p:spPr>
          <a:xfrm>
            <a:off x="3102175" y="2590365"/>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01</a:t>
            </a:r>
            <a:endParaRPr/>
          </a:p>
        </p:txBody>
      </p:sp>
      <p:sp>
        <p:nvSpPr>
          <p:cNvPr id="127" name="Google Shape;127;p2"/>
          <p:cNvSpPr txBox="1"/>
          <p:nvPr/>
        </p:nvSpPr>
        <p:spPr>
          <a:xfrm>
            <a:off x="3102175" y="6670160"/>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04</a:t>
            </a:r>
            <a:endParaRPr/>
          </a:p>
        </p:txBody>
      </p:sp>
      <p:sp>
        <p:nvSpPr>
          <p:cNvPr id="128" name="Google Shape;128;p2"/>
          <p:cNvSpPr txBox="1"/>
          <p:nvPr/>
        </p:nvSpPr>
        <p:spPr>
          <a:xfrm>
            <a:off x="8500717" y="2590365"/>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02</a:t>
            </a:r>
            <a:endParaRPr/>
          </a:p>
        </p:txBody>
      </p:sp>
      <p:sp>
        <p:nvSpPr>
          <p:cNvPr id="129" name="Google Shape;129;p2"/>
          <p:cNvSpPr txBox="1"/>
          <p:nvPr/>
        </p:nvSpPr>
        <p:spPr>
          <a:xfrm>
            <a:off x="8500725" y="6670160"/>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05</a:t>
            </a:r>
            <a:endParaRPr/>
          </a:p>
        </p:txBody>
      </p:sp>
      <p:sp>
        <p:nvSpPr>
          <p:cNvPr id="130" name="Google Shape;130;p2"/>
          <p:cNvSpPr txBox="1"/>
          <p:nvPr/>
        </p:nvSpPr>
        <p:spPr>
          <a:xfrm>
            <a:off x="13899275" y="2590365"/>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03</a:t>
            </a:r>
            <a:endParaRPr/>
          </a:p>
        </p:txBody>
      </p:sp>
      <p:sp>
        <p:nvSpPr>
          <p:cNvPr id="131" name="Google Shape;131;p2"/>
          <p:cNvSpPr txBox="1"/>
          <p:nvPr/>
        </p:nvSpPr>
        <p:spPr>
          <a:xfrm>
            <a:off x="13899275" y="6670160"/>
            <a:ext cx="1286550" cy="942975"/>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6000" u="none" cap="none" strike="noStrike">
                <a:solidFill>
                  <a:srgbClr val="0A2841"/>
                </a:solidFill>
                <a:latin typeface="Arimo"/>
                <a:ea typeface="Arimo"/>
                <a:cs typeface="Arimo"/>
                <a:sym typeface="Arimo"/>
              </a:rPr>
              <a:t>06</a:t>
            </a:r>
            <a:endParaRPr/>
          </a:p>
        </p:txBody>
      </p:sp>
      <p:sp>
        <p:nvSpPr>
          <p:cNvPr id="132" name="Google Shape;132;p2"/>
          <p:cNvSpPr txBox="1"/>
          <p:nvPr/>
        </p:nvSpPr>
        <p:spPr>
          <a:xfrm>
            <a:off x="1411759" y="3954920"/>
            <a:ext cx="4667383" cy="12192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Giới thiệu, tiền xử lý và phân tích dữ liệu </a:t>
            </a:r>
            <a:endParaRPr/>
          </a:p>
        </p:txBody>
      </p:sp>
      <p:sp>
        <p:nvSpPr>
          <p:cNvPr id="133" name="Google Shape;133;p2"/>
          <p:cNvSpPr txBox="1"/>
          <p:nvPr/>
        </p:nvSpPr>
        <p:spPr>
          <a:xfrm>
            <a:off x="6929917" y="3964445"/>
            <a:ext cx="4428150" cy="12096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A2841"/>
                </a:solidFill>
                <a:latin typeface="Arimo"/>
                <a:ea typeface="Arimo"/>
                <a:cs typeface="Arimo"/>
                <a:sym typeface="Arimo"/>
              </a:rPr>
              <a:t>Áp dụng</a:t>
            </a:r>
            <a:endParaRPr/>
          </a:p>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Machine Learning</a:t>
            </a:r>
            <a:endParaRPr/>
          </a:p>
        </p:txBody>
      </p:sp>
      <p:sp>
        <p:nvSpPr>
          <p:cNvPr id="134" name="Google Shape;134;p2"/>
          <p:cNvSpPr txBox="1"/>
          <p:nvPr/>
        </p:nvSpPr>
        <p:spPr>
          <a:xfrm>
            <a:off x="12448091" y="3964445"/>
            <a:ext cx="4188917" cy="12096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A2841"/>
                </a:solidFill>
                <a:latin typeface="Arimo"/>
                <a:ea typeface="Arimo"/>
                <a:cs typeface="Arimo"/>
                <a:sym typeface="Arimo"/>
              </a:rPr>
              <a:t>Áp dụng</a:t>
            </a:r>
            <a:endParaRPr/>
          </a:p>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Deep Learning</a:t>
            </a:r>
            <a:endParaRPr/>
          </a:p>
        </p:txBody>
      </p:sp>
      <p:sp>
        <p:nvSpPr>
          <p:cNvPr id="135" name="Google Shape;135;p2"/>
          <p:cNvSpPr txBox="1"/>
          <p:nvPr/>
        </p:nvSpPr>
        <p:spPr>
          <a:xfrm>
            <a:off x="1531375" y="7981950"/>
            <a:ext cx="4428150" cy="12096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A2841"/>
                </a:solidFill>
                <a:latin typeface="Arimo"/>
                <a:ea typeface="Arimo"/>
                <a:cs typeface="Arimo"/>
                <a:sym typeface="Arimo"/>
              </a:rPr>
              <a:t>Áp dụng</a:t>
            </a:r>
            <a:endParaRPr/>
          </a:p>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Transformers</a:t>
            </a:r>
            <a:endParaRPr/>
          </a:p>
        </p:txBody>
      </p:sp>
      <p:sp>
        <p:nvSpPr>
          <p:cNvPr id="136" name="Google Shape;136;p2"/>
          <p:cNvSpPr txBox="1"/>
          <p:nvPr/>
        </p:nvSpPr>
        <p:spPr>
          <a:xfrm>
            <a:off x="6929925" y="7981950"/>
            <a:ext cx="4428150" cy="12096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A2841"/>
                </a:solidFill>
                <a:latin typeface="Arimo"/>
                <a:ea typeface="Arimo"/>
                <a:cs typeface="Arimo"/>
                <a:sym typeface="Arimo"/>
              </a:rPr>
              <a:t>Áp dụng</a:t>
            </a:r>
            <a:endParaRPr/>
          </a:p>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mô hình ngôn ngữ</a:t>
            </a:r>
            <a:endParaRPr/>
          </a:p>
        </p:txBody>
      </p:sp>
      <p:sp>
        <p:nvSpPr>
          <p:cNvPr id="137" name="Google Shape;137;p2"/>
          <p:cNvSpPr txBox="1"/>
          <p:nvPr/>
        </p:nvSpPr>
        <p:spPr>
          <a:xfrm>
            <a:off x="11705637" y="7981950"/>
            <a:ext cx="5673827" cy="1209675"/>
          </a:xfrm>
          <a:prstGeom prst="rect">
            <a:avLst/>
          </a:prstGeom>
          <a:noFill/>
          <a:ln>
            <a:noFill/>
          </a:ln>
        </p:spPr>
        <p:txBody>
          <a:bodyPr anchorCtr="0" anchor="t" bIns="0" lIns="0" spcFirstLastPara="1" rIns="0" wrap="square" tIns="0">
            <a:spAutoFit/>
          </a:bodyPr>
          <a:lstStyle/>
          <a:p>
            <a:pPr indent="0" lvl="0" marL="0" marR="0" rtl="0" algn="ctr">
              <a:lnSpc>
                <a:spcPct val="120005"/>
              </a:lnSpc>
              <a:spcBef>
                <a:spcPts val="0"/>
              </a:spcBef>
              <a:spcAft>
                <a:spcPts val="0"/>
              </a:spcAft>
              <a:buNone/>
            </a:pPr>
            <a:r>
              <a:rPr b="0" i="0" lang="en-US" sz="3999" u="none" cap="none" strike="noStrike">
                <a:solidFill>
                  <a:srgbClr val="0A2841"/>
                </a:solidFill>
                <a:latin typeface="Arimo"/>
                <a:ea typeface="Arimo"/>
                <a:cs typeface="Arimo"/>
                <a:sym typeface="Arimo"/>
              </a:rPr>
              <a:t>Tổng hợp kết quả,</a:t>
            </a:r>
            <a:endParaRPr/>
          </a:p>
          <a:p>
            <a:pPr indent="0" lvl="0" marL="0" marR="0" rtl="0" algn="ctr">
              <a:lnSpc>
                <a:spcPct val="120000"/>
              </a:lnSpc>
              <a:spcBef>
                <a:spcPts val="0"/>
              </a:spcBef>
              <a:spcAft>
                <a:spcPts val="0"/>
              </a:spcAft>
              <a:buNone/>
            </a:pPr>
            <a:r>
              <a:rPr b="0" i="0" lang="en-US" sz="4000" u="none" cap="none" strike="noStrike">
                <a:solidFill>
                  <a:srgbClr val="0A2841"/>
                </a:solidFill>
                <a:latin typeface="Arimo"/>
                <a:ea typeface="Arimo"/>
                <a:cs typeface="Arimo"/>
                <a:sym typeface="Arimo"/>
              </a:rPr>
              <a:t>đề xuất hướng phát triển</a:t>
            </a:r>
            <a:endParaRPr/>
          </a:p>
        </p:txBody>
      </p:sp>
      <p:cxnSp>
        <p:nvCxnSpPr>
          <p:cNvPr id="138" name="Google Shape;138;p2"/>
          <p:cNvCxnSpPr/>
          <p:nvPr/>
        </p:nvCxnSpPr>
        <p:spPr>
          <a:xfrm>
            <a:off x="3301300" y="3605709"/>
            <a:ext cx="888300" cy="38100"/>
          </a:xfrm>
          <a:prstGeom prst="straightConnector1">
            <a:avLst/>
          </a:prstGeom>
          <a:noFill/>
          <a:ln cap="rnd" cmpd="sng" w="19050">
            <a:solidFill>
              <a:srgbClr val="0A2841"/>
            </a:solidFill>
            <a:prstDash val="solid"/>
            <a:round/>
            <a:headEnd len="sm" w="sm" type="none"/>
            <a:tailEnd len="sm" w="sm" type="none"/>
          </a:ln>
        </p:spPr>
      </p:cxnSp>
      <p:cxnSp>
        <p:nvCxnSpPr>
          <p:cNvPr id="139" name="Google Shape;139;p2"/>
          <p:cNvCxnSpPr/>
          <p:nvPr/>
        </p:nvCxnSpPr>
        <p:spPr>
          <a:xfrm>
            <a:off x="8699850" y="3605709"/>
            <a:ext cx="888300" cy="38100"/>
          </a:xfrm>
          <a:prstGeom prst="straightConnector1">
            <a:avLst/>
          </a:prstGeom>
          <a:noFill/>
          <a:ln cap="rnd" cmpd="sng" w="19050">
            <a:solidFill>
              <a:srgbClr val="0A2841"/>
            </a:solidFill>
            <a:prstDash val="solid"/>
            <a:round/>
            <a:headEnd len="sm" w="sm" type="none"/>
            <a:tailEnd len="sm" w="sm" type="none"/>
          </a:ln>
        </p:spPr>
      </p:cxnSp>
      <p:cxnSp>
        <p:nvCxnSpPr>
          <p:cNvPr id="140" name="Google Shape;140;p2"/>
          <p:cNvCxnSpPr/>
          <p:nvPr/>
        </p:nvCxnSpPr>
        <p:spPr>
          <a:xfrm>
            <a:off x="14098400" y="3605709"/>
            <a:ext cx="888300" cy="38100"/>
          </a:xfrm>
          <a:prstGeom prst="straightConnector1">
            <a:avLst/>
          </a:prstGeom>
          <a:noFill/>
          <a:ln cap="rnd" cmpd="sng" w="19050">
            <a:solidFill>
              <a:srgbClr val="0A2841"/>
            </a:solidFill>
            <a:prstDash val="solid"/>
            <a:round/>
            <a:headEnd len="sm" w="sm" type="none"/>
            <a:tailEnd len="sm" w="sm" type="none"/>
          </a:ln>
        </p:spPr>
      </p:cxnSp>
      <p:cxnSp>
        <p:nvCxnSpPr>
          <p:cNvPr id="141" name="Google Shape;141;p2"/>
          <p:cNvCxnSpPr/>
          <p:nvPr/>
        </p:nvCxnSpPr>
        <p:spPr>
          <a:xfrm>
            <a:off x="3301300" y="7682702"/>
            <a:ext cx="888300" cy="38100"/>
          </a:xfrm>
          <a:prstGeom prst="straightConnector1">
            <a:avLst/>
          </a:prstGeom>
          <a:noFill/>
          <a:ln cap="rnd" cmpd="sng" w="19050">
            <a:solidFill>
              <a:srgbClr val="0A2841"/>
            </a:solidFill>
            <a:prstDash val="solid"/>
            <a:round/>
            <a:headEnd len="sm" w="sm" type="none"/>
            <a:tailEnd len="sm" w="sm" type="none"/>
          </a:ln>
        </p:spPr>
      </p:cxnSp>
      <p:cxnSp>
        <p:nvCxnSpPr>
          <p:cNvPr id="142" name="Google Shape;142;p2"/>
          <p:cNvCxnSpPr/>
          <p:nvPr/>
        </p:nvCxnSpPr>
        <p:spPr>
          <a:xfrm>
            <a:off x="8699858" y="7682702"/>
            <a:ext cx="888300" cy="38100"/>
          </a:xfrm>
          <a:prstGeom prst="straightConnector1">
            <a:avLst/>
          </a:prstGeom>
          <a:noFill/>
          <a:ln cap="rnd" cmpd="sng" w="19050">
            <a:solidFill>
              <a:srgbClr val="0A2841"/>
            </a:solidFill>
            <a:prstDash val="solid"/>
            <a:round/>
            <a:headEnd len="sm" w="sm" type="none"/>
            <a:tailEnd len="sm" w="sm" type="none"/>
          </a:ln>
        </p:spPr>
      </p:cxnSp>
      <p:cxnSp>
        <p:nvCxnSpPr>
          <p:cNvPr id="143" name="Google Shape;143;p2"/>
          <p:cNvCxnSpPr/>
          <p:nvPr/>
        </p:nvCxnSpPr>
        <p:spPr>
          <a:xfrm>
            <a:off x="14098400" y="7682702"/>
            <a:ext cx="888300" cy="38100"/>
          </a:xfrm>
          <a:prstGeom prst="straightConnector1">
            <a:avLst/>
          </a:prstGeom>
          <a:noFill/>
          <a:ln cap="rnd" cmpd="sng" w="19050">
            <a:solidFill>
              <a:srgbClr val="0A2841"/>
            </a:solidFill>
            <a:prstDash val="solid"/>
            <a:round/>
            <a:headEnd len="sm" w="sm" type="none"/>
            <a:tailEnd len="sm" w="sm" type="none"/>
          </a:ln>
        </p:spPr>
      </p:cxnSp>
      <p:sp>
        <p:nvSpPr>
          <p:cNvPr id="144" name="Google Shape;144;p2"/>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450" name="Shape 450"/>
        <p:cNvGrpSpPr/>
        <p:nvPr/>
      </p:nvGrpSpPr>
      <p:grpSpPr>
        <a:xfrm>
          <a:off x="0" y="0"/>
          <a:ext cx="0" cy="0"/>
          <a:chOff x="0" y="0"/>
          <a:chExt cx="0" cy="0"/>
        </a:xfrm>
      </p:grpSpPr>
      <p:sp>
        <p:nvSpPr>
          <p:cNvPr id="451" name="Google Shape;451;p20"/>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20"/>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453" name="Google Shape;453;p20"/>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4" name="Google Shape;454;p20"/>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455" name="Google Shape;455;p20"/>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6" name="Google Shape;456;p20"/>
          <p:cNvSpPr txBox="1"/>
          <p:nvPr/>
        </p:nvSpPr>
        <p:spPr>
          <a:xfrm>
            <a:off x="1517875" y="5693175"/>
            <a:ext cx="11125672"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Áp dụng</a:t>
            </a:r>
            <a:endParaRPr/>
          </a:p>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mô hình ngôn ngữ lớn</a:t>
            </a:r>
            <a:endParaRPr/>
          </a:p>
        </p:txBody>
      </p:sp>
      <p:sp>
        <p:nvSpPr>
          <p:cNvPr id="457" name="Google Shape;457;p20"/>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05</a:t>
            </a:r>
            <a:endParaRPr/>
          </a:p>
        </p:txBody>
      </p:sp>
      <p:sp>
        <p:nvSpPr>
          <p:cNvPr id="458" name="Google Shape;458;p20"/>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9" name="Google Shape;459;p20"/>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460" name="Google Shape;460;p20"/>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461" name="Google Shape;461;p20"/>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462" name="Google Shape;462;p20"/>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3" name="Google Shape;463;p20"/>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20</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471" name="Shape 471"/>
        <p:cNvGrpSpPr/>
        <p:nvPr/>
      </p:nvGrpSpPr>
      <p:grpSpPr>
        <a:xfrm>
          <a:off x="0" y="0"/>
          <a:ext cx="0" cy="0"/>
          <a:chOff x="0" y="0"/>
          <a:chExt cx="0" cy="0"/>
        </a:xfrm>
      </p:grpSpPr>
      <p:sp>
        <p:nvSpPr>
          <p:cNvPr id="472" name="Google Shape;472;p21"/>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3" name="Google Shape;473;p21"/>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4" name="Google Shape;474;p21"/>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5" name="Google Shape;475;p21"/>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476" name="Google Shape;476;p21"/>
          <p:cNvSpPr txBox="1"/>
          <p:nvPr/>
        </p:nvSpPr>
        <p:spPr>
          <a:xfrm>
            <a:off x="6044096" y="1000125"/>
            <a:ext cx="6199808"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00000"/>
                </a:solidFill>
                <a:latin typeface="Arimo"/>
                <a:ea typeface="Arimo"/>
                <a:cs typeface="Arimo"/>
                <a:sym typeface="Arimo"/>
              </a:rPr>
              <a:t>PHƯƠNG PHÁP</a:t>
            </a:r>
            <a:endParaRPr/>
          </a:p>
        </p:txBody>
      </p:sp>
      <p:sp>
        <p:nvSpPr>
          <p:cNvPr id="477" name="Google Shape;477;p21"/>
          <p:cNvSpPr txBox="1"/>
          <p:nvPr/>
        </p:nvSpPr>
        <p:spPr>
          <a:xfrm>
            <a:off x="1533117" y="2422386"/>
            <a:ext cx="15221766" cy="5731383"/>
          </a:xfrm>
          <a:prstGeom prst="rect">
            <a:avLst/>
          </a:prstGeom>
          <a:noFill/>
          <a:ln>
            <a:noFill/>
          </a:ln>
        </p:spPr>
        <p:txBody>
          <a:bodyPr anchorCtr="0" anchor="t" bIns="0" lIns="0" spcFirstLastPara="1" rIns="0" wrap="square" tIns="0">
            <a:spAutoFit/>
          </a:bodyPr>
          <a:lstStyle/>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1:</a:t>
            </a:r>
            <a:r>
              <a:rPr b="0" i="0" lang="en-US" sz="4699" u="none" cap="none" strike="noStrike">
                <a:solidFill>
                  <a:srgbClr val="000000"/>
                </a:solidFill>
                <a:latin typeface="Arimo"/>
                <a:ea typeface="Arimo"/>
                <a:cs typeface="Arimo"/>
                <a:sym typeface="Arimo"/>
              </a:rPr>
              <a:t> Dùng tập huấn luyện cho dữ liệu đầu vào.</a:t>
            </a:r>
            <a:endParaRPr/>
          </a:p>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2:</a:t>
            </a:r>
            <a:r>
              <a:rPr b="0" i="0" lang="en-US" sz="4699" u="none" cap="none" strike="noStrike">
                <a:solidFill>
                  <a:srgbClr val="000000"/>
                </a:solidFill>
                <a:latin typeface="Arimo"/>
                <a:ea typeface="Arimo"/>
                <a:cs typeface="Arimo"/>
                <a:sym typeface="Arimo"/>
              </a:rPr>
              <a:t> Zero-shot Prompting.</a:t>
            </a:r>
            <a:endParaRPr/>
          </a:p>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3:</a:t>
            </a:r>
            <a:r>
              <a:rPr b="0" i="0" lang="en-US" sz="4699" u="none" cap="none" strike="noStrike">
                <a:solidFill>
                  <a:srgbClr val="000000"/>
                </a:solidFill>
                <a:latin typeface="Arimo"/>
                <a:ea typeface="Arimo"/>
                <a:cs typeface="Arimo"/>
                <a:sym typeface="Arimo"/>
              </a:rPr>
              <a:t> Đánh giá hiệu quả Zero-shot Prompting.</a:t>
            </a:r>
            <a:endParaRPr/>
          </a:p>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4:</a:t>
            </a:r>
            <a:r>
              <a:rPr b="0" i="0" lang="en-US" sz="4699" u="none" cap="none" strike="noStrike">
                <a:solidFill>
                  <a:srgbClr val="000000"/>
                </a:solidFill>
                <a:latin typeface="Arimo"/>
                <a:ea typeface="Arimo"/>
                <a:cs typeface="Arimo"/>
                <a:sym typeface="Arimo"/>
              </a:rPr>
              <a:t> Tìm ra các câu đã dự đoán sai để thực hiện Few-shot Prompting</a:t>
            </a:r>
            <a:endParaRPr/>
          </a:p>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5: </a:t>
            </a:r>
            <a:r>
              <a:rPr b="0" i="0" lang="en-US" sz="4699" u="none" cap="none" strike="noStrike">
                <a:solidFill>
                  <a:srgbClr val="000000"/>
                </a:solidFill>
                <a:latin typeface="Arimo"/>
                <a:ea typeface="Arimo"/>
                <a:cs typeface="Arimo"/>
                <a:sym typeface="Arimo"/>
              </a:rPr>
              <a:t>Few-shot Prompting.</a:t>
            </a:r>
            <a:endParaRPr/>
          </a:p>
          <a:p>
            <a:pPr indent="0" lvl="0" marL="0" marR="0" rtl="0" algn="just">
              <a:lnSpc>
                <a:spcPct val="138008"/>
              </a:lnSpc>
              <a:spcBef>
                <a:spcPts val="0"/>
              </a:spcBef>
              <a:spcAft>
                <a:spcPts val="0"/>
              </a:spcAft>
              <a:buNone/>
            </a:pPr>
            <a:r>
              <a:rPr b="0" i="0" lang="en-US" sz="4699" u="none" cap="none" strike="noStrike">
                <a:solidFill>
                  <a:srgbClr val="FF3131"/>
                </a:solidFill>
                <a:latin typeface="Arimo"/>
                <a:ea typeface="Arimo"/>
                <a:cs typeface="Arimo"/>
                <a:sym typeface="Arimo"/>
              </a:rPr>
              <a:t>Bước 6</a:t>
            </a:r>
            <a:r>
              <a:rPr b="0" i="0" lang="en-US" sz="4699" u="none" cap="none" strike="noStrike">
                <a:solidFill>
                  <a:srgbClr val="000000"/>
                </a:solidFill>
                <a:latin typeface="Arimo"/>
                <a:ea typeface="Arimo"/>
                <a:cs typeface="Arimo"/>
                <a:sym typeface="Arimo"/>
              </a:rPr>
              <a:t>: Đánh giá hiệu quả Few-shot Prompting.</a:t>
            </a:r>
            <a:endParaRPr/>
          </a:p>
        </p:txBody>
      </p:sp>
      <p:sp>
        <p:nvSpPr>
          <p:cNvPr id="478" name="Google Shape;478;p21"/>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21</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486" name="Shape 486"/>
        <p:cNvGrpSpPr/>
        <p:nvPr/>
      </p:nvGrpSpPr>
      <p:grpSpPr>
        <a:xfrm>
          <a:off x="0" y="0"/>
          <a:ext cx="0" cy="0"/>
          <a:chOff x="0" y="0"/>
          <a:chExt cx="0" cy="0"/>
        </a:xfrm>
      </p:grpSpPr>
      <p:sp>
        <p:nvSpPr>
          <p:cNvPr id="487" name="Google Shape;487;p22"/>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8" name="Google Shape;488;p22"/>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22"/>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490" name="Google Shape;490;p22"/>
          <p:cNvSpPr txBox="1"/>
          <p:nvPr/>
        </p:nvSpPr>
        <p:spPr>
          <a:xfrm>
            <a:off x="1187112" y="399122"/>
            <a:ext cx="15913777" cy="9620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199" u="none" cap="none" strike="noStrike">
                <a:solidFill>
                  <a:srgbClr val="0A2841"/>
                </a:solidFill>
                <a:latin typeface="Arimo"/>
                <a:ea typeface="Arimo"/>
                <a:cs typeface="Arimo"/>
                <a:sym typeface="Arimo"/>
              </a:rPr>
              <a:t>EVALUATION RESULTS</a:t>
            </a:r>
            <a:endParaRPr/>
          </a:p>
        </p:txBody>
      </p:sp>
      <p:graphicFrame>
        <p:nvGraphicFramePr>
          <p:cNvPr id="491" name="Google Shape;491;p22"/>
          <p:cNvGraphicFramePr/>
          <p:nvPr/>
        </p:nvGraphicFramePr>
        <p:xfrm>
          <a:off x="1529345" y="1919071"/>
          <a:ext cx="3000000" cy="3000000"/>
        </p:xfrm>
        <a:graphic>
          <a:graphicData uri="http://schemas.openxmlformats.org/drawingml/2006/table">
            <a:tbl>
              <a:tblPr>
                <a:noFill/>
                <a:tableStyleId>{9D675E3D-455E-422F-BEE3-DE819F118C5B}</a:tableStyleId>
              </a:tblPr>
              <a:tblGrid>
                <a:gridCol w="4393350"/>
                <a:gridCol w="3330400"/>
                <a:gridCol w="3758125"/>
                <a:gridCol w="3758125"/>
              </a:tblGrid>
              <a:tr h="1173900">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Weight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58125">
                <a:tc gridSpan="4">
                  <a:txBody>
                    <a:bodyPr/>
                    <a:lstStyle/>
                    <a:p>
                      <a:pPr indent="0" lvl="0" marL="0" marR="0" rtl="0" algn="ctr">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VSFC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FE7E3"/>
                    </a:solidFill>
                  </a:tcPr>
                </a:tc>
                <a:tc hMerge="1"/>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Zero-shot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0.8333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0.7022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0.8572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Few-shot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0.9300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0.8201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0.9323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639925">
                <a:tc gridSpan="4">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ViCTSD</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hMerge="1"/>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Zero-shot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0.8267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0.6538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0.8201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Few-shot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00000"/>
                          </a:solidFill>
                          <a:latin typeface="Arimo"/>
                          <a:ea typeface="Arimo"/>
                          <a:cs typeface="Arimo"/>
                          <a:sym typeface="Arimo"/>
                        </a:rPr>
                        <a:t>0.8347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00000"/>
                          </a:solidFill>
                          <a:latin typeface="Arimo"/>
                          <a:ea typeface="Arimo"/>
                          <a:cs typeface="Arimo"/>
                          <a:sym typeface="Arimo"/>
                        </a:rPr>
                        <a:t>0.6809</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00000"/>
                          </a:solidFill>
                          <a:latin typeface="Arimo"/>
                          <a:ea typeface="Arimo"/>
                          <a:cs typeface="Arimo"/>
                          <a:sym typeface="Arimo"/>
                        </a:rPr>
                        <a:t>0.8475</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gridSpan="4">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VSMEC</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C0D8CF"/>
                    </a:solidFill>
                  </a:tcPr>
                </a:tc>
                <a:tc hMerge="1"/>
                <a:tc hMerge="1"/>
                <a:tc hMerge="1"/>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Zero-shot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0.5840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0.5487</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0.5806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639925">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Few-shot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0.5920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0.5583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0.5891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492" name="Google Shape;492;p22"/>
          <p:cNvCxnSpPr/>
          <p:nvPr/>
        </p:nvCxnSpPr>
        <p:spPr>
          <a:xfrm>
            <a:off x="1531581" y="1957488"/>
            <a:ext cx="4363146" cy="1053252"/>
          </a:xfrm>
          <a:prstGeom prst="straightConnector1">
            <a:avLst/>
          </a:prstGeom>
          <a:noFill/>
          <a:ln cap="flat" cmpd="sng" w="19050">
            <a:solidFill>
              <a:srgbClr val="000000"/>
            </a:solidFill>
            <a:prstDash val="solid"/>
            <a:round/>
            <a:headEnd len="sm" w="sm" type="none"/>
            <a:tailEnd len="sm" w="sm" type="none"/>
          </a:ln>
        </p:spPr>
      </p:cxnSp>
      <p:sp>
        <p:nvSpPr>
          <p:cNvPr id="493" name="Google Shape;493;p22"/>
          <p:cNvSpPr txBox="1"/>
          <p:nvPr/>
        </p:nvSpPr>
        <p:spPr>
          <a:xfrm>
            <a:off x="2278940" y="1976750"/>
            <a:ext cx="5109084" cy="5073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900" u="none" cap="none" strike="noStrike">
                <a:solidFill>
                  <a:srgbClr val="0A2841"/>
                </a:solidFill>
                <a:latin typeface="Arimo"/>
                <a:ea typeface="Arimo"/>
                <a:cs typeface="Arimo"/>
                <a:sym typeface="Arimo"/>
              </a:rPr>
              <a:t> Result</a:t>
            </a:r>
            <a:endParaRPr/>
          </a:p>
        </p:txBody>
      </p:sp>
      <p:sp>
        <p:nvSpPr>
          <p:cNvPr id="494" name="Google Shape;494;p22"/>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22</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02" name="Shape 502"/>
        <p:cNvGrpSpPr/>
        <p:nvPr/>
      </p:nvGrpSpPr>
      <p:grpSpPr>
        <a:xfrm>
          <a:off x="0" y="0"/>
          <a:ext cx="0" cy="0"/>
          <a:chOff x="0" y="0"/>
          <a:chExt cx="0" cy="0"/>
        </a:xfrm>
      </p:grpSpPr>
      <p:sp>
        <p:nvSpPr>
          <p:cNvPr id="503" name="Google Shape;503;p23"/>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4" name="Google Shape;504;p23"/>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505" name="Google Shape;505;p23"/>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23"/>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507" name="Google Shape;507;p23"/>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8" name="Google Shape;508;p23"/>
          <p:cNvSpPr txBox="1"/>
          <p:nvPr/>
        </p:nvSpPr>
        <p:spPr>
          <a:xfrm>
            <a:off x="1517875" y="5693175"/>
            <a:ext cx="9277496"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Tổng hợp kết quả,</a:t>
            </a:r>
            <a:endParaRPr/>
          </a:p>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đề xuất cải tiến</a:t>
            </a:r>
            <a:endParaRPr/>
          </a:p>
        </p:txBody>
      </p:sp>
      <p:sp>
        <p:nvSpPr>
          <p:cNvPr id="509" name="Google Shape;509;p23"/>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06</a:t>
            </a:r>
            <a:endParaRPr/>
          </a:p>
        </p:txBody>
      </p:sp>
      <p:sp>
        <p:nvSpPr>
          <p:cNvPr id="510" name="Google Shape;510;p23"/>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1" name="Google Shape;511;p23"/>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512" name="Google Shape;512;p23"/>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513" name="Google Shape;513;p23"/>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514" name="Google Shape;514;p23"/>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23"/>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23</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23" name="Shape 523"/>
        <p:cNvGrpSpPr/>
        <p:nvPr/>
      </p:nvGrpSpPr>
      <p:grpSpPr>
        <a:xfrm>
          <a:off x="0" y="0"/>
          <a:ext cx="0" cy="0"/>
          <a:chOff x="0" y="0"/>
          <a:chExt cx="0" cy="0"/>
        </a:xfrm>
      </p:grpSpPr>
      <p:sp>
        <p:nvSpPr>
          <p:cNvPr id="524" name="Google Shape;524;p24"/>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5" name="Google Shape;525;p24"/>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6" name="Google Shape;526;p24"/>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527" name="Google Shape;527;p24"/>
          <p:cNvSpPr txBox="1"/>
          <p:nvPr/>
        </p:nvSpPr>
        <p:spPr>
          <a:xfrm>
            <a:off x="2386858" y="1936281"/>
            <a:ext cx="13514283" cy="817245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1" i="0" lang="en-US" sz="3600" u="none" cap="none" strike="noStrike">
                <a:solidFill>
                  <a:srgbClr val="0A2841"/>
                </a:solidFill>
                <a:latin typeface="Arimo"/>
                <a:ea typeface="Arimo"/>
                <a:cs typeface="Arimo"/>
                <a:sym typeface="Arimo"/>
              </a:rPr>
              <a:t>1. Kết hợp đặc trưng Lexicon vào Deep Learning</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TextCNN + VnEmoLex</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BiGRU + VnEmoLex</a:t>
            </a:r>
            <a:endParaRPr/>
          </a:p>
          <a:p>
            <a:pPr indent="0" lvl="0" marL="0" marR="0" rtl="0" algn="l">
              <a:lnSpc>
                <a:spcPct val="120000"/>
              </a:lnSpc>
              <a:spcBef>
                <a:spcPts val="0"/>
              </a:spcBef>
              <a:spcAft>
                <a:spcPts val="0"/>
              </a:spcAft>
              <a:buNone/>
            </a:pPr>
            <a:r>
              <a:t/>
            </a:r>
            <a:endParaRPr b="0" i="0" sz="3600" u="none" cap="none" strike="noStrike">
              <a:solidFill>
                <a:srgbClr val="0A2841"/>
              </a:solidFill>
              <a:latin typeface="Arimo"/>
              <a:ea typeface="Arimo"/>
              <a:cs typeface="Arimo"/>
              <a:sym typeface="Arimo"/>
            </a:endParaRPr>
          </a:p>
          <a:p>
            <a:pPr indent="0" lvl="0" marL="0" marR="0" rtl="0" algn="l">
              <a:lnSpc>
                <a:spcPct val="120000"/>
              </a:lnSpc>
              <a:spcBef>
                <a:spcPts val="0"/>
              </a:spcBef>
              <a:spcAft>
                <a:spcPts val="0"/>
              </a:spcAft>
              <a:buNone/>
            </a:pPr>
            <a:r>
              <a:rPr b="1" i="0" lang="en-US" sz="3600" u="none" cap="none" strike="noStrike">
                <a:solidFill>
                  <a:srgbClr val="0A2841"/>
                </a:solidFill>
                <a:latin typeface="Arimo"/>
                <a:ea typeface="Arimo"/>
                <a:cs typeface="Arimo"/>
                <a:sym typeface="Arimo"/>
              </a:rPr>
              <a:t>2. Áp dụng mô hình Transfomer</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PhoBERT </a:t>
            </a:r>
            <a:endParaRPr/>
          </a:p>
          <a:p>
            <a:pPr indent="0" lvl="0" marL="0" marR="0" rtl="0" algn="l">
              <a:lnSpc>
                <a:spcPct val="120000"/>
              </a:lnSpc>
              <a:spcBef>
                <a:spcPts val="0"/>
              </a:spcBef>
              <a:spcAft>
                <a:spcPts val="0"/>
              </a:spcAft>
              <a:buNone/>
            </a:pPr>
            <a:r>
              <a:t/>
            </a:r>
            <a:endParaRPr b="0" i="0" sz="3600" u="none" cap="none" strike="noStrike">
              <a:solidFill>
                <a:srgbClr val="0A2841"/>
              </a:solidFill>
              <a:latin typeface="Arimo"/>
              <a:ea typeface="Arimo"/>
              <a:cs typeface="Arimo"/>
              <a:sym typeface="Arimo"/>
            </a:endParaRPr>
          </a:p>
          <a:p>
            <a:pPr indent="0" lvl="0" marL="0" marR="0" rtl="0" algn="l">
              <a:lnSpc>
                <a:spcPct val="120000"/>
              </a:lnSpc>
              <a:spcBef>
                <a:spcPts val="0"/>
              </a:spcBef>
              <a:spcAft>
                <a:spcPts val="0"/>
              </a:spcAft>
              <a:buNone/>
            </a:pPr>
            <a:r>
              <a:rPr b="1" i="0" lang="en-US" sz="3600" u="none" cap="none" strike="noStrike">
                <a:solidFill>
                  <a:srgbClr val="0A2841"/>
                </a:solidFill>
                <a:latin typeface="Arimo"/>
                <a:ea typeface="Arimo"/>
                <a:cs typeface="Arimo"/>
                <a:sym typeface="Arimo"/>
              </a:rPr>
              <a:t>3. Ứng dụng mô hình ngôn ngữ lớn (LLM) </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Zero-shot</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Few-shot</a:t>
            </a:r>
            <a:endParaRPr/>
          </a:p>
          <a:p>
            <a:pPr indent="0" lvl="0" marL="0" marR="0" rtl="0" algn="l">
              <a:lnSpc>
                <a:spcPct val="120000"/>
              </a:lnSpc>
              <a:spcBef>
                <a:spcPts val="0"/>
              </a:spcBef>
              <a:spcAft>
                <a:spcPts val="0"/>
              </a:spcAft>
              <a:buNone/>
            </a:pPr>
            <a:r>
              <a:t/>
            </a:r>
            <a:endParaRPr b="0" i="0" sz="3600" u="none" cap="none" strike="noStrike">
              <a:solidFill>
                <a:srgbClr val="0A2841"/>
              </a:solidFill>
              <a:latin typeface="Arimo"/>
              <a:ea typeface="Arimo"/>
              <a:cs typeface="Arimo"/>
              <a:sym typeface="Arimo"/>
            </a:endParaRPr>
          </a:p>
          <a:p>
            <a:pPr indent="0" lvl="0" marL="0" marR="0" rtl="0" algn="l">
              <a:lnSpc>
                <a:spcPct val="120000"/>
              </a:lnSpc>
              <a:spcBef>
                <a:spcPts val="0"/>
              </a:spcBef>
              <a:spcAft>
                <a:spcPts val="0"/>
              </a:spcAft>
              <a:buNone/>
            </a:pPr>
            <a:r>
              <a:rPr b="1" i="0" lang="en-US" sz="3600" u="none" cap="none" strike="noStrike">
                <a:solidFill>
                  <a:srgbClr val="0A2841"/>
                </a:solidFill>
                <a:latin typeface="Arimo"/>
                <a:ea typeface="Arimo"/>
                <a:cs typeface="Arimo"/>
                <a:sym typeface="Arimo"/>
              </a:rPr>
              <a:t>4. So sánh đa chiều trên 3 tập dữ liệu thực tế</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UIT-VSFC</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UIT-VSMEC</a:t>
            </a:r>
            <a:endParaRPr/>
          </a:p>
          <a:p>
            <a:pPr indent="-388620" lvl="1" marL="777240" marR="0" rtl="0" algn="l">
              <a:lnSpc>
                <a:spcPct val="120000"/>
              </a:lnSpc>
              <a:spcBef>
                <a:spcPts val="0"/>
              </a:spcBef>
              <a:spcAft>
                <a:spcPts val="0"/>
              </a:spcAft>
              <a:buClr>
                <a:srgbClr val="0A2841"/>
              </a:buClr>
              <a:buSzPts val="3600"/>
              <a:buFont typeface="Arial"/>
              <a:buChar char="•"/>
            </a:pPr>
            <a:r>
              <a:rPr b="0" i="0" lang="en-US" sz="3600" u="none" cap="none" strike="noStrike">
                <a:solidFill>
                  <a:srgbClr val="0A2841"/>
                </a:solidFill>
                <a:latin typeface="Arimo"/>
                <a:ea typeface="Arimo"/>
                <a:cs typeface="Arimo"/>
                <a:sym typeface="Arimo"/>
              </a:rPr>
              <a:t>UIT-ViCTSD</a:t>
            </a:r>
            <a:endParaRPr/>
          </a:p>
        </p:txBody>
      </p:sp>
      <p:sp>
        <p:nvSpPr>
          <p:cNvPr id="528" name="Google Shape;528;p24"/>
          <p:cNvSpPr txBox="1"/>
          <p:nvPr/>
        </p:nvSpPr>
        <p:spPr>
          <a:xfrm>
            <a:off x="1531425" y="408647"/>
            <a:ext cx="15225150" cy="9239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5999" u="none" cap="none" strike="noStrike">
                <a:solidFill>
                  <a:srgbClr val="0A2841"/>
                </a:solidFill>
                <a:latin typeface="Arimo"/>
                <a:ea typeface="Arimo"/>
                <a:cs typeface="Arimo"/>
                <a:sym typeface="Arimo"/>
              </a:rPr>
              <a:t>TỔNG HỢP KẾT QUẢ</a:t>
            </a:r>
            <a:endParaRPr/>
          </a:p>
        </p:txBody>
      </p:sp>
      <p:sp>
        <p:nvSpPr>
          <p:cNvPr id="529" name="Google Shape;529;p24"/>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24</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37" name="Shape 537"/>
        <p:cNvGrpSpPr/>
        <p:nvPr/>
      </p:nvGrpSpPr>
      <p:grpSpPr>
        <a:xfrm>
          <a:off x="0" y="0"/>
          <a:ext cx="0" cy="0"/>
          <a:chOff x="0" y="0"/>
          <a:chExt cx="0" cy="0"/>
        </a:xfrm>
      </p:grpSpPr>
      <p:sp>
        <p:nvSpPr>
          <p:cNvPr id="538" name="Google Shape;538;p25"/>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25"/>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0" name="Google Shape;540;p25"/>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541" name="Google Shape;541;p25"/>
          <p:cNvSpPr txBox="1"/>
          <p:nvPr/>
        </p:nvSpPr>
        <p:spPr>
          <a:xfrm>
            <a:off x="1531425" y="880134"/>
            <a:ext cx="15225150"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A2841"/>
                </a:solidFill>
                <a:latin typeface="Arimo"/>
                <a:ea typeface="Arimo"/>
                <a:cs typeface="Arimo"/>
                <a:sym typeface="Arimo"/>
              </a:rPr>
              <a:t>ĐỀ XUẤT HƯỚNG PHÁT TRIỂN</a:t>
            </a:r>
            <a:endParaRPr/>
          </a:p>
        </p:txBody>
      </p:sp>
      <p:sp>
        <p:nvSpPr>
          <p:cNvPr id="542" name="Google Shape;542;p25"/>
          <p:cNvSpPr txBox="1"/>
          <p:nvPr/>
        </p:nvSpPr>
        <p:spPr>
          <a:xfrm>
            <a:off x="2060658" y="2792205"/>
            <a:ext cx="12551526" cy="3257550"/>
          </a:xfrm>
          <a:prstGeom prst="rect">
            <a:avLst/>
          </a:prstGeom>
          <a:noFill/>
          <a:ln>
            <a:noFill/>
          </a:ln>
        </p:spPr>
        <p:txBody>
          <a:bodyPr anchorCtr="0" anchor="t" bIns="0" lIns="0" spcFirstLastPara="1" rIns="0" wrap="square" tIns="0">
            <a:spAutoFit/>
          </a:bodyPr>
          <a:lstStyle/>
          <a:p>
            <a:pPr indent="-464180" lvl="1" marL="928360" marR="0" rtl="0" algn="l">
              <a:lnSpc>
                <a:spcPct val="120004"/>
              </a:lnSpc>
              <a:spcBef>
                <a:spcPts val="0"/>
              </a:spcBef>
              <a:spcAft>
                <a:spcPts val="0"/>
              </a:spcAft>
              <a:buClr>
                <a:srgbClr val="0A2841"/>
              </a:buClr>
              <a:buSzPts val="4299"/>
              <a:buFont typeface="Arial"/>
              <a:buChar char="•"/>
            </a:pPr>
            <a:r>
              <a:rPr b="0" i="0" lang="en-US" sz="4299" u="none" cap="none" strike="noStrike">
                <a:solidFill>
                  <a:srgbClr val="0A2841"/>
                </a:solidFill>
                <a:latin typeface="Arimo"/>
                <a:ea typeface="Arimo"/>
                <a:cs typeface="Arimo"/>
                <a:sym typeface="Arimo"/>
              </a:rPr>
              <a:t>Fine-tune LLM dựa trên các bộ dữ liệu có sẵn.</a:t>
            </a:r>
            <a:endParaRPr/>
          </a:p>
          <a:p>
            <a:pPr indent="0" lvl="0" marL="0" marR="0" rtl="0" algn="l">
              <a:lnSpc>
                <a:spcPct val="120004"/>
              </a:lnSpc>
              <a:spcBef>
                <a:spcPts val="0"/>
              </a:spcBef>
              <a:spcAft>
                <a:spcPts val="0"/>
              </a:spcAft>
              <a:buNone/>
            </a:pPr>
            <a:r>
              <a:t/>
            </a:r>
            <a:endParaRPr b="0" i="0" sz="4299" u="none" cap="none" strike="noStrike">
              <a:solidFill>
                <a:srgbClr val="0A2841"/>
              </a:solidFill>
              <a:latin typeface="Arimo"/>
              <a:ea typeface="Arimo"/>
              <a:cs typeface="Arimo"/>
              <a:sym typeface="Arimo"/>
            </a:endParaRPr>
          </a:p>
          <a:p>
            <a:pPr indent="-464180" lvl="1" marL="928360" marR="0" rtl="0" algn="l">
              <a:lnSpc>
                <a:spcPct val="120004"/>
              </a:lnSpc>
              <a:spcBef>
                <a:spcPts val="0"/>
              </a:spcBef>
              <a:spcAft>
                <a:spcPts val="0"/>
              </a:spcAft>
              <a:buClr>
                <a:srgbClr val="0A2841"/>
              </a:buClr>
              <a:buSzPts val="4299"/>
              <a:buFont typeface="Arial"/>
              <a:buChar char="•"/>
            </a:pPr>
            <a:r>
              <a:rPr b="0" i="0" lang="en-US" sz="4299" u="none" cap="none" strike="noStrike">
                <a:solidFill>
                  <a:srgbClr val="0A2841"/>
                </a:solidFill>
                <a:latin typeface="Arimo"/>
                <a:ea typeface="Arimo"/>
                <a:cs typeface="Arimo"/>
                <a:sym typeface="Arimo"/>
              </a:rPr>
              <a:t>Cập nhật thêm các bộ dữ liệu.</a:t>
            </a:r>
            <a:endParaRPr/>
          </a:p>
          <a:p>
            <a:pPr indent="0" lvl="0" marL="0" marR="0" rtl="0" algn="l">
              <a:lnSpc>
                <a:spcPct val="120004"/>
              </a:lnSpc>
              <a:spcBef>
                <a:spcPts val="0"/>
              </a:spcBef>
              <a:spcAft>
                <a:spcPts val="0"/>
              </a:spcAft>
              <a:buNone/>
            </a:pPr>
            <a:r>
              <a:t/>
            </a:r>
            <a:endParaRPr b="0" i="0" sz="4299" u="none" cap="none" strike="noStrike">
              <a:solidFill>
                <a:srgbClr val="0A2841"/>
              </a:solidFill>
              <a:latin typeface="Arimo"/>
              <a:ea typeface="Arimo"/>
              <a:cs typeface="Arimo"/>
              <a:sym typeface="Arimo"/>
            </a:endParaRPr>
          </a:p>
          <a:p>
            <a:pPr indent="-464180" lvl="1" marL="928360" marR="0" rtl="0" algn="l">
              <a:lnSpc>
                <a:spcPct val="120004"/>
              </a:lnSpc>
              <a:spcBef>
                <a:spcPts val="0"/>
              </a:spcBef>
              <a:spcAft>
                <a:spcPts val="0"/>
              </a:spcAft>
              <a:buClr>
                <a:srgbClr val="0A2841"/>
              </a:buClr>
              <a:buSzPts val="4299"/>
              <a:buFont typeface="Arial"/>
              <a:buChar char="•"/>
            </a:pPr>
            <a:r>
              <a:rPr b="0" i="0" lang="en-US" sz="4299" u="none" cap="none" strike="noStrike">
                <a:solidFill>
                  <a:srgbClr val="0A2841"/>
                </a:solidFill>
                <a:latin typeface="Arimo"/>
                <a:ea typeface="Arimo"/>
                <a:cs typeface="Arimo"/>
                <a:sym typeface="Arimo"/>
              </a:rPr>
              <a:t>Mở rộng VnEmoLex cho toxic.</a:t>
            </a:r>
            <a:endParaRPr/>
          </a:p>
        </p:txBody>
      </p:sp>
      <p:sp>
        <p:nvSpPr>
          <p:cNvPr id="543" name="Google Shape;543;p25"/>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25</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551" name="Shape 551"/>
        <p:cNvGrpSpPr/>
        <p:nvPr/>
      </p:nvGrpSpPr>
      <p:grpSpPr>
        <a:xfrm>
          <a:off x="0" y="0"/>
          <a:ext cx="0" cy="0"/>
          <a:chOff x="0" y="0"/>
          <a:chExt cx="0" cy="0"/>
        </a:xfrm>
      </p:grpSpPr>
      <p:sp>
        <p:nvSpPr>
          <p:cNvPr id="552" name="Google Shape;552;p26"/>
          <p:cNvSpPr/>
          <p:nvPr/>
        </p:nvSpPr>
        <p:spPr>
          <a:xfrm rot="10800000">
            <a:off x="1201368" y="-521924"/>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553" name="Google Shape;553;p26"/>
          <p:cNvSpPr/>
          <p:nvPr/>
        </p:nvSpPr>
        <p:spPr>
          <a:xfrm>
            <a:off x="-785892" y="-5187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4" name="Google Shape;554;p26"/>
          <p:cNvSpPr/>
          <p:nvPr/>
        </p:nvSpPr>
        <p:spPr>
          <a:xfrm>
            <a:off x="8015338" y="9472206"/>
            <a:ext cx="1736140" cy="419126"/>
          </a:xfrm>
          <a:custGeom>
            <a:rect b="b" l="l" r="r" t="t"/>
            <a:pathLst>
              <a:path extrusionOk="0" h="419126" w="1736140">
                <a:moveTo>
                  <a:pt x="0" y="0"/>
                </a:moveTo>
                <a:lnTo>
                  <a:pt x="1736140" y="0"/>
                </a:lnTo>
                <a:lnTo>
                  <a:pt x="1736140" y="419126"/>
                </a:lnTo>
                <a:lnTo>
                  <a:pt x="0" y="419126"/>
                </a:lnTo>
                <a:lnTo>
                  <a:pt x="0" y="0"/>
                </a:lnTo>
                <a:close/>
              </a:path>
            </a:pathLst>
          </a:custGeom>
          <a:blipFill rotWithShape="1">
            <a:blip r:embed="rId4">
              <a:alphaModFix/>
            </a:blip>
            <a:stretch>
              <a:fillRect b="0" l="0" r="0" t="0"/>
            </a:stretch>
          </a:blipFill>
          <a:ln>
            <a:noFill/>
          </a:ln>
        </p:spPr>
      </p:sp>
      <p:sp>
        <p:nvSpPr>
          <p:cNvPr id="555" name="Google Shape;555;p26"/>
          <p:cNvSpPr/>
          <p:nvPr/>
        </p:nvSpPr>
        <p:spPr>
          <a:xfrm rot="5400000">
            <a:off x="-22" y="8685673"/>
            <a:ext cx="1597819" cy="3170872"/>
          </a:xfrm>
          <a:custGeom>
            <a:rect b="b" l="l" r="r" t="t"/>
            <a:pathLst>
              <a:path extrusionOk="0" h="4227830" w="2130425">
                <a:moveTo>
                  <a:pt x="2130425" y="1062228"/>
                </a:moveTo>
                <a:lnTo>
                  <a:pt x="1062228" y="0"/>
                </a:lnTo>
                <a:lnTo>
                  <a:pt x="0" y="1062228"/>
                </a:lnTo>
                <a:lnTo>
                  <a:pt x="1046734" y="2110994"/>
                </a:lnTo>
                <a:lnTo>
                  <a:pt x="0" y="3163570"/>
                </a:lnTo>
                <a:lnTo>
                  <a:pt x="1062228" y="4227830"/>
                </a:lnTo>
                <a:lnTo>
                  <a:pt x="2130298" y="3163570"/>
                </a:lnTo>
                <a:lnTo>
                  <a:pt x="1081532" y="2110994"/>
                </a:lnTo>
                <a:lnTo>
                  <a:pt x="2130298" y="1062228"/>
                </a:lnTo>
                <a:close/>
              </a:path>
            </a:pathLst>
          </a:custGeom>
          <a:solidFill>
            <a:srgbClr val="0A2841"/>
          </a:solidFill>
          <a:ln>
            <a:noFill/>
          </a:ln>
        </p:spPr>
      </p:sp>
      <p:sp>
        <p:nvSpPr>
          <p:cNvPr id="556" name="Google Shape;556;p26"/>
          <p:cNvSpPr/>
          <p:nvPr/>
        </p:nvSpPr>
        <p:spPr>
          <a:xfrm>
            <a:off x="146041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7" name="Google Shape;557;p26"/>
          <p:cNvSpPr/>
          <p:nvPr/>
        </p:nvSpPr>
        <p:spPr>
          <a:xfrm>
            <a:off x="17511252" y="-1179224"/>
            <a:ext cx="2257235"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558" name="Google Shape;558;p26"/>
          <p:cNvSpPr/>
          <p:nvPr/>
        </p:nvSpPr>
        <p:spPr>
          <a:xfrm>
            <a:off x="17511226" y="9493850"/>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9" name="Google Shape;559;p26"/>
          <p:cNvSpPr/>
          <p:nvPr/>
        </p:nvSpPr>
        <p:spPr>
          <a:xfrm>
            <a:off x="13023040" y="9493850"/>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5">
              <a:alphaModFix/>
            </a:blip>
            <a:stretch>
              <a:fillRect b="0" l="0" r="0" t="0"/>
            </a:stretch>
          </a:blipFill>
          <a:ln>
            <a:noFill/>
          </a:ln>
        </p:spPr>
      </p:sp>
      <p:sp>
        <p:nvSpPr>
          <p:cNvPr id="560" name="Google Shape;560;p26"/>
          <p:cNvSpPr/>
          <p:nvPr/>
        </p:nvSpPr>
        <p:spPr>
          <a:xfrm>
            <a:off x="3315077" y="2433051"/>
            <a:ext cx="11657846" cy="5420898"/>
          </a:xfrm>
          <a:custGeom>
            <a:rect b="b" l="l" r="r" t="t"/>
            <a:pathLst>
              <a:path extrusionOk="0" h="5420898" w="11657846">
                <a:moveTo>
                  <a:pt x="0" y="0"/>
                </a:moveTo>
                <a:lnTo>
                  <a:pt x="11657846" y="0"/>
                </a:lnTo>
                <a:lnTo>
                  <a:pt x="11657846" y="5420898"/>
                </a:lnTo>
                <a:lnTo>
                  <a:pt x="0" y="5420898"/>
                </a:lnTo>
                <a:lnTo>
                  <a:pt x="0" y="0"/>
                </a:lnTo>
                <a:close/>
              </a:path>
            </a:pathLst>
          </a:custGeom>
          <a:blipFill rotWithShape="1">
            <a:blip r:embed="rId6">
              <a:alphaModFix/>
            </a:blip>
            <a:stretch>
              <a:fillRect b="0" l="0" r="0" t="0"/>
            </a:stretch>
          </a:blipFill>
          <a:ln>
            <a:noFill/>
          </a:ln>
        </p:spPr>
      </p:sp>
      <p:sp>
        <p:nvSpPr>
          <p:cNvPr id="561" name="Google Shape;561;p26"/>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26</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152" name="Shape 152"/>
        <p:cNvGrpSpPr/>
        <p:nvPr/>
      </p:nvGrpSpPr>
      <p:grpSpPr>
        <a:xfrm>
          <a:off x="0" y="0"/>
          <a:ext cx="0" cy="0"/>
          <a:chOff x="0" y="0"/>
          <a:chExt cx="0" cy="0"/>
        </a:xfrm>
      </p:grpSpPr>
      <p:sp>
        <p:nvSpPr>
          <p:cNvPr id="153" name="Google Shape;153;p3"/>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3"/>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155" name="Google Shape;155;p3"/>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3"/>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157" name="Google Shape;157;p3"/>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3"/>
          <p:cNvSpPr txBox="1"/>
          <p:nvPr/>
        </p:nvSpPr>
        <p:spPr>
          <a:xfrm>
            <a:off x="1517875" y="5693175"/>
            <a:ext cx="10114810"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Giới thiệu, tiền xử lý và phân tích dữ liệu </a:t>
            </a:r>
            <a:endParaRPr/>
          </a:p>
        </p:txBody>
      </p:sp>
      <p:sp>
        <p:nvSpPr>
          <p:cNvPr id="159" name="Google Shape;159;p3"/>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01</a:t>
            </a:r>
            <a:endParaRPr/>
          </a:p>
        </p:txBody>
      </p:sp>
      <p:sp>
        <p:nvSpPr>
          <p:cNvPr id="160" name="Google Shape;160;p3"/>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3"/>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162" name="Google Shape;162;p3"/>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163" name="Google Shape;163;p3"/>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164" name="Google Shape;164;p3"/>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3"/>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3</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173" name="Shape 173"/>
        <p:cNvGrpSpPr/>
        <p:nvPr/>
      </p:nvGrpSpPr>
      <p:grpSpPr>
        <a:xfrm>
          <a:off x="0" y="0"/>
          <a:ext cx="0" cy="0"/>
          <a:chOff x="0" y="0"/>
          <a:chExt cx="0" cy="0"/>
        </a:xfrm>
      </p:grpSpPr>
      <p:sp>
        <p:nvSpPr>
          <p:cNvPr id="174" name="Google Shape;174;p4"/>
          <p:cNvSpPr/>
          <p:nvPr/>
        </p:nvSpPr>
        <p:spPr>
          <a:xfrm>
            <a:off x="695950" y="9188970"/>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5" name="Google Shape;175;p4"/>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4"/>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4"/>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178" name="Google Shape;178;p4"/>
          <p:cNvSpPr/>
          <p:nvPr/>
        </p:nvSpPr>
        <p:spPr>
          <a:xfrm>
            <a:off x="7394857" y="2068006"/>
            <a:ext cx="10646164" cy="6600622"/>
          </a:xfrm>
          <a:custGeom>
            <a:rect b="b" l="l" r="r" t="t"/>
            <a:pathLst>
              <a:path extrusionOk="0" h="6600622" w="10646164">
                <a:moveTo>
                  <a:pt x="0" y="0"/>
                </a:moveTo>
                <a:lnTo>
                  <a:pt x="10646164" y="0"/>
                </a:lnTo>
                <a:lnTo>
                  <a:pt x="10646164" y="6600622"/>
                </a:lnTo>
                <a:lnTo>
                  <a:pt x="0" y="6600622"/>
                </a:lnTo>
                <a:lnTo>
                  <a:pt x="0" y="0"/>
                </a:lnTo>
                <a:close/>
              </a:path>
            </a:pathLst>
          </a:custGeom>
          <a:blipFill rotWithShape="1">
            <a:blip r:embed="rId4">
              <a:alphaModFix/>
            </a:blip>
            <a:stretch>
              <a:fillRect b="0" l="0" r="0" t="0"/>
            </a:stretch>
          </a:blipFill>
          <a:ln>
            <a:noFill/>
          </a:ln>
        </p:spPr>
      </p:sp>
      <p:sp>
        <p:nvSpPr>
          <p:cNvPr id="179" name="Google Shape;179;p4"/>
          <p:cNvSpPr txBox="1"/>
          <p:nvPr/>
        </p:nvSpPr>
        <p:spPr>
          <a:xfrm>
            <a:off x="1531425" y="514350"/>
            <a:ext cx="15225150"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A2841"/>
                </a:solidFill>
                <a:latin typeface="Arimo"/>
                <a:ea typeface="Arimo"/>
                <a:cs typeface="Arimo"/>
                <a:sym typeface="Arimo"/>
              </a:rPr>
              <a:t>Bộ dữ liệu </a:t>
            </a:r>
            <a:endParaRPr/>
          </a:p>
        </p:txBody>
      </p:sp>
      <p:sp>
        <p:nvSpPr>
          <p:cNvPr id="180" name="Google Shape;180;p4"/>
          <p:cNvSpPr txBox="1"/>
          <p:nvPr/>
        </p:nvSpPr>
        <p:spPr>
          <a:xfrm>
            <a:off x="275029" y="2416891"/>
            <a:ext cx="4363350" cy="10477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400" u="none" cap="none" strike="noStrike">
                <a:solidFill>
                  <a:srgbClr val="0A2841"/>
                </a:solidFill>
                <a:latin typeface="Arimo"/>
                <a:ea typeface="Arimo"/>
                <a:cs typeface="Arimo"/>
                <a:sym typeface="Arimo"/>
              </a:rPr>
              <a:t>UIT-VSFC</a:t>
            </a:r>
            <a:endParaRPr/>
          </a:p>
          <a:p>
            <a:pPr indent="0" lvl="0" marL="0" marR="0" rtl="0" algn="ctr">
              <a:lnSpc>
                <a:spcPct val="120000"/>
              </a:lnSpc>
              <a:spcBef>
                <a:spcPts val="0"/>
              </a:spcBef>
              <a:spcAft>
                <a:spcPts val="0"/>
              </a:spcAft>
              <a:buNone/>
            </a:pPr>
            <a:r>
              <a:rPr b="0" i="0" lang="en-US" sz="3400" u="none" cap="none" strike="noStrike">
                <a:solidFill>
                  <a:srgbClr val="0A2841"/>
                </a:solidFill>
                <a:latin typeface="Arimo"/>
                <a:ea typeface="Arimo"/>
                <a:cs typeface="Arimo"/>
                <a:sym typeface="Arimo"/>
              </a:rPr>
              <a:t>(3 nhãn)</a:t>
            </a:r>
            <a:endParaRPr/>
          </a:p>
        </p:txBody>
      </p:sp>
      <p:sp>
        <p:nvSpPr>
          <p:cNvPr id="181" name="Google Shape;181;p4"/>
          <p:cNvSpPr txBox="1"/>
          <p:nvPr/>
        </p:nvSpPr>
        <p:spPr>
          <a:xfrm>
            <a:off x="529340" y="4695825"/>
            <a:ext cx="4363350" cy="10477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400" u="none" cap="none" strike="noStrike">
                <a:solidFill>
                  <a:srgbClr val="0A2841"/>
                </a:solidFill>
                <a:latin typeface="Arimo"/>
                <a:ea typeface="Arimo"/>
                <a:cs typeface="Arimo"/>
                <a:sym typeface="Arimo"/>
              </a:rPr>
              <a:t>UIT-VSMEC</a:t>
            </a:r>
            <a:endParaRPr/>
          </a:p>
          <a:p>
            <a:pPr indent="0" lvl="0" marL="0" marR="0" rtl="0" algn="ctr">
              <a:lnSpc>
                <a:spcPct val="120000"/>
              </a:lnSpc>
              <a:spcBef>
                <a:spcPts val="0"/>
              </a:spcBef>
              <a:spcAft>
                <a:spcPts val="0"/>
              </a:spcAft>
              <a:buNone/>
            </a:pPr>
            <a:r>
              <a:rPr b="0" i="0" lang="en-US" sz="3400" u="none" cap="none" strike="noStrike">
                <a:solidFill>
                  <a:srgbClr val="0A2841"/>
                </a:solidFill>
                <a:latin typeface="Arimo"/>
                <a:ea typeface="Arimo"/>
                <a:cs typeface="Arimo"/>
                <a:sym typeface="Arimo"/>
              </a:rPr>
              <a:t>(7 nhãn)</a:t>
            </a:r>
            <a:endParaRPr/>
          </a:p>
        </p:txBody>
      </p:sp>
      <p:sp>
        <p:nvSpPr>
          <p:cNvPr id="182" name="Google Shape;182;p4"/>
          <p:cNvSpPr txBox="1"/>
          <p:nvPr/>
        </p:nvSpPr>
        <p:spPr>
          <a:xfrm>
            <a:off x="529340" y="7009925"/>
            <a:ext cx="4363350" cy="104775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3400" u="none" cap="none" strike="noStrike">
                <a:solidFill>
                  <a:srgbClr val="0A2841"/>
                </a:solidFill>
                <a:latin typeface="Arimo"/>
                <a:ea typeface="Arimo"/>
                <a:cs typeface="Arimo"/>
                <a:sym typeface="Arimo"/>
              </a:rPr>
              <a:t>UIT-ViCTSD</a:t>
            </a:r>
            <a:endParaRPr/>
          </a:p>
          <a:p>
            <a:pPr indent="0" lvl="0" marL="0" marR="0" rtl="0" algn="ctr">
              <a:lnSpc>
                <a:spcPct val="120000"/>
              </a:lnSpc>
              <a:spcBef>
                <a:spcPts val="0"/>
              </a:spcBef>
              <a:spcAft>
                <a:spcPts val="0"/>
              </a:spcAft>
              <a:buNone/>
            </a:pPr>
            <a:r>
              <a:rPr b="0" i="0" lang="en-US" sz="3400" u="none" cap="none" strike="noStrike">
                <a:solidFill>
                  <a:srgbClr val="0A2841"/>
                </a:solidFill>
                <a:latin typeface="Arimo"/>
                <a:ea typeface="Arimo"/>
                <a:cs typeface="Arimo"/>
                <a:sym typeface="Arimo"/>
              </a:rPr>
              <a:t>(2 nhãn)</a:t>
            </a:r>
            <a:endParaRPr/>
          </a:p>
        </p:txBody>
      </p:sp>
      <p:sp>
        <p:nvSpPr>
          <p:cNvPr id="183" name="Google Shape;183;p4"/>
          <p:cNvSpPr txBox="1"/>
          <p:nvPr/>
        </p:nvSpPr>
        <p:spPr>
          <a:xfrm>
            <a:off x="3806310" y="2080143"/>
            <a:ext cx="4196740" cy="1549796"/>
          </a:xfrm>
          <a:prstGeom prst="rect">
            <a:avLst/>
          </a:prstGeom>
          <a:noFill/>
          <a:ln>
            <a:noFill/>
          </a:ln>
        </p:spPr>
        <p:txBody>
          <a:bodyPr anchorCtr="0" anchor="t" bIns="0" lIns="0" spcFirstLastPara="1" rIns="0" wrap="square" tIns="0">
            <a:spAutoFit/>
          </a:bodyPr>
          <a:lstStyle/>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Train (11426)</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Dev (1538)</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Test (3166)</a:t>
            </a:r>
            <a:endParaRPr/>
          </a:p>
        </p:txBody>
      </p:sp>
      <p:sp>
        <p:nvSpPr>
          <p:cNvPr id="184" name="Google Shape;184;p4"/>
          <p:cNvSpPr txBox="1"/>
          <p:nvPr/>
        </p:nvSpPr>
        <p:spPr>
          <a:xfrm>
            <a:off x="3806310" y="4374279"/>
            <a:ext cx="4196740" cy="1549796"/>
          </a:xfrm>
          <a:prstGeom prst="rect">
            <a:avLst/>
          </a:prstGeom>
          <a:noFill/>
          <a:ln>
            <a:noFill/>
          </a:ln>
        </p:spPr>
        <p:txBody>
          <a:bodyPr anchorCtr="0" anchor="t" bIns="0" lIns="0" spcFirstLastPara="1" rIns="0" wrap="square" tIns="0">
            <a:spAutoFit/>
          </a:bodyPr>
          <a:lstStyle/>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Train (5548)</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Dev (686)</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Test (693)</a:t>
            </a:r>
            <a:endParaRPr/>
          </a:p>
        </p:txBody>
      </p:sp>
      <p:sp>
        <p:nvSpPr>
          <p:cNvPr id="185" name="Google Shape;185;p4"/>
          <p:cNvSpPr txBox="1"/>
          <p:nvPr/>
        </p:nvSpPr>
        <p:spPr>
          <a:xfrm>
            <a:off x="3806310" y="6667025"/>
            <a:ext cx="4196740" cy="1549796"/>
          </a:xfrm>
          <a:prstGeom prst="rect">
            <a:avLst/>
          </a:prstGeom>
          <a:noFill/>
          <a:ln>
            <a:noFill/>
          </a:ln>
        </p:spPr>
        <p:txBody>
          <a:bodyPr anchorCtr="0" anchor="t" bIns="0" lIns="0" spcFirstLastPara="1" rIns="0" wrap="square" tIns="0">
            <a:spAutoFit/>
          </a:bodyPr>
          <a:lstStyle/>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Train (7000)</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Dev (2000)</a:t>
            </a:r>
            <a:endParaRPr/>
          </a:p>
          <a:p>
            <a:pPr indent="-367163" lvl="1" marL="734326" marR="0" rtl="0" algn="l">
              <a:lnSpc>
                <a:spcPct val="120029"/>
              </a:lnSpc>
              <a:spcBef>
                <a:spcPts val="0"/>
              </a:spcBef>
              <a:spcAft>
                <a:spcPts val="0"/>
              </a:spcAft>
              <a:buClr>
                <a:srgbClr val="0A2841"/>
              </a:buClr>
              <a:buSzPts val="3400"/>
              <a:buFont typeface="Arial"/>
              <a:buChar char="•"/>
            </a:pPr>
            <a:r>
              <a:rPr b="0" i="0" lang="en-US" sz="3400" u="none" cap="none" strike="noStrike">
                <a:solidFill>
                  <a:srgbClr val="0A2841"/>
                </a:solidFill>
                <a:latin typeface="Arimo"/>
                <a:ea typeface="Arimo"/>
                <a:cs typeface="Arimo"/>
                <a:sym typeface="Arimo"/>
              </a:rPr>
              <a:t>Test (1000)</a:t>
            </a:r>
            <a:endParaRPr/>
          </a:p>
        </p:txBody>
      </p:sp>
      <p:sp>
        <p:nvSpPr>
          <p:cNvPr id="186" name="Google Shape;186;p4"/>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4</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194" name="Shape 194"/>
        <p:cNvGrpSpPr/>
        <p:nvPr/>
      </p:nvGrpSpPr>
      <p:grpSpPr>
        <a:xfrm>
          <a:off x="0" y="0"/>
          <a:ext cx="0" cy="0"/>
          <a:chOff x="0" y="0"/>
          <a:chExt cx="0" cy="0"/>
        </a:xfrm>
      </p:grpSpPr>
      <p:sp>
        <p:nvSpPr>
          <p:cNvPr id="195" name="Google Shape;195;p5"/>
          <p:cNvSpPr/>
          <p:nvPr/>
        </p:nvSpPr>
        <p:spPr>
          <a:xfrm>
            <a:off x="695950" y="9188970"/>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5"/>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5"/>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5"/>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199" name="Google Shape;199;p5"/>
          <p:cNvSpPr/>
          <p:nvPr/>
        </p:nvSpPr>
        <p:spPr>
          <a:xfrm>
            <a:off x="8577691" y="5264808"/>
            <a:ext cx="9751274" cy="4454517"/>
          </a:xfrm>
          <a:custGeom>
            <a:rect b="b" l="l" r="r" t="t"/>
            <a:pathLst>
              <a:path extrusionOk="0" h="4454517" w="9751274">
                <a:moveTo>
                  <a:pt x="0" y="0"/>
                </a:moveTo>
                <a:lnTo>
                  <a:pt x="9751274" y="0"/>
                </a:lnTo>
                <a:lnTo>
                  <a:pt x="9751274" y="4454517"/>
                </a:lnTo>
                <a:lnTo>
                  <a:pt x="0" y="4454517"/>
                </a:lnTo>
                <a:lnTo>
                  <a:pt x="0" y="0"/>
                </a:lnTo>
                <a:close/>
              </a:path>
            </a:pathLst>
          </a:custGeom>
          <a:blipFill rotWithShape="1">
            <a:blip r:embed="rId4">
              <a:alphaModFix/>
            </a:blip>
            <a:stretch>
              <a:fillRect b="0" l="0" r="0" t="0"/>
            </a:stretch>
          </a:blipFill>
          <a:ln>
            <a:noFill/>
          </a:ln>
        </p:spPr>
      </p:sp>
      <p:sp>
        <p:nvSpPr>
          <p:cNvPr id="200" name="Google Shape;200;p5"/>
          <p:cNvSpPr/>
          <p:nvPr/>
        </p:nvSpPr>
        <p:spPr>
          <a:xfrm>
            <a:off x="8577691" y="2973944"/>
            <a:ext cx="9710309" cy="2290864"/>
          </a:xfrm>
          <a:custGeom>
            <a:rect b="b" l="l" r="r" t="t"/>
            <a:pathLst>
              <a:path extrusionOk="0" h="2290864" w="9710309">
                <a:moveTo>
                  <a:pt x="0" y="0"/>
                </a:moveTo>
                <a:lnTo>
                  <a:pt x="9710309" y="0"/>
                </a:lnTo>
                <a:lnTo>
                  <a:pt x="9710309" y="2290864"/>
                </a:lnTo>
                <a:lnTo>
                  <a:pt x="0" y="2290864"/>
                </a:lnTo>
                <a:lnTo>
                  <a:pt x="0" y="0"/>
                </a:lnTo>
                <a:close/>
              </a:path>
            </a:pathLst>
          </a:custGeom>
          <a:blipFill rotWithShape="1">
            <a:blip r:embed="rId5">
              <a:alphaModFix/>
            </a:blip>
            <a:stretch>
              <a:fillRect b="0" l="0" r="0" t="0"/>
            </a:stretch>
          </a:blipFill>
          <a:ln>
            <a:noFill/>
          </a:ln>
        </p:spPr>
      </p:sp>
      <p:sp>
        <p:nvSpPr>
          <p:cNvPr id="201" name="Google Shape;201;p5"/>
          <p:cNvSpPr txBox="1"/>
          <p:nvPr/>
        </p:nvSpPr>
        <p:spPr>
          <a:xfrm>
            <a:off x="1531425" y="514350"/>
            <a:ext cx="15225150"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A2841"/>
                </a:solidFill>
                <a:latin typeface="Arimo"/>
                <a:ea typeface="Arimo"/>
                <a:cs typeface="Arimo"/>
                <a:sym typeface="Arimo"/>
              </a:rPr>
              <a:t>Tiền xử lí và phân tích dữ liệu</a:t>
            </a:r>
            <a:endParaRPr/>
          </a:p>
        </p:txBody>
      </p:sp>
      <p:sp>
        <p:nvSpPr>
          <p:cNvPr id="202" name="Google Shape;202;p5"/>
          <p:cNvSpPr txBox="1"/>
          <p:nvPr/>
        </p:nvSpPr>
        <p:spPr>
          <a:xfrm>
            <a:off x="484441" y="2187998"/>
            <a:ext cx="9456923" cy="609600"/>
          </a:xfrm>
          <a:prstGeom prst="rect">
            <a:avLst/>
          </a:prstGeom>
          <a:noFill/>
          <a:ln>
            <a:noFill/>
          </a:ln>
        </p:spPr>
        <p:txBody>
          <a:bodyPr anchorCtr="0" anchor="t" bIns="0" lIns="0" spcFirstLastPara="1" rIns="0" wrap="square" tIns="0">
            <a:spAutoFit/>
          </a:bodyPr>
          <a:lstStyle/>
          <a:p>
            <a:pPr indent="0" lvl="0" marL="0" marR="0" rtl="0" algn="l">
              <a:lnSpc>
                <a:spcPct val="120005"/>
              </a:lnSpc>
              <a:spcBef>
                <a:spcPts val="0"/>
              </a:spcBef>
              <a:spcAft>
                <a:spcPts val="0"/>
              </a:spcAft>
              <a:buNone/>
            </a:pPr>
            <a:r>
              <a:rPr b="1" i="0" lang="en-US" sz="3999" u="none" cap="none" strike="noStrike">
                <a:solidFill>
                  <a:srgbClr val="0A2841"/>
                </a:solidFill>
                <a:latin typeface="Arimo"/>
                <a:ea typeface="Arimo"/>
                <a:cs typeface="Arimo"/>
                <a:sym typeface="Arimo"/>
              </a:rPr>
              <a:t>VSMEC</a:t>
            </a:r>
            <a:r>
              <a:rPr b="0" i="0" lang="en-US" sz="3999" u="none" cap="none" strike="noStrike">
                <a:solidFill>
                  <a:srgbClr val="0A2841"/>
                </a:solidFill>
                <a:latin typeface="Arimo"/>
                <a:ea typeface="Arimo"/>
                <a:cs typeface="Arimo"/>
                <a:sym typeface="Arimo"/>
              </a:rPr>
              <a:t>: 32,57% emoji và kí tự emotions</a:t>
            </a:r>
            <a:endParaRPr/>
          </a:p>
        </p:txBody>
      </p:sp>
      <p:sp>
        <p:nvSpPr>
          <p:cNvPr id="203" name="Google Shape;203;p5"/>
          <p:cNvSpPr txBox="1"/>
          <p:nvPr/>
        </p:nvSpPr>
        <p:spPr>
          <a:xfrm>
            <a:off x="0" y="2941897"/>
            <a:ext cx="8442883" cy="4810125"/>
          </a:xfrm>
          <a:prstGeom prst="rect">
            <a:avLst/>
          </a:prstGeom>
          <a:noFill/>
          <a:ln>
            <a:noFill/>
          </a:ln>
        </p:spPr>
        <p:txBody>
          <a:bodyPr anchorCtr="0" anchor="t" bIns="0" lIns="0" spcFirstLastPara="1" rIns="0" wrap="square" tIns="0">
            <a:spAutoFit/>
          </a:bodyPr>
          <a:lstStyle/>
          <a:p>
            <a:pPr indent="-431800" lvl="1" marL="863599" marR="0" rtl="0" algn="l">
              <a:lnSpc>
                <a:spcPct val="120005"/>
              </a:lnSpc>
              <a:spcBef>
                <a:spcPts val="0"/>
              </a:spcBef>
              <a:spcAft>
                <a:spcPts val="0"/>
              </a:spcAft>
              <a:buClr>
                <a:srgbClr val="0A2841"/>
              </a:buClr>
              <a:buSzPts val="3999"/>
              <a:buFont typeface="Arimo"/>
              <a:buAutoNum type="arabicPeriod"/>
            </a:pPr>
            <a:r>
              <a:rPr b="0" i="0" lang="en-US" sz="3999" u="none" cap="none" strike="noStrike">
                <a:solidFill>
                  <a:srgbClr val="0A2841"/>
                </a:solidFill>
                <a:latin typeface="Arimo"/>
                <a:ea typeface="Arimo"/>
                <a:cs typeface="Arimo"/>
                <a:sym typeface="Arimo"/>
              </a:rPr>
              <a:t>Chuyển đổi dữ liệu về dạng chuỗi</a:t>
            </a:r>
            <a:endParaRPr/>
          </a:p>
          <a:p>
            <a:pPr indent="-431800" lvl="1" marL="863599" marR="0" rtl="0" algn="l">
              <a:lnSpc>
                <a:spcPct val="120005"/>
              </a:lnSpc>
              <a:spcBef>
                <a:spcPts val="0"/>
              </a:spcBef>
              <a:spcAft>
                <a:spcPts val="0"/>
              </a:spcAft>
              <a:buClr>
                <a:srgbClr val="0A2841"/>
              </a:buClr>
              <a:buSzPts val="3999"/>
              <a:buFont typeface="Arimo"/>
              <a:buAutoNum type="arabicPeriod"/>
            </a:pPr>
            <a:r>
              <a:rPr b="0" i="0" lang="en-US" sz="3999" u="none" cap="none" strike="noStrike">
                <a:solidFill>
                  <a:srgbClr val="0A2841"/>
                </a:solidFill>
                <a:latin typeface="Arimo"/>
                <a:ea typeface="Arimo"/>
                <a:cs typeface="Arimo"/>
                <a:sym typeface="Arimo"/>
              </a:rPr>
              <a:t>Chuẩn hóa biểu tượng cảm xúc (emoticon)</a:t>
            </a:r>
            <a:endParaRPr/>
          </a:p>
          <a:p>
            <a:pPr indent="-431800" lvl="1" marL="863599" marR="0" rtl="0" algn="l">
              <a:lnSpc>
                <a:spcPct val="120005"/>
              </a:lnSpc>
              <a:spcBef>
                <a:spcPts val="0"/>
              </a:spcBef>
              <a:spcAft>
                <a:spcPts val="0"/>
              </a:spcAft>
              <a:buClr>
                <a:srgbClr val="0A2841"/>
              </a:buClr>
              <a:buSzPts val="3999"/>
              <a:buFont typeface="Arimo"/>
              <a:buAutoNum type="arabicPeriod"/>
            </a:pPr>
            <a:r>
              <a:rPr b="0" i="0" lang="en-US" sz="3999" u="none" cap="none" strike="noStrike">
                <a:solidFill>
                  <a:srgbClr val="0A2841"/>
                </a:solidFill>
                <a:latin typeface="Arimo"/>
                <a:ea typeface="Arimo"/>
                <a:cs typeface="Arimo"/>
                <a:sym typeface="Arimo"/>
              </a:rPr>
              <a:t>Chuẩn hóa teencode/viết tắt</a:t>
            </a:r>
            <a:endParaRPr/>
          </a:p>
          <a:p>
            <a:pPr indent="-431800" lvl="1" marL="863599" marR="0" rtl="0" algn="l">
              <a:lnSpc>
                <a:spcPct val="120005"/>
              </a:lnSpc>
              <a:spcBef>
                <a:spcPts val="0"/>
              </a:spcBef>
              <a:spcAft>
                <a:spcPts val="0"/>
              </a:spcAft>
              <a:buClr>
                <a:srgbClr val="0A2841"/>
              </a:buClr>
              <a:buSzPts val="3999"/>
              <a:buFont typeface="Arimo"/>
              <a:buAutoNum type="arabicPeriod"/>
            </a:pPr>
            <a:r>
              <a:rPr b="0" i="0" lang="en-US" sz="3999" u="none" cap="none" strike="noStrike">
                <a:solidFill>
                  <a:srgbClr val="0A2841"/>
                </a:solidFill>
                <a:latin typeface="Arimo"/>
                <a:ea typeface="Arimo"/>
                <a:cs typeface="Arimo"/>
                <a:sym typeface="Arimo"/>
              </a:rPr>
              <a:t>Chuẩn hóa lỗi chính tả, từ sai chính tả</a:t>
            </a:r>
            <a:endParaRPr/>
          </a:p>
          <a:p>
            <a:pPr indent="-431800" lvl="1" marL="863599" marR="0" rtl="0" algn="l">
              <a:lnSpc>
                <a:spcPct val="120005"/>
              </a:lnSpc>
              <a:spcBef>
                <a:spcPts val="0"/>
              </a:spcBef>
              <a:spcAft>
                <a:spcPts val="0"/>
              </a:spcAft>
              <a:buClr>
                <a:srgbClr val="0A2841"/>
              </a:buClr>
              <a:buSzPts val="3999"/>
              <a:buFont typeface="Arimo"/>
              <a:buAutoNum type="arabicPeriod"/>
            </a:pPr>
            <a:r>
              <a:rPr b="0" i="0" lang="en-US" sz="3999" u="none" cap="none" strike="noStrike">
                <a:solidFill>
                  <a:srgbClr val="0A2841"/>
                </a:solidFill>
                <a:latin typeface="Arimo"/>
                <a:ea typeface="Arimo"/>
                <a:cs typeface="Arimo"/>
                <a:sym typeface="Arimo"/>
              </a:rPr>
              <a:t>Trả về văn bản đã được chuẩn hóa</a:t>
            </a:r>
            <a:endParaRPr/>
          </a:p>
        </p:txBody>
      </p:sp>
      <p:sp>
        <p:nvSpPr>
          <p:cNvPr id="204" name="Google Shape;204;p5"/>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5</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12" name="Shape 212"/>
        <p:cNvGrpSpPr/>
        <p:nvPr/>
      </p:nvGrpSpPr>
      <p:grpSpPr>
        <a:xfrm>
          <a:off x="0" y="0"/>
          <a:ext cx="0" cy="0"/>
          <a:chOff x="0" y="0"/>
          <a:chExt cx="0" cy="0"/>
        </a:xfrm>
      </p:grpSpPr>
      <p:sp>
        <p:nvSpPr>
          <p:cNvPr id="213" name="Google Shape;213;p6"/>
          <p:cNvSpPr/>
          <p:nvPr/>
        </p:nvSpPr>
        <p:spPr>
          <a:xfrm rot="5400000">
            <a:off x="16473173" y="9152123"/>
            <a:ext cx="776764" cy="1554480"/>
          </a:xfrm>
          <a:custGeom>
            <a:rect b="b" l="l" r="r" t="t"/>
            <a:pathLst>
              <a:path extrusionOk="0" h="2072640" w="1035685">
                <a:moveTo>
                  <a:pt x="0" y="1036320"/>
                </a:moveTo>
                <a:cubicBezTo>
                  <a:pt x="0" y="1609344"/>
                  <a:pt x="463042" y="2072640"/>
                  <a:pt x="1035685" y="2072640"/>
                </a:cubicBezTo>
                <a:cubicBezTo>
                  <a:pt x="1035685" y="0"/>
                  <a:pt x="1035685" y="0"/>
                  <a:pt x="1035685" y="0"/>
                </a:cubicBezTo>
                <a:cubicBezTo>
                  <a:pt x="463042" y="0"/>
                  <a:pt x="0" y="463296"/>
                  <a:pt x="0" y="1036320"/>
                </a:cubicBezTo>
                <a:close/>
              </a:path>
            </a:pathLst>
          </a:custGeom>
          <a:solidFill>
            <a:srgbClr val="B0D1C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6"/>
          <p:cNvSpPr/>
          <p:nvPr/>
        </p:nvSpPr>
        <p:spPr>
          <a:xfrm rot="5400000">
            <a:off x="11222772" y="-1874622"/>
            <a:ext cx="4445600" cy="1604050"/>
          </a:xfrm>
          <a:custGeom>
            <a:rect b="b" l="l" r="r" t="t"/>
            <a:pathLst>
              <a:path extrusionOk="0" h="1604050" w="4445600">
                <a:moveTo>
                  <a:pt x="0" y="0"/>
                </a:moveTo>
                <a:lnTo>
                  <a:pt x="4445600" y="0"/>
                </a:lnTo>
                <a:lnTo>
                  <a:pt x="4445600" y="1604050"/>
                </a:lnTo>
                <a:lnTo>
                  <a:pt x="0" y="1604050"/>
                </a:lnTo>
                <a:lnTo>
                  <a:pt x="0" y="0"/>
                </a:lnTo>
                <a:close/>
              </a:path>
            </a:pathLst>
          </a:custGeom>
          <a:blipFill rotWithShape="1">
            <a:blip r:embed="rId3">
              <a:alphaModFix/>
            </a:blip>
            <a:stretch>
              <a:fillRect b="0" l="0" r="0" t="0"/>
            </a:stretch>
          </a:blipFill>
          <a:ln>
            <a:noFill/>
          </a:ln>
        </p:spPr>
      </p:sp>
      <p:sp>
        <p:nvSpPr>
          <p:cNvPr id="215" name="Google Shape;215;p6"/>
          <p:cNvSpPr/>
          <p:nvPr/>
        </p:nvSpPr>
        <p:spPr>
          <a:xfrm>
            <a:off x="1426450" y="-1180234"/>
            <a:ext cx="2257425" cy="2259235"/>
          </a:xfrm>
          <a:custGeom>
            <a:rect b="b" l="l" r="r" t="t"/>
            <a:pathLst>
              <a:path extrusionOk="0" h="3012313" w="3009900">
                <a:moveTo>
                  <a:pt x="0" y="0"/>
                </a:moveTo>
                <a:cubicBezTo>
                  <a:pt x="0" y="3012313"/>
                  <a:pt x="0" y="3012313"/>
                  <a:pt x="0" y="3012313"/>
                </a:cubicBezTo>
                <a:cubicBezTo>
                  <a:pt x="3009900" y="3012313"/>
                  <a:pt x="3009900" y="3012313"/>
                  <a:pt x="3009900" y="3012313"/>
                </a:cubicBezTo>
                <a:cubicBezTo>
                  <a:pt x="3009900" y="0"/>
                  <a:pt x="3009900" y="0"/>
                  <a:pt x="3009900" y="0"/>
                </a:cubicBezTo>
                <a:lnTo>
                  <a:pt x="0" y="0"/>
                </a:lnTo>
                <a:close/>
                <a:moveTo>
                  <a:pt x="2572131" y="1506093"/>
                </a:moveTo>
                <a:cubicBezTo>
                  <a:pt x="2572131" y="2096770"/>
                  <a:pt x="2095119" y="2579116"/>
                  <a:pt x="1504950" y="2579116"/>
                </a:cubicBezTo>
                <a:cubicBezTo>
                  <a:pt x="914781" y="2579116"/>
                  <a:pt x="437769" y="2096770"/>
                  <a:pt x="437769" y="1506093"/>
                </a:cubicBezTo>
                <a:cubicBezTo>
                  <a:pt x="437769" y="915416"/>
                  <a:pt x="914781" y="438023"/>
                  <a:pt x="1504950" y="438023"/>
                </a:cubicBezTo>
                <a:cubicBezTo>
                  <a:pt x="2095119" y="438023"/>
                  <a:pt x="2572131" y="915416"/>
                  <a:pt x="2572131" y="15060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6"/>
          <p:cNvSpPr/>
          <p:nvPr/>
        </p:nvSpPr>
        <p:spPr>
          <a:xfrm>
            <a:off x="4333552" y="-1179224"/>
            <a:ext cx="2257234" cy="2257234"/>
          </a:xfrm>
          <a:custGeom>
            <a:rect b="b" l="l" r="r" t="t"/>
            <a:pathLst>
              <a:path extrusionOk="0" h="3009646" w="3009646">
                <a:moveTo>
                  <a:pt x="0" y="0"/>
                </a:moveTo>
                <a:lnTo>
                  <a:pt x="3009646" y="0"/>
                </a:lnTo>
                <a:lnTo>
                  <a:pt x="3009646" y="3009646"/>
                </a:lnTo>
                <a:lnTo>
                  <a:pt x="0" y="3009646"/>
                </a:lnTo>
                <a:close/>
              </a:path>
            </a:pathLst>
          </a:custGeom>
          <a:solidFill>
            <a:srgbClr val="B0D1C6"/>
          </a:solidFill>
          <a:ln>
            <a:noFill/>
          </a:ln>
        </p:spPr>
      </p:sp>
      <p:sp>
        <p:nvSpPr>
          <p:cNvPr id="217" name="Google Shape;217;p6"/>
          <p:cNvSpPr/>
          <p:nvPr/>
        </p:nvSpPr>
        <p:spPr>
          <a:xfrm rot="5400000">
            <a:off x="16842505" y="7751006"/>
            <a:ext cx="3383089" cy="3383089"/>
          </a:xfrm>
          <a:custGeom>
            <a:rect b="b" l="l" r="r" t="t"/>
            <a:pathLst>
              <a:path extrusionOk="0" h="4510786" w="4510786">
                <a:moveTo>
                  <a:pt x="0" y="2255393"/>
                </a:moveTo>
                <a:cubicBezTo>
                  <a:pt x="0" y="1009777"/>
                  <a:pt x="1009777" y="0"/>
                  <a:pt x="2255393" y="0"/>
                </a:cubicBezTo>
                <a:lnTo>
                  <a:pt x="2255393" y="25400"/>
                </a:lnTo>
                <a:lnTo>
                  <a:pt x="2255393" y="0"/>
                </a:lnTo>
                <a:cubicBezTo>
                  <a:pt x="3501009" y="0"/>
                  <a:pt x="4510786" y="1009777"/>
                  <a:pt x="4510786" y="2255393"/>
                </a:cubicBezTo>
                <a:lnTo>
                  <a:pt x="4485386" y="2255393"/>
                </a:lnTo>
                <a:lnTo>
                  <a:pt x="4510786" y="2255393"/>
                </a:lnTo>
                <a:cubicBezTo>
                  <a:pt x="4510786" y="3501009"/>
                  <a:pt x="3501009" y="4510786"/>
                  <a:pt x="2255393" y="4510786"/>
                </a:cubicBezTo>
                <a:lnTo>
                  <a:pt x="2255393" y="4485386"/>
                </a:lnTo>
                <a:lnTo>
                  <a:pt x="2255393" y="4510786"/>
                </a:lnTo>
                <a:cubicBezTo>
                  <a:pt x="1009777" y="4510786"/>
                  <a:pt x="0" y="3501009"/>
                  <a:pt x="0" y="2255393"/>
                </a:cubicBezTo>
                <a:lnTo>
                  <a:pt x="25400" y="2255393"/>
                </a:lnTo>
                <a:lnTo>
                  <a:pt x="50800" y="2255393"/>
                </a:lnTo>
                <a:lnTo>
                  <a:pt x="25400" y="2255393"/>
                </a:lnTo>
                <a:lnTo>
                  <a:pt x="0" y="2255393"/>
                </a:lnTo>
                <a:moveTo>
                  <a:pt x="50800" y="2255393"/>
                </a:moveTo>
                <a:cubicBezTo>
                  <a:pt x="50800" y="2269363"/>
                  <a:pt x="39370" y="2280793"/>
                  <a:pt x="25400" y="2280793"/>
                </a:cubicBezTo>
                <a:cubicBezTo>
                  <a:pt x="11430" y="2280793"/>
                  <a:pt x="0" y="2269363"/>
                  <a:pt x="0" y="2255393"/>
                </a:cubicBezTo>
                <a:cubicBezTo>
                  <a:pt x="0" y="2241423"/>
                  <a:pt x="11430" y="2229993"/>
                  <a:pt x="25400" y="2229993"/>
                </a:cubicBezTo>
                <a:cubicBezTo>
                  <a:pt x="39370" y="2229993"/>
                  <a:pt x="50800" y="2241423"/>
                  <a:pt x="50800" y="2255393"/>
                </a:cubicBezTo>
                <a:cubicBezTo>
                  <a:pt x="50800" y="3472942"/>
                  <a:pt x="1037844" y="4459986"/>
                  <a:pt x="2255393" y="4459986"/>
                </a:cubicBezTo>
                <a:cubicBezTo>
                  <a:pt x="3472942" y="4459986"/>
                  <a:pt x="4459986" y="3472942"/>
                  <a:pt x="4459986" y="2255393"/>
                </a:cubicBezTo>
                <a:cubicBezTo>
                  <a:pt x="4459986" y="1037844"/>
                  <a:pt x="3472942" y="50800"/>
                  <a:pt x="2255393" y="50800"/>
                </a:cubicBezTo>
                <a:lnTo>
                  <a:pt x="2255393" y="25400"/>
                </a:lnTo>
                <a:lnTo>
                  <a:pt x="2255393" y="50800"/>
                </a:lnTo>
                <a:cubicBezTo>
                  <a:pt x="1037844" y="50800"/>
                  <a:pt x="50800" y="1037844"/>
                  <a:pt x="50800" y="2255393"/>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6"/>
          <p:cNvSpPr txBox="1"/>
          <p:nvPr/>
        </p:nvSpPr>
        <p:spPr>
          <a:xfrm>
            <a:off x="1517875" y="5693175"/>
            <a:ext cx="9397113" cy="2705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Áp dụng</a:t>
            </a:r>
            <a:endParaRPr/>
          </a:p>
          <a:p>
            <a:pPr indent="0" lvl="0" marL="0" marR="0" rtl="0" algn="l">
              <a:lnSpc>
                <a:spcPct val="120000"/>
              </a:lnSpc>
              <a:spcBef>
                <a:spcPts val="0"/>
              </a:spcBef>
              <a:spcAft>
                <a:spcPts val="0"/>
              </a:spcAft>
              <a:buNone/>
            </a:pPr>
            <a:r>
              <a:rPr b="0" i="0" lang="en-US" sz="8800" u="none" cap="none" strike="noStrike">
                <a:solidFill>
                  <a:srgbClr val="0A2841"/>
                </a:solidFill>
                <a:latin typeface="Arimo"/>
                <a:ea typeface="Arimo"/>
                <a:cs typeface="Arimo"/>
                <a:sym typeface="Arimo"/>
              </a:rPr>
              <a:t>Machine Learning</a:t>
            </a:r>
            <a:endParaRPr/>
          </a:p>
        </p:txBody>
      </p:sp>
      <p:sp>
        <p:nvSpPr>
          <p:cNvPr id="219" name="Google Shape;219;p6"/>
          <p:cNvSpPr txBox="1"/>
          <p:nvPr/>
        </p:nvSpPr>
        <p:spPr>
          <a:xfrm>
            <a:off x="1517875" y="3617425"/>
            <a:ext cx="1920750" cy="1371600"/>
          </a:xfrm>
          <a:prstGeom prst="rect">
            <a:avLst/>
          </a:prstGeom>
          <a:noFill/>
          <a:ln>
            <a:noFill/>
          </a:ln>
        </p:spPr>
        <p:txBody>
          <a:bodyPr anchorCtr="0" anchor="t" bIns="0" lIns="0" spcFirstLastPara="1" rIns="0" wrap="square" tIns="0">
            <a:spAutoFit/>
          </a:bodyPr>
          <a:lstStyle/>
          <a:p>
            <a:pPr indent="0" lvl="0" marL="0" marR="0" rtl="0" algn="ctr">
              <a:lnSpc>
                <a:spcPct val="120000"/>
              </a:lnSpc>
              <a:spcBef>
                <a:spcPts val="0"/>
              </a:spcBef>
              <a:spcAft>
                <a:spcPts val="0"/>
              </a:spcAft>
              <a:buNone/>
            </a:pPr>
            <a:r>
              <a:rPr b="1" i="0" lang="en-US" sz="8800" u="none" cap="none" strike="noStrike">
                <a:solidFill>
                  <a:srgbClr val="0A2841"/>
                </a:solidFill>
                <a:latin typeface="Arimo"/>
                <a:ea typeface="Arimo"/>
                <a:cs typeface="Arimo"/>
                <a:sym typeface="Arimo"/>
              </a:rPr>
              <a:t>02</a:t>
            </a:r>
            <a:endParaRPr/>
          </a:p>
        </p:txBody>
      </p:sp>
      <p:sp>
        <p:nvSpPr>
          <p:cNvPr id="220" name="Google Shape;220;p6"/>
          <p:cNvSpPr/>
          <p:nvPr/>
        </p:nvSpPr>
        <p:spPr>
          <a:xfrm rot="-5400000">
            <a:off x="12647529" y="2485998"/>
            <a:ext cx="1596009" cy="1597723"/>
          </a:xfrm>
          <a:custGeom>
            <a:rect b="b" l="l" r="r" t="t"/>
            <a:pathLst>
              <a:path extrusionOk="0" h="2130298" w="2128012">
                <a:moveTo>
                  <a:pt x="0" y="1065149"/>
                </a:moveTo>
                <a:cubicBezTo>
                  <a:pt x="0" y="476885"/>
                  <a:pt x="476377" y="0"/>
                  <a:pt x="1064006" y="0"/>
                </a:cubicBezTo>
                <a:cubicBezTo>
                  <a:pt x="1651635" y="0"/>
                  <a:pt x="2128012" y="476885"/>
                  <a:pt x="2128012" y="1065149"/>
                </a:cubicBezTo>
                <a:cubicBezTo>
                  <a:pt x="2128012" y="1653413"/>
                  <a:pt x="1651635" y="2130298"/>
                  <a:pt x="1064006" y="2130298"/>
                </a:cubicBezTo>
                <a:cubicBezTo>
                  <a:pt x="476377" y="2130298"/>
                  <a:pt x="0" y="1653540"/>
                  <a:pt x="0" y="1065149"/>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6"/>
          <p:cNvSpPr/>
          <p:nvPr/>
        </p:nvSpPr>
        <p:spPr>
          <a:xfrm rot="5400000">
            <a:off x="14707460" y="4366254"/>
            <a:ext cx="4308170" cy="1554500"/>
          </a:xfrm>
          <a:custGeom>
            <a:rect b="b" l="l" r="r" t="t"/>
            <a:pathLst>
              <a:path extrusionOk="0" h="1554500" w="4308170">
                <a:moveTo>
                  <a:pt x="0" y="0"/>
                </a:moveTo>
                <a:lnTo>
                  <a:pt x="4308170" y="0"/>
                </a:lnTo>
                <a:lnTo>
                  <a:pt x="4308170" y="1554500"/>
                </a:lnTo>
                <a:lnTo>
                  <a:pt x="0" y="1554500"/>
                </a:lnTo>
                <a:lnTo>
                  <a:pt x="0" y="0"/>
                </a:lnTo>
                <a:close/>
              </a:path>
            </a:pathLst>
          </a:custGeom>
          <a:blipFill rotWithShape="1">
            <a:blip r:embed="rId4">
              <a:alphaModFix/>
            </a:blip>
            <a:stretch>
              <a:fillRect b="0" l="0" r="0" t="0"/>
            </a:stretch>
          </a:blipFill>
          <a:ln>
            <a:noFill/>
          </a:ln>
        </p:spPr>
      </p:sp>
      <p:sp>
        <p:nvSpPr>
          <p:cNvPr id="222" name="Google Shape;222;p6"/>
          <p:cNvSpPr/>
          <p:nvPr/>
        </p:nvSpPr>
        <p:spPr>
          <a:xfrm>
            <a:off x="12646638" y="8483906"/>
            <a:ext cx="1736140" cy="724074"/>
          </a:xfrm>
          <a:custGeom>
            <a:rect b="b" l="l" r="r" t="t"/>
            <a:pathLst>
              <a:path extrusionOk="0" h="724074" w="1736140">
                <a:moveTo>
                  <a:pt x="0" y="0"/>
                </a:moveTo>
                <a:lnTo>
                  <a:pt x="1736140" y="0"/>
                </a:lnTo>
                <a:lnTo>
                  <a:pt x="1736140" y="724074"/>
                </a:lnTo>
                <a:lnTo>
                  <a:pt x="0" y="724074"/>
                </a:lnTo>
                <a:lnTo>
                  <a:pt x="0" y="0"/>
                </a:lnTo>
                <a:close/>
              </a:path>
            </a:pathLst>
          </a:custGeom>
          <a:blipFill rotWithShape="1">
            <a:blip r:embed="rId5">
              <a:alphaModFix/>
            </a:blip>
            <a:stretch>
              <a:fillRect b="0" l="0" r="0" t="0"/>
            </a:stretch>
          </a:blipFill>
          <a:ln>
            <a:noFill/>
          </a:ln>
        </p:spPr>
      </p:sp>
      <p:cxnSp>
        <p:nvCxnSpPr>
          <p:cNvPr id="223" name="Google Shape;223;p6"/>
          <p:cNvCxnSpPr/>
          <p:nvPr/>
        </p:nvCxnSpPr>
        <p:spPr>
          <a:xfrm rot="75983">
            <a:off x="1616289" y="5339725"/>
            <a:ext cx="1723921" cy="0"/>
          </a:xfrm>
          <a:prstGeom prst="straightConnector1">
            <a:avLst/>
          </a:prstGeom>
          <a:noFill/>
          <a:ln cap="rnd" cmpd="sng" w="19050">
            <a:solidFill>
              <a:srgbClr val="0A2841"/>
            </a:solidFill>
            <a:prstDash val="solid"/>
            <a:round/>
            <a:headEnd len="sm" w="sm" type="none"/>
            <a:tailEnd len="sm" w="sm" type="none"/>
          </a:ln>
        </p:spPr>
      </p:cxnSp>
      <p:sp>
        <p:nvSpPr>
          <p:cNvPr id="224" name="Google Shape;224;p6"/>
          <p:cNvSpPr/>
          <p:nvPr/>
        </p:nvSpPr>
        <p:spPr>
          <a:xfrm rot="-5400000">
            <a:off x="12567562" y="2528247"/>
            <a:ext cx="4130135" cy="1758315"/>
          </a:xfrm>
          <a:custGeom>
            <a:rect b="b" l="l" r="r" t="t"/>
            <a:pathLst>
              <a:path extrusionOk="0" h="2344420" w="5506847">
                <a:moveTo>
                  <a:pt x="0" y="1172210"/>
                </a:moveTo>
                <a:cubicBezTo>
                  <a:pt x="0" y="524510"/>
                  <a:pt x="531622" y="0"/>
                  <a:pt x="1186815" y="0"/>
                </a:cubicBezTo>
                <a:lnTo>
                  <a:pt x="4320032" y="0"/>
                </a:lnTo>
                <a:lnTo>
                  <a:pt x="4320032" y="25400"/>
                </a:lnTo>
                <a:lnTo>
                  <a:pt x="4320032" y="0"/>
                </a:lnTo>
                <a:cubicBezTo>
                  <a:pt x="4975225" y="0"/>
                  <a:pt x="5506847" y="524510"/>
                  <a:pt x="5506847" y="1172210"/>
                </a:cubicBezTo>
                <a:lnTo>
                  <a:pt x="5481447" y="1172210"/>
                </a:lnTo>
                <a:lnTo>
                  <a:pt x="5506847" y="1172210"/>
                </a:lnTo>
                <a:lnTo>
                  <a:pt x="5481447" y="1172210"/>
                </a:lnTo>
                <a:lnTo>
                  <a:pt x="5506847" y="1172210"/>
                </a:lnTo>
                <a:cubicBezTo>
                  <a:pt x="5506847" y="1819910"/>
                  <a:pt x="4975225" y="2344420"/>
                  <a:pt x="4320032" y="2344420"/>
                </a:cubicBezTo>
                <a:lnTo>
                  <a:pt x="4320032" y="2319020"/>
                </a:lnTo>
                <a:lnTo>
                  <a:pt x="4320032" y="2344420"/>
                </a:lnTo>
                <a:lnTo>
                  <a:pt x="1186815" y="2344420"/>
                </a:lnTo>
                <a:lnTo>
                  <a:pt x="1186815" y="2319020"/>
                </a:lnTo>
                <a:lnTo>
                  <a:pt x="1186815" y="2344420"/>
                </a:lnTo>
                <a:cubicBezTo>
                  <a:pt x="531622" y="2344420"/>
                  <a:pt x="0" y="1819910"/>
                  <a:pt x="0" y="1172210"/>
                </a:cubicBezTo>
                <a:lnTo>
                  <a:pt x="25400" y="1172210"/>
                </a:lnTo>
                <a:lnTo>
                  <a:pt x="0" y="1172210"/>
                </a:lnTo>
                <a:moveTo>
                  <a:pt x="50800" y="1172210"/>
                </a:moveTo>
                <a:lnTo>
                  <a:pt x="25400" y="1172210"/>
                </a:lnTo>
                <a:lnTo>
                  <a:pt x="50800" y="1172210"/>
                </a:lnTo>
                <a:cubicBezTo>
                  <a:pt x="50800" y="1791208"/>
                  <a:pt x="559054" y="2293620"/>
                  <a:pt x="1186815" y="2293620"/>
                </a:cubicBezTo>
                <a:lnTo>
                  <a:pt x="4320032" y="2293620"/>
                </a:lnTo>
                <a:cubicBezTo>
                  <a:pt x="4947666" y="2293620"/>
                  <a:pt x="5456047" y="1791208"/>
                  <a:pt x="5456047" y="1172210"/>
                </a:cubicBezTo>
                <a:cubicBezTo>
                  <a:pt x="5456047" y="553212"/>
                  <a:pt x="4947666" y="50800"/>
                  <a:pt x="4320032" y="50800"/>
                </a:cubicBezTo>
                <a:lnTo>
                  <a:pt x="1186815" y="50800"/>
                </a:lnTo>
                <a:lnTo>
                  <a:pt x="1186815" y="25400"/>
                </a:lnTo>
                <a:lnTo>
                  <a:pt x="1186815" y="50800"/>
                </a:lnTo>
                <a:cubicBezTo>
                  <a:pt x="559054"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6"/>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6</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33" name="Shape 233"/>
        <p:cNvGrpSpPr/>
        <p:nvPr/>
      </p:nvGrpSpPr>
      <p:grpSpPr>
        <a:xfrm>
          <a:off x="0" y="0"/>
          <a:ext cx="0" cy="0"/>
          <a:chOff x="0" y="0"/>
          <a:chExt cx="0" cy="0"/>
        </a:xfrm>
      </p:grpSpPr>
      <p:sp>
        <p:nvSpPr>
          <p:cNvPr id="234" name="Google Shape;234;p7"/>
          <p:cNvSpPr/>
          <p:nvPr/>
        </p:nvSpPr>
        <p:spPr>
          <a:xfrm>
            <a:off x="695950" y="9188970"/>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7"/>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7"/>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7"/>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238" name="Google Shape;238;p7"/>
          <p:cNvSpPr txBox="1"/>
          <p:nvPr/>
        </p:nvSpPr>
        <p:spPr>
          <a:xfrm>
            <a:off x="6044096" y="468570"/>
            <a:ext cx="6199808" cy="100012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00000"/>
                </a:solidFill>
                <a:latin typeface="Arimo"/>
                <a:ea typeface="Arimo"/>
                <a:cs typeface="Arimo"/>
                <a:sym typeface="Arimo"/>
              </a:rPr>
              <a:t>PHƯƠNG PHÁP</a:t>
            </a:r>
            <a:endParaRPr/>
          </a:p>
        </p:txBody>
      </p:sp>
      <p:sp>
        <p:nvSpPr>
          <p:cNvPr id="239" name="Google Shape;239;p7"/>
          <p:cNvSpPr txBox="1"/>
          <p:nvPr/>
        </p:nvSpPr>
        <p:spPr>
          <a:xfrm>
            <a:off x="948075" y="1800225"/>
            <a:ext cx="16391851" cy="6172200"/>
          </a:xfrm>
          <a:prstGeom prst="rect">
            <a:avLst/>
          </a:prstGeom>
          <a:noFill/>
          <a:ln>
            <a:noFill/>
          </a:ln>
        </p:spPr>
        <p:txBody>
          <a:bodyPr anchorCtr="0" anchor="t" bIns="0" lIns="0" spcFirstLastPara="1" rIns="0" wrap="square" tIns="0">
            <a:spAutoFit/>
          </a:bodyPr>
          <a:lstStyle/>
          <a:p>
            <a:pPr indent="0" lvl="0" marL="0" marR="0" rtl="0" algn="just">
              <a:lnSpc>
                <a:spcPct val="155000"/>
              </a:lnSpc>
              <a:spcBef>
                <a:spcPts val="0"/>
              </a:spcBef>
              <a:spcAft>
                <a:spcPts val="0"/>
              </a:spcAft>
              <a:buNone/>
            </a:pPr>
            <a:r>
              <a:rPr b="1" i="0" lang="en-US" sz="4500" u="none" cap="none" strike="noStrike">
                <a:solidFill>
                  <a:srgbClr val="FF3131"/>
                </a:solidFill>
                <a:latin typeface="Arimo"/>
                <a:ea typeface="Arimo"/>
                <a:cs typeface="Arimo"/>
                <a:sym typeface="Arimo"/>
              </a:rPr>
              <a:t>Bước 1:</a:t>
            </a:r>
            <a:r>
              <a:rPr b="0" i="0" lang="en-US" sz="4500" u="none" cap="none" strike="noStrike">
                <a:solidFill>
                  <a:srgbClr val="000000"/>
                </a:solidFill>
                <a:latin typeface="Arimo"/>
                <a:ea typeface="Arimo"/>
                <a:cs typeface="Arimo"/>
                <a:sym typeface="Arimo"/>
              </a:rPr>
              <a:t> Thử nghiệm 5 mô hình máy học khác nhau trong việc phân loại cảm xúc của bộ dữ liệu VSMEC.</a:t>
            </a:r>
            <a:endParaRPr/>
          </a:p>
          <a:p>
            <a:pPr indent="0" lvl="0" marL="0" marR="0" rtl="0" algn="just">
              <a:lnSpc>
                <a:spcPct val="155000"/>
              </a:lnSpc>
              <a:spcBef>
                <a:spcPts val="0"/>
              </a:spcBef>
              <a:spcAft>
                <a:spcPts val="0"/>
              </a:spcAft>
              <a:buNone/>
            </a:pPr>
            <a:r>
              <a:rPr b="1" i="0" lang="en-US" sz="4500" u="none" cap="none" strike="noStrike">
                <a:solidFill>
                  <a:srgbClr val="FF3131"/>
                </a:solidFill>
                <a:latin typeface="Arimo"/>
                <a:ea typeface="Arimo"/>
                <a:cs typeface="Arimo"/>
                <a:sym typeface="Arimo"/>
              </a:rPr>
              <a:t>Bước 2:</a:t>
            </a:r>
            <a:r>
              <a:rPr b="1" i="0" lang="en-US" sz="4500" u="none" cap="none" strike="noStrike">
                <a:solidFill>
                  <a:srgbClr val="000000"/>
                </a:solidFill>
                <a:latin typeface="Arimo"/>
                <a:ea typeface="Arimo"/>
                <a:cs typeface="Arimo"/>
                <a:sym typeface="Arimo"/>
              </a:rPr>
              <a:t> </a:t>
            </a:r>
            <a:r>
              <a:rPr b="0" i="0" lang="en-US" sz="4500" u="none" cap="none" strike="noStrike">
                <a:solidFill>
                  <a:srgbClr val="000000"/>
                </a:solidFill>
                <a:latin typeface="Arimo"/>
                <a:ea typeface="Arimo"/>
                <a:cs typeface="Arimo"/>
                <a:sym typeface="Arimo"/>
              </a:rPr>
              <a:t>Chọn ra 2 mô hình có kết quả tốt nhất.</a:t>
            </a:r>
            <a:endParaRPr/>
          </a:p>
          <a:p>
            <a:pPr indent="0" lvl="0" marL="0" marR="0" rtl="0" algn="just">
              <a:lnSpc>
                <a:spcPct val="155000"/>
              </a:lnSpc>
              <a:spcBef>
                <a:spcPts val="0"/>
              </a:spcBef>
              <a:spcAft>
                <a:spcPts val="0"/>
              </a:spcAft>
              <a:buNone/>
            </a:pPr>
            <a:r>
              <a:rPr b="1" i="0" lang="en-US" sz="4500" u="none" cap="none" strike="noStrike">
                <a:solidFill>
                  <a:srgbClr val="FF3131"/>
                </a:solidFill>
                <a:latin typeface="Arimo"/>
                <a:ea typeface="Arimo"/>
                <a:cs typeface="Arimo"/>
                <a:sym typeface="Arimo"/>
              </a:rPr>
              <a:t>Bước 3:</a:t>
            </a:r>
            <a:r>
              <a:rPr b="0" i="0" lang="en-US" sz="4500" u="none" cap="none" strike="noStrike">
                <a:solidFill>
                  <a:srgbClr val="000000"/>
                </a:solidFill>
                <a:latin typeface="Arimo"/>
                <a:ea typeface="Arimo"/>
                <a:cs typeface="Arimo"/>
                <a:sym typeface="Arimo"/>
              </a:rPr>
              <a:t> Áp dụng 2 kỹ thuật word embedding là TF-IDF hoặc BoW(Bag of words). Ngoài ra, nhóm còn sử dụng phương pháp Grid Search để tinh chỉnh mô hình.</a:t>
            </a:r>
            <a:endParaRPr/>
          </a:p>
          <a:p>
            <a:pPr indent="0" lvl="0" marL="0" marR="0" rtl="0" algn="just">
              <a:lnSpc>
                <a:spcPct val="155000"/>
              </a:lnSpc>
              <a:spcBef>
                <a:spcPts val="0"/>
              </a:spcBef>
              <a:spcAft>
                <a:spcPts val="0"/>
              </a:spcAft>
              <a:buNone/>
            </a:pPr>
            <a:r>
              <a:rPr b="1" i="0" lang="en-US" sz="4500" u="none" cap="none" strike="noStrike">
                <a:solidFill>
                  <a:srgbClr val="FF3131"/>
                </a:solidFill>
                <a:latin typeface="Arimo"/>
                <a:ea typeface="Arimo"/>
                <a:cs typeface="Arimo"/>
                <a:sym typeface="Arimo"/>
              </a:rPr>
              <a:t>Bước 4:</a:t>
            </a:r>
            <a:r>
              <a:rPr b="0" i="0" lang="en-US" sz="4500" u="none" cap="none" strike="noStrike">
                <a:solidFill>
                  <a:srgbClr val="FF3131"/>
                </a:solidFill>
                <a:latin typeface="Arimo"/>
                <a:ea typeface="Arimo"/>
                <a:cs typeface="Arimo"/>
                <a:sym typeface="Arimo"/>
              </a:rPr>
              <a:t> </a:t>
            </a:r>
            <a:r>
              <a:rPr b="0" i="0" lang="en-US" sz="4500" u="none" cap="none" strike="noStrike">
                <a:solidFill>
                  <a:srgbClr val="000000"/>
                </a:solidFill>
                <a:latin typeface="Arimo"/>
                <a:ea typeface="Arimo"/>
                <a:cs typeface="Arimo"/>
                <a:sym typeface="Arimo"/>
              </a:rPr>
              <a:t>Áp dụng 2 mô hình đó cho 2 bộ dữ liệu còn lại.</a:t>
            </a:r>
            <a:endParaRPr/>
          </a:p>
        </p:txBody>
      </p:sp>
      <p:sp>
        <p:nvSpPr>
          <p:cNvPr id="240" name="Google Shape;240;p7"/>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00000"/>
                </a:solidFill>
                <a:latin typeface="Arimo"/>
                <a:ea typeface="Arimo"/>
                <a:cs typeface="Arimo"/>
                <a:sym typeface="Arimo"/>
              </a:rPr>
              <a:t>7</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48" name="Shape 248"/>
        <p:cNvGrpSpPr/>
        <p:nvPr/>
      </p:nvGrpSpPr>
      <p:grpSpPr>
        <a:xfrm>
          <a:off x="0" y="0"/>
          <a:ext cx="0" cy="0"/>
          <a:chOff x="0" y="0"/>
          <a:chExt cx="0" cy="0"/>
        </a:xfrm>
      </p:grpSpPr>
      <p:sp>
        <p:nvSpPr>
          <p:cNvPr id="249" name="Google Shape;249;p8"/>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8"/>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8"/>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8"/>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253" name="Google Shape;253;p8"/>
          <p:cNvSpPr txBox="1"/>
          <p:nvPr/>
        </p:nvSpPr>
        <p:spPr>
          <a:xfrm>
            <a:off x="1545723" y="486272"/>
            <a:ext cx="15159725" cy="1971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A2841"/>
                </a:solidFill>
                <a:latin typeface="Arimo"/>
                <a:ea typeface="Arimo"/>
                <a:cs typeface="Arimo"/>
                <a:sym typeface="Arimo"/>
              </a:rPr>
              <a:t>EVALUATION RESULT 5 BASE MODEL IN VSMEC DATASET</a:t>
            </a:r>
            <a:endParaRPr/>
          </a:p>
        </p:txBody>
      </p:sp>
      <p:graphicFrame>
        <p:nvGraphicFramePr>
          <p:cNvPr id="254" name="Google Shape;254;p8"/>
          <p:cNvGraphicFramePr/>
          <p:nvPr/>
        </p:nvGraphicFramePr>
        <p:xfrm>
          <a:off x="1526673" y="3164604"/>
          <a:ext cx="3000000" cy="3000000"/>
        </p:xfrm>
        <a:graphic>
          <a:graphicData uri="http://schemas.openxmlformats.org/drawingml/2006/table">
            <a:tbl>
              <a:tblPr>
                <a:noFill/>
                <a:tableStyleId>{9D675E3D-455E-422F-BEE3-DE819F118C5B}</a:tableStyleId>
              </a:tblPr>
              <a:tblGrid>
                <a:gridCol w="5263600"/>
                <a:gridCol w="5256675"/>
                <a:gridCol w="4719725"/>
              </a:tblGrid>
              <a:tr h="1174950">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r>
              <a:tr h="81155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SVM</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0.5382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0.5103</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81155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Logistic Regression</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0.5339</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0.4679</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81155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Decision Tree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0.3911</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0.3700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155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Naive Bayes</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0.4632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0.2744</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1550">
                <a:tc>
                  <a:txBody>
                    <a:bodyPr/>
                    <a:lstStyle/>
                    <a:p>
                      <a:pPr indent="0" lvl="0" marL="0" marR="0" rtl="0" algn="ctr">
                        <a:lnSpc>
                          <a:spcPct val="140014"/>
                        </a:lnSpc>
                        <a:spcBef>
                          <a:spcPts val="0"/>
                        </a:spcBef>
                        <a:spcAft>
                          <a:spcPts val="0"/>
                        </a:spcAft>
                        <a:buNone/>
                      </a:pPr>
                      <a:r>
                        <a:rPr b="1" lang="en-US" sz="2799" u="none" cap="none" strike="noStrike">
                          <a:solidFill>
                            <a:srgbClr val="1F1F1F"/>
                          </a:solidFill>
                          <a:latin typeface="Arimo"/>
                          <a:ea typeface="Arimo"/>
                          <a:cs typeface="Arimo"/>
                          <a:sym typeface="Arimo"/>
                        </a:rPr>
                        <a:t>Random Forest</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0.4892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0.4368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255" name="Google Shape;255;p8"/>
          <p:cNvCxnSpPr/>
          <p:nvPr/>
        </p:nvCxnSpPr>
        <p:spPr>
          <a:xfrm>
            <a:off x="1526673" y="3183654"/>
            <a:ext cx="5265069" cy="1104915"/>
          </a:xfrm>
          <a:prstGeom prst="straightConnector1">
            <a:avLst/>
          </a:prstGeom>
          <a:noFill/>
          <a:ln cap="flat" cmpd="sng" w="19050">
            <a:solidFill>
              <a:srgbClr val="000000"/>
            </a:solidFill>
            <a:prstDash val="solid"/>
            <a:round/>
            <a:headEnd len="sm" w="sm" type="none"/>
            <a:tailEnd len="sm" w="sm" type="none"/>
          </a:ln>
        </p:spPr>
      </p:cxnSp>
      <p:sp>
        <p:nvSpPr>
          <p:cNvPr id="256" name="Google Shape;256;p8"/>
          <p:cNvSpPr txBox="1"/>
          <p:nvPr/>
        </p:nvSpPr>
        <p:spPr>
          <a:xfrm>
            <a:off x="3137239" y="3236166"/>
            <a:ext cx="5109084" cy="50736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900" u="none" cap="none" strike="noStrike">
                <a:solidFill>
                  <a:srgbClr val="0A2841"/>
                </a:solidFill>
                <a:latin typeface="Arimo"/>
                <a:ea typeface="Arimo"/>
                <a:cs typeface="Arimo"/>
                <a:sym typeface="Arimo"/>
              </a:rPr>
              <a:t> Result</a:t>
            </a:r>
            <a:endParaRPr/>
          </a:p>
        </p:txBody>
      </p:sp>
      <p:sp>
        <p:nvSpPr>
          <p:cNvPr id="257" name="Google Shape;257;p8"/>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8</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0F0F0"/>
        </a:solidFill>
      </p:bgPr>
    </p:bg>
    <p:spTree>
      <p:nvGrpSpPr>
        <p:cNvPr id="265" name="Shape 265"/>
        <p:cNvGrpSpPr/>
        <p:nvPr/>
      </p:nvGrpSpPr>
      <p:grpSpPr>
        <a:xfrm>
          <a:off x="0" y="0"/>
          <a:ext cx="0" cy="0"/>
          <a:chOff x="0" y="0"/>
          <a:chExt cx="0" cy="0"/>
        </a:xfrm>
      </p:grpSpPr>
      <p:sp>
        <p:nvSpPr>
          <p:cNvPr id="266" name="Google Shape;266;p9"/>
          <p:cNvSpPr/>
          <p:nvPr/>
        </p:nvSpPr>
        <p:spPr>
          <a:xfrm rot="5400000">
            <a:off x="-3670959" y="10640314"/>
            <a:ext cx="7307104" cy="1758315"/>
          </a:xfrm>
          <a:custGeom>
            <a:rect b="b" l="l" r="r" t="t"/>
            <a:pathLst>
              <a:path extrusionOk="0" h="2344420" w="9742805">
                <a:moveTo>
                  <a:pt x="0" y="1172210"/>
                </a:moveTo>
                <a:cubicBezTo>
                  <a:pt x="0" y="524383"/>
                  <a:pt x="533908" y="0"/>
                  <a:pt x="1191514" y="0"/>
                </a:cubicBezTo>
                <a:lnTo>
                  <a:pt x="8551291" y="0"/>
                </a:lnTo>
                <a:lnTo>
                  <a:pt x="8551291" y="25400"/>
                </a:lnTo>
                <a:lnTo>
                  <a:pt x="8551291" y="0"/>
                </a:lnTo>
                <a:cubicBezTo>
                  <a:pt x="9208898" y="0"/>
                  <a:pt x="9742805" y="524383"/>
                  <a:pt x="9742805" y="1172210"/>
                </a:cubicBezTo>
                <a:lnTo>
                  <a:pt x="9717405" y="1172210"/>
                </a:lnTo>
                <a:lnTo>
                  <a:pt x="9742805" y="1172210"/>
                </a:lnTo>
                <a:lnTo>
                  <a:pt x="9717405" y="1172210"/>
                </a:lnTo>
                <a:lnTo>
                  <a:pt x="9742805" y="1172210"/>
                </a:lnTo>
                <a:cubicBezTo>
                  <a:pt x="9742805" y="1820037"/>
                  <a:pt x="9208898" y="2344420"/>
                  <a:pt x="8551291" y="2344420"/>
                </a:cubicBezTo>
                <a:lnTo>
                  <a:pt x="8551291" y="2319020"/>
                </a:lnTo>
                <a:lnTo>
                  <a:pt x="8551291" y="2344420"/>
                </a:lnTo>
                <a:lnTo>
                  <a:pt x="1191514" y="2344420"/>
                </a:lnTo>
                <a:lnTo>
                  <a:pt x="1191514" y="2319020"/>
                </a:lnTo>
                <a:lnTo>
                  <a:pt x="1191514" y="2344420"/>
                </a:lnTo>
                <a:cubicBezTo>
                  <a:pt x="533908" y="2344420"/>
                  <a:pt x="0" y="1820037"/>
                  <a:pt x="0" y="1172210"/>
                </a:cubicBezTo>
                <a:lnTo>
                  <a:pt x="25400" y="1172210"/>
                </a:lnTo>
                <a:lnTo>
                  <a:pt x="0" y="1172210"/>
                </a:lnTo>
                <a:moveTo>
                  <a:pt x="50800" y="1172210"/>
                </a:moveTo>
                <a:lnTo>
                  <a:pt x="25400" y="1172210"/>
                </a:lnTo>
                <a:lnTo>
                  <a:pt x="50800" y="1172210"/>
                </a:lnTo>
                <a:cubicBezTo>
                  <a:pt x="50800" y="1791081"/>
                  <a:pt x="561086" y="2293620"/>
                  <a:pt x="1191514" y="2293620"/>
                </a:cubicBezTo>
                <a:lnTo>
                  <a:pt x="8551291" y="2293620"/>
                </a:lnTo>
                <a:cubicBezTo>
                  <a:pt x="9181719" y="2293620"/>
                  <a:pt x="9692005" y="1791208"/>
                  <a:pt x="9692005" y="1172210"/>
                </a:cubicBezTo>
                <a:cubicBezTo>
                  <a:pt x="9692005" y="553212"/>
                  <a:pt x="9181719" y="50800"/>
                  <a:pt x="8551291" y="50800"/>
                </a:cubicBezTo>
                <a:lnTo>
                  <a:pt x="1191514" y="50800"/>
                </a:lnTo>
                <a:lnTo>
                  <a:pt x="1191514" y="25400"/>
                </a:lnTo>
                <a:lnTo>
                  <a:pt x="1191514" y="50800"/>
                </a:lnTo>
                <a:cubicBezTo>
                  <a:pt x="561086" y="50800"/>
                  <a:pt x="50800" y="553212"/>
                  <a:pt x="50800" y="117221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9"/>
          <p:cNvSpPr/>
          <p:nvPr/>
        </p:nvSpPr>
        <p:spPr>
          <a:xfrm rot="10800000">
            <a:off x="-292684" y="-20836"/>
            <a:ext cx="1135380" cy="1353408"/>
          </a:xfrm>
          <a:custGeom>
            <a:rect b="b" l="l" r="r" t="t"/>
            <a:pathLst>
              <a:path extrusionOk="0" h="1804543" w="1513840">
                <a:moveTo>
                  <a:pt x="1513840" y="0"/>
                </a:moveTo>
                <a:cubicBezTo>
                  <a:pt x="1513840" y="1804543"/>
                  <a:pt x="1513840" y="1804543"/>
                  <a:pt x="1513840" y="1804543"/>
                </a:cubicBezTo>
                <a:cubicBezTo>
                  <a:pt x="0" y="1804543"/>
                  <a:pt x="0" y="1804543"/>
                  <a:pt x="0" y="1804543"/>
                </a:cubicBezTo>
                <a:cubicBezTo>
                  <a:pt x="0" y="1520444"/>
                  <a:pt x="0" y="1520444"/>
                  <a:pt x="0" y="1520444"/>
                </a:cubicBezTo>
                <a:cubicBezTo>
                  <a:pt x="0" y="682879"/>
                  <a:pt x="677164" y="0"/>
                  <a:pt x="1513840" y="0"/>
                </a:cubicBezTo>
                <a:close/>
              </a:path>
            </a:pathLst>
          </a:custGeom>
          <a:solidFill>
            <a:srgbClr val="0A284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9"/>
          <p:cNvSpPr/>
          <p:nvPr/>
        </p:nvSpPr>
        <p:spPr>
          <a:xfrm>
            <a:off x="17473346" y="9151650"/>
            <a:ext cx="1135380" cy="1135380"/>
          </a:xfrm>
          <a:custGeom>
            <a:rect b="b" l="l" r="r" t="t"/>
            <a:pathLst>
              <a:path extrusionOk="0" h="1513840" w="1513840">
                <a:moveTo>
                  <a:pt x="0" y="1513840"/>
                </a:moveTo>
                <a:cubicBezTo>
                  <a:pt x="1513840" y="1513840"/>
                  <a:pt x="1513840" y="1513840"/>
                  <a:pt x="1513840" y="1513840"/>
                </a:cubicBezTo>
                <a:cubicBezTo>
                  <a:pt x="1513840" y="0"/>
                  <a:pt x="1513840" y="0"/>
                  <a:pt x="1513840" y="0"/>
                </a:cubicBezTo>
                <a:cubicBezTo>
                  <a:pt x="676783" y="0"/>
                  <a:pt x="0" y="676783"/>
                  <a:pt x="0" y="1513840"/>
                </a:cubicBezTo>
                <a:close/>
              </a:path>
            </a:pathLst>
          </a:custGeom>
          <a:solidFill>
            <a:srgbClr val="CBA7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9"/>
          <p:cNvSpPr/>
          <p:nvPr/>
        </p:nvSpPr>
        <p:spPr>
          <a:xfrm rot="5400000">
            <a:off x="15514376" y="119578"/>
            <a:ext cx="4975852" cy="1114200"/>
          </a:xfrm>
          <a:custGeom>
            <a:rect b="b" l="l" r="r" t="t"/>
            <a:pathLst>
              <a:path extrusionOk="0" h="1114200" w="4975852">
                <a:moveTo>
                  <a:pt x="0" y="0"/>
                </a:moveTo>
                <a:lnTo>
                  <a:pt x="4975852" y="0"/>
                </a:lnTo>
                <a:lnTo>
                  <a:pt x="4975852" y="1114200"/>
                </a:lnTo>
                <a:lnTo>
                  <a:pt x="0" y="1114200"/>
                </a:lnTo>
                <a:lnTo>
                  <a:pt x="0" y="0"/>
                </a:lnTo>
                <a:close/>
              </a:path>
            </a:pathLst>
          </a:custGeom>
          <a:blipFill rotWithShape="1">
            <a:blip r:embed="rId3">
              <a:alphaModFix/>
            </a:blip>
            <a:stretch>
              <a:fillRect b="0" l="0" r="0" t="0"/>
            </a:stretch>
          </a:blipFill>
          <a:ln>
            <a:noFill/>
          </a:ln>
        </p:spPr>
      </p:sp>
      <p:sp>
        <p:nvSpPr>
          <p:cNvPr id="270" name="Google Shape;270;p9"/>
          <p:cNvSpPr txBox="1"/>
          <p:nvPr/>
        </p:nvSpPr>
        <p:spPr>
          <a:xfrm>
            <a:off x="1485651" y="446334"/>
            <a:ext cx="15316699" cy="1971675"/>
          </a:xfrm>
          <a:prstGeom prst="rect">
            <a:avLst/>
          </a:prstGeom>
          <a:noFill/>
          <a:ln>
            <a:noFill/>
          </a:ln>
        </p:spPr>
        <p:txBody>
          <a:bodyPr anchorCtr="0" anchor="t" bIns="0" lIns="0" spcFirstLastPara="1" rIns="0" wrap="square" tIns="0">
            <a:spAutoFit/>
          </a:bodyPr>
          <a:lstStyle/>
          <a:p>
            <a:pPr indent="0" lvl="0" marL="0" marR="0" rtl="0" algn="ctr">
              <a:lnSpc>
                <a:spcPct val="120003"/>
              </a:lnSpc>
              <a:spcBef>
                <a:spcPts val="0"/>
              </a:spcBef>
              <a:spcAft>
                <a:spcPts val="0"/>
              </a:spcAft>
              <a:buNone/>
            </a:pPr>
            <a:r>
              <a:rPr b="1" i="0" lang="en-US" sz="6399" u="none" cap="none" strike="noStrike">
                <a:solidFill>
                  <a:srgbClr val="0A2841"/>
                </a:solidFill>
                <a:latin typeface="Arimo"/>
                <a:ea typeface="Arimo"/>
                <a:cs typeface="Arimo"/>
                <a:sym typeface="Arimo"/>
              </a:rPr>
              <a:t>EVALUATION RESULT 2 BEST MODEL IN VSMEC DATASET</a:t>
            </a:r>
            <a:endParaRPr/>
          </a:p>
        </p:txBody>
      </p:sp>
      <p:graphicFrame>
        <p:nvGraphicFramePr>
          <p:cNvPr id="271" name="Google Shape;271;p9"/>
          <p:cNvGraphicFramePr/>
          <p:nvPr/>
        </p:nvGraphicFramePr>
        <p:xfrm>
          <a:off x="1524000" y="3183654"/>
          <a:ext cx="3000000" cy="3000000"/>
        </p:xfrm>
        <a:graphic>
          <a:graphicData uri="http://schemas.openxmlformats.org/drawingml/2006/table">
            <a:tbl>
              <a:tblPr>
                <a:noFill/>
                <a:tableStyleId>{9D675E3D-455E-422F-BEE3-DE819F118C5B}</a:tableStyleId>
              </a:tblPr>
              <a:tblGrid>
                <a:gridCol w="5513725"/>
                <a:gridCol w="5518125"/>
                <a:gridCol w="4208175"/>
              </a:tblGrid>
              <a:tr h="1175750">
                <a:tc>
                  <a:txBody>
                    <a:bodyPr/>
                    <a:lstStyle/>
                    <a:p>
                      <a:pPr indent="0" lvl="0" marL="0" marR="0" rtl="0" algn="l">
                        <a:lnSpc>
                          <a:spcPct val="356272"/>
                        </a:lnSpc>
                        <a:spcBef>
                          <a:spcPts val="0"/>
                        </a:spcBef>
                        <a:spcAft>
                          <a:spcPts val="0"/>
                        </a:spcAft>
                        <a:buNone/>
                      </a:pPr>
                      <a:r>
                        <a:t/>
                      </a:r>
                      <a:endParaRPr sz="1100" u="none" cap="none" strike="noStrike"/>
                    </a:p>
                    <a:p>
                      <a:pPr indent="0" lvl="0" marL="0" marR="0" rtl="0" algn="l">
                        <a:lnSpc>
                          <a:spcPct val="140014"/>
                        </a:lnSpc>
                        <a:spcBef>
                          <a:spcPts val="0"/>
                        </a:spcBef>
                        <a:spcAft>
                          <a:spcPts val="0"/>
                        </a:spcAft>
                        <a:buNone/>
                      </a:pPr>
                      <a:r>
                        <a:rPr b="1" lang="en-US" sz="2799" u="none" cap="none" strike="noStrike">
                          <a:solidFill>
                            <a:srgbClr val="000000"/>
                          </a:solidFill>
                          <a:latin typeface="Arimo"/>
                          <a:ea typeface="Arimo"/>
                          <a:cs typeface="Arimo"/>
                          <a:sym typeface="Arimo"/>
                        </a:rPr>
                        <a:t>      Method</a:t>
                      </a:r>
                      <a:endParaRPr/>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Accuracy</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Macro F1-score</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D0E0D9"/>
                    </a:solidFill>
                  </a:tcPr>
                </a:tc>
              </a:tr>
              <a:tr h="8121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SVM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0.5556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0.5236</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21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SVM + BoW</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0.5440</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0.5208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r h="812100">
                <a:tc>
                  <a:txBody>
                    <a:bodyPr/>
                    <a:lstStyle/>
                    <a:p>
                      <a:pPr indent="0" lvl="0" marL="0" marR="0" rtl="0" algn="ctr">
                        <a:lnSpc>
                          <a:spcPct val="120007"/>
                        </a:lnSpc>
                        <a:spcBef>
                          <a:spcPts val="0"/>
                        </a:spcBef>
                        <a:spcAft>
                          <a:spcPts val="0"/>
                        </a:spcAft>
                        <a:buNone/>
                      </a:pPr>
                      <a:r>
                        <a:rPr b="1" lang="en-US" sz="2799" u="none" cap="none" strike="noStrike">
                          <a:solidFill>
                            <a:srgbClr val="0A2841"/>
                          </a:solidFill>
                          <a:latin typeface="Arimo"/>
                          <a:ea typeface="Arimo"/>
                          <a:cs typeface="Arimo"/>
                          <a:sym typeface="Arimo"/>
                        </a:rPr>
                        <a:t>Logistic Regression + TFIDF</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0.5599</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c>
                  <a:txBody>
                    <a:bodyPr/>
                    <a:lstStyle/>
                    <a:p>
                      <a:pPr indent="0" lvl="0" marL="0" marR="0" rtl="0" algn="ctr">
                        <a:lnSpc>
                          <a:spcPct val="120007"/>
                        </a:lnSpc>
                        <a:spcBef>
                          <a:spcPts val="0"/>
                        </a:spcBef>
                        <a:spcAft>
                          <a:spcPts val="0"/>
                        </a:spcAft>
                        <a:buNone/>
                      </a:pPr>
                      <a:r>
                        <a:rPr b="1" i="1" lang="en-US" sz="2799" u="none" cap="none" strike="noStrike">
                          <a:solidFill>
                            <a:srgbClr val="0A2841"/>
                          </a:solidFill>
                          <a:latin typeface="Arimo"/>
                          <a:ea typeface="Arimo"/>
                          <a:cs typeface="Arimo"/>
                          <a:sym typeface="Arimo"/>
                        </a:rPr>
                        <a:t>0.5385</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solidFill>
                      <a:srgbClr val="EEEEEC"/>
                    </a:solidFill>
                  </a:tcPr>
                </a:tc>
              </a:tr>
              <a:tr h="812100">
                <a:tc>
                  <a:txBody>
                    <a:bodyPr/>
                    <a:lstStyle/>
                    <a:p>
                      <a:pPr indent="0" lvl="0" marL="0" marR="0" rtl="0" algn="ctr">
                        <a:lnSpc>
                          <a:spcPct val="140014"/>
                        </a:lnSpc>
                        <a:spcBef>
                          <a:spcPts val="0"/>
                        </a:spcBef>
                        <a:spcAft>
                          <a:spcPts val="0"/>
                        </a:spcAft>
                        <a:buNone/>
                      </a:pPr>
                      <a:r>
                        <a:rPr b="1" lang="en-US" sz="2799" u="none" cap="none" strike="noStrike">
                          <a:solidFill>
                            <a:srgbClr val="0A2841"/>
                          </a:solidFill>
                          <a:latin typeface="Arimo"/>
                          <a:ea typeface="Arimo"/>
                          <a:cs typeface="Arimo"/>
                          <a:sym typeface="Arimo"/>
                        </a:rPr>
                        <a:t>Logistic Regression + Bow</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0.5368</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c>
                  <a:txBody>
                    <a:bodyPr/>
                    <a:lstStyle/>
                    <a:p>
                      <a:pPr indent="0" lvl="0" marL="0" marR="0" rtl="0" algn="ctr">
                        <a:lnSpc>
                          <a:spcPct val="120007"/>
                        </a:lnSpc>
                        <a:spcBef>
                          <a:spcPts val="0"/>
                        </a:spcBef>
                        <a:spcAft>
                          <a:spcPts val="0"/>
                        </a:spcAft>
                        <a:buNone/>
                      </a:pPr>
                      <a:r>
                        <a:rPr lang="en-US" sz="2799" u="none" cap="none" strike="noStrike">
                          <a:solidFill>
                            <a:srgbClr val="0A2841"/>
                          </a:solidFill>
                          <a:latin typeface="Arimo"/>
                          <a:ea typeface="Arimo"/>
                          <a:cs typeface="Arimo"/>
                          <a:sym typeface="Arimo"/>
                        </a:rPr>
                        <a:t>0.5032</a:t>
                      </a:r>
                      <a:endParaRPr sz="1100" u="none" cap="none" strike="noStrike"/>
                    </a:p>
                  </a:txBody>
                  <a:tcPr marT="22850" marB="22850" marR="22850" marL="22850" anchor="ctr">
                    <a:lnL cap="flat" cmpd="sng" w="19050">
                      <a:solidFill>
                        <a:srgbClr val="0A2841"/>
                      </a:solidFill>
                      <a:prstDash val="solid"/>
                      <a:round/>
                      <a:headEnd len="sm" w="sm" type="none"/>
                      <a:tailEnd len="sm" w="sm" type="none"/>
                    </a:lnL>
                    <a:lnR cap="flat" cmpd="sng" w="19050">
                      <a:solidFill>
                        <a:srgbClr val="0A2841"/>
                      </a:solidFill>
                      <a:prstDash val="solid"/>
                      <a:round/>
                      <a:headEnd len="sm" w="sm" type="none"/>
                      <a:tailEnd len="sm" w="sm" type="none"/>
                    </a:lnR>
                    <a:lnT cap="flat" cmpd="sng" w="19050">
                      <a:solidFill>
                        <a:srgbClr val="0A2841"/>
                      </a:solidFill>
                      <a:prstDash val="solid"/>
                      <a:round/>
                      <a:headEnd len="sm" w="sm" type="none"/>
                      <a:tailEnd len="sm" w="sm" type="none"/>
                    </a:lnT>
                    <a:lnB cap="flat" cmpd="sng" w="19050">
                      <a:solidFill>
                        <a:srgbClr val="0A2841"/>
                      </a:solidFill>
                      <a:prstDash val="solid"/>
                      <a:round/>
                      <a:headEnd len="sm" w="sm" type="none"/>
                      <a:tailEnd len="sm" w="sm" type="none"/>
                    </a:lnB>
                  </a:tcPr>
                </a:tc>
              </a:tr>
            </a:tbl>
          </a:graphicData>
        </a:graphic>
      </p:graphicFrame>
      <p:cxnSp>
        <p:nvCxnSpPr>
          <p:cNvPr id="272" name="Google Shape;272;p9"/>
          <p:cNvCxnSpPr/>
          <p:nvPr/>
        </p:nvCxnSpPr>
        <p:spPr>
          <a:xfrm>
            <a:off x="1526673" y="3183654"/>
            <a:ext cx="5493004" cy="1110043"/>
          </a:xfrm>
          <a:prstGeom prst="straightConnector1">
            <a:avLst/>
          </a:prstGeom>
          <a:noFill/>
          <a:ln cap="flat" cmpd="sng" w="19050">
            <a:solidFill>
              <a:srgbClr val="000000"/>
            </a:solidFill>
            <a:prstDash val="solid"/>
            <a:round/>
            <a:headEnd len="sm" w="sm" type="none"/>
            <a:tailEnd len="sm" w="sm" type="none"/>
          </a:ln>
        </p:spPr>
      </p:cxnSp>
      <p:sp>
        <p:nvSpPr>
          <p:cNvPr id="273" name="Google Shape;273;p9"/>
          <p:cNvSpPr txBox="1"/>
          <p:nvPr/>
        </p:nvSpPr>
        <p:spPr>
          <a:xfrm>
            <a:off x="3330287" y="3280507"/>
            <a:ext cx="5109084" cy="50038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i="0" lang="en-US" sz="2800" u="none" cap="none" strike="noStrike">
                <a:solidFill>
                  <a:srgbClr val="0A2841"/>
                </a:solidFill>
                <a:latin typeface="Arimo"/>
                <a:ea typeface="Arimo"/>
                <a:cs typeface="Arimo"/>
                <a:sym typeface="Arimo"/>
              </a:rPr>
              <a:t> Result</a:t>
            </a:r>
            <a:endParaRPr/>
          </a:p>
        </p:txBody>
      </p:sp>
      <p:sp>
        <p:nvSpPr>
          <p:cNvPr id="274" name="Google Shape;274;p9"/>
          <p:cNvSpPr txBox="1"/>
          <p:nvPr/>
        </p:nvSpPr>
        <p:spPr>
          <a:xfrm>
            <a:off x="17259300" y="9210675"/>
            <a:ext cx="152400" cy="200025"/>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0" i="0" lang="en-US" sz="2000" u="none" cap="none" strike="noStrike">
                <a:solidFill>
                  <a:srgbClr val="0A2841"/>
                </a:solidFill>
                <a:latin typeface="Arimo"/>
                <a:ea typeface="Arimo"/>
                <a:cs typeface="Arimo"/>
                <a:sym typeface="Arimo"/>
              </a:rPr>
              <a:t>9</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cp:coreProperties>
</file>