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2"/>
  </p:notesMasterIdLst>
  <p:handoutMasterIdLst>
    <p:handoutMasterId r:id="rId53"/>
  </p:handoutMasterIdLst>
  <p:sldIdLst>
    <p:sldId id="296" r:id="rId2"/>
    <p:sldId id="531" r:id="rId3"/>
    <p:sldId id="482" r:id="rId4"/>
    <p:sldId id="483" r:id="rId5"/>
    <p:sldId id="484" r:id="rId6"/>
    <p:sldId id="695" r:id="rId7"/>
    <p:sldId id="696" r:id="rId8"/>
    <p:sldId id="532" r:id="rId9"/>
    <p:sldId id="578" r:id="rId10"/>
    <p:sldId id="579" r:id="rId11"/>
    <p:sldId id="580" r:id="rId12"/>
    <p:sldId id="581" r:id="rId13"/>
    <p:sldId id="582" r:id="rId14"/>
    <p:sldId id="583" r:id="rId15"/>
    <p:sldId id="584" r:id="rId16"/>
    <p:sldId id="585" r:id="rId17"/>
    <p:sldId id="586" r:id="rId18"/>
    <p:sldId id="587" r:id="rId19"/>
    <p:sldId id="588" r:id="rId20"/>
    <p:sldId id="589" r:id="rId21"/>
    <p:sldId id="590" r:id="rId22"/>
    <p:sldId id="591" r:id="rId23"/>
    <p:sldId id="592" r:id="rId24"/>
    <p:sldId id="690" r:id="rId25"/>
    <p:sldId id="691" r:id="rId26"/>
    <p:sldId id="692" r:id="rId27"/>
    <p:sldId id="693" r:id="rId28"/>
    <p:sldId id="694" r:id="rId29"/>
    <p:sldId id="672" r:id="rId30"/>
    <p:sldId id="673" r:id="rId31"/>
    <p:sldId id="674" r:id="rId32"/>
    <p:sldId id="675" r:id="rId33"/>
    <p:sldId id="676" r:id="rId34"/>
    <p:sldId id="677" r:id="rId35"/>
    <p:sldId id="678" r:id="rId36"/>
    <p:sldId id="679" r:id="rId37"/>
    <p:sldId id="680" r:id="rId38"/>
    <p:sldId id="681" r:id="rId39"/>
    <p:sldId id="682" r:id="rId40"/>
    <p:sldId id="683" r:id="rId41"/>
    <p:sldId id="689" r:id="rId42"/>
    <p:sldId id="688" r:id="rId43"/>
    <p:sldId id="722" r:id="rId44"/>
    <p:sldId id="684" r:id="rId45"/>
    <p:sldId id="685" r:id="rId46"/>
    <p:sldId id="686" r:id="rId47"/>
    <p:sldId id="718" r:id="rId48"/>
    <p:sldId id="719" r:id="rId49"/>
    <p:sldId id="720" r:id="rId50"/>
    <p:sldId id="341" r:id="rId51"/>
  </p:sldIdLst>
  <p:sldSz cx="9144000" cy="6858000" type="screen4x3"/>
  <p:notesSz cx="6797675" cy="9874250"/>
  <p:defaultTextStyle>
    <a:defPPr>
      <a:defRPr lang="en-US"/>
    </a:defPPr>
    <a:lvl1pPr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5pPr>
    <a:lvl6pPr marL="2286000" algn="l" defTabSz="914400" rtl="0" eaLnBrk="1" latinLnBrk="0" hangingPunct="1">
      <a:defRPr kumimoji="1" sz="2400" kern="1200">
        <a:solidFill>
          <a:schemeClr val="tx1"/>
        </a:solidFill>
        <a:latin typeface="Tahoma" pitchFamily="34" charset="0"/>
        <a:ea typeface="新細明體" pitchFamily="18" charset="-120"/>
        <a:cs typeface="+mn-cs"/>
      </a:defRPr>
    </a:lvl6pPr>
    <a:lvl7pPr marL="2743200" algn="l" defTabSz="914400" rtl="0" eaLnBrk="1" latinLnBrk="0" hangingPunct="1">
      <a:defRPr kumimoji="1" sz="2400" kern="1200">
        <a:solidFill>
          <a:schemeClr val="tx1"/>
        </a:solidFill>
        <a:latin typeface="Tahoma" pitchFamily="34" charset="0"/>
        <a:ea typeface="新細明體" pitchFamily="18" charset="-120"/>
        <a:cs typeface="+mn-cs"/>
      </a:defRPr>
    </a:lvl7pPr>
    <a:lvl8pPr marL="3200400" algn="l" defTabSz="914400" rtl="0" eaLnBrk="1" latinLnBrk="0" hangingPunct="1">
      <a:defRPr kumimoji="1" sz="2400" kern="1200">
        <a:solidFill>
          <a:schemeClr val="tx1"/>
        </a:solidFill>
        <a:latin typeface="Tahoma" pitchFamily="34" charset="0"/>
        <a:ea typeface="新細明體" pitchFamily="18" charset="-120"/>
        <a:cs typeface="+mn-cs"/>
      </a:defRPr>
    </a:lvl8pPr>
    <a:lvl9pPr marL="3657600" algn="l" defTabSz="914400" rtl="0" eaLnBrk="1" latinLnBrk="0" hangingPunct="1">
      <a:defRPr kumimoji="1" sz="2400" kern="1200">
        <a:solidFill>
          <a:schemeClr val="tx1"/>
        </a:solidFill>
        <a:latin typeface="Tahoma"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CC"/>
    <a:srgbClr val="0000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804" autoAdjust="0"/>
    <p:restoredTop sz="92460" autoAdjust="0"/>
  </p:normalViewPr>
  <p:slideViewPr>
    <p:cSldViewPr>
      <p:cViewPr varScale="1">
        <p:scale>
          <a:sx n="42" d="100"/>
          <a:sy n="42" d="100"/>
        </p:scale>
        <p:origin x="909" y="2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1"/>
            <a:ext cx="2944957" cy="494186"/>
          </a:xfrm>
          <a:prstGeom prst="rect">
            <a:avLst/>
          </a:prstGeom>
          <a:noFill/>
          <a:ln w="9525">
            <a:noFill/>
            <a:miter lim="800000"/>
            <a:headEnd/>
            <a:tailEnd/>
          </a:ln>
          <a:effectLst/>
        </p:spPr>
        <p:txBody>
          <a:bodyPr vert="horz" wrap="square" lIns="91842" tIns="45922" rIns="91842" bIns="45922" numCol="1" anchor="t" anchorCtr="0" compatLnSpc="1">
            <a:prstTxWarp prst="textNoShape">
              <a:avLst/>
            </a:prstTxWarp>
          </a:bodyPr>
          <a:lstStyle>
            <a:lvl1pPr>
              <a:defRPr sz="1200">
                <a:latin typeface="Times New Roman" pitchFamily="18" charset="0"/>
              </a:defRPr>
            </a:lvl1pPr>
          </a:lstStyle>
          <a:p>
            <a:pPr>
              <a:defRPr/>
            </a:pPr>
            <a:endParaRPr lang="en-US" altLang="zh-TW"/>
          </a:p>
        </p:txBody>
      </p:sp>
      <p:sp>
        <p:nvSpPr>
          <p:cNvPr id="126979" name="Rectangle 3"/>
          <p:cNvSpPr>
            <a:spLocks noGrp="1" noChangeArrowheads="1"/>
          </p:cNvSpPr>
          <p:nvPr>
            <p:ph type="dt" sz="quarter" idx="1"/>
          </p:nvPr>
        </p:nvSpPr>
        <p:spPr bwMode="auto">
          <a:xfrm>
            <a:off x="3851099" y="1"/>
            <a:ext cx="2944957" cy="494186"/>
          </a:xfrm>
          <a:prstGeom prst="rect">
            <a:avLst/>
          </a:prstGeom>
          <a:noFill/>
          <a:ln w="9525">
            <a:noFill/>
            <a:miter lim="800000"/>
            <a:headEnd/>
            <a:tailEnd/>
          </a:ln>
          <a:effectLst/>
        </p:spPr>
        <p:txBody>
          <a:bodyPr vert="horz" wrap="square" lIns="91842" tIns="45922" rIns="91842" bIns="45922" numCol="1" anchor="t" anchorCtr="0" compatLnSpc="1">
            <a:prstTxWarp prst="textNoShape">
              <a:avLst/>
            </a:prstTxWarp>
          </a:bodyPr>
          <a:lstStyle>
            <a:lvl1pPr algn="r">
              <a:defRPr sz="1200">
                <a:latin typeface="Times New Roman" pitchFamily="18" charset="0"/>
              </a:defRPr>
            </a:lvl1pPr>
          </a:lstStyle>
          <a:p>
            <a:pPr>
              <a:defRPr/>
            </a:pPr>
            <a:endParaRPr lang="en-US" altLang="zh-TW"/>
          </a:p>
        </p:txBody>
      </p:sp>
      <p:sp>
        <p:nvSpPr>
          <p:cNvPr id="126980" name="Rectangle 4"/>
          <p:cNvSpPr>
            <a:spLocks noGrp="1" noChangeArrowheads="1"/>
          </p:cNvSpPr>
          <p:nvPr>
            <p:ph type="ftr" sz="quarter" idx="2"/>
          </p:nvPr>
        </p:nvSpPr>
        <p:spPr bwMode="auto">
          <a:xfrm>
            <a:off x="0" y="9378486"/>
            <a:ext cx="2944957" cy="494186"/>
          </a:xfrm>
          <a:prstGeom prst="rect">
            <a:avLst/>
          </a:prstGeom>
          <a:noFill/>
          <a:ln w="9525">
            <a:noFill/>
            <a:miter lim="800000"/>
            <a:headEnd/>
            <a:tailEnd/>
          </a:ln>
          <a:effectLst/>
        </p:spPr>
        <p:txBody>
          <a:bodyPr vert="horz" wrap="square" lIns="91842" tIns="45922" rIns="91842" bIns="45922" numCol="1" anchor="b" anchorCtr="0" compatLnSpc="1">
            <a:prstTxWarp prst="textNoShape">
              <a:avLst/>
            </a:prstTxWarp>
          </a:bodyPr>
          <a:lstStyle>
            <a:lvl1pPr>
              <a:defRPr sz="1200">
                <a:latin typeface="Times New Roman" pitchFamily="18" charset="0"/>
              </a:defRPr>
            </a:lvl1pPr>
          </a:lstStyle>
          <a:p>
            <a:pPr>
              <a:defRPr/>
            </a:pPr>
            <a:endParaRPr lang="en-US" altLang="zh-TW"/>
          </a:p>
        </p:txBody>
      </p:sp>
      <p:sp>
        <p:nvSpPr>
          <p:cNvPr id="126981" name="Rectangle 5"/>
          <p:cNvSpPr>
            <a:spLocks noGrp="1" noChangeArrowheads="1"/>
          </p:cNvSpPr>
          <p:nvPr>
            <p:ph type="sldNum" sz="quarter" idx="3"/>
          </p:nvPr>
        </p:nvSpPr>
        <p:spPr bwMode="auto">
          <a:xfrm>
            <a:off x="3851099" y="9378486"/>
            <a:ext cx="2944957" cy="494186"/>
          </a:xfrm>
          <a:prstGeom prst="rect">
            <a:avLst/>
          </a:prstGeom>
          <a:noFill/>
          <a:ln w="9525">
            <a:noFill/>
            <a:miter lim="800000"/>
            <a:headEnd/>
            <a:tailEnd/>
          </a:ln>
          <a:effectLst/>
        </p:spPr>
        <p:txBody>
          <a:bodyPr vert="horz" wrap="square" lIns="91842" tIns="45922" rIns="91842" bIns="45922" numCol="1" anchor="b" anchorCtr="0" compatLnSpc="1">
            <a:prstTxWarp prst="textNoShape">
              <a:avLst/>
            </a:prstTxWarp>
          </a:bodyPr>
          <a:lstStyle>
            <a:lvl1pPr algn="r">
              <a:defRPr sz="1200">
                <a:latin typeface="Times New Roman" pitchFamily="18" charset="0"/>
              </a:defRPr>
            </a:lvl1pPr>
          </a:lstStyle>
          <a:p>
            <a:pPr>
              <a:defRPr/>
            </a:pPr>
            <a:fld id="{D46EB1B2-E435-48F1-983F-8377B8C535E4}" type="slidenum">
              <a:rPr lang="zh-TW" altLang="en-US"/>
              <a:pPr>
                <a:defRPr/>
              </a:pPr>
              <a:t>‹#›</a:t>
            </a:fld>
            <a:endParaRPr lang="en-US" altLang="zh-TW"/>
          </a:p>
        </p:txBody>
      </p:sp>
    </p:spTree>
    <p:extLst>
      <p:ext uri="{BB962C8B-B14F-4D97-AF65-F5344CB8AC3E}">
        <p14:creationId xmlns:p14="http://schemas.microsoft.com/office/powerpoint/2010/main" val="1431202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1"/>
            <a:ext cx="2944957" cy="494186"/>
          </a:xfrm>
          <a:prstGeom prst="rect">
            <a:avLst/>
          </a:prstGeom>
          <a:noFill/>
          <a:ln w="9525">
            <a:noFill/>
            <a:miter lim="800000"/>
            <a:headEnd/>
            <a:tailEnd/>
          </a:ln>
          <a:effectLst/>
        </p:spPr>
        <p:txBody>
          <a:bodyPr vert="horz" wrap="square" lIns="91842" tIns="45922" rIns="91842" bIns="45922" numCol="1" anchor="t" anchorCtr="0" compatLnSpc="1">
            <a:prstTxWarp prst="textNoShape">
              <a:avLst/>
            </a:prstTxWarp>
          </a:bodyPr>
          <a:lstStyle>
            <a:lvl1pPr>
              <a:defRPr sz="1200"/>
            </a:lvl1pPr>
          </a:lstStyle>
          <a:p>
            <a:pPr>
              <a:defRPr/>
            </a:pPr>
            <a:endParaRPr lang="en-US" altLang="zh-TW"/>
          </a:p>
        </p:txBody>
      </p:sp>
      <p:sp>
        <p:nvSpPr>
          <p:cNvPr id="53251" name="Rectangle 3"/>
          <p:cNvSpPr>
            <a:spLocks noGrp="1" noChangeArrowheads="1"/>
          </p:cNvSpPr>
          <p:nvPr>
            <p:ph type="dt" idx="1"/>
          </p:nvPr>
        </p:nvSpPr>
        <p:spPr bwMode="auto">
          <a:xfrm>
            <a:off x="3852718" y="1"/>
            <a:ext cx="2944957" cy="494186"/>
          </a:xfrm>
          <a:prstGeom prst="rect">
            <a:avLst/>
          </a:prstGeom>
          <a:noFill/>
          <a:ln w="9525">
            <a:noFill/>
            <a:miter lim="800000"/>
            <a:headEnd/>
            <a:tailEnd/>
          </a:ln>
          <a:effectLst/>
        </p:spPr>
        <p:txBody>
          <a:bodyPr vert="horz" wrap="square" lIns="91842" tIns="45922" rIns="91842" bIns="45922" numCol="1" anchor="t" anchorCtr="0" compatLnSpc="1">
            <a:prstTxWarp prst="textNoShape">
              <a:avLst/>
            </a:prstTxWarp>
          </a:bodyPr>
          <a:lstStyle>
            <a:lvl1pPr algn="r">
              <a:defRPr sz="1200"/>
            </a:lvl1pPr>
          </a:lstStyle>
          <a:p>
            <a:pPr>
              <a:defRPr/>
            </a:pPr>
            <a:endParaRPr lang="en-US" altLang="zh-TW"/>
          </a:p>
        </p:txBody>
      </p:sp>
      <p:sp>
        <p:nvSpPr>
          <p:cNvPr id="54276" name="Rectangle 4"/>
          <p:cNvSpPr>
            <a:spLocks noGrp="1" noRot="1" noChangeAspect="1" noChangeArrowheads="1" noTextEdit="1"/>
          </p:cNvSpPr>
          <p:nvPr>
            <p:ph type="sldImg" idx="2"/>
          </p:nvPr>
        </p:nvSpPr>
        <p:spPr bwMode="auto">
          <a:xfrm>
            <a:off x="931863" y="741363"/>
            <a:ext cx="4933950" cy="37004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06142" y="4690823"/>
            <a:ext cx="4985393" cy="4442939"/>
          </a:xfrm>
          <a:prstGeom prst="rect">
            <a:avLst/>
          </a:prstGeom>
          <a:noFill/>
          <a:ln w="9525">
            <a:noFill/>
            <a:miter lim="800000"/>
            <a:headEnd/>
            <a:tailEnd/>
          </a:ln>
          <a:effectLst/>
        </p:spPr>
        <p:txBody>
          <a:bodyPr vert="horz" wrap="square" lIns="91842" tIns="45922" rIns="91842" bIns="45922"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53254" name="Rectangle 6"/>
          <p:cNvSpPr>
            <a:spLocks noGrp="1" noChangeArrowheads="1"/>
          </p:cNvSpPr>
          <p:nvPr>
            <p:ph type="ftr" sz="quarter" idx="4"/>
          </p:nvPr>
        </p:nvSpPr>
        <p:spPr bwMode="auto">
          <a:xfrm>
            <a:off x="0" y="9380065"/>
            <a:ext cx="2944957" cy="494185"/>
          </a:xfrm>
          <a:prstGeom prst="rect">
            <a:avLst/>
          </a:prstGeom>
          <a:noFill/>
          <a:ln w="9525">
            <a:noFill/>
            <a:miter lim="800000"/>
            <a:headEnd/>
            <a:tailEnd/>
          </a:ln>
          <a:effectLst/>
        </p:spPr>
        <p:txBody>
          <a:bodyPr vert="horz" wrap="square" lIns="91842" tIns="45922" rIns="91842" bIns="45922" numCol="1" anchor="b" anchorCtr="0" compatLnSpc="1">
            <a:prstTxWarp prst="textNoShape">
              <a:avLst/>
            </a:prstTxWarp>
          </a:bodyPr>
          <a:lstStyle>
            <a:lvl1pPr>
              <a:defRPr sz="1200"/>
            </a:lvl1pPr>
          </a:lstStyle>
          <a:p>
            <a:pPr>
              <a:defRPr/>
            </a:pPr>
            <a:endParaRPr lang="en-US" altLang="zh-TW"/>
          </a:p>
        </p:txBody>
      </p:sp>
      <p:sp>
        <p:nvSpPr>
          <p:cNvPr id="53255" name="Rectangle 7"/>
          <p:cNvSpPr>
            <a:spLocks noGrp="1" noChangeArrowheads="1"/>
          </p:cNvSpPr>
          <p:nvPr>
            <p:ph type="sldNum" sz="quarter" idx="5"/>
          </p:nvPr>
        </p:nvSpPr>
        <p:spPr bwMode="auto">
          <a:xfrm>
            <a:off x="3852718" y="9380065"/>
            <a:ext cx="2944957" cy="494185"/>
          </a:xfrm>
          <a:prstGeom prst="rect">
            <a:avLst/>
          </a:prstGeom>
          <a:noFill/>
          <a:ln w="9525">
            <a:noFill/>
            <a:miter lim="800000"/>
            <a:headEnd/>
            <a:tailEnd/>
          </a:ln>
          <a:effectLst/>
        </p:spPr>
        <p:txBody>
          <a:bodyPr vert="horz" wrap="square" lIns="91842" tIns="45922" rIns="91842" bIns="45922" numCol="1" anchor="b" anchorCtr="0" compatLnSpc="1">
            <a:prstTxWarp prst="textNoShape">
              <a:avLst/>
            </a:prstTxWarp>
          </a:bodyPr>
          <a:lstStyle>
            <a:lvl1pPr algn="r">
              <a:defRPr sz="1200"/>
            </a:lvl1pPr>
          </a:lstStyle>
          <a:p>
            <a:pPr>
              <a:defRPr/>
            </a:pPr>
            <a:fld id="{119AB9C6-3BEC-4C77-A3C5-F57F9BA9B1FF}" type="slidenum">
              <a:rPr lang="zh-TW" altLang="en-US"/>
              <a:pPr>
                <a:defRPr/>
              </a:pPr>
              <a:t>‹#›</a:t>
            </a:fld>
            <a:endParaRPr lang="en-US" altLang="zh-TW"/>
          </a:p>
        </p:txBody>
      </p:sp>
    </p:spTree>
    <p:extLst>
      <p:ext uri="{BB962C8B-B14F-4D97-AF65-F5344CB8AC3E}">
        <p14:creationId xmlns:p14="http://schemas.microsoft.com/office/powerpoint/2010/main" val="4860221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sz="1200" b="0" i="0" kern="1200" dirty="0" smtClean="0">
                <a:solidFill>
                  <a:schemeClr val="tx1"/>
                </a:solidFill>
                <a:effectLst/>
                <a:latin typeface="Times New Roman" pitchFamily="18" charset="0"/>
                <a:ea typeface="新細明體" pitchFamily="18" charset="-120"/>
                <a:cs typeface="+mn-cs"/>
              </a:rPr>
              <a:t>漢</a:t>
            </a:r>
            <a:r>
              <a:rPr kumimoji="1" lang="en-US" altLang="zh-TW" sz="1200" b="0" i="0" kern="1200" dirty="0" smtClean="0">
                <a:solidFill>
                  <a:schemeClr val="tx1"/>
                </a:solidFill>
                <a:effectLst/>
                <a:latin typeface="Times New Roman" pitchFamily="18" charset="0"/>
                <a:ea typeface="新細明體" pitchFamily="18" charset="-120"/>
                <a:cs typeface="+mn-cs"/>
              </a:rPr>
              <a:t>·</a:t>
            </a:r>
            <a:r>
              <a:rPr kumimoji="1" lang="zh-TW" altLang="en-US" sz="1200" b="0" i="0" kern="1200" dirty="0" smtClean="0">
                <a:solidFill>
                  <a:schemeClr val="tx1"/>
                </a:solidFill>
                <a:effectLst/>
                <a:latin typeface="Times New Roman" pitchFamily="18" charset="0"/>
                <a:ea typeface="新細明體" pitchFamily="18" charset="-120"/>
                <a:cs typeface="+mn-cs"/>
              </a:rPr>
              <a:t>賈誼</a:t>
            </a:r>
            <a:r>
              <a:rPr kumimoji="1" lang="en-US" altLang="zh-TW" sz="1200" b="0" i="0" kern="1200" dirty="0" smtClean="0">
                <a:solidFill>
                  <a:schemeClr val="tx1"/>
                </a:solidFill>
                <a:effectLst/>
                <a:latin typeface="Times New Roman" pitchFamily="18" charset="0"/>
                <a:ea typeface="新細明體" pitchFamily="18" charset="-120"/>
                <a:cs typeface="+mn-cs"/>
              </a:rPr>
              <a:t>《</a:t>
            </a:r>
            <a:r>
              <a:rPr kumimoji="1" lang="zh-TW" altLang="en-US" sz="1200" b="0" i="0" kern="1200" dirty="0" smtClean="0">
                <a:solidFill>
                  <a:schemeClr val="tx1"/>
                </a:solidFill>
                <a:effectLst/>
                <a:latin typeface="Times New Roman" pitchFamily="18" charset="0"/>
                <a:ea typeface="新細明體" pitchFamily="18" charset="-120"/>
                <a:cs typeface="+mn-cs"/>
              </a:rPr>
              <a:t>過秦論</a:t>
            </a:r>
            <a:r>
              <a:rPr kumimoji="1" lang="en-US" altLang="zh-TW" sz="1200" b="0" i="0" kern="1200" dirty="0" smtClean="0">
                <a:solidFill>
                  <a:schemeClr val="tx1"/>
                </a:solidFill>
                <a:effectLst/>
                <a:latin typeface="Times New Roman" pitchFamily="18" charset="0"/>
                <a:ea typeface="新細明體" pitchFamily="18" charset="-120"/>
                <a:cs typeface="+mn-cs"/>
              </a:rPr>
              <a:t>》</a:t>
            </a:r>
            <a:r>
              <a:rPr kumimoji="1" lang="zh-TW" altLang="en-US" sz="1200" b="0" i="0" kern="1200" dirty="0" smtClean="0">
                <a:solidFill>
                  <a:schemeClr val="tx1"/>
                </a:solidFill>
                <a:effectLst/>
                <a:latin typeface="Times New Roman" pitchFamily="18" charset="0"/>
                <a:ea typeface="新細明體" pitchFamily="18" charset="-120"/>
                <a:cs typeface="+mn-cs"/>
              </a:rPr>
              <a:t>：“深謀遠慮，行軍用兵之道，非及曩時之士也。”</a:t>
            </a:r>
            <a:endParaRPr kumimoji="1" lang="en-US" altLang="zh-TW" sz="1200" b="0" i="0" kern="1200" dirty="0" smtClean="0">
              <a:solidFill>
                <a:schemeClr val="tx1"/>
              </a:solidFill>
              <a:effectLst/>
              <a:latin typeface="Times New Roman" pitchFamily="18" charset="0"/>
              <a:ea typeface="新細明體" pitchFamily="18" charset="-120"/>
              <a:cs typeface="+mn-cs"/>
            </a:endParaRPr>
          </a:p>
          <a:p>
            <a:endParaRPr kumimoji="1" lang="en-US" altLang="zh-TW" sz="1200" b="0" i="0" kern="1200" dirty="0" smtClean="0">
              <a:solidFill>
                <a:schemeClr val="tx1"/>
              </a:solidFill>
              <a:effectLst/>
              <a:latin typeface="Times New Roman" pitchFamily="18" charset="0"/>
              <a:ea typeface="新細明體" pitchFamily="18" charset="-120"/>
              <a:cs typeface="+mn-cs"/>
            </a:endParaRPr>
          </a:p>
          <a:p>
            <a:r>
              <a:rPr kumimoji="1" lang="zh-TW" altLang="en-US" sz="1200" b="0" i="0" u="none" strike="noStrike" kern="1200" dirty="0" smtClean="0">
                <a:solidFill>
                  <a:schemeClr val="tx1"/>
                </a:solidFill>
                <a:effectLst/>
                <a:latin typeface="Times New Roman" pitchFamily="18" charset="0"/>
                <a:ea typeface="新細明體" pitchFamily="18" charset="-120"/>
                <a:cs typeface="+mn-cs"/>
              </a:rPr>
              <a:t>且夫天下非小弱也</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雍州之地</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殽函之固</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自若也</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陳涉之位</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非尊於齊</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楚</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燕</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趙</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韓</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魏</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宋</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衛</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中山之君也</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鋤耰棘矜</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非銛於鉤戟長鎩也</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謫戍之眾</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非抗於九國之師也</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sng" strike="noStrike" kern="1200" dirty="0" smtClean="0">
                <a:solidFill>
                  <a:schemeClr val="tx1"/>
                </a:solidFill>
                <a:effectLst/>
                <a:latin typeface="Times New Roman" pitchFamily="18" charset="0"/>
                <a:ea typeface="新細明體" pitchFamily="18" charset="-120"/>
                <a:cs typeface="+mn-cs"/>
              </a:rPr>
              <a:t>深謀遠慮</a:t>
            </a:r>
            <a:r>
              <a:rPr kumimoji="1" lang="zh-TW" altLang="en-US" sz="1200" b="0" i="0" u="sng" kern="1200" dirty="0" smtClean="0">
                <a:solidFill>
                  <a:schemeClr val="tx1"/>
                </a:solidFill>
                <a:effectLst/>
                <a:latin typeface="Times New Roman" pitchFamily="18" charset="0"/>
                <a:ea typeface="新細明體" pitchFamily="18" charset="-120"/>
                <a:cs typeface="+mn-cs"/>
              </a:rPr>
              <a:t>，</a:t>
            </a:r>
            <a:r>
              <a:rPr kumimoji="1" lang="zh-TW" altLang="en-US" sz="1200" b="0" i="0" u="sng" strike="noStrike" kern="1200" dirty="0" smtClean="0">
                <a:solidFill>
                  <a:schemeClr val="tx1"/>
                </a:solidFill>
                <a:effectLst/>
                <a:latin typeface="Times New Roman" pitchFamily="18" charset="0"/>
                <a:ea typeface="新細明體" pitchFamily="18" charset="-120"/>
                <a:cs typeface="+mn-cs"/>
              </a:rPr>
              <a:t>行軍用兵之道</a:t>
            </a:r>
            <a:r>
              <a:rPr kumimoji="1" lang="zh-TW" altLang="en-US" sz="1200" b="0" i="0" u="sng" kern="1200" dirty="0" smtClean="0">
                <a:solidFill>
                  <a:schemeClr val="tx1"/>
                </a:solidFill>
                <a:effectLst/>
                <a:latin typeface="Times New Roman" pitchFamily="18" charset="0"/>
                <a:ea typeface="新細明體" pitchFamily="18" charset="-120"/>
                <a:cs typeface="+mn-cs"/>
              </a:rPr>
              <a:t>，</a:t>
            </a:r>
            <a:r>
              <a:rPr kumimoji="1" lang="zh-TW" altLang="en-US" sz="1200" b="0" i="0" u="sng" strike="noStrike" kern="1200" dirty="0" smtClean="0">
                <a:solidFill>
                  <a:schemeClr val="tx1"/>
                </a:solidFill>
                <a:effectLst/>
                <a:latin typeface="Times New Roman" pitchFamily="18" charset="0"/>
                <a:ea typeface="新細明體" pitchFamily="18" charset="-120"/>
                <a:cs typeface="+mn-cs"/>
              </a:rPr>
              <a:t>非及曩時之士也</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然而成敗異變</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功業相反也</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試使山東之國</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與陳涉度長絜大</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比權量力</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則不可同年而語矣</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然秦以區區之地</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致萬乘之權</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招八州而朝同列</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百有餘年矣</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然後以六合為家</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殽函為宮</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一夫作難而七廟隳</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身死人手</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為天下笑者</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何也</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仁義不施</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而攻守之勢異也</a:t>
            </a:r>
            <a:r>
              <a:rPr kumimoji="1" lang="zh-TW" altLang="en-US" sz="1200" b="0" i="0" kern="1200" dirty="0" smtClean="0">
                <a:solidFill>
                  <a:schemeClr val="tx1"/>
                </a:solidFill>
                <a:effectLst/>
                <a:latin typeface="Times New Roman" pitchFamily="18" charset="0"/>
                <a:ea typeface="新細明體" pitchFamily="18" charset="-120"/>
                <a:cs typeface="+mn-cs"/>
              </a:rPr>
              <a:t>。</a:t>
            </a:r>
            <a:endParaRPr kumimoji="1" lang="en-US" altLang="zh-TW" sz="1200" b="0" i="0" kern="1200" dirty="0" smtClean="0">
              <a:solidFill>
                <a:schemeClr val="tx1"/>
              </a:solidFill>
              <a:effectLst/>
              <a:latin typeface="Times New Roman" pitchFamily="18" charset="0"/>
              <a:ea typeface="新細明體" pitchFamily="18" charset="-120"/>
              <a:cs typeface="+mn-cs"/>
            </a:endParaRPr>
          </a:p>
          <a:p>
            <a:endParaRPr kumimoji="1" lang="en-US" altLang="zh-TW" sz="1200" b="0" i="0" kern="1200" dirty="0" smtClean="0">
              <a:solidFill>
                <a:schemeClr val="tx1"/>
              </a:solidFill>
              <a:effectLst/>
              <a:latin typeface="Times New Roman" pitchFamily="18" charset="0"/>
              <a:ea typeface="新細明體" pitchFamily="18" charset="-120"/>
              <a:cs typeface="+mn-cs"/>
            </a:endParaRPr>
          </a:p>
          <a:p>
            <a:r>
              <a:rPr kumimoji="1" lang="zh-TW" altLang="en-US" sz="1200" b="0" i="0" u="none" strike="noStrike" kern="1200" dirty="0" smtClean="0">
                <a:solidFill>
                  <a:schemeClr val="tx1"/>
                </a:solidFill>
                <a:effectLst/>
                <a:latin typeface="Times New Roman" pitchFamily="18" charset="0"/>
                <a:ea typeface="新細明體" pitchFamily="18" charset="-120"/>
                <a:cs typeface="+mn-cs"/>
              </a:rPr>
              <a:t>此時秦朝的天下其實沒有變小變弱</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雍州的肥沃土地</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殽山</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函谷關的險固</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依舊像原來一樣</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陳涉的地位</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並不比齊</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楚</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燕</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趙</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韓</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魏</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宋</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衛</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中山的國君尊貴</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鋤柄和棘木柄菜刀</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並不比有勾的戟和長矛鋒利</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被抓來充軍的混混</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比不上九國的軍隊</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sng" strike="noStrike" kern="1200" dirty="0" smtClean="0">
                <a:solidFill>
                  <a:schemeClr val="tx1"/>
                </a:solidFill>
                <a:effectLst/>
                <a:latin typeface="Times New Roman" pitchFamily="18" charset="0"/>
                <a:ea typeface="新細明體" pitchFamily="18" charset="-120"/>
                <a:cs typeface="+mn-cs"/>
              </a:rPr>
              <a:t>創造點子</a:t>
            </a:r>
            <a:r>
              <a:rPr kumimoji="1" lang="zh-TW" altLang="en-US" sz="1200" b="0" i="0" u="sng" kern="1200" dirty="0" smtClean="0">
                <a:solidFill>
                  <a:schemeClr val="tx1"/>
                </a:solidFill>
                <a:effectLst/>
                <a:latin typeface="Times New Roman" pitchFamily="18" charset="0"/>
                <a:ea typeface="新細明體" pitchFamily="18" charset="-120"/>
                <a:cs typeface="+mn-cs"/>
              </a:rPr>
              <a:t>，</a:t>
            </a:r>
            <a:r>
              <a:rPr kumimoji="1" lang="zh-TW" altLang="en-US" sz="1200" b="0" i="0" u="sng" strike="noStrike" kern="1200" dirty="0" smtClean="0">
                <a:solidFill>
                  <a:schemeClr val="tx1"/>
                </a:solidFill>
                <a:effectLst/>
                <a:latin typeface="Times New Roman" pitchFamily="18" charset="0"/>
                <a:ea typeface="新細明體" pitchFamily="18" charset="-120"/>
                <a:cs typeface="+mn-cs"/>
              </a:rPr>
              <a:t>帶兵作戰的本領</a:t>
            </a:r>
            <a:r>
              <a:rPr kumimoji="1" lang="zh-TW" altLang="en-US" sz="1200" b="0" i="0" u="sng" kern="1200" dirty="0" smtClean="0">
                <a:solidFill>
                  <a:schemeClr val="tx1"/>
                </a:solidFill>
                <a:effectLst/>
                <a:latin typeface="Times New Roman" pitchFamily="18" charset="0"/>
                <a:ea typeface="新細明體" pitchFamily="18" charset="-120"/>
                <a:cs typeface="+mn-cs"/>
              </a:rPr>
              <a:t>，</a:t>
            </a:r>
            <a:r>
              <a:rPr kumimoji="1" lang="zh-TW" altLang="en-US" sz="1200" b="0" i="0" u="sng" strike="noStrike" kern="1200" dirty="0" smtClean="0">
                <a:solidFill>
                  <a:schemeClr val="tx1"/>
                </a:solidFill>
                <a:effectLst/>
                <a:latin typeface="Times New Roman" pitchFamily="18" charset="0"/>
                <a:ea typeface="新細明體" pitchFamily="18" charset="-120"/>
                <a:cs typeface="+mn-cs"/>
              </a:rPr>
              <a:t>也比不上從前六國的謀士將領</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然而成功失敗完全改變</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功業的大小恰恰相反</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假如拿殽山以東諸國和陳涉來量長短比大小</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比較權勢力量</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根本不能相提並論</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然而秦憑藉小小的雍州地方</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到取得帝王的權勢</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和其他八州的土地</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而使各國諸侯來朝</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長達一百多年</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此後秦始皇把天下當作一家所有</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把殽山</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函谷關當作自家宮牆</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但是</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一個小混混發難</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秦朝就消風了</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二世子嬰死在項羽手中</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被天下人笑到脫褲</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這到底是什麼情形</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由於不知施行仁義</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同時</a:t>
            </a:r>
            <a:r>
              <a:rPr kumimoji="1" lang="zh-TW" alt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u="none" strike="noStrike" kern="1200" dirty="0" smtClean="0">
                <a:solidFill>
                  <a:schemeClr val="tx1"/>
                </a:solidFill>
                <a:effectLst/>
                <a:latin typeface="Times New Roman" pitchFamily="18" charset="0"/>
                <a:ea typeface="新細明體" pitchFamily="18" charset="-120"/>
                <a:cs typeface="+mn-cs"/>
              </a:rPr>
              <a:t>進攻和防守的情勢也改變了</a:t>
            </a:r>
            <a:r>
              <a:rPr kumimoji="1" lang="zh-TW" altLang="en-US" sz="1200" b="0" i="0" kern="1200" dirty="0" smtClean="0">
                <a:solidFill>
                  <a:schemeClr val="tx1"/>
                </a:solidFill>
                <a:effectLst/>
                <a:latin typeface="Times New Roman" pitchFamily="18" charset="0"/>
                <a:ea typeface="新細明體" pitchFamily="18" charset="-120"/>
                <a:cs typeface="+mn-cs"/>
              </a:rPr>
              <a:t>。</a:t>
            </a:r>
            <a:endParaRPr lang="zh-TW" altLang="en-US" dirty="0"/>
          </a:p>
        </p:txBody>
      </p:sp>
      <p:sp>
        <p:nvSpPr>
          <p:cNvPr id="4" name="投影片編號版面配置區 3"/>
          <p:cNvSpPr>
            <a:spLocks noGrp="1"/>
          </p:cNvSpPr>
          <p:nvPr>
            <p:ph type="sldNum" sz="quarter" idx="10"/>
          </p:nvPr>
        </p:nvSpPr>
        <p:spPr/>
        <p:txBody>
          <a:bodyPr/>
          <a:lstStyle/>
          <a:p>
            <a:pPr>
              <a:defRPr/>
            </a:pPr>
            <a:fld id="{119AB9C6-3BEC-4C77-A3C5-F57F9BA9B1FF}" type="slidenum">
              <a:rPr lang="zh-TW" altLang="en-US" smtClean="0"/>
              <a:pPr>
                <a:defRPr/>
              </a:pPr>
              <a:t>1</a:t>
            </a:fld>
            <a:endParaRPr lang="en-US" altLang="zh-TW"/>
          </a:p>
        </p:txBody>
      </p:sp>
    </p:spTree>
    <p:extLst>
      <p:ext uri="{BB962C8B-B14F-4D97-AF65-F5344CB8AC3E}">
        <p14:creationId xmlns:p14="http://schemas.microsoft.com/office/powerpoint/2010/main" val="2269644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t>
            </a:r>
            <a:endParaRPr lang="zh-TW" altLang="en-US" dirty="0"/>
          </a:p>
        </p:txBody>
      </p:sp>
      <p:sp>
        <p:nvSpPr>
          <p:cNvPr id="4" name="投影片編號版面配置區 3"/>
          <p:cNvSpPr>
            <a:spLocks noGrp="1"/>
          </p:cNvSpPr>
          <p:nvPr>
            <p:ph type="sldNum" sz="quarter" idx="10"/>
          </p:nvPr>
        </p:nvSpPr>
        <p:spPr/>
        <p:txBody>
          <a:bodyPr/>
          <a:lstStyle/>
          <a:p>
            <a:pPr>
              <a:defRPr/>
            </a:pPr>
            <a:fld id="{119AB9C6-3BEC-4C77-A3C5-F57F9BA9B1FF}" type="slidenum">
              <a:rPr lang="zh-TW" altLang="en-US" smtClean="0"/>
              <a:pPr>
                <a:defRPr/>
              </a:pPr>
              <a:t>17</a:t>
            </a:fld>
            <a:endParaRPr lang="en-US" altLang="zh-TW"/>
          </a:p>
        </p:txBody>
      </p:sp>
    </p:spTree>
    <p:extLst>
      <p:ext uri="{BB962C8B-B14F-4D97-AF65-F5344CB8AC3E}">
        <p14:creationId xmlns:p14="http://schemas.microsoft.com/office/powerpoint/2010/main" val="1341420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19AB9C6-3BEC-4C77-A3C5-F57F9BA9B1FF}" type="slidenum">
              <a:rPr lang="zh-TW" altLang="en-US" smtClean="0"/>
              <a:pPr>
                <a:defRPr/>
              </a:pPr>
              <a:t>23</a:t>
            </a:fld>
            <a:endParaRPr lang="en-US" altLang="zh-TW"/>
          </a:p>
        </p:txBody>
      </p:sp>
    </p:spTree>
    <p:extLst>
      <p:ext uri="{BB962C8B-B14F-4D97-AF65-F5344CB8AC3E}">
        <p14:creationId xmlns:p14="http://schemas.microsoft.com/office/powerpoint/2010/main" val="2018449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圖像版面配置區 1"/>
          <p:cNvSpPr>
            <a:spLocks noGrp="1" noRot="1" noChangeAspect="1" noTextEdit="1"/>
          </p:cNvSpPr>
          <p:nvPr>
            <p:ph type="sldImg"/>
          </p:nvPr>
        </p:nvSpPr>
        <p:spPr>
          <a:ln/>
        </p:spPr>
      </p:sp>
      <p:sp>
        <p:nvSpPr>
          <p:cNvPr id="552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553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12735" indent="-274251" eaLnBrk="0" hangingPunct="0">
              <a:spcBef>
                <a:spcPct val="30000"/>
              </a:spcBef>
              <a:defRPr kumimoji="1" sz="1200">
                <a:solidFill>
                  <a:schemeClr val="tx1"/>
                </a:solidFill>
                <a:latin typeface="Times New Roman" pitchFamily="18" charset="0"/>
                <a:ea typeface="新細明體" pitchFamily="18" charset="-120"/>
              </a:defRPr>
            </a:lvl2pPr>
            <a:lvl3pPr marL="1098600" indent="-218445" eaLnBrk="0" hangingPunct="0">
              <a:spcBef>
                <a:spcPct val="30000"/>
              </a:spcBef>
              <a:defRPr kumimoji="1" sz="1200">
                <a:solidFill>
                  <a:schemeClr val="tx1"/>
                </a:solidFill>
                <a:latin typeface="Times New Roman" pitchFamily="18" charset="0"/>
                <a:ea typeface="新細明體" pitchFamily="18" charset="-120"/>
              </a:defRPr>
            </a:lvl3pPr>
            <a:lvl4pPr marL="1537083" indent="-218445" eaLnBrk="0" hangingPunct="0">
              <a:spcBef>
                <a:spcPct val="30000"/>
              </a:spcBef>
              <a:defRPr kumimoji="1" sz="1200">
                <a:solidFill>
                  <a:schemeClr val="tx1"/>
                </a:solidFill>
                <a:latin typeface="Times New Roman" pitchFamily="18" charset="0"/>
                <a:ea typeface="新細明體" pitchFamily="18" charset="-120"/>
              </a:defRPr>
            </a:lvl4pPr>
            <a:lvl5pPr marL="1977161" indent="-218445" eaLnBrk="0" hangingPunct="0">
              <a:spcBef>
                <a:spcPct val="30000"/>
              </a:spcBef>
              <a:defRPr kumimoji="1" sz="1200">
                <a:solidFill>
                  <a:schemeClr val="tx1"/>
                </a:solidFill>
                <a:latin typeface="Times New Roman" pitchFamily="18" charset="0"/>
                <a:ea typeface="新細明體" pitchFamily="18" charset="-120"/>
              </a:defRPr>
            </a:lvl5pPr>
            <a:lvl6pPr marL="2436373"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895585"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354796"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14008"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7EC57B39-A9AD-48B0-B5C5-0CB13E9765B6}" type="slidenum">
              <a:rPr lang="en-US" altLang="zh-TW" sz="1300">
                <a:latin typeface="Arial" charset="0"/>
              </a:rPr>
              <a:pPr eaLnBrk="1" hangingPunct="1">
                <a:spcBef>
                  <a:spcPct val="0"/>
                </a:spcBef>
              </a:pPr>
              <a:t>24</a:t>
            </a:fld>
            <a:endParaRPr lang="en-US" altLang="zh-TW" sz="1300">
              <a:latin typeface="Arial" charset="0"/>
            </a:endParaRPr>
          </a:p>
        </p:txBody>
      </p:sp>
    </p:spTree>
    <p:extLst>
      <p:ext uri="{BB962C8B-B14F-4D97-AF65-F5344CB8AC3E}">
        <p14:creationId xmlns:p14="http://schemas.microsoft.com/office/powerpoint/2010/main" val="2117864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圖像版面配置區 1"/>
          <p:cNvSpPr>
            <a:spLocks noGrp="1" noRot="1" noChangeAspect="1" noTextEdit="1"/>
          </p:cNvSpPr>
          <p:nvPr>
            <p:ph type="sldImg"/>
          </p:nvPr>
        </p:nvSpPr>
        <p:spPr>
          <a:ln/>
        </p:spPr>
      </p:sp>
      <p:sp>
        <p:nvSpPr>
          <p:cNvPr id="552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553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12735" indent="-274251" eaLnBrk="0" hangingPunct="0">
              <a:spcBef>
                <a:spcPct val="30000"/>
              </a:spcBef>
              <a:defRPr kumimoji="1" sz="1200">
                <a:solidFill>
                  <a:schemeClr val="tx1"/>
                </a:solidFill>
                <a:latin typeface="Times New Roman" pitchFamily="18" charset="0"/>
                <a:ea typeface="新細明體" pitchFamily="18" charset="-120"/>
              </a:defRPr>
            </a:lvl2pPr>
            <a:lvl3pPr marL="1098600" indent="-218445" eaLnBrk="0" hangingPunct="0">
              <a:spcBef>
                <a:spcPct val="30000"/>
              </a:spcBef>
              <a:defRPr kumimoji="1" sz="1200">
                <a:solidFill>
                  <a:schemeClr val="tx1"/>
                </a:solidFill>
                <a:latin typeface="Times New Roman" pitchFamily="18" charset="0"/>
                <a:ea typeface="新細明體" pitchFamily="18" charset="-120"/>
              </a:defRPr>
            </a:lvl3pPr>
            <a:lvl4pPr marL="1537083" indent="-218445" eaLnBrk="0" hangingPunct="0">
              <a:spcBef>
                <a:spcPct val="30000"/>
              </a:spcBef>
              <a:defRPr kumimoji="1" sz="1200">
                <a:solidFill>
                  <a:schemeClr val="tx1"/>
                </a:solidFill>
                <a:latin typeface="Times New Roman" pitchFamily="18" charset="0"/>
                <a:ea typeface="新細明體" pitchFamily="18" charset="-120"/>
              </a:defRPr>
            </a:lvl4pPr>
            <a:lvl5pPr marL="1977161" indent="-218445" eaLnBrk="0" hangingPunct="0">
              <a:spcBef>
                <a:spcPct val="30000"/>
              </a:spcBef>
              <a:defRPr kumimoji="1" sz="1200">
                <a:solidFill>
                  <a:schemeClr val="tx1"/>
                </a:solidFill>
                <a:latin typeface="Times New Roman" pitchFamily="18" charset="0"/>
                <a:ea typeface="新細明體" pitchFamily="18" charset="-120"/>
              </a:defRPr>
            </a:lvl5pPr>
            <a:lvl6pPr marL="2436373"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895585"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354796"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14008"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7EC57B39-A9AD-48B0-B5C5-0CB13E9765B6}" type="slidenum">
              <a:rPr lang="en-US" altLang="zh-TW" sz="1300">
                <a:latin typeface="Arial" charset="0"/>
              </a:rPr>
              <a:pPr eaLnBrk="1" hangingPunct="1">
                <a:spcBef>
                  <a:spcPct val="0"/>
                </a:spcBef>
              </a:pPr>
              <a:t>29</a:t>
            </a:fld>
            <a:endParaRPr lang="en-US" altLang="zh-TW" sz="1300">
              <a:latin typeface="Arial" charset="0"/>
            </a:endParaRPr>
          </a:p>
        </p:txBody>
      </p:sp>
    </p:spTree>
    <p:extLst>
      <p:ext uri="{BB962C8B-B14F-4D97-AF65-F5344CB8AC3E}">
        <p14:creationId xmlns:p14="http://schemas.microsoft.com/office/powerpoint/2010/main" val="1913869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defTabSz="907085">
              <a:defRPr/>
            </a:pPr>
            <a:r>
              <a:rPr lang="zh-TW" altLang="en-US" dirty="0"/>
              <a:t>超多項式時間：</a:t>
            </a:r>
            <a:r>
              <a:rPr lang="en-US" altLang="zh-TW" dirty="0"/>
              <a:t>O(</a:t>
            </a:r>
            <a:r>
              <a:rPr lang="en-US" altLang="zh-TW" dirty="0" err="1"/>
              <a:t>c^f</a:t>
            </a:r>
            <a:r>
              <a:rPr lang="en-US" altLang="zh-TW" dirty="0"/>
              <a:t>(n))</a:t>
            </a:r>
            <a:r>
              <a:rPr lang="zh-TW" altLang="en-US" dirty="0"/>
              <a:t>，其中</a:t>
            </a:r>
            <a:r>
              <a:rPr lang="en-US" altLang="zh-TW" dirty="0"/>
              <a:t>c</a:t>
            </a:r>
            <a:r>
              <a:rPr lang="zh-TW" altLang="en-US" dirty="0"/>
              <a:t>為大於</a:t>
            </a:r>
            <a:r>
              <a:rPr lang="en-US" altLang="zh-TW" dirty="0"/>
              <a:t>1</a:t>
            </a:r>
            <a:r>
              <a:rPr lang="zh-TW" altLang="en-US" dirty="0"/>
              <a:t>的常數，</a:t>
            </a:r>
            <a:r>
              <a:rPr lang="en-US" altLang="zh-TW" dirty="0"/>
              <a:t>f(n)</a:t>
            </a:r>
            <a:r>
              <a:rPr lang="zh-TW" altLang="en-US" dirty="0"/>
              <a:t>大於常數，小於線性。</a:t>
            </a:r>
          </a:p>
          <a:p>
            <a:endParaRPr lang="zh-TW" altLang="en-US" dirty="0"/>
          </a:p>
        </p:txBody>
      </p:sp>
      <p:sp>
        <p:nvSpPr>
          <p:cNvPr id="4" name="投影片編號版面配置區 3"/>
          <p:cNvSpPr>
            <a:spLocks noGrp="1"/>
          </p:cNvSpPr>
          <p:nvPr>
            <p:ph type="sldNum" sz="quarter" idx="10"/>
          </p:nvPr>
        </p:nvSpPr>
        <p:spPr/>
        <p:txBody>
          <a:bodyPr/>
          <a:lstStyle/>
          <a:p>
            <a:pPr>
              <a:defRPr/>
            </a:pPr>
            <a:fld id="{01D0F7EA-42DD-4602-9483-1B3AEE295916}" type="slidenum">
              <a:rPr lang="zh-TW" altLang="en-US" smtClean="0"/>
              <a:pPr>
                <a:defRPr/>
              </a:pPr>
              <a:t>35</a:t>
            </a:fld>
            <a:endParaRPr lang="en-US" altLang="zh-TW"/>
          </a:p>
        </p:txBody>
      </p:sp>
    </p:spTree>
    <p:extLst>
      <p:ext uri="{BB962C8B-B14F-4D97-AF65-F5344CB8AC3E}">
        <p14:creationId xmlns:p14="http://schemas.microsoft.com/office/powerpoint/2010/main" val="640057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圖像版面配置區 1"/>
          <p:cNvSpPr>
            <a:spLocks noGrp="1" noRot="1" noChangeAspect="1" noTextEdit="1"/>
          </p:cNvSpPr>
          <p:nvPr>
            <p:ph type="sldImg"/>
          </p:nvPr>
        </p:nvSpPr>
        <p:spPr>
          <a:ln/>
        </p:spPr>
      </p:sp>
      <p:sp>
        <p:nvSpPr>
          <p:cNvPr id="552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553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12735" indent="-274251" eaLnBrk="0" hangingPunct="0">
              <a:spcBef>
                <a:spcPct val="30000"/>
              </a:spcBef>
              <a:defRPr kumimoji="1" sz="1200">
                <a:solidFill>
                  <a:schemeClr val="tx1"/>
                </a:solidFill>
                <a:latin typeface="Times New Roman" pitchFamily="18" charset="0"/>
                <a:ea typeface="新細明體" pitchFamily="18" charset="-120"/>
              </a:defRPr>
            </a:lvl2pPr>
            <a:lvl3pPr marL="1098600" indent="-218445" eaLnBrk="0" hangingPunct="0">
              <a:spcBef>
                <a:spcPct val="30000"/>
              </a:spcBef>
              <a:defRPr kumimoji="1" sz="1200">
                <a:solidFill>
                  <a:schemeClr val="tx1"/>
                </a:solidFill>
                <a:latin typeface="Times New Roman" pitchFamily="18" charset="0"/>
                <a:ea typeface="新細明體" pitchFamily="18" charset="-120"/>
              </a:defRPr>
            </a:lvl3pPr>
            <a:lvl4pPr marL="1537083" indent="-218445" eaLnBrk="0" hangingPunct="0">
              <a:spcBef>
                <a:spcPct val="30000"/>
              </a:spcBef>
              <a:defRPr kumimoji="1" sz="1200">
                <a:solidFill>
                  <a:schemeClr val="tx1"/>
                </a:solidFill>
                <a:latin typeface="Times New Roman" pitchFamily="18" charset="0"/>
                <a:ea typeface="新細明體" pitchFamily="18" charset="-120"/>
              </a:defRPr>
            </a:lvl4pPr>
            <a:lvl5pPr marL="1977161" indent="-218445" eaLnBrk="0" hangingPunct="0">
              <a:spcBef>
                <a:spcPct val="30000"/>
              </a:spcBef>
              <a:defRPr kumimoji="1" sz="1200">
                <a:solidFill>
                  <a:schemeClr val="tx1"/>
                </a:solidFill>
                <a:latin typeface="Times New Roman" pitchFamily="18" charset="0"/>
                <a:ea typeface="新細明體" pitchFamily="18" charset="-120"/>
              </a:defRPr>
            </a:lvl5pPr>
            <a:lvl6pPr marL="2436373"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895585"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354796"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14008"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7EC57B39-A9AD-48B0-B5C5-0CB13E9765B6}" type="slidenum">
              <a:rPr lang="en-US" altLang="zh-TW" sz="1300">
                <a:latin typeface="Arial" charset="0"/>
              </a:rPr>
              <a:pPr eaLnBrk="1" hangingPunct="1">
                <a:spcBef>
                  <a:spcPct val="0"/>
                </a:spcBef>
              </a:pPr>
              <a:t>41</a:t>
            </a:fld>
            <a:endParaRPr lang="en-US" altLang="zh-TW" sz="1300">
              <a:latin typeface="Arial" charset="0"/>
            </a:endParaRPr>
          </a:p>
        </p:txBody>
      </p:sp>
    </p:spTree>
    <p:extLst>
      <p:ext uri="{BB962C8B-B14F-4D97-AF65-F5344CB8AC3E}">
        <p14:creationId xmlns:p14="http://schemas.microsoft.com/office/powerpoint/2010/main" val="407929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Source: http://stackoverflow.com/questions/19647658/what-is-pseudopolynomial-time-how-does-it-differ-from-polynomial-time</a:t>
            </a:r>
          </a:p>
          <a:p>
            <a:endParaRPr lang="en-US" altLang="zh-TW" dirty="0"/>
          </a:p>
          <a:p>
            <a:r>
              <a:rPr lang="en-US" altLang="zh-TW" dirty="0"/>
              <a:t>The size of the input to a problem is the number of bits required to write out that input.</a:t>
            </a:r>
          </a:p>
          <a:p>
            <a:endParaRPr lang="en-US" altLang="zh-TW" dirty="0"/>
          </a:p>
          <a:p>
            <a:r>
              <a:rPr lang="en-US" altLang="zh-TW" dirty="0"/>
              <a:t>For example, if the input to a sorting algorithm is an array of 32-bit integers, then the size of the input would be 32n, where n is the number of entries in the array. </a:t>
            </a:r>
          </a:p>
          <a:p>
            <a:endParaRPr lang="en-US" altLang="zh-TW" dirty="0"/>
          </a:p>
          <a:p>
            <a:r>
              <a:rPr lang="en-US" altLang="zh-TW" dirty="0"/>
              <a:t> If you use something like selection sort to do this, the runtime, as a function of the number of input elements in the array, will be O(n</a:t>
            </a:r>
            <a:r>
              <a:rPr lang="en-US" altLang="zh-TW" baseline="30000" dirty="0"/>
              <a:t>2</a:t>
            </a:r>
            <a:r>
              <a:rPr lang="en-US" altLang="zh-TW" dirty="0"/>
              <a:t>). But how does n, the number of elements in the input array, correspond to the </a:t>
            </a:r>
            <a:r>
              <a:rPr lang="en-US" altLang="zh-TW" dirty="0" err="1"/>
              <a:t>the</a:t>
            </a:r>
            <a:r>
              <a:rPr lang="en-US" altLang="zh-TW" dirty="0"/>
              <a:t> number of bits of input? As mentioned earlier, the number of bits of input will be x = 32n. Therefore, if we express the runtime of the algorithm in terms of x rather than n, we get that the runtime is O(x</a:t>
            </a:r>
            <a:r>
              <a:rPr lang="en-US" altLang="zh-TW" baseline="30000" dirty="0"/>
              <a:t>2</a:t>
            </a:r>
            <a:r>
              <a:rPr lang="en-US" altLang="zh-TW" dirty="0"/>
              <a:t>), and so the algorithm runs in polynomial time.</a:t>
            </a:r>
          </a:p>
          <a:p>
            <a:endParaRPr lang="en-US" altLang="zh-TW" dirty="0"/>
          </a:p>
          <a:p>
            <a:r>
              <a:rPr lang="en-US" altLang="zh-TW" dirty="0"/>
              <a:t>Things break down, however, when we start talking about algorithms that operate on numbers. Let's consider the problem of testing whether a number is prime or not. Given a number n, you can test if n is prime using the following algorithm:</a:t>
            </a:r>
          </a:p>
          <a:p>
            <a:r>
              <a:rPr lang="en-US" altLang="zh-TW" dirty="0" smtClean="0"/>
              <a:t>function </a:t>
            </a:r>
            <a:r>
              <a:rPr lang="en-US" altLang="zh-TW" dirty="0" err="1" smtClean="0"/>
              <a:t>isPrime</a:t>
            </a:r>
            <a:r>
              <a:rPr lang="en-US" altLang="zh-TW" dirty="0" smtClean="0"/>
              <a:t>(n): for </a:t>
            </a:r>
            <a:r>
              <a:rPr lang="en-US" altLang="zh-TW" dirty="0" err="1" smtClean="0"/>
              <a:t>i</a:t>
            </a:r>
            <a:r>
              <a:rPr lang="en-US" altLang="zh-TW" dirty="0" smtClean="0"/>
              <a:t> from 2 to n - 1: if (n mod </a:t>
            </a:r>
            <a:r>
              <a:rPr lang="en-US" altLang="zh-TW" dirty="0" err="1" smtClean="0"/>
              <a:t>i</a:t>
            </a:r>
            <a:r>
              <a:rPr lang="en-US" altLang="zh-TW" dirty="0" smtClean="0"/>
              <a:t>) = 0, return false return true </a:t>
            </a:r>
            <a:r>
              <a:rPr lang="en-US" altLang="zh-TW" dirty="0"/>
              <a:t>So what's the time complexity of this code? Well, that inner loop runs O(n) times and each time does some amount of work to compute n mod </a:t>
            </a:r>
            <a:r>
              <a:rPr lang="en-US" altLang="zh-TW" dirty="0" err="1"/>
              <a:t>i</a:t>
            </a:r>
            <a:r>
              <a:rPr lang="en-US" altLang="zh-TW" dirty="0"/>
              <a:t> (as a really conservative upper bound, this can certainly be done in time O(n</a:t>
            </a:r>
            <a:r>
              <a:rPr lang="en-US" altLang="zh-TW" baseline="30000" dirty="0"/>
              <a:t>3</a:t>
            </a:r>
            <a:r>
              <a:rPr lang="en-US" altLang="zh-TW" dirty="0"/>
              <a:t>)). Therefore, this overall algorithm runs in time O(n</a:t>
            </a:r>
            <a:r>
              <a:rPr lang="en-US" altLang="zh-TW" baseline="30000" dirty="0"/>
              <a:t>4</a:t>
            </a:r>
            <a:r>
              <a:rPr lang="en-US" altLang="zh-TW" dirty="0"/>
              <a:t>) and possibly a lot faster.</a:t>
            </a:r>
          </a:p>
          <a:p>
            <a:endParaRPr lang="en-US" altLang="zh-TW" dirty="0" smtClean="0"/>
          </a:p>
          <a:p>
            <a:r>
              <a:rPr lang="en-US" altLang="zh-TW" dirty="0"/>
              <a:t>Unfortunately, we don't. Remember, the formal definition of time complexity talks about the complexity of the algorithm </a:t>
            </a:r>
            <a:r>
              <a:rPr lang="en-US" altLang="zh-TW" b="1" i="1" dirty="0"/>
              <a:t>as a function of the number of bits of input.</a:t>
            </a:r>
            <a:r>
              <a:rPr lang="en-US" altLang="zh-TW" dirty="0"/>
              <a:t> Our algorithm runs in time O(n</a:t>
            </a:r>
            <a:r>
              <a:rPr lang="en-US" altLang="zh-TW" baseline="30000" dirty="0"/>
              <a:t>4</a:t>
            </a:r>
            <a:r>
              <a:rPr lang="en-US" altLang="zh-TW" dirty="0"/>
              <a:t>), but what is that as a function of the number of input bits? Well, writing out the number n takes O(log n) bits. Therefore, if we let x be the number of bits required to write out the input n, the runtime of this algorithm is actually O(2</a:t>
            </a:r>
            <a:r>
              <a:rPr lang="en-US" altLang="zh-TW" baseline="30000" dirty="0"/>
              <a:t>4x</a:t>
            </a:r>
            <a:r>
              <a:rPr lang="en-US" altLang="zh-TW" dirty="0"/>
              <a:t>), which is </a:t>
            </a:r>
            <a:r>
              <a:rPr lang="en-US" altLang="zh-TW" i="1" dirty="0"/>
              <a:t>not</a:t>
            </a:r>
            <a:r>
              <a:rPr lang="en-US" altLang="zh-TW" dirty="0"/>
              <a:t> a polynomial in x.</a:t>
            </a:r>
            <a:endParaRPr lang="zh-TW" altLang="en-US" dirty="0"/>
          </a:p>
        </p:txBody>
      </p:sp>
      <p:sp>
        <p:nvSpPr>
          <p:cNvPr id="4" name="投影片編號版面配置區 3"/>
          <p:cNvSpPr>
            <a:spLocks noGrp="1"/>
          </p:cNvSpPr>
          <p:nvPr>
            <p:ph type="sldNum" sz="quarter" idx="10"/>
          </p:nvPr>
        </p:nvSpPr>
        <p:spPr/>
        <p:txBody>
          <a:bodyPr/>
          <a:lstStyle/>
          <a:p>
            <a:pPr>
              <a:defRPr/>
            </a:pPr>
            <a:fld id="{01D0F7EA-42DD-4602-9483-1B3AEE295916}" type="slidenum">
              <a:rPr lang="zh-TW" altLang="en-US" smtClean="0"/>
              <a:pPr>
                <a:defRPr/>
              </a:pPr>
              <a:t>42</a:t>
            </a:fld>
            <a:endParaRPr lang="en-US" altLang="zh-TW"/>
          </a:p>
        </p:txBody>
      </p:sp>
    </p:spTree>
    <p:extLst>
      <p:ext uri="{BB962C8B-B14F-4D97-AF65-F5344CB8AC3E}">
        <p14:creationId xmlns:p14="http://schemas.microsoft.com/office/powerpoint/2010/main" val="236287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圖像版面配置區 1"/>
          <p:cNvSpPr>
            <a:spLocks noGrp="1" noRot="1" noChangeAspect="1" noTextEdit="1"/>
          </p:cNvSpPr>
          <p:nvPr>
            <p:ph type="sldImg"/>
          </p:nvPr>
        </p:nvSpPr>
        <p:spPr>
          <a:ln/>
        </p:spPr>
      </p:sp>
      <p:sp>
        <p:nvSpPr>
          <p:cNvPr id="552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553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12735" indent="-274251" eaLnBrk="0" hangingPunct="0">
              <a:spcBef>
                <a:spcPct val="30000"/>
              </a:spcBef>
              <a:defRPr kumimoji="1" sz="1200">
                <a:solidFill>
                  <a:schemeClr val="tx1"/>
                </a:solidFill>
                <a:latin typeface="Times New Roman" pitchFamily="18" charset="0"/>
                <a:ea typeface="新細明體" pitchFamily="18" charset="-120"/>
              </a:defRPr>
            </a:lvl2pPr>
            <a:lvl3pPr marL="1098600" indent="-218445" eaLnBrk="0" hangingPunct="0">
              <a:spcBef>
                <a:spcPct val="30000"/>
              </a:spcBef>
              <a:defRPr kumimoji="1" sz="1200">
                <a:solidFill>
                  <a:schemeClr val="tx1"/>
                </a:solidFill>
                <a:latin typeface="Times New Roman" pitchFamily="18" charset="0"/>
                <a:ea typeface="新細明體" pitchFamily="18" charset="-120"/>
              </a:defRPr>
            </a:lvl3pPr>
            <a:lvl4pPr marL="1537083" indent="-218445" eaLnBrk="0" hangingPunct="0">
              <a:spcBef>
                <a:spcPct val="30000"/>
              </a:spcBef>
              <a:defRPr kumimoji="1" sz="1200">
                <a:solidFill>
                  <a:schemeClr val="tx1"/>
                </a:solidFill>
                <a:latin typeface="Times New Roman" pitchFamily="18" charset="0"/>
                <a:ea typeface="新細明體" pitchFamily="18" charset="-120"/>
              </a:defRPr>
            </a:lvl4pPr>
            <a:lvl5pPr marL="1977161" indent="-218445" eaLnBrk="0" hangingPunct="0">
              <a:spcBef>
                <a:spcPct val="30000"/>
              </a:spcBef>
              <a:defRPr kumimoji="1" sz="1200">
                <a:solidFill>
                  <a:schemeClr val="tx1"/>
                </a:solidFill>
                <a:latin typeface="Times New Roman" pitchFamily="18" charset="0"/>
                <a:ea typeface="新細明體" pitchFamily="18" charset="-120"/>
              </a:defRPr>
            </a:lvl5pPr>
            <a:lvl6pPr marL="2436373"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895585"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354796"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14008"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7EC57B39-A9AD-48B0-B5C5-0CB13E9765B6}" type="slidenum">
              <a:rPr lang="en-US" altLang="zh-TW" sz="1300">
                <a:latin typeface="Arial" charset="0"/>
              </a:rPr>
              <a:pPr eaLnBrk="1" hangingPunct="1">
                <a:spcBef>
                  <a:spcPct val="0"/>
                </a:spcBef>
              </a:pPr>
              <a:t>44</a:t>
            </a:fld>
            <a:endParaRPr lang="en-US" altLang="zh-TW" sz="1300">
              <a:latin typeface="Arial" charset="0"/>
            </a:endParaRPr>
          </a:p>
        </p:txBody>
      </p:sp>
    </p:spTree>
    <p:extLst>
      <p:ext uri="{BB962C8B-B14F-4D97-AF65-F5344CB8AC3E}">
        <p14:creationId xmlns:p14="http://schemas.microsoft.com/office/powerpoint/2010/main" val="1576579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01D0F7EA-42DD-4602-9483-1B3AEE295916}" type="slidenum">
              <a:rPr lang="zh-TW" altLang="en-US" smtClean="0"/>
              <a:pPr>
                <a:defRPr/>
              </a:pPr>
              <a:t>45</a:t>
            </a:fld>
            <a:endParaRPr lang="en-US" altLang="zh-TW"/>
          </a:p>
        </p:txBody>
      </p:sp>
    </p:spTree>
    <p:extLst>
      <p:ext uri="{BB962C8B-B14F-4D97-AF65-F5344CB8AC3E}">
        <p14:creationId xmlns:p14="http://schemas.microsoft.com/office/powerpoint/2010/main" val="1308825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圖像版面配置區 1"/>
          <p:cNvSpPr>
            <a:spLocks noGrp="1" noRot="1" noChangeAspect="1" noTextEdit="1"/>
          </p:cNvSpPr>
          <p:nvPr>
            <p:ph type="sldImg"/>
          </p:nvPr>
        </p:nvSpPr>
        <p:spPr>
          <a:ln/>
        </p:spPr>
      </p:sp>
      <p:sp>
        <p:nvSpPr>
          <p:cNvPr id="552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553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12735" indent="-274251" eaLnBrk="0" hangingPunct="0">
              <a:spcBef>
                <a:spcPct val="30000"/>
              </a:spcBef>
              <a:defRPr kumimoji="1" sz="1200">
                <a:solidFill>
                  <a:schemeClr val="tx1"/>
                </a:solidFill>
                <a:latin typeface="Times New Roman" pitchFamily="18" charset="0"/>
                <a:ea typeface="新細明體" pitchFamily="18" charset="-120"/>
              </a:defRPr>
            </a:lvl2pPr>
            <a:lvl3pPr marL="1098600" indent="-218445" eaLnBrk="0" hangingPunct="0">
              <a:spcBef>
                <a:spcPct val="30000"/>
              </a:spcBef>
              <a:defRPr kumimoji="1" sz="1200">
                <a:solidFill>
                  <a:schemeClr val="tx1"/>
                </a:solidFill>
                <a:latin typeface="Times New Roman" pitchFamily="18" charset="0"/>
                <a:ea typeface="新細明體" pitchFamily="18" charset="-120"/>
              </a:defRPr>
            </a:lvl3pPr>
            <a:lvl4pPr marL="1537083" indent="-218445" eaLnBrk="0" hangingPunct="0">
              <a:spcBef>
                <a:spcPct val="30000"/>
              </a:spcBef>
              <a:defRPr kumimoji="1" sz="1200">
                <a:solidFill>
                  <a:schemeClr val="tx1"/>
                </a:solidFill>
                <a:latin typeface="Times New Roman" pitchFamily="18" charset="0"/>
                <a:ea typeface="新細明體" pitchFamily="18" charset="-120"/>
              </a:defRPr>
            </a:lvl4pPr>
            <a:lvl5pPr marL="1977161" indent="-218445" eaLnBrk="0" hangingPunct="0">
              <a:spcBef>
                <a:spcPct val="30000"/>
              </a:spcBef>
              <a:defRPr kumimoji="1" sz="1200">
                <a:solidFill>
                  <a:schemeClr val="tx1"/>
                </a:solidFill>
                <a:latin typeface="Times New Roman" pitchFamily="18" charset="0"/>
                <a:ea typeface="新細明體" pitchFamily="18" charset="-120"/>
              </a:defRPr>
            </a:lvl5pPr>
            <a:lvl6pPr marL="2436373"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895585"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354796"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14008"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7EC57B39-A9AD-48B0-B5C5-0CB13E9765B6}" type="slidenum">
              <a:rPr lang="en-US" altLang="zh-TW" sz="1300">
                <a:latin typeface="Arial" charset="0"/>
              </a:rPr>
              <a:pPr eaLnBrk="1" hangingPunct="1">
                <a:spcBef>
                  <a:spcPct val="0"/>
                </a:spcBef>
              </a:pPr>
              <a:t>47</a:t>
            </a:fld>
            <a:endParaRPr lang="en-US" altLang="zh-TW" sz="1300">
              <a:latin typeface="Arial" charset="0"/>
            </a:endParaRPr>
          </a:p>
        </p:txBody>
      </p:sp>
    </p:spTree>
    <p:extLst>
      <p:ext uri="{BB962C8B-B14F-4D97-AF65-F5344CB8AC3E}">
        <p14:creationId xmlns:p14="http://schemas.microsoft.com/office/powerpoint/2010/main" val="144117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圖像版面配置區 1"/>
          <p:cNvSpPr>
            <a:spLocks noGrp="1" noRot="1" noChangeAspect="1" noTextEdit="1"/>
          </p:cNvSpPr>
          <p:nvPr>
            <p:ph type="sldImg"/>
          </p:nvPr>
        </p:nvSpPr>
        <p:spPr>
          <a:ln/>
        </p:spPr>
      </p:sp>
      <p:sp>
        <p:nvSpPr>
          <p:cNvPr id="552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553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12735" indent="-274251" eaLnBrk="0" hangingPunct="0">
              <a:spcBef>
                <a:spcPct val="30000"/>
              </a:spcBef>
              <a:defRPr kumimoji="1" sz="1200">
                <a:solidFill>
                  <a:schemeClr val="tx1"/>
                </a:solidFill>
                <a:latin typeface="Times New Roman" pitchFamily="18" charset="0"/>
                <a:ea typeface="新細明體" pitchFamily="18" charset="-120"/>
              </a:defRPr>
            </a:lvl2pPr>
            <a:lvl3pPr marL="1098600" indent="-218445" eaLnBrk="0" hangingPunct="0">
              <a:spcBef>
                <a:spcPct val="30000"/>
              </a:spcBef>
              <a:defRPr kumimoji="1" sz="1200">
                <a:solidFill>
                  <a:schemeClr val="tx1"/>
                </a:solidFill>
                <a:latin typeface="Times New Roman" pitchFamily="18" charset="0"/>
                <a:ea typeface="新細明體" pitchFamily="18" charset="-120"/>
              </a:defRPr>
            </a:lvl3pPr>
            <a:lvl4pPr marL="1537083" indent="-218445" eaLnBrk="0" hangingPunct="0">
              <a:spcBef>
                <a:spcPct val="30000"/>
              </a:spcBef>
              <a:defRPr kumimoji="1" sz="1200">
                <a:solidFill>
                  <a:schemeClr val="tx1"/>
                </a:solidFill>
                <a:latin typeface="Times New Roman" pitchFamily="18" charset="0"/>
                <a:ea typeface="新細明體" pitchFamily="18" charset="-120"/>
              </a:defRPr>
            </a:lvl4pPr>
            <a:lvl5pPr marL="1977161" indent="-218445" eaLnBrk="0" hangingPunct="0">
              <a:spcBef>
                <a:spcPct val="30000"/>
              </a:spcBef>
              <a:defRPr kumimoji="1" sz="1200">
                <a:solidFill>
                  <a:schemeClr val="tx1"/>
                </a:solidFill>
                <a:latin typeface="Times New Roman" pitchFamily="18" charset="0"/>
                <a:ea typeface="新細明體" pitchFamily="18" charset="-120"/>
              </a:defRPr>
            </a:lvl5pPr>
            <a:lvl6pPr marL="2436373"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895585"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354796"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14008"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7EC57B39-A9AD-48B0-B5C5-0CB13E9765B6}" type="slidenum">
              <a:rPr lang="en-US" altLang="zh-TW" sz="1300">
                <a:latin typeface="Arial" charset="0"/>
              </a:rPr>
              <a:pPr eaLnBrk="1" hangingPunct="1">
                <a:spcBef>
                  <a:spcPct val="0"/>
                </a:spcBef>
              </a:pPr>
              <a:t>2</a:t>
            </a:fld>
            <a:endParaRPr lang="en-US" altLang="zh-TW" sz="1300">
              <a:latin typeface="Arial" charset="0"/>
            </a:endParaRPr>
          </a:p>
        </p:txBody>
      </p:sp>
    </p:spTree>
    <p:extLst>
      <p:ext uri="{BB962C8B-B14F-4D97-AF65-F5344CB8AC3E}">
        <p14:creationId xmlns:p14="http://schemas.microsoft.com/office/powerpoint/2010/main" val="3038147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119AB9C6-3BEC-4C77-A3C5-F57F9BA9B1FF}" type="slidenum">
              <a:rPr lang="zh-TW" altLang="en-US" smtClean="0"/>
              <a:pPr>
                <a:defRPr/>
              </a:pPr>
              <a:t>50</a:t>
            </a:fld>
            <a:endParaRPr lang="en-US" altLang="zh-TW"/>
          </a:p>
        </p:txBody>
      </p:sp>
    </p:spTree>
    <p:extLst>
      <p:ext uri="{BB962C8B-B14F-4D97-AF65-F5344CB8AC3E}">
        <p14:creationId xmlns:p14="http://schemas.microsoft.com/office/powerpoint/2010/main" val="476702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19AB9C6-3BEC-4C77-A3C5-F57F9BA9B1FF}" type="slidenum">
              <a:rPr lang="zh-TW" altLang="en-US" smtClean="0"/>
              <a:pPr>
                <a:defRPr/>
              </a:pPr>
              <a:t>5</a:t>
            </a:fld>
            <a:endParaRPr lang="en-US" altLang="zh-TW"/>
          </a:p>
        </p:txBody>
      </p:sp>
    </p:spTree>
    <p:extLst>
      <p:ext uri="{BB962C8B-B14F-4D97-AF65-F5344CB8AC3E}">
        <p14:creationId xmlns:p14="http://schemas.microsoft.com/office/powerpoint/2010/main" val="2640862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圖像版面配置區 1"/>
          <p:cNvSpPr>
            <a:spLocks noGrp="1" noRot="1" noChangeAspect="1" noTextEdit="1"/>
          </p:cNvSpPr>
          <p:nvPr>
            <p:ph type="sldImg"/>
          </p:nvPr>
        </p:nvSpPr>
        <p:spPr>
          <a:ln/>
        </p:spPr>
      </p:sp>
      <p:sp>
        <p:nvSpPr>
          <p:cNvPr id="573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smtClean="0"/>
          </a:p>
        </p:txBody>
      </p:sp>
      <p:sp>
        <p:nvSpPr>
          <p:cNvPr id="5734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12735" indent="-274251" eaLnBrk="0" hangingPunct="0">
              <a:spcBef>
                <a:spcPct val="30000"/>
              </a:spcBef>
              <a:defRPr kumimoji="1" sz="1200">
                <a:solidFill>
                  <a:schemeClr val="tx1"/>
                </a:solidFill>
                <a:latin typeface="Times New Roman" pitchFamily="18" charset="0"/>
                <a:ea typeface="新細明體" pitchFamily="18" charset="-120"/>
              </a:defRPr>
            </a:lvl2pPr>
            <a:lvl3pPr marL="1098600" indent="-218445" eaLnBrk="0" hangingPunct="0">
              <a:spcBef>
                <a:spcPct val="30000"/>
              </a:spcBef>
              <a:defRPr kumimoji="1" sz="1200">
                <a:solidFill>
                  <a:schemeClr val="tx1"/>
                </a:solidFill>
                <a:latin typeface="Times New Roman" pitchFamily="18" charset="0"/>
                <a:ea typeface="新細明體" pitchFamily="18" charset="-120"/>
              </a:defRPr>
            </a:lvl3pPr>
            <a:lvl4pPr marL="1537083" indent="-218445" eaLnBrk="0" hangingPunct="0">
              <a:spcBef>
                <a:spcPct val="30000"/>
              </a:spcBef>
              <a:defRPr kumimoji="1" sz="1200">
                <a:solidFill>
                  <a:schemeClr val="tx1"/>
                </a:solidFill>
                <a:latin typeface="Times New Roman" pitchFamily="18" charset="0"/>
                <a:ea typeface="新細明體" pitchFamily="18" charset="-120"/>
              </a:defRPr>
            </a:lvl4pPr>
            <a:lvl5pPr marL="1977161" indent="-218445" eaLnBrk="0" hangingPunct="0">
              <a:spcBef>
                <a:spcPct val="30000"/>
              </a:spcBef>
              <a:defRPr kumimoji="1" sz="1200">
                <a:solidFill>
                  <a:schemeClr val="tx1"/>
                </a:solidFill>
                <a:latin typeface="Times New Roman" pitchFamily="18" charset="0"/>
                <a:ea typeface="新細明體" pitchFamily="18" charset="-120"/>
              </a:defRPr>
            </a:lvl5pPr>
            <a:lvl6pPr marL="2436373"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895585"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354796"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14008"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2F71F230-5625-4DC1-BAE8-EF00C36E582A}" type="slidenum">
              <a:rPr lang="en-US" altLang="zh-TW" sz="1300">
                <a:latin typeface="Arial" charset="0"/>
              </a:rPr>
              <a:pPr eaLnBrk="1" hangingPunct="1">
                <a:spcBef>
                  <a:spcPct val="0"/>
                </a:spcBef>
              </a:pPr>
              <a:t>8</a:t>
            </a:fld>
            <a:endParaRPr lang="en-US" altLang="zh-TW" sz="1300">
              <a:latin typeface="Arial" charset="0"/>
            </a:endParaRPr>
          </a:p>
        </p:txBody>
      </p:sp>
    </p:spTree>
    <p:extLst>
      <p:ext uri="{BB962C8B-B14F-4D97-AF65-F5344CB8AC3E}">
        <p14:creationId xmlns:p14="http://schemas.microsoft.com/office/powerpoint/2010/main" val="1287312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圖像版面配置區 1"/>
          <p:cNvSpPr>
            <a:spLocks noGrp="1" noRot="1" noChangeAspect="1" noTextEdit="1"/>
          </p:cNvSpPr>
          <p:nvPr>
            <p:ph type="sldImg"/>
          </p:nvPr>
        </p:nvSpPr>
        <p:spPr>
          <a:ln/>
        </p:spPr>
      </p:sp>
      <p:sp>
        <p:nvSpPr>
          <p:cNvPr id="552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553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12735" indent="-274251" eaLnBrk="0" hangingPunct="0">
              <a:spcBef>
                <a:spcPct val="30000"/>
              </a:spcBef>
              <a:defRPr kumimoji="1" sz="1200">
                <a:solidFill>
                  <a:schemeClr val="tx1"/>
                </a:solidFill>
                <a:latin typeface="Times New Roman" pitchFamily="18" charset="0"/>
                <a:ea typeface="新細明體" pitchFamily="18" charset="-120"/>
              </a:defRPr>
            </a:lvl2pPr>
            <a:lvl3pPr marL="1098600" indent="-218445" eaLnBrk="0" hangingPunct="0">
              <a:spcBef>
                <a:spcPct val="30000"/>
              </a:spcBef>
              <a:defRPr kumimoji="1" sz="1200">
                <a:solidFill>
                  <a:schemeClr val="tx1"/>
                </a:solidFill>
                <a:latin typeface="Times New Roman" pitchFamily="18" charset="0"/>
                <a:ea typeface="新細明體" pitchFamily="18" charset="-120"/>
              </a:defRPr>
            </a:lvl3pPr>
            <a:lvl4pPr marL="1537083" indent="-218445" eaLnBrk="0" hangingPunct="0">
              <a:spcBef>
                <a:spcPct val="30000"/>
              </a:spcBef>
              <a:defRPr kumimoji="1" sz="1200">
                <a:solidFill>
                  <a:schemeClr val="tx1"/>
                </a:solidFill>
                <a:latin typeface="Times New Roman" pitchFamily="18" charset="0"/>
                <a:ea typeface="新細明體" pitchFamily="18" charset="-120"/>
              </a:defRPr>
            </a:lvl4pPr>
            <a:lvl5pPr marL="1977161" indent="-218445" eaLnBrk="0" hangingPunct="0">
              <a:spcBef>
                <a:spcPct val="30000"/>
              </a:spcBef>
              <a:defRPr kumimoji="1" sz="1200">
                <a:solidFill>
                  <a:schemeClr val="tx1"/>
                </a:solidFill>
                <a:latin typeface="Times New Roman" pitchFamily="18" charset="0"/>
                <a:ea typeface="新細明體" pitchFamily="18" charset="-120"/>
              </a:defRPr>
            </a:lvl5pPr>
            <a:lvl6pPr marL="2436373"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895585"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354796"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14008" indent="-218445"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7EC57B39-A9AD-48B0-B5C5-0CB13E9765B6}" type="slidenum">
              <a:rPr lang="en-US" altLang="zh-TW" sz="1300">
                <a:latin typeface="Arial" charset="0"/>
              </a:rPr>
              <a:pPr eaLnBrk="1" hangingPunct="1">
                <a:spcBef>
                  <a:spcPct val="0"/>
                </a:spcBef>
              </a:pPr>
              <a:t>9</a:t>
            </a:fld>
            <a:endParaRPr lang="en-US" altLang="zh-TW" sz="1300">
              <a:latin typeface="Arial" charset="0"/>
            </a:endParaRPr>
          </a:p>
        </p:txBody>
      </p:sp>
    </p:spTree>
    <p:extLst>
      <p:ext uri="{BB962C8B-B14F-4D97-AF65-F5344CB8AC3E}">
        <p14:creationId xmlns:p14="http://schemas.microsoft.com/office/powerpoint/2010/main" val="330994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腺嘌呤（</a:t>
            </a:r>
            <a:r>
              <a:rPr lang="en-US" altLang="zh-TW" dirty="0" smtClean="0"/>
              <a:t>A</a:t>
            </a:r>
            <a:r>
              <a:rPr lang="zh-TW" altLang="en-US" dirty="0" smtClean="0"/>
              <a:t>）</a:t>
            </a:r>
          </a:p>
          <a:p>
            <a:r>
              <a:rPr lang="zh-TW" altLang="en-US" dirty="0" smtClean="0"/>
              <a:t>胸腺嘧啶（</a:t>
            </a:r>
            <a:r>
              <a:rPr lang="en-US" altLang="zh-TW" dirty="0" smtClean="0"/>
              <a:t>T</a:t>
            </a:r>
            <a:r>
              <a:rPr lang="zh-TW" altLang="en-US" dirty="0" smtClean="0"/>
              <a:t>）</a:t>
            </a:r>
          </a:p>
          <a:p>
            <a:r>
              <a:rPr lang="zh-TW" altLang="en-US" dirty="0" smtClean="0"/>
              <a:t>胞嘧啶（</a:t>
            </a:r>
            <a:r>
              <a:rPr lang="en-US" altLang="zh-TW" dirty="0" smtClean="0"/>
              <a:t>C</a:t>
            </a:r>
            <a:r>
              <a:rPr lang="zh-TW" altLang="en-US" dirty="0" smtClean="0"/>
              <a:t>）</a:t>
            </a:r>
          </a:p>
          <a:p>
            <a:r>
              <a:rPr lang="zh-TW" altLang="en-US" dirty="0" smtClean="0"/>
              <a:t>鳥嘌呤（</a:t>
            </a:r>
            <a:r>
              <a:rPr lang="en-US" altLang="zh-TW" dirty="0" smtClean="0"/>
              <a:t>G</a:t>
            </a:r>
            <a:r>
              <a:rPr lang="zh-TW" altLang="en-US" smtClean="0"/>
              <a:t>）</a:t>
            </a:r>
            <a:endParaRPr lang="zh-TW" altLang="en-US"/>
          </a:p>
        </p:txBody>
      </p:sp>
      <p:sp>
        <p:nvSpPr>
          <p:cNvPr id="4" name="投影片編號版面配置區 3"/>
          <p:cNvSpPr>
            <a:spLocks noGrp="1"/>
          </p:cNvSpPr>
          <p:nvPr>
            <p:ph type="sldNum" sz="quarter" idx="10"/>
          </p:nvPr>
        </p:nvSpPr>
        <p:spPr/>
        <p:txBody>
          <a:bodyPr/>
          <a:lstStyle/>
          <a:p>
            <a:pPr>
              <a:defRPr/>
            </a:pPr>
            <a:fld id="{119AB9C6-3BEC-4C77-A3C5-F57F9BA9B1FF}" type="slidenum">
              <a:rPr lang="zh-TW" altLang="en-US" smtClean="0"/>
              <a:pPr>
                <a:defRPr/>
              </a:pPr>
              <a:t>11</a:t>
            </a:fld>
            <a:endParaRPr lang="en-US" altLang="zh-TW"/>
          </a:p>
        </p:txBody>
      </p:sp>
    </p:spTree>
    <p:extLst>
      <p:ext uri="{BB962C8B-B14F-4D97-AF65-F5344CB8AC3E}">
        <p14:creationId xmlns:p14="http://schemas.microsoft.com/office/powerpoint/2010/main" val="2264689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In order to verify the proposed avatar path clustering method in NVE, the study refers to the movement data of avatars gathered by [6] from Second Life. Second Life has a number of avatar motion paths on different regions. Each Region is the 256x256(unit</a:t>
            </a:r>
            <a:r>
              <a:rPr lang="en-US" altLang="zh-TW" baseline="30000" dirty="0" smtClean="0"/>
              <a:t>2</a:t>
            </a:r>
            <a:r>
              <a:rPr lang="en-US" altLang="zh-TW" dirty="0" smtClean="0"/>
              <a:t>) of the virtual world, the AOI range of avatar is 16(unit). Each record includes avatar location data in the region within 24 hours(as seen in Figure 5). Data format for each location data includes date, time, user ID, and avatar location. Interval for data collection is approximately 10 seconds. Thus, the motion path of avatars is composed of a data series. The gathered avatar location data [6] is from the free will of players in the virtual world. This enabled it to correspond best with the actual avatar movements in NVE. </a:t>
            </a:r>
            <a:endParaRPr lang="zh-TW" altLang="en-US" dirty="0"/>
          </a:p>
        </p:txBody>
      </p:sp>
      <p:sp>
        <p:nvSpPr>
          <p:cNvPr id="4" name="投影片編號版面配置區 3"/>
          <p:cNvSpPr>
            <a:spLocks noGrp="1"/>
          </p:cNvSpPr>
          <p:nvPr>
            <p:ph type="sldNum" sz="quarter" idx="10"/>
          </p:nvPr>
        </p:nvSpPr>
        <p:spPr/>
        <p:txBody>
          <a:bodyPr/>
          <a:lstStyle/>
          <a:p>
            <a:fld id="{24752ECD-4C50-4DAB-AFEE-89E7528369A2}" type="slidenum">
              <a:rPr lang="en-US" altLang="zh-TW" smtClean="0"/>
              <a:pPr/>
              <a:t>12</a:t>
            </a:fld>
            <a:endParaRPr lang="en-US" altLang="zh-TW"/>
          </a:p>
        </p:txBody>
      </p:sp>
    </p:spTree>
    <p:extLst>
      <p:ext uri="{BB962C8B-B14F-4D97-AF65-F5344CB8AC3E}">
        <p14:creationId xmlns:p14="http://schemas.microsoft.com/office/powerpoint/2010/main" val="772061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defTabSz="926143">
              <a:defRPr/>
            </a:pPr>
            <a:r>
              <a:rPr lang="en-US" altLang="zh-TW" dirty="0" smtClean="0"/>
              <a:t>In LCSS-DC, the entire virtual world is divided into numbered square cells whose length is of the AOI diameter. According to the cell numbers that the sample points of a path resides in, the path is represented by a sequence of cell numbers. Note that consecutive identical cell numbers in the sequence will be merged to be one number. For example, in Figure 3(a), path A is represented as &lt;60, 61, 62, 63, 55, 47, 39, 31, 32&gt;, and path B, &lt;60, 61, 62, 54, 62, 63, 64&gt;.</a:t>
            </a:r>
          </a:p>
          <a:p>
            <a:pPr defTabSz="926143">
              <a:defRPr/>
            </a:pPr>
            <a:endParaRPr lang="en-US" altLang="zh-TW" dirty="0" smtClean="0"/>
          </a:p>
          <a:p>
            <a:pPr defTabSz="926143">
              <a:defRPr/>
            </a:pPr>
            <a:r>
              <a:rPr lang="en-US" altLang="zh-TW" dirty="0" smtClean="0"/>
              <a:t>C60.C61.C62.C63.C55.C47.C39.C31.C32</a:t>
            </a:r>
            <a:endParaRPr lang="zh-TW" altLang="en-US" dirty="0" smtClean="0"/>
          </a:p>
          <a:p>
            <a:r>
              <a:rPr lang="zh-TW" altLang="zh-TW" dirty="0" smtClean="0"/>
              <a:t>首先我們將整個虛擬環境切割成數塊長寬</a:t>
            </a:r>
            <a:r>
              <a:rPr lang="en-US" altLang="zh-TW" dirty="0" smtClean="0"/>
              <a:t>(</a:t>
            </a:r>
            <a:r>
              <a:rPr lang="zh-TW" altLang="zh-TW" dirty="0" smtClean="0"/>
              <a:t>假設每個使用者擁有相同且固定的</a:t>
            </a:r>
            <a:r>
              <a:rPr lang="en-US" altLang="zh-TW" dirty="0" smtClean="0"/>
              <a:t>AOI</a:t>
            </a:r>
            <a:r>
              <a:rPr lang="zh-TW" altLang="zh-TW" dirty="0" smtClean="0"/>
              <a:t>半徑下，長度設定成</a:t>
            </a:r>
            <a:r>
              <a:rPr lang="en-US" altLang="zh-TW" dirty="0" smtClean="0"/>
              <a:t>AOI</a:t>
            </a:r>
            <a:r>
              <a:rPr lang="zh-TW" altLang="zh-TW" dirty="0" smtClean="0"/>
              <a:t>直徑，使得使用者的視野有重疊</a:t>
            </a:r>
            <a:r>
              <a:rPr lang="en-US" altLang="zh-TW" dirty="0" smtClean="0"/>
              <a:t>)</a:t>
            </a:r>
            <a:r>
              <a:rPr lang="zh-TW" altLang="zh-TW" dirty="0" smtClean="0"/>
              <a:t>相等的格子，每一個格子都有它的代號，而每一條路徑從開始到結束依序跨越數個不同的格子，我們在路徑跨越到不同的格子的時候為路徑序列增加一個格子代號，因此每一條路徑都可以以格子的代號當作序列的元素來表示</a:t>
            </a:r>
            <a:endParaRPr lang="en-US" altLang="zh-TW" dirty="0" smtClean="0"/>
          </a:p>
        </p:txBody>
      </p:sp>
      <p:sp>
        <p:nvSpPr>
          <p:cNvPr id="4" name="投影片編號版面配置區 3"/>
          <p:cNvSpPr>
            <a:spLocks noGrp="1"/>
          </p:cNvSpPr>
          <p:nvPr>
            <p:ph type="sldNum" sz="quarter" idx="10"/>
          </p:nvPr>
        </p:nvSpPr>
        <p:spPr/>
        <p:txBody>
          <a:bodyPr/>
          <a:lstStyle/>
          <a:p>
            <a:fld id="{24752ECD-4C50-4DAB-AFEE-89E7528369A2}" type="slidenum">
              <a:rPr lang="en-US" altLang="zh-TW" smtClean="0"/>
              <a:pPr/>
              <a:t>14</a:t>
            </a:fld>
            <a:endParaRPr lang="en-US" altLang="zh-TW"/>
          </a:p>
        </p:txBody>
      </p:sp>
    </p:spTree>
    <p:extLst>
      <p:ext uri="{BB962C8B-B14F-4D97-AF65-F5344CB8AC3E}">
        <p14:creationId xmlns:p14="http://schemas.microsoft.com/office/powerpoint/2010/main" val="2317336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defTabSz="921935">
              <a:defRPr/>
            </a:pPr>
            <a:r>
              <a:rPr lang="en-US" altLang="zh-TW" dirty="0" smtClean="0"/>
              <a:t>After using LCSS algorithm to calculate the length of the paths, clustering is performed. LCSS-DC uses a pair of </a:t>
            </a:r>
            <a:r>
              <a:rPr lang="en-US" altLang="zh-TW" i="1" dirty="0" smtClean="0"/>
              <a:t>similar path thresholds </a:t>
            </a:r>
            <a:r>
              <a:rPr lang="en-US" altLang="zh-TW" i="1" dirty="0" err="1" smtClean="0"/>
              <a:t>TH</a:t>
            </a:r>
            <a:r>
              <a:rPr lang="en-US" altLang="zh-TW" i="1" baseline="-25000" dirty="0" err="1" smtClean="0"/>
              <a:t>a</a:t>
            </a:r>
            <a:r>
              <a:rPr lang="en-US" altLang="zh-TW" i="1" dirty="0" smtClean="0"/>
              <a:t> and </a:t>
            </a:r>
            <a:r>
              <a:rPr lang="en-US" altLang="zh-TW" i="1" dirty="0" err="1" smtClean="0"/>
              <a:t>TH</a:t>
            </a:r>
            <a:r>
              <a:rPr lang="en-US" altLang="zh-TW" i="1" baseline="-25000" dirty="0" err="1" smtClean="0"/>
              <a:t>b</a:t>
            </a:r>
            <a:r>
              <a:rPr lang="en-US" altLang="zh-TW" dirty="0" smtClean="0"/>
              <a:t>, instead of the similar path radius used in ADOCP-DC, as parameters of clustering. Path </a:t>
            </a:r>
            <a:r>
              <a:rPr lang="en-US" altLang="zh-TW" i="1" dirty="0" smtClean="0"/>
              <a:t>P</a:t>
            </a:r>
            <a:r>
              <a:rPr lang="en-US" altLang="zh-TW" i="1" baseline="-25000" dirty="0" smtClean="0"/>
              <a:t>i</a:t>
            </a:r>
            <a:r>
              <a:rPr lang="en-US" altLang="zh-TW" dirty="0" smtClean="0"/>
              <a:t> takes path </a:t>
            </a:r>
            <a:r>
              <a:rPr lang="en-US" altLang="zh-TW" i="1" dirty="0" err="1" smtClean="0"/>
              <a:t>P</a:t>
            </a:r>
            <a:r>
              <a:rPr lang="en-US" altLang="zh-TW" i="1" baseline="-25000" dirty="0" err="1" smtClean="0"/>
              <a:t>j</a:t>
            </a:r>
            <a:r>
              <a:rPr lang="en-US" altLang="zh-TW" dirty="0" smtClean="0"/>
              <a:t> as its similar path if </a:t>
            </a:r>
            <a:r>
              <a:rPr lang="en-US" altLang="zh-TW" dirty="0" err="1" smtClean="0"/>
              <a:t>Eqs</a:t>
            </a:r>
            <a:r>
              <a:rPr lang="en-US" altLang="zh-TW" dirty="0" smtClean="0"/>
              <a:t>. (3) and (4) are satisfied.</a:t>
            </a:r>
            <a:endParaRPr lang="zh-TW" altLang="zh-TW" dirty="0" smtClean="0"/>
          </a:p>
          <a:p>
            <a:r>
              <a:rPr lang="en-US" altLang="zh-TW" dirty="0" smtClean="0"/>
              <a:t>In </a:t>
            </a:r>
            <a:r>
              <a:rPr lang="en-US" altLang="zh-TW" dirty="0" err="1" smtClean="0"/>
              <a:t>Eqs</a:t>
            </a:r>
            <a:r>
              <a:rPr lang="en-US" altLang="zh-TW" dirty="0" smtClean="0"/>
              <a:t>. (3) and (4), </a:t>
            </a:r>
            <a:r>
              <a:rPr lang="en-US" altLang="zh-TW" i="1" dirty="0" err="1" smtClean="0"/>
              <a:t>Seq</a:t>
            </a:r>
            <a:r>
              <a:rPr lang="en-US" altLang="zh-TW" i="1" baseline="-25000" dirty="0" err="1" smtClean="0"/>
              <a:t>i</a:t>
            </a:r>
            <a:r>
              <a:rPr lang="en-US" altLang="zh-TW" dirty="0" smtClean="0"/>
              <a:t> and </a:t>
            </a:r>
            <a:r>
              <a:rPr lang="en-US" altLang="zh-TW" i="1" dirty="0" err="1" smtClean="0"/>
              <a:t>Seq</a:t>
            </a:r>
            <a:r>
              <a:rPr lang="en-US" altLang="zh-TW" i="1" baseline="-25000" dirty="0" err="1" smtClean="0"/>
              <a:t>j</a:t>
            </a:r>
            <a:r>
              <a:rPr lang="en-US" altLang="zh-TW" dirty="0" smtClean="0"/>
              <a:t> are the cell sequences of </a:t>
            </a:r>
            <a:r>
              <a:rPr lang="en-US" altLang="zh-TW" i="1" dirty="0" smtClean="0"/>
              <a:t>P</a:t>
            </a:r>
            <a:r>
              <a:rPr lang="en-US" altLang="zh-TW" i="1" baseline="-25000" dirty="0" smtClean="0"/>
              <a:t>i</a:t>
            </a:r>
            <a:r>
              <a:rPr lang="en-US" altLang="zh-TW" dirty="0" smtClean="0"/>
              <a:t> and </a:t>
            </a:r>
            <a:r>
              <a:rPr lang="en-US" altLang="zh-TW" i="1" dirty="0" err="1" smtClean="0"/>
              <a:t>P</a:t>
            </a:r>
            <a:r>
              <a:rPr lang="en-US" altLang="zh-TW" i="1" baseline="-25000" dirty="0" err="1" smtClean="0"/>
              <a:t>j</a:t>
            </a:r>
            <a:r>
              <a:rPr lang="en-US" altLang="zh-TW" dirty="0" smtClean="0"/>
              <a:t>, respectively, and </a:t>
            </a:r>
            <a:r>
              <a:rPr lang="en-US" altLang="zh-TW" i="1" dirty="0" err="1" smtClean="0"/>
              <a:t>LCSS</a:t>
            </a:r>
            <a:r>
              <a:rPr lang="en-US" altLang="zh-TW" i="1" baseline="-25000" dirty="0" err="1" smtClean="0"/>
              <a:t>ij</a:t>
            </a:r>
            <a:r>
              <a:rPr lang="en-US" altLang="zh-TW" dirty="0" smtClean="0"/>
              <a:t> is the longest common subsequence of </a:t>
            </a:r>
            <a:r>
              <a:rPr lang="en-US" altLang="zh-TW" i="1" dirty="0" err="1" smtClean="0"/>
              <a:t>Seq</a:t>
            </a:r>
            <a:r>
              <a:rPr lang="en-US" altLang="zh-TW" i="1" baseline="-25000" dirty="0" err="1" smtClean="0"/>
              <a:t>i</a:t>
            </a:r>
            <a:r>
              <a:rPr lang="en-US" altLang="zh-TW" dirty="0" smtClean="0"/>
              <a:t> and </a:t>
            </a:r>
            <a:r>
              <a:rPr lang="en-US" altLang="zh-TW" i="1" dirty="0" err="1" smtClean="0"/>
              <a:t>Seq</a:t>
            </a:r>
            <a:r>
              <a:rPr lang="en-US" altLang="zh-TW" i="1" baseline="-25000" dirty="0" err="1" smtClean="0"/>
              <a:t>j</a:t>
            </a:r>
            <a:r>
              <a:rPr lang="en-US" altLang="zh-TW" dirty="0" smtClean="0"/>
              <a:t>, and </a:t>
            </a:r>
            <a:r>
              <a:rPr lang="en-US" altLang="zh-TW" i="1" dirty="0" err="1" smtClean="0"/>
              <a:t>SSeq</a:t>
            </a:r>
            <a:r>
              <a:rPr lang="en-US" altLang="zh-TW" i="1" baseline="-25000" dirty="0" err="1" smtClean="0"/>
              <a:t>ji</a:t>
            </a:r>
            <a:r>
              <a:rPr lang="en-US" altLang="zh-TW" dirty="0" smtClean="0"/>
              <a:t> is the sub-sequence of path</a:t>
            </a:r>
            <a:r>
              <a:rPr lang="en-US" altLang="zh-TW" i="1" dirty="0" smtClean="0"/>
              <a:t> </a:t>
            </a:r>
            <a:r>
              <a:rPr lang="en-US" altLang="zh-TW" i="1" dirty="0" err="1" smtClean="0"/>
              <a:t>P</a:t>
            </a:r>
            <a:r>
              <a:rPr lang="en-US" altLang="zh-TW" i="1" baseline="-25000" dirty="0" err="1" smtClean="0"/>
              <a:t>j</a:t>
            </a:r>
            <a:r>
              <a:rPr lang="en-US" altLang="zh-TW" i="1" baseline="-25000" dirty="0" smtClean="0"/>
              <a:t> </a:t>
            </a:r>
            <a:r>
              <a:rPr lang="en-US" altLang="zh-TW" dirty="0" smtClean="0"/>
              <a:t>containing the whole </a:t>
            </a:r>
            <a:r>
              <a:rPr lang="en-US" altLang="zh-TW" i="1" dirty="0" err="1" smtClean="0"/>
              <a:t>LCSS</a:t>
            </a:r>
            <a:r>
              <a:rPr lang="en-US" altLang="zh-TW" i="1" baseline="-25000" dirty="0" err="1" smtClean="0"/>
              <a:t>ij</a:t>
            </a:r>
            <a:r>
              <a:rPr lang="en-US" altLang="zh-TW" dirty="0" smtClean="0"/>
              <a:t>.</a:t>
            </a:r>
            <a:endParaRPr lang="zh-TW" altLang="zh-TW" dirty="0" smtClean="0"/>
          </a:p>
          <a:p>
            <a:r>
              <a:rPr lang="en-US" altLang="zh-TW" dirty="0" smtClean="0"/>
              <a:t>Like ADOCP-DC, LCSS-DC also adopts the density-based clustering mechanism for clustering paths. When a path has many enough similar paths, it is regarded as a core path and become a candidate of representative paths. Note that the similarity relationship between two paths is asymmetric. To take paths in Figure 3(a) as examples, path B may take path A as a similar path, but not vise versa. The asymmetry is to avoid the case that dissimilar paths appear in the cluster. For example, if path A in Figure 3(b) considers both paths B and C to be similar, then path A is likely to be the representative path of the cluster covering paths A, B and C. It is obvious that such a cluster contains two very dissimilar paths, B and C.</a:t>
            </a:r>
            <a:endParaRPr lang="zh-TW" altLang="en-US" dirty="0"/>
          </a:p>
        </p:txBody>
      </p:sp>
      <p:sp>
        <p:nvSpPr>
          <p:cNvPr id="4" name="投影片編號版面配置區 3"/>
          <p:cNvSpPr>
            <a:spLocks noGrp="1"/>
          </p:cNvSpPr>
          <p:nvPr>
            <p:ph type="sldNum" sz="quarter" idx="10"/>
          </p:nvPr>
        </p:nvSpPr>
        <p:spPr/>
        <p:txBody>
          <a:bodyPr/>
          <a:lstStyle/>
          <a:p>
            <a:fld id="{24752ECD-4C50-4DAB-AFEE-89E7528369A2}" type="slidenum">
              <a:rPr lang="en-US" altLang="zh-TW" smtClean="0"/>
              <a:pPr/>
              <a:t>15</a:t>
            </a:fld>
            <a:endParaRPr lang="en-US" altLang="zh-TW"/>
          </a:p>
        </p:txBody>
      </p:sp>
    </p:spTree>
    <p:extLst>
      <p:ext uri="{BB962C8B-B14F-4D97-AF65-F5344CB8AC3E}">
        <p14:creationId xmlns:p14="http://schemas.microsoft.com/office/powerpoint/2010/main" val="1108134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defRPr/>
                </a:pPr>
                <a:endParaRPr lang="zh-TW"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defRPr/>
                </a:pPr>
                <a:endParaRPr lang="zh-TW"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defRPr/>
                </a:pPr>
                <a:endParaRPr lang="zh-TW"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defRPr/>
                </a:pPr>
                <a:endParaRPr lang="zh-TW"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defRPr/>
              </a:pPr>
              <a:endParaRPr lang="zh-TW"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defRPr/>
              </a:pPr>
              <a:endParaRPr lang="zh-TW"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defRPr/>
              </a:pPr>
              <a:endParaRPr lang="zh-TW" altLang="en-US" smtClean="0"/>
            </a:p>
          </p:txBody>
        </p:sp>
      </p:grpSp>
      <p:sp>
        <p:nvSpPr>
          <p:cNvPr id="7180" name="Rectangle 12"/>
          <p:cNvSpPr>
            <a:spLocks noGrp="1" noChangeArrowheads="1"/>
          </p:cNvSpPr>
          <p:nvPr>
            <p:ph type="ctrTitle"/>
          </p:nvPr>
        </p:nvSpPr>
        <p:spPr>
          <a:xfrm>
            <a:off x="990600" y="1828800"/>
            <a:ext cx="7772400" cy="1143000"/>
          </a:xfrm>
        </p:spPr>
        <p:txBody>
          <a:bodyPr/>
          <a:lstStyle>
            <a:lvl1pPr>
              <a:defRPr/>
            </a:lvl1pPr>
          </a:lstStyle>
          <a:p>
            <a:r>
              <a:rPr lang="zh-TW" altLang="en-US"/>
              <a:t>按一下以編輯母片標題樣式</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14" name="Rectangle 16"/>
          <p:cNvSpPr>
            <a:spLocks noGrp="1" noChangeArrowheads="1"/>
          </p:cNvSpPr>
          <p:nvPr>
            <p:ph type="sldNum" sz="quarter" idx="10"/>
          </p:nvPr>
        </p:nvSpPr>
        <p:spPr>
          <a:xfrm>
            <a:off x="6858000" y="6248400"/>
            <a:ext cx="1905000" cy="457200"/>
          </a:xfrm>
        </p:spPr>
        <p:txBody>
          <a:bodyPr/>
          <a:lstStyle>
            <a:lvl1pPr>
              <a:defRPr/>
            </a:lvl1pPr>
          </a:lstStyle>
          <a:p>
            <a:pPr>
              <a:defRPr/>
            </a:pPr>
            <a:fld id="{A766479D-C9AF-4DA8-812B-4498C293F807}" type="slidenum">
              <a:rPr lang="zh-TW" altLang="en-US"/>
              <a:pPr>
                <a:defRPr/>
              </a:pPr>
              <a:t>‹#›</a:t>
            </a:fld>
            <a:endParaRPr lang="en-US" altLang="zh-TW"/>
          </a:p>
        </p:txBody>
      </p:sp>
    </p:spTree>
    <p:extLst>
      <p:ext uri="{BB962C8B-B14F-4D97-AF65-F5344CB8AC3E}">
        <p14:creationId xmlns:p14="http://schemas.microsoft.com/office/powerpoint/2010/main" val="2166193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3"/>
          <p:cNvSpPr>
            <a:spLocks noGrp="1" noChangeArrowheads="1"/>
          </p:cNvSpPr>
          <p:nvPr>
            <p:ph type="sldNum" sz="quarter" idx="10"/>
          </p:nvPr>
        </p:nvSpPr>
        <p:spPr>
          <a:ln/>
        </p:spPr>
        <p:txBody>
          <a:bodyPr/>
          <a:lstStyle>
            <a:lvl1pPr>
              <a:defRPr/>
            </a:lvl1pPr>
          </a:lstStyle>
          <a:p>
            <a:pPr>
              <a:defRPr/>
            </a:pPr>
            <a:fld id="{8DCD0BC3-88D4-4F70-8F11-04E1422EBCD9}" type="slidenum">
              <a:rPr lang="zh-TW" altLang="en-US"/>
              <a:pPr>
                <a:defRPr/>
              </a:pPr>
              <a:t>‹#›</a:t>
            </a:fld>
            <a:endParaRPr lang="en-US" altLang="zh-TW"/>
          </a:p>
        </p:txBody>
      </p:sp>
    </p:spTree>
    <p:extLst>
      <p:ext uri="{BB962C8B-B14F-4D97-AF65-F5344CB8AC3E}">
        <p14:creationId xmlns:p14="http://schemas.microsoft.com/office/powerpoint/2010/main" val="576911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617538"/>
            <a:ext cx="1951038" cy="55149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50938" y="617538"/>
            <a:ext cx="5700712" cy="55149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3"/>
          <p:cNvSpPr>
            <a:spLocks noGrp="1" noChangeArrowheads="1"/>
          </p:cNvSpPr>
          <p:nvPr>
            <p:ph type="sldNum" sz="quarter" idx="10"/>
          </p:nvPr>
        </p:nvSpPr>
        <p:spPr>
          <a:ln/>
        </p:spPr>
        <p:txBody>
          <a:bodyPr/>
          <a:lstStyle>
            <a:lvl1pPr>
              <a:defRPr/>
            </a:lvl1pPr>
          </a:lstStyle>
          <a:p>
            <a:pPr>
              <a:defRPr/>
            </a:pPr>
            <a:fld id="{201DBCDA-B5E7-4C93-8EF2-CF3921D17E9E}" type="slidenum">
              <a:rPr lang="zh-TW" altLang="en-US"/>
              <a:pPr>
                <a:defRPr/>
              </a:pPr>
              <a:t>‹#›</a:t>
            </a:fld>
            <a:endParaRPr lang="en-US" altLang="zh-TW"/>
          </a:p>
        </p:txBody>
      </p:sp>
    </p:spTree>
    <p:extLst>
      <p:ext uri="{BB962C8B-B14F-4D97-AF65-F5344CB8AC3E}">
        <p14:creationId xmlns:p14="http://schemas.microsoft.com/office/powerpoint/2010/main" val="3962160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150938" y="617538"/>
            <a:ext cx="7793037"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11826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3"/>
          <p:cNvSpPr>
            <a:spLocks noGrp="1" noChangeArrowheads="1"/>
          </p:cNvSpPr>
          <p:nvPr>
            <p:ph type="sldNum" sz="quarter" idx="10"/>
          </p:nvPr>
        </p:nvSpPr>
        <p:spPr>
          <a:ln/>
        </p:spPr>
        <p:txBody>
          <a:bodyPr/>
          <a:lstStyle>
            <a:lvl1pPr>
              <a:defRPr/>
            </a:lvl1pPr>
          </a:lstStyle>
          <a:p>
            <a:pPr>
              <a:defRPr/>
            </a:pPr>
            <a:fld id="{284AAC9A-95AB-477B-9DF2-DFB34C0235F2}" type="slidenum">
              <a:rPr lang="zh-TW" altLang="en-US"/>
              <a:pPr>
                <a:defRPr/>
              </a:pPr>
              <a:t>‹#›</a:t>
            </a:fld>
            <a:endParaRPr lang="en-US" altLang="zh-TW"/>
          </a:p>
        </p:txBody>
      </p:sp>
    </p:spTree>
    <p:extLst>
      <p:ext uri="{BB962C8B-B14F-4D97-AF65-F5344CB8AC3E}">
        <p14:creationId xmlns:p14="http://schemas.microsoft.com/office/powerpoint/2010/main" val="149488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3"/>
          <p:cNvSpPr>
            <a:spLocks noGrp="1" noChangeArrowheads="1"/>
          </p:cNvSpPr>
          <p:nvPr>
            <p:ph type="sldNum" sz="quarter" idx="10"/>
          </p:nvPr>
        </p:nvSpPr>
        <p:spPr>
          <a:ln/>
        </p:spPr>
        <p:txBody>
          <a:bodyPr/>
          <a:lstStyle>
            <a:lvl1pPr>
              <a:defRPr/>
            </a:lvl1pPr>
          </a:lstStyle>
          <a:p>
            <a:pPr>
              <a:defRPr/>
            </a:pPr>
            <a:fld id="{B470CC45-7452-4DAB-A2F7-F98704FF9730}" type="slidenum">
              <a:rPr lang="zh-TW" altLang="en-US"/>
              <a:pPr>
                <a:defRPr/>
              </a:pPr>
              <a:t>‹#›</a:t>
            </a:fld>
            <a:endParaRPr lang="en-US" altLang="zh-TW"/>
          </a:p>
        </p:txBody>
      </p:sp>
    </p:spTree>
    <p:extLst>
      <p:ext uri="{BB962C8B-B14F-4D97-AF65-F5344CB8AC3E}">
        <p14:creationId xmlns:p14="http://schemas.microsoft.com/office/powerpoint/2010/main" val="268983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13"/>
          <p:cNvSpPr>
            <a:spLocks noGrp="1" noChangeArrowheads="1"/>
          </p:cNvSpPr>
          <p:nvPr>
            <p:ph type="sldNum" sz="quarter" idx="10"/>
          </p:nvPr>
        </p:nvSpPr>
        <p:spPr>
          <a:ln/>
        </p:spPr>
        <p:txBody>
          <a:bodyPr/>
          <a:lstStyle>
            <a:lvl1pPr>
              <a:defRPr/>
            </a:lvl1pPr>
          </a:lstStyle>
          <a:p>
            <a:pPr>
              <a:defRPr/>
            </a:pPr>
            <a:fld id="{52635004-7083-4D78-BDEF-F564AE308265}" type="slidenum">
              <a:rPr lang="zh-TW" altLang="en-US"/>
              <a:pPr>
                <a:defRPr/>
              </a:pPr>
              <a:t>‹#›</a:t>
            </a:fld>
            <a:endParaRPr lang="en-US" altLang="zh-TW"/>
          </a:p>
        </p:txBody>
      </p:sp>
    </p:spTree>
    <p:extLst>
      <p:ext uri="{BB962C8B-B14F-4D97-AF65-F5344CB8AC3E}">
        <p14:creationId xmlns:p14="http://schemas.microsoft.com/office/powerpoint/2010/main" val="87176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3"/>
          <p:cNvSpPr>
            <a:spLocks noGrp="1" noChangeArrowheads="1"/>
          </p:cNvSpPr>
          <p:nvPr>
            <p:ph type="sldNum" sz="quarter" idx="10"/>
          </p:nvPr>
        </p:nvSpPr>
        <p:spPr>
          <a:ln/>
        </p:spPr>
        <p:txBody>
          <a:bodyPr/>
          <a:lstStyle>
            <a:lvl1pPr>
              <a:defRPr/>
            </a:lvl1pPr>
          </a:lstStyle>
          <a:p>
            <a:pPr>
              <a:defRPr/>
            </a:pPr>
            <a:fld id="{55BE007A-9BAE-4EAA-9B26-22D327638F80}" type="slidenum">
              <a:rPr lang="zh-TW" altLang="en-US"/>
              <a:pPr>
                <a:defRPr/>
              </a:pPr>
              <a:t>‹#›</a:t>
            </a:fld>
            <a:endParaRPr lang="en-US" altLang="zh-TW"/>
          </a:p>
        </p:txBody>
      </p:sp>
    </p:spTree>
    <p:extLst>
      <p:ext uri="{BB962C8B-B14F-4D97-AF65-F5344CB8AC3E}">
        <p14:creationId xmlns:p14="http://schemas.microsoft.com/office/powerpoint/2010/main" val="217051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3"/>
          <p:cNvSpPr>
            <a:spLocks noGrp="1" noChangeArrowheads="1"/>
          </p:cNvSpPr>
          <p:nvPr>
            <p:ph type="sldNum" sz="quarter" idx="10"/>
          </p:nvPr>
        </p:nvSpPr>
        <p:spPr>
          <a:ln/>
        </p:spPr>
        <p:txBody>
          <a:bodyPr/>
          <a:lstStyle>
            <a:lvl1pPr>
              <a:defRPr/>
            </a:lvl1pPr>
          </a:lstStyle>
          <a:p>
            <a:pPr>
              <a:defRPr/>
            </a:pPr>
            <a:fld id="{ECA3CAAE-E592-4F68-A294-C2516A627F97}" type="slidenum">
              <a:rPr lang="zh-TW" altLang="en-US"/>
              <a:pPr>
                <a:defRPr/>
              </a:pPr>
              <a:t>‹#›</a:t>
            </a:fld>
            <a:endParaRPr lang="en-US" altLang="zh-TW"/>
          </a:p>
        </p:txBody>
      </p:sp>
    </p:spTree>
    <p:extLst>
      <p:ext uri="{BB962C8B-B14F-4D97-AF65-F5344CB8AC3E}">
        <p14:creationId xmlns:p14="http://schemas.microsoft.com/office/powerpoint/2010/main" val="198716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13"/>
          <p:cNvSpPr>
            <a:spLocks noGrp="1" noChangeArrowheads="1"/>
          </p:cNvSpPr>
          <p:nvPr>
            <p:ph type="sldNum" sz="quarter" idx="10"/>
          </p:nvPr>
        </p:nvSpPr>
        <p:spPr>
          <a:ln/>
        </p:spPr>
        <p:txBody>
          <a:bodyPr/>
          <a:lstStyle>
            <a:lvl1pPr>
              <a:defRPr/>
            </a:lvl1pPr>
          </a:lstStyle>
          <a:p>
            <a:pPr>
              <a:defRPr/>
            </a:pPr>
            <a:fld id="{DEB71B96-0C5D-48C6-82A9-E9A65F09A72B}" type="slidenum">
              <a:rPr lang="zh-TW" altLang="en-US"/>
              <a:pPr>
                <a:defRPr/>
              </a:pPr>
              <a:t>‹#›</a:t>
            </a:fld>
            <a:endParaRPr lang="en-US" altLang="zh-TW"/>
          </a:p>
        </p:txBody>
      </p:sp>
    </p:spTree>
    <p:extLst>
      <p:ext uri="{BB962C8B-B14F-4D97-AF65-F5344CB8AC3E}">
        <p14:creationId xmlns:p14="http://schemas.microsoft.com/office/powerpoint/2010/main" val="393047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154711-2668-4113-ACC5-3DEE0ED45003}" type="slidenum">
              <a:rPr lang="zh-TW" altLang="en-US"/>
              <a:pPr>
                <a:defRPr/>
              </a:pPr>
              <a:t>‹#›</a:t>
            </a:fld>
            <a:endParaRPr lang="en-US" altLang="zh-TW"/>
          </a:p>
        </p:txBody>
      </p:sp>
    </p:spTree>
    <p:extLst>
      <p:ext uri="{BB962C8B-B14F-4D97-AF65-F5344CB8AC3E}">
        <p14:creationId xmlns:p14="http://schemas.microsoft.com/office/powerpoint/2010/main" val="136470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3"/>
          <p:cNvSpPr>
            <a:spLocks noGrp="1" noChangeArrowheads="1"/>
          </p:cNvSpPr>
          <p:nvPr>
            <p:ph type="sldNum" sz="quarter" idx="10"/>
          </p:nvPr>
        </p:nvSpPr>
        <p:spPr>
          <a:ln/>
        </p:spPr>
        <p:txBody>
          <a:bodyPr/>
          <a:lstStyle>
            <a:lvl1pPr>
              <a:defRPr/>
            </a:lvl1pPr>
          </a:lstStyle>
          <a:p>
            <a:pPr>
              <a:defRPr/>
            </a:pPr>
            <a:fld id="{1292A811-90CB-47D0-960F-C15FD625196F}" type="slidenum">
              <a:rPr lang="zh-TW" altLang="en-US"/>
              <a:pPr>
                <a:defRPr/>
              </a:pPr>
              <a:t>‹#›</a:t>
            </a:fld>
            <a:endParaRPr lang="en-US" altLang="zh-TW"/>
          </a:p>
        </p:txBody>
      </p:sp>
    </p:spTree>
    <p:extLst>
      <p:ext uri="{BB962C8B-B14F-4D97-AF65-F5344CB8AC3E}">
        <p14:creationId xmlns:p14="http://schemas.microsoft.com/office/powerpoint/2010/main" val="390583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3"/>
          <p:cNvSpPr>
            <a:spLocks noGrp="1" noChangeArrowheads="1"/>
          </p:cNvSpPr>
          <p:nvPr>
            <p:ph type="sldNum" sz="quarter" idx="10"/>
          </p:nvPr>
        </p:nvSpPr>
        <p:spPr>
          <a:ln/>
        </p:spPr>
        <p:txBody>
          <a:bodyPr/>
          <a:lstStyle>
            <a:lvl1pPr>
              <a:defRPr/>
            </a:lvl1pPr>
          </a:lstStyle>
          <a:p>
            <a:pPr>
              <a:defRPr/>
            </a:pPr>
            <a:fld id="{0AF80E55-D1C3-44F6-80B1-D91848191D10}" type="slidenum">
              <a:rPr lang="zh-TW" altLang="en-US"/>
              <a:pPr>
                <a:defRPr/>
              </a:pPr>
              <a:t>‹#›</a:t>
            </a:fld>
            <a:endParaRPr lang="en-US" altLang="zh-TW"/>
          </a:p>
        </p:txBody>
      </p:sp>
    </p:spTree>
    <p:extLst>
      <p:ext uri="{BB962C8B-B14F-4D97-AF65-F5344CB8AC3E}">
        <p14:creationId xmlns:p14="http://schemas.microsoft.com/office/powerpoint/2010/main" val="233268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defRPr/>
            </a:pPr>
            <a:endParaRPr lang="zh-TW" altLang="en-US"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defRPr/>
            </a:pPr>
            <a:endParaRPr lang="zh-TW" altLang="en-US"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defRPr/>
            </a:pPr>
            <a:endParaRPr lang="zh-TW" altLang="en-US"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defRPr/>
            </a:pPr>
            <a:endParaRPr lang="zh-TW" altLang="en-US"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defRPr/>
            </a:pPr>
            <a:endParaRPr lang="zh-TW" altLang="en-US"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defRPr/>
            </a:pPr>
            <a:endParaRPr lang="zh-TW" altLang="en-US"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defRPr/>
            </a:pPr>
            <a:endParaRPr lang="zh-TW" altLang="en-US" smtClean="0"/>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6157"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solidFill>
                  <a:schemeClr val="accent1"/>
                </a:solidFill>
              </a:defRPr>
            </a:lvl1pPr>
          </a:lstStyle>
          <a:p>
            <a:pPr>
              <a:defRPr/>
            </a:pPr>
            <a:fld id="{19D5FBF2-D7EC-4A50-9234-30945A377CCE}"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752"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fontAlgn="base">
        <a:spcBef>
          <a:spcPct val="0"/>
        </a:spcBef>
        <a:spcAft>
          <a:spcPct val="0"/>
        </a:spcAft>
        <a:defRPr kumimoji="1" sz="4400">
          <a:solidFill>
            <a:schemeClr val="tx2"/>
          </a:solidFill>
          <a:latin typeface="Tahoma" pitchFamily="34" charset="0"/>
          <a:ea typeface="新細明體" pitchFamily="18" charset="-120"/>
        </a:defRPr>
      </a:lvl6pPr>
      <a:lvl7pPr marL="914400" algn="l" rtl="0" fontAlgn="base">
        <a:spcBef>
          <a:spcPct val="0"/>
        </a:spcBef>
        <a:spcAft>
          <a:spcPct val="0"/>
        </a:spcAft>
        <a:defRPr kumimoji="1" sz="4400">
          <a:solidFill>
            <a:schemeClr val="tx2"/>
          </a:solidFill>
          <a:latin typeface="Tahoma" pitchFamily="34" charset="0"/>
          <a:ea typeface="新細明體" pitchFamily="18" charset="-120"/>
        </a:defRPr>
      </a:lvl7pPr>
      <a:lvl8pPr marL="1371600" algn="l" rtl="0" fontAlgn="base">
        <a:spcBef>
          <a:spcPct val="0"/>
        </a:spcBef>
        <a:spcAft>
          <a:spcPct val="0"/>
        </a:spcAft>
        <a:defRPr kumimoji="1" sz="4400">
          <a:solidFill>
            <a:schemeClr val="tx2"/>
          </a:solidFill>
          <a:latin typeface="Tahoma" pitchFamily="34" charset="0"/>
          <a:ea typeface="新細明體" pitchFamily="18" charset="-120"/>
        </a:defRPr>
      </a:lvl8pPr>
      <a:lvl9pPr marL="1828800" algn="l" rtl="0" fontAlgn="base">
        <a:spcBef>
          <a:spcPct val="0"/>
        </a:spcBef>
        <a:spcAft>
          <a:spcPct val="0"/>
        </a:spcAft>
        <a:defRPr kumimoji="1" sz="44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sie.ncu.edu.tw/~jrjiang/alg2010/AvatarPathClusteringP2PNVE(20101010).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258888" y="2060575"/>
            <a:ext cx="7885112" cy="1127125"/>
          </a:xfrm>
        </p:spPr>
        <p:txBody>
          <a:bodyPr/>
          <a:lstStyle/>
          <a:p>
            <a:pPr eaLnBrk="1" hangingPunct="1"/>
            <a:r>
              <a:rPr lang="zh-TW" altLang="en-US" sz="5400" b="1" dirty="0" smtClean="0">
                <a:solidFill>
                  <a:srgbClr val="0000CC"/>
                </a:solidFill>
              </a:rPr>
              <a:t>動態規劃演算法</a:t>
            </a:r>
            <a:endParaRPr lang="en-US" altLang="zh-TW" sz="5400" b="1" dirty="0" smtClean="0">
              <a:solidFill>
                <a:srgbClr val="0000CC"/>
              </a:solidFill>
            </a:endParaRPr>
          </a:p>
        </p:txBody>
      </p:sp>
      <p:sp>
        <p:nvSpPr>
          <p:cNvPr id="3076" name="Rectangle 5"/>
          <p:cNvSpPr>
            <a:spLocks noGrp="1" noChangeArrowheads="1"/>
          </p:cNvSpPr>
          <p:nvPr>
            <p:ph type="subTitle" idx="1"/>
          </p:nvPr>
        </p:nvSpPr>
        <p:spPr>
          <a:xfrm>
            <a:off x="1371600" y="3886200"/>
            <a:ext cx="6400800" cy="766936"/>
          </a:xfrm>
        </p:spPr>
        <p:txBody>
          <a:bodyPr/>
          <a:lstStyle/>
          <a:p>
            <a:pPr algn="l" eaLnBrk="1" hangingPunct="1"/>
            <a:r>
              <a:rPr lang="zh-TW" altLang="en-US" dirty="0" smtClean="0">
                <a:solidFill>
                  <a:srgbClr val="0000CC"/>
                </a:solidFill>
              </a:rPr>
              <a:t>深謀遠慮以空間換取時間</a:t>
            </a:r>
            <a:endParaRPr lang="en-US" altLang="zh-TW" dirty="0" smtClean="0">
              <a:solidFill>
                <a:srgbClr val="0000CC"/>
              </a:solidFill>
            </a:endParaRPr>
          </a:p>
          <a:p>
            <a:pPr algn="l" eaLnBrk="1" hangingPunct="1"/>
            <a:endParaRPr lang="en-US" altLang="zh-TW" dirty="0" smtClean="0">
              <a:solidFill>
                <a:srgbClr val="0000CC"/>
              </a:solidFill>
            </a:endParaRPr>
          </a:p>
          <a:p>
            <a:pPr algn="l" eaLnBrk="1" hangingPunct="1"/>
            <a:r>
              <a:rPr lang="zh-TW" altLang="en-US" dirty="0" smtClean="0"/>
              <a:t>中央大學資工系 江振瑞 教授</a:t>
            </a:r>
            <a:endParaRPr lang="en-US" altLang="zh-TW"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TW" altLang="en-US" sz="3600" dirty="0" smtClean="0"/>
              <a:t>最長共同子序列</a:t>
            </a:r>
          </a:p>
        </p:txBody>
      </p:sp>
      <p:sp>
        <p:nvSpPr>
          <p:cNvPr id="43012" name="Rectangle 3"/>
          <p:cNvSpPr>
            <a:spLocks noGrp="1" noChangeArrowheads="1"/>
          </p:cNvSpPr>
          <p:nvPr>
            <p:ph type="body" idx="1"/>
          </p:nvPr>
        </p:nvSpPr>
        <p:spPr>
          <a:xfrm>
            <a:off x="476944" y="2017713"/>
            <a:ext cx="8487544" cy="4114800"/>
          </a:xfrm>
        </p:spPr>
        <p:txBody>
          <a:bodyPr/>
          <a:lstStyle/>
          <a:p>
            <a:pPr eaLnBrk="1" hangingPunct="1"/>
            <a:r>
              <a:rPr lang="zh-TW" altLang="en-US" sz="2400" dirty="0" smtClean="0"/>
              <a:t>以下我們說明</a:t>
            </a:r>
            <a:r>
              <a:rPr lang="zh-TW" altLang="en-US" sz="2400" dirty="0"/>
              <a:t>最</a:t>
            </a:r>
            <a:r>
              <a:rPr lang="zh-TW" altLang="en-US" sz="2400" dirty="0">
                <a:solidFill>
                  <a:srgbClr val="0000FF"/>
                </a:solidFill>
              </a:rPr>
              <a:t>長共同子序列</a:t>
            </a:r>
            <a:r>
              <a:rPr lang="en-US" altLang="zh-TW" sz="2400" dirty="0" smtClean="0">
                <a:solidFill>
                  <a:srgbClr val="0000FF"/>
                </a:solidFill>
              </a:rPr>
              <a:t>(Longest </a:t>
            </a:r>
            <a:r>
              <a:rPr lang="en-US" altLang="zh-TW" sz="2400" dirty="0">
                <a:solidFill>
                  <a:srgbClr val="0000FF"/>
                </a:solidFill>
              </a:rPr>
              <a:t>common </a:t>
            </a:r>
            <a:r>
              <a:rPr lang="en-US" altLang="zh-TW" sz="2400" dirty="0" smtClean="0">
                <a:solidFill>
                  <a:srgbClr val="0000FF"/>
                </a:solidFill>
              </a:rPr>
              <a:t>subsequence, </a:t>
            </a:r>
            <a:r>
              <a:rPr lang="en-US" altLang="zh-TW" sz="2400" dirty="0">
                <a:solidFill>
                  <a:srgbClr val="0000FF"/>
                </a:solidFill>
              </a:rPr>
              <a:t>LCS or LCSS</a:t>
            </a:r>
            <a:r>
              <a:rPr lang="en-US" altLang="zh-TW" sz="2400" dirty="0" smtClean="0">
                <a:solidFill>
                  <a:srgbClr val="0000FF"/>
                </a:solidFill>
              </a:rPr>
              <a:t>)</a:t>
            </a:r>
            <a:r>
              <a:rPr lang="zh-TW" altLang="en-US" sz="2400" dirty="0" smtClean="0"/>
              <a:t>相關背景知識</a:t>
            </a:r>
            <a:endParaRPr lang="en-US" altLang="zh-TW" sz="2400" dirty="0" smtClean="0"/>
          </a:p>
          <a:p>
            <a:pPr eaLnBrk="1" hangingPunct="1"/>
            <a:r>
              <a:rPr lang="zh-TW" altLang="en-US" sz="2400" dirty="0" smtClean="0"/>
              <a:t>令</a:t>
            </a:r>
            <a:r>
              <a:rPr lang="en-US" altLang="zh-TW" sz="2400" dirty="0" smtClean="0"/>
              <a:t>X</a:t>
            </a:r>
            <a:r>
              <a:rPr lang="zh-TW" altLang="en-US" sz="2400" dirty="0" smtClean="0"/>
              <a:t>為一個由若干符號依序排列組成的</a:t>
            </a:r>
            <a:r>
              <a:rPr lang="zh-TW" altLang="en-US" sz="2400" dirty="0" smtClean="0">
                <a:solidFill>
                  <a:srgbClr val="0000FF"/>
                </a:solidFill>
              </a:rPr>
              <a:t>序列</a:t>
            </a:r>
            <a:r>
              <a:rPr lang="en-US" altLang="zh-TW" sz="2400" dirty="0" smtClean="0">
                <a:solidFill>
                  <a:srgbClr val="0000FF"/>
                </a:solidFill>
              </a:rPr>
              <a:t>(sequence)</a:t>
            </a:r>
            <a:r>
              <a:rPr lang="zh-TW" altLang="en-US" sz="2400" dirty="0" smtClean="0"/>
              <a:t>，則</a:t>
            </a:r>
            <a:r>
              <a:rPr lang="en-US" altLang="zh-TW" sz="2400" dirty="0" smtClean="0"/>
              <a:t>X</a:t>
            </a:r>
            <a:r>
              <a:rPr lang="zh-TW" altLang="en-US" sz="2400" dirty="0" smtClean="0"/>
              <a:t>的</a:t>
            </a:r>
            <a:r>
              <a:rPr lang="zh-TW" altLang="en-US" sz="2400" dirty="0" smtClean="0">
                <a:solidFill>
                  <a:srgbClr val="0000FF"/>
                </a:solidFill>
              </a:rPr>
              <a:t>子序列</a:t>
            </a:r>
            <a:r>
              <a:rPr lang="en-US" altLang="zh-TW" sz="2400" dirty="0" smtClean="0">
                <a:solidFill>
                  <a:srgbClr val="0000FF"/>
                </a:solidFill>
              </a:rPr>
              <a:t>(subsequence)</a:t>
            </a:r>
            <a:r>
              <a:rPr lang="zh-TW" altLang="en-US" sz="2400" dirty="0" smtClean="0">
                <a:solidFill>
                  <a:srgbClr val="0000FF"/>
                </a:solidFill>
              </a:rPr>
              <a:t>為從</a:t>
            </a:r>
            <a:r>
              <a:rPr lang="en-US" altLang="zh-TW" sz="2400" dirty="0" smtClean="0">
                <a:solidFill>
                  <a:srgbClr val="0000FF"/>
                </a:solidFill>
              </a:rPr>
              <a:t>X</a:t>
            </a:r>
            <a:r>
              <a:rPr lang="zh-TW" altLang="en-US" sz="2400" dirty="0" smtClean="0">
                <a:solidFill>
                  <a:srgbClr val="CC00CC"/>
                </a:solidFill>
              </a:rPr>
              <a:t>刪除</a:t>
            </a:r>
            <a:r>
              <a:rPr lang="en-US" altLang="zh-TW" sz="2400" dirty="0" smtClean="0">
                <a:solidFill>
                  <a:srgbClr val="CC00CC"/>
                </a:solidFill>
              </a:rPr>
              <a:t>0</a:t>
            </a:r>
            <a:r>
              <a:rPr lang="zh-TW" altLang="en-US" sz="2400" dirty="0" smtClean="0">
                <a:solidFill>
                  <a:srgbClr val="CC00CC"/>
                </a:solidFill>
              </a:rPr>
              <a:t>個或多個符號</a:t>
            </a:r>
            <a:r>
              <a:rPr lang="en-US" altLang="zh-TW" sz="2400" dirty="0" smtClean="0">
                <a:solidFill>
                  <a:srgbClr val="0000FF"/>
                </a:solidFill>
              </a:rPr>
              <a:t>(</a:t>
            </a:r>
            <a:r>
              <a:rPr lang="zh-TW" altLang="en-US" sz="2400" dirty="0" smtClean="0">
                <a:solidFill>
                  <a:srgbClr val="CC00CC"/>
                </a:solidFill>
              </a:rPr>
              <a:t>不必要為連續性的</a:t>
            </a:r>
            <a:r>
              <a:rPr lang="en-US" altLang="zh-TW" sz="2400" dirty="0" smtClean="0">
                <a:solidFill>
                  <a:srgbClr val="0000FF"/>
                </a:solidFill>
              </a:rPr>
              <a:t>)</a:t>
            </a:r>
            <a:r>
              <a:rPr lang="zh-TW" altLang="en-US" sz="2400" dirty="0" smtClean="0">
                <a:solidFill>
                  <a:srgbClr val="0000FF"/>
                </a:solidFill>
              </a:rPr>
              <a:t>的序列</a:t>
            </a:r>
            <a:endParaRPr lang="en-US" altLang="zh-TW" sz="2400" dirty="0" smtClean="0">
              <a:solidFill>
                <a:srgbClr val="0000FF"/>
              </a:solidFill>
            </a:endParaRPr>
          </a:p>
          <a:p>
            <a:pPr eaLnBrk="1" hangingPunct="1"/>
            <a:r>
              <a:rPr lang="zh-TW" altLang="en-US" sz="2400" dirty="0" smtClean="0"/>
              <a:t>例</a:t>
            </a:r>
            <a:r>
              <a:rPr lang="en-US" altLang="zh-TW" sz="2400" dirty="0" smtClean="0"/>
              <a:t>: </a:t>
            </a:r>
            <a:r>
              <a:rPr lang="zh-TW" altLang="en-US" sz="2400" dirty="0" smtClean="0"/>
              <a:t>令</a:t>
            </a:r>
            <a:r>
              <a:rPr lang="en-US" altLang="zh-TW" sz="2400" dirty="0" smtClean="0"/>
              <a:t>X </a:t>
            </a:r>
            <a:r>
              <a:rPr lang="en-US" altLang="zh-TW" sz="2400" dirty="0"/>
              <a:t>= b a c a </a:t>
            </a:r>
            <a:r>
              <a:rPr lang="en-US" altLang="zh-TW" sz="2400" dirty="0" smtClean="0"/>
              <a:t>d</a:t>
            </a:r>
            <a:r>
              <a:rPr lang="zh-TW" altLang="en-US" sz="2400" dirty="0" smtClean="0"/>
              <a:t>，則</a:t>
            </a:r>
            <a:r>
              <a:rPr lang="en-US" altLang="zh-TW" sz="2400" dirty="0" smtClean="0"/>
              <a:t>ad, ac, </a:t>
            </a:r>
            <a:r>
              <a:rPr lang="en-US" altLang="zh-TW" sz="2400" dirty="0" err="1" smtClean="0"/>
              <a:t>bac</a:t>
            </a:r>
            <a:r>
              <a:rPr lang="en-US" altLang="zh-TW" sz="2400" dirty="0" smtClean="0"/>
              <a:t>, </a:t>
            </a:r>
            <a:r>
              <a:rPr lang="en-US" altLang="zh-TW" sz="2400" dirty="0" err="1" smtClean="0"/>
              <a:t>acad</a:t>
            </a:r>
            <a:r>
              <a:rPr lang="en-US" altLang="zh-TW" sz="2400" dirty="0" smtClean="0"/>
              <a:t>, </a:t>
            </a:r>
            <a:r>
              <a:rPr lang="en-US" altLang="zh-TW" sz="2400" dirty="0" err="1" smtClean="0"/>
              <a:t>bacad</a:t>
            </a:r>
            <a:r>
              <a:rPr lang="en-US" altLang="zh-TW" sz="2400" dirty="0" smtClean="0"/>
              <a:t>, </a:t>
            </a:r>
            <a:r>
              <a:rPr lang="en-US" altLang="zh-TW" sz="2400" dirty="0" err="1" smtClean="0"/>
              <a:t>bcd</a:t>
            </a:r>
            <a:r>
              <a:rPr lang="zh-TW" altLang="en-US" sz="2400" dirty="0" smtClean="0"/>
              <a:t>等與</a:t>
            </a:r>
            <a:r>
              <a:rPr lang="zh-TW" altLang="en-US" sz="2400" dirty="0" smtClean="0">
                <a:solidFill>
                  <a:srgbClr val="0000FF"/>
                </a:solidFill>
              </a:rPr>
              <a:t>空序列</a:t>
            </a:r>
            <a:r>
              <a:rPr lang="zh-TW" altLang="en-US" sz="2400" dirty="0" smtClean="0"/>
              <a:t>都是</a:t>
            </a:r>
            <a:r>
              <a:rPr lang="en-US" altLang="zh-TW" sz="2400" dirty="0"/>
              <a:t>X</a:t>
            </a:r>
            <a:r>
              <a:rPr lang="zh-TW" altLang="en-US" sz="2400" dirty="0" smtClean="0"/>
              <a:t>的</a:t>
            </a:r>
            <a:r>
              <a:rPr lang="zh-TW" altLang="en-US" sz="2400" dirty="0"/>
              <a:t>子</a:t>
            </a:r>
            <a:r>
              <a:rPr lang="zh-TW" altLang="en-US" sz="2400" dirty="0" smtClean="0"/>
              <a:t>序列</a:t>
            </a:r>
            <a:endParaRPr lang="en-US" altLang="zh-TW" sz="2400" dirty="0" smtClean="0"/>
          </a:p>
          <a:p>
            <a:pPr eaLnBrk="1" hangingPunct="1"/>
            <a:r>
              <a:rPr lang="zh-TW" altLang="en-US" sz="2400" dirty="0"/>
              <a:t>例</a:t>
            </a:r>
            <a:r>
              <a:rPr lang="en-US" altLang="zh-TW" sz="2400" dirty="0"/>
              <a:t>: </a:t>
            </a:r>
            <a:r>
              <a:rPr lang="zh-TW" altLang="en-US" sz="2400" dirty="0" smtClean="0"/>
              <a:t>序列</a:t>
            </a:r>
            <a:r>
              <a:rPr lang="en-US" altLang="zh-TW" sz="2400" dirty="0" smtClean="0"/>
              <a:t>X = b a c a d </a:t>
            </a:r>
            <a:r>
              <a:rPr lang="zh-TW" altLang="en-US" sz="2400" dirty="0"/>
              <a:t>與</a:t>
            </a:r>
            <a:r>
              <a:rPr lang="en-US" altLang="zh-TW" sz="2400" dirty="0" smtClean="0"/>
              <a:t> Y = a c </a:t>
            </a:r>
            <a:r>
              <a:rPr lang="en-US" altLang="zh-TW" sz="2400" dirty="0" err="1" smtClean="0"/>
              <a:t>c</a:t>
            </a:r>
            <a:r>
              <a:rPr lang="en-US" altLang="zh-TW" sz="2400" dirty="0" smtClean="0"/>
              <a:t> b a d c b </a:t>
            </a:r>
            <a:r>
              <a:rPr lang="zh-TW" altLang="en-US" sz="2400" dirty="0"/>
              <a:t>的共同子</a:t>
            </a:r>
            <a:r>
              <a:rPr lang="zh-TW" altLang="en-US" sz="2400" dirty="0" smtClean="0"/>
              <a:t>序列</a:t>
            </a:r>
            <a:r>
              <a:rPr lang="en-US" altLang="zh-TW" sz="2400" dirty="0" smtClean="0"/>
              <a:t>(common subsequence)</a:t>
            </a:r>
            <a:r>
              <a:rPr lang="zh-TW" altLang="en-US" sz="2400" dirty="0" smtClean="0"/>
              <a:t>有</a:t>
            </a:r>
            <a:r>
              <a:rPr lang="en-US" altLang="zh-TW" sz="2400" dirty="0" smtClean="0"/>
              <a:t>: ad, ac, </a:t>
            </a:r>
            <a:r>
              <a:rPr lang="en-US" altLang="zh-TW" sz="2400" dirty="0" err="1" smtClean="0"/>
              <a:t>bac</a:t>
            </a:r>
            <a:r>
              <a:rPr lang="en-US" altLang="zh-TW" sz="2400" dirty="0" smtClean="0"/>
              <a:t>, </a:t>
            </a:r>
            <a:r>
              <a:rPr lang="en-US" altLang="zh-TW" sz="2400" dirty="0" err="1" smtClean="0"/>
              <a:t>acad</a:t>
            </a:r>
            <a:r>
              <a:rPr lang="zh-TW" altLang="en-US" sz="2400" dirty="0" smtClean="0"/>
              <a:t>等</a:t>
            </a:r>
            <a:endParaRPr lang="en-US" altLang="zh-TW" sz="2400" dirty="0" smtClean="0"/>
          </a:p>
          <a:p>
            <a:pPr eaLnBrk="1" hangingPunct="1"/>
            <a:r>
              <a:rPr lang="zh-TW" altLang="en-US" sz="2400" dirty="0"/>
              <a:t>例</a:t>
            </a:r>
            <a:r>
              <a:rPr lang="en-US" altLang="zh-TW" sz="2400" dirty="0" smtClean="0"/>
              <a:t>:</a:t>
            </a:r>
            <a:r>
              <a:rPr lang="zh-TW" altLang="en-US" sz="2400" dirty="0" smtClean="0"/>
              <a:t> 序列</a:t>
            </a:r>
            <a:r>
              <a:rPr lang="en-US" altLang="zh-TW" sz="2400" dirty="0" smtClean="0"/>
              <a:t>X</a:t>
            </a:r>
            <a:r>
              <a:rPr lang="zh-TW" altLang="en-US" sz="2400" dirty="0" smtClean="0"/>
              <a:t>與</a:t>
            </a:r>
            <a:r>
              <a:rPr lang="en-US" altLang="zh-TW" sz="2400" dirty="0" smtClean="0"/>
              <a:t>Y</a:t>
            </a:r>
            <a:r>
              <a:rPr lang="zh-TW" altLang="en-US" sz="2400" dirty="0" smtClean="0"/>
              <a:t>的最長共同子序列</a:t>
            </a:r>
            <a:r>
              <a:rPr lang="en-US" altLang="zh-TW" sz="2400" dirty="0" smtClean="0"/>
              <a:t>(longest common subsequence)</a:t>
            </a:r>
            <a:r>
              <a:rPr lang="zh-TW" altLang="en-US" sz="2400" dirty="0" smtClean="0"/>
              <a:t>為</a:t>
            </a:r>
            <a:r>
              <a:rPr lang="en-US" altLang="zh-TW" sz="2400" dirty="0" smtClean="0"/>
              <a:t>:</a:t>
            </a:r>
            <a:r>
              <a:rPr lang="zh-TW" altLang="en-US" sz="2400" dirty="0" smtClean="0"/>
              <a:t> </a:t>
            </a:r>
            <a:r>
              <a:rPr lang="en-US" altLang="zh-TW" sz="2400" dirty="0" smtClean="0"/>
              <a:t>a c a d</a:t>
            </a:r>
          </a:p>
          <a:p>
            <a:pPr eaLnBrk="1" hangingPunct="1"/>
            <a:endParaRPr lang="zh-TW" altLang="en-US" sz="2400" dirty="0" smtClean="0"/>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10</a:t>
            </a:fld>
            <a:endParaRPr lang="en-US" altLang="zh-TW"/>
          </a:p>
        </p:txBody>
      </p:sp>
    </p:spTree>
    <p:extLst>
      <p:ext uri="{BB962C8B-B14F-4D97-AF65-F5344CB8AC3E}">
        <p14:creationId xmlns:p14="http://schemas.microsoft.com/office/powerpoint/2010/main" val="399978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anim calcmode="lin" valueType="num">
                                      <p:cBhvr additive="base">
                                        <p:cTn id="7" dur="500" fill="hold"/>
                                        <p:tgtEl>
                                          <p:spTgt spid="430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2">
                                            <p:txEl>
                                              <p:pRg st="1" end="1"/>
                                            </p:txEl>
                                          </p:spTgt>
                                        </p:tgtEl>
                                        <p:attrNameLst>
                                          <p:attrName>style.visibility</p:attrName>
                                        </p:attrNameLst>
                                      </p:cBhvr>
                                      <p:to>
                                        <p:strVal val="visible"/>
                                      </p:to>
                                    </p:set>
                                    <p:anim calcmode="lin" valueType="num">
                                      <p:cBhvr additive="base">
                                        <p:cTn id="13" dur="500" fill="hold"/>
                                        <p:tgtEl>
                                          <p:spTgt spid="430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012">
                                            <p:txEl>
                                              <p:pRg st="2" end="2"/>
                                            </p:txEl>
                                          </p:spTgt>
                                        </p:tgtEl>
                                        <p:attrNameLst>
                                          <p:attrName>style.visibility</p:attrName>
                                        </p:attrNameLst>
                                      </p:cBhvr>
                                      <p:to>
                                        <p:strVal val="visible"/>
                                      </p:to>
                                    </p:set>
                                    <p:anim calcmode="lin" valueType="num">
                                      <p:cBhvr additive="base">
                                        <p:cTn id="19" dur="500" fill="hold"/>
                                        <p:tgtEl>
                                          <p:spTgt spid="430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012">
                                            <p:txEl>
                                              <p:pRg st="3" end="3"/>
                                            </p:txEl>
                                          </p:spTgt>
                                        </p:tgtEl>
                                        <p:attrNameLst>
                                          <p:attrName>style.visibility</p:attrName>
                                        </p:attrNameLst>
                                      </p:cBhvr>
                                      <p:to>
                                        <p:strVal val="visible"/>
                                      </p:to>
                                    </p:set>
                                    <p:anim calcmode="lin" valueType="num">
                                      <p:cBhvr additive="base">
                                        <p:cTn id="25" dur="500" fill="hold"/>
                                        <p:tgtEl>
                                          <p:spTgt spid="430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012">
                                            <p:txEl>
                                              <p:pRg st="4" end="4"/>
                                            </p:txEl>
                                          </p:spTgt>
                                        </p:tgtEl>
                                        <p:attrNameLst>
                                          <p:attrName>style.visibility</p:attrName>
                                        </p:attrNameLst>
                                      </p:cBhvr>
                                      <p:to>
                                        <p:strVal val="visible"/>
                                      </p:to>
                                    </p:set>
                                    <p:anim calcmode="lin" valueType="num">
                                      <p:cBhvr additive="base">
                                        <p:cTn id="31" dur="500" fill="hold"/>
                                        <p:tgtEl>
                                          <p:spTgt spid="430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TW" altLang="en-US" sz="4000" dirty="0"/>
              <a:t>最長共同子</a:t>
            </a:r>
            <a:r>
              <a:rPr lang="zh-TW" altLang="en-US" sz="4000" dirty="0" smtClean="0"/>
              <a:t>序列應用</a:t>
            </a:r>
            <a:r>
              <a:rPr lang="en-US" altLang="zh-TW" sz="4000" dirty="0" smtClean="0"/>
              <a:t>:</a:t>
            </a:r>
            <a:br>
              <a:rPr lang="en-US" altLang="zh-TW" sz="4000" dirty="0" smtClean="0"/>
            </a:br>
            <a:r>
              <a:rPr lang="en-US" altLang="zh-TW" sz="4000" dirty="0" smtClean="0"/>
              <a:t>DNA</a:t>
            </a:r>
            <a:r>
              <a:rPr lang="zh-TW" altLang="en-US" sz="4000" dirty="0" smtClean="0"/>
              <a:t>序列比對</a:t>
            </a:r>
            <a:endParaRPr lang="en-US" altLang="zh-TW" sz="4000" dirty="0" smtClean="0"/>
          </a:p>
        </p:txBody>
      </p:sp>
      <p:sp>
        <p:nvSpPr>
          <p:cNvPr id="41988" name="Rectangle 3"/>
          <p:cNvSpPr>
            <a:spLocks noGrp="1" noChangeArrowheads="1"/>
          </p:cNvSpPr>
          <p:nvPr>
            <p:ph type="body" idx="1"/>
          </p:nvPr>
        </p:nvSpPr>
        <p:spPr/>
        <p:txBody>
          <a:bodyPr/>
          <a:lstStyle/>
          <a:p>
            <a:pPr>
              <a:buFont typeface="Wingdings" pitchFamily="2" charset="2"/>
              <a:buNone/>
            </a:pPr>
            <a:r>
              <a:rPr lang="en-US" altLang="zh-TW" sz="2800" dirty="0" smtClean="0"/>
              <a:t>DNA = {A|C|G|T}*</a:t>
            </a:r>
          </a:p>
          <a:p>
            <a:pPr>
              <a:buNone/>
            </a:pPr>
            <a:r>
              <a:rPr lang="en-US" altLang="zh-TW" sz="2800" dirty="0" smtClean="0"/>
              <a:t>(A: </a:t>
            </a:r>
            <a:r>
              <a:rPr lang="zh-TW" altLang="en-US" sz="2800" dirty="0" smtClean="0"/>
              <a:t>腺嘌呤</a:t>
            </a:r>
            <a:r>
              <a:rPr lang="en-US" altLang="zh-TW" sz="2800" dirty="0" smtClean="0"/>
              <a:t>;</a:t>
            </a:r>
            <a:r>
              <a:rPr lang="zh-TW" altLang="en-US" sz="2800" dirty="0" smtClean="0"/>
              <a:t> </a:t>
            </a:r>
            <a:r>
              <a:rPr lang="en-US" altLang="zh-TW" sz="2800" dirty="0" smtClean="0"/>
              <a:t>C: </a:t>
            </a:r>
            <a:r>
              <a:rPr lang="zh-TW" altLang="en-US" sz="2800" dirty="0" smtClean="0"/>
              <a:t>胞嘧啶</a:t>
            </a:r>
            <a:r>
              <a:rPr lang="en-US" altLang="zh-TW" sz="2800" dirty="0" smtClean="0"/>
              <a:t>; G: </a:t>
            </a:r>
            <a:r>
              <a:rPr lang="zh-TW" altLang="en-US" sz="2800" dirty="0" smtClean="0"/>
              <a:t>鳥嘌呤</a:t>
            </a:r>
            <a:r>
              <a:rPr lang="en-US" altLang="zh-TW" sz="2800" dirty="0" smtClean="0"/>
              <a:t>; T: </a:t>
            </a:r>
            <a:r>
              <a:rPr lang="zh-TW" altLang="en-US" sz="2800" dirty="0" smtClean="0"/>
              <a:t>胸</a:t>
            </a:r>
            <a:r>
              <a:rPr lang="zh-TW" altLang="en-US" sz="2800" dirty="0"/>
              <a:t>腺</a:t>
            </a:r>
            <a:r>
              <a:rPr lang="zh-TW" altLang="en-US" sz="2800" dirty="0" smtClean="0"/>
              <a:t>嘧啶</a:t>
            </a:r>
            <a:r>
              <a:rPr lang="en-US" altLang="zh-TW" sz="2800" dirty="0" smtClean="0"/>
              <a:t>)</a:t>
            </a:r>
          </a:p>
          <a:p>
            <a:pPr>
              <a:buFont typeface="Wingdings" pitchFamily="2" charset="2"/>
              <a:buNone/>
            </a:pPr>
            <a:r>
              <a:rPr lang="en-US" altLang="zh-TW" sz="2800" dirty="0" smtClean="0"/>
              <a:t>S1=ACCGGTCGAGTGCGGCCGAAGCCGGCCGAA</a:t>
            </a:r>
          </a:p>
          <a:p>
            <a:pPr>
              <a:buFont typeface="Wingdings" pitchFamily="2" charset="2"/>
              <a:buNone/>
            </a:pPr>
            <a:r>
              <a:rPr lang="en-US" altLang="zh-TW" sz="2800" dirty="0" smtClean="0"/>
              <a:t>S2=GTCGTTCGGAATGCCGTTGCTGTAAA</a:t>
            </a:r>
          </a:p>
          <a:p>
            <a:pPr>
              <a:buFont typeface="Wingdings" pitchFamily="2" charset="2"/>
              <a:buNone/>
            </a:pPr>
            <a:endParaRPr lang="en-US" altLang="zh-TW" sz="2800" dirty="0" smtClean="0"/>
          </a:p>
          <a:p>
            <a:pPr>
              <a:buNone/>
            </a:pPr>
            <a:r>
              <a:rPr lang="en-US" altLang="zh-TW" sz="2800" dirty="0" smtClean="0"/>
              <a:t>Q:</a:t>
            </a:r>
            <a:r>
              <a:rPr lang="zh-TW" altLang="en-US" sz="2800" dirty="0" smtClean="0"/>
              <a:t>  </a:t>
            </a:r>
            <a:r>
              <a:rPr lang="en-US" altLang="zh-TW" sz="2800" dirty="0" smtClean="0"/>
              <a:t>S1</a:t>
            </a:r>
            <a:r>
              <a:rPr lang="zh-TW" altLang="en-US" sz="2800" dirty="0" smtClean="0"/>
              <a:t>與</a:t>
            </a:r>
            <a:r>
              <a:rPr lang="en-US" altLang="zh-TW" sz="2800" dirty="0" smtClean="0"/>
              <a:t>S2</a:t>
            </a:r>
            <a:r>
              <a:rPr lang="zh-TW" altLang="en-US" sz="2800" dirty="0"/>
              <a:t>是否</a:t>
            </a:r>
            <a:r>
              <a:rPr lang="zh-TW" altLang="en-US" sz="2800" dirty="0" smtClean="0"/>
              <a:t>為相似</a:t>
            </a:r>
            <a:r>
              <a:rPr lang="zh-TW" altLang="en-US" sz="2800" dirty="0"/>
              <a:t>的</a:t>
            </a:r>
            <a:r>
              <a:rPr lang="en-US" altLang="zh-TW" sz="2800" dirty="0" smtClean="0"/>
              <a:t>DNA</a:t>
            </a:r>
            <a:r>
              <a:rPr lang="zh-TW" altLang="en-US" sz="2800" smtClean="0"/>
              <a:t>序列</a:t>
            </a:r>
            <a:r>
              <a:rPr lang="en-US" altLang="zh-TW" sz="2800" smtClean="0"/>
              <a:t>?</a:t>
            </a:r>
            <a:endParaRPr lang="en-US" altLang="zh-TW" sz="2800" dirty="0" smtClean="0"/>
          </a:p>
          <a:p>
            <a:pPr>
              <a:buFont typeface="Wingdings" pitchFamily="2" charset="2"/>
              <a:buNone/>
            </a:pPr>
            <a:endParaRPr lang="en-US" altLang="zh-TW" sz="2800" dirty="0" smtClean="0"/>
          </a:p>
          <a:p>
            <a:pPr marL="538163" indent="-538163">
              <a:buNone/>
              <a:tabLst>
                <a:tab pos="538163" algn="l"/>
              </a:tabLst>
            </a:pPr>
            <a:r>
              <a:rPr lang="en-US" altLang="zh-TW" sz="2800" dirty="0" smtClean="0"/>
              <a:t>A:</a:t>
            </a:r>
            <a:r>
              <a:rPr lang="zh-TW" altLang="en-US" sz="2800" dirty="0" smtClean="0"/>
              <a:t>  這問題可以由找出</a:t>
            </a:r>
            <a:r>
              <a:rPr lang="en-US" altLang="zh-TW" sz="2800" dirty="0"/>
              <a:t>S1</a:t>
            </a:r>
            <a:r>
              <a:rPr lang="zh-TW" altLang="en-US" sz="2800" dirty="0"/>
              <a:t>與</a:t>
            </a:r>
            <a:r>
              <a:rPr lang="en-US" altLang="zh-TW" sz="2800" dirty="0" smtClean="0"/>
              <a:t>S2</a:t>
            </a:r>
            <a:r>
              <a:rPr lang="zh-TW" altLang="en-US" sz="2800" dirty="0" smtClean="0"/>
              <a:t>的</a:t>
            </a:r>
            <a:r>
              <a:rPr lang="zh-TW" altLang="en-US" sz="2800" dirty="0" smtClean="0">
                <a:solidFill>
                  <a:srgbClr val="0000FF"/>
                </a:solidFill>
              </a:rPr>
              <a:t>最長共同子序列</a:t>
            </a:r>
            <a:r>
              <a:rPr lang="zh-TW" altLang="en-US" sz="2800" dirty="0" smtClean="0">
                <a:solidFill>
                  <a:schemeClr val="tx1">
                    <a:lumMod val="95000"/>
                    <a:lumOff val="5000"/>
                  </a:schemeClr>
                </a:solidFill>
              </a:rPr>
              <a:t>來解決</a:t>
            </a:r>
            <a:r>
              <a:rPr lang="zh-TW" altLang="en-US" sz="2800" dirty="0">
                <a:solidFill>
                  <a:schemeClr val="tx1">
                    <a:lumMod val="95000"/>
                    <a:lumOff val="5000"/>
                  </a:schemeClr>
                </a:solidFill>
              </a:rPr>
              <a:t>。</a:t>
            </a:r>
            <a:endParaRPr lang="en-US" altLang="zh-TW" sz="2800" dirty="0" smtClean="0">
              <a:solidFill>
                <a:schemeClr val="tx1">
                  <a:lumMod val="95000"/>
                  <a:lumOff val="5000"/>
                </a:schemeClr>
              </a:solidFill>
            </a:endParaRPr>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11</a:t>
            </a:fld>
            <a:endParaRPr lang="en-US" altLang="zh-TW"/>
          </a:p>
        </p:txBody>
      </p:sp>
    </p:spTree>
    <p:extLst>
      <p:ext uri="{BB962C8B-B14F-4D97-AF65-F5344CB8AC3E}">
        <p14:creationId xmlns:p14="http://schemas.microsoft.com/office/powerpoint/2010/main" val="225301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 calcmode="lin" valueType="num">
                                      <p:cBhvr additive="base">
                                        <p:cTn id="7" dur="500" fill="hold"/>
                                        <p:tgtEl>
                                          <p:spTgt spid="419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8">
                                            <p:txEl>
                                              <p:pRg st="1" end="1"/>
                                            </p:txEl>
                                          </p:spTgt>
                                        </p:tgtEl>
                                        <p:attrNameLst>
                                          <p:attrName>style.visibility</p:attrName>
                                        </p:attrNameLst>
                                      </p:cBhvr>
                                      <p:to>
                                        <p:strVal val="visible"/>
                                      </p:to>
                                    </p:set>
                                    <p:anim calcmode="lin" valueType="num">
                                      <p:cBhvr additive="base">
                                        <p:cTn id="13" dur="500" fill="hold"/>
                                        <p:tgtEl>
                                          <p:spTgt spid="419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8">
                                            <p:txEl>
                                              <p:pRg st="2" end="2"/>
                                            </p:txEl>
                                          </p:spTgt>
                                        </p:tgtEl>
                                        <p:attrNameLst>
                                          <p:attrName>style.visibility</p:attrName>
                                        </p:attrNameLst>
                                      </p:cBhvr>
                                      <p:to>
                                        <p:strVal val="visible"/>
                                      </p:to>
                                    </p:set>
                                    <p:anim calcmode="lin" valueType="num">
                                      <p:cBhvr additive="base">
                                        <p:cTn id="19" dur="500" fill="hold"/>
                                        <p:tgtEl>
                                          <p:spTgt spid="419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8">
                                            <p:txEl>
                                              <p:pRg st="3" end="3"/>
                                            </p:txEl>
                                          </p:spTgt>
                                        </p:tgtEl>
                                        <p:attrNameLst>
                                          <p:attrName>style.visibility</p:attrName>
                                        </p:attrNameLst>
                                      </p:cBhvr>
                                      <p:to>
                                        <p:strVal val="visible"/>
                                      </p:to>
                                    </p:set>
                                    <p:anim calcmode="lin" valueType="num">
                                      <p:cBhvr additive="base">
                                        <p:cTn id="25" dur="500" fill="hold"/>
                                        <p:tgtEl>
                                          <p:spTgt spid="419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8">
                                            <p:txEl>
                                              <p:pRg st="5" end="5"/>
                                            </p:txEl>
                                          </p:spTgt>
                                        </p:tgtEl>
                                        <p:attrNameLst>
                                          <p:attrName>style.visibility</p:attrName>
                                        </p:attrNameLst>
                                      </p:cBhvr>
                                      <p:to>
                                        <p:strVal val="visible"/>
                                      </p:to>
                                    </p:set>
                                    <p:anim calcmode="lin" valueType="num">
                                      <p:cBhvr additive="base">
                                        <p:cTn id="31" dur="500" fill="hold"/>
                                        <p:tgtEl>
                                          <p:spTgt spid="4198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8">
                                            <p:txEl>
                                              <p:pRg st="7" end="7"/>
                                            </p:txEl>
                                          </p:spTgt>
                                        </p:tgtEl>
                                        <p:attrNameLst>
                                          <p:attrName>style.visibility</p:attrName>
                                        </p:attrNameLst>
                                      </p:cBhvr>
                                      <p:to>
                                        <p:strVal val="visible"/>
                                      </p:to>
                                    </p:set>
                                    <p:anim calcmode="lin" valueType="num">
                                      <p:cBhvr additive="base">
                                        <p:cTn id="37" dur="500" fill="hold"/>
                                        <p:tgtEl>
                                          <p:spTgt spid="4198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8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r>
            <a:br>
              <a:rPr lang="en-US" altLang="zh-TW" dirty="0" smtClean="0"/>
            </a:br>
            <a:r>
              <a:rPr lang="zh-TW" altLang="en-US" dirty="0"/>
              <a:t>最長共同子序列應用</a:t>
            </a:r>
            <a:r>
              <a:rPr lang="en-US" altLang="zh-TW" dirty="0"/>
              <a:t>:</a:t>
            </a:r>
            <a:br>
              <a:rPr lang="en-US" altLang="zh-TW" dirty="0"/>
            </a:br>
            <a:r>
              <a:rPr lang="zh-TW" altLang="en-US" dirty="0" smtClean="0"/>
              <a:t>化身</a:t>
            </a:r>
            <a:r>
              <a:rPr lang="zh-TW" altLang="en-US" dirty="0"/>
              <a:t>路徑群</a:t>
            </a:r>
            <a:r>
              <a:rPr lang="zh-TW" altLang="en-US" dirty="0" smtClean="0"/>
              <a:t>組</a:t>
            </a:r>
            <a:endParaRPr lang="en-US" altLang="zh-TW" dirty="0" smtClean="0">
              <a:ea typeface="標楷體" pitchFamily="65" charset="-120"/>
              <a:cs typeface="Times New Roman" pitchFamily="18" charset="0"/>
            </a:endParaRPr>
          </a:p>
        </p:txBody>
      </p:sp>
      <p:sp>
        <p:nvSpPr>
          <p:cNvPr id="3" name="內容版面配置區 2"/>
          <p:cNvSpPr>
            <a:spLocks noGrp="1"/>
          </p:cNvSpPr>
          <p:nvPr>
            <p:ph idx="1"/>
          </p:nvPr>
        </p:nvSpPr>
        <p:spPr>
          <a:xfrm>
            <a:off x="107504" y="1988840"/>
            <a:ext cx="8953499" cy="1800200"/>
          </a:xfrm>
        </p:spPr>
        <p:txBody>
          <a:bodyPr/>
          <a:lstStyle/>
          <a:p>
            <a:pPr marL="0" indent="0">
              <a:buNone/>
            </a:pPr>
            <a:r>
              <a:rPr lang="zh-TW" altLang="en-US" sz="1600" dirty="0"/>
              <a:t>化身路徑群</a:t>
            </a:r>
            <a:r>
              <a:rPr lang="zh-TW" altLang="en-US" sz="1600" dirty="0" smtClean="0"/>
              <a:t>組</a:t>
            </a:r>
            <a:r>
              <a:rPr lang="en-US" altLang="zh-TW" sz="1600" dirty="0" smtClean="0"/>
              <a:t>(</a:t>
            </a:r>
            <a:r>
              <a:rPr lang="en-US" altLang="zh-TW" sz="1600" dirty="0">
                <a:ea typeface="標楷體" pitchFamily="65" charset="-120"/>
                <a:cs typeface="Times New Roman" pitchFamily="18" charset="0"/>
              </a:rPr>
              <a:t>Avatar Path Clustering</a:t>
            </a:r>
            <a:r>
              <a:rPr lang="en-US" altLang="zh-TW" sz="1600" dirty="0" smtClean="0">
                <a:ea typeface="標楷體" pitchFamily="65" charset="-120"/>
                <a:cs typeface="Times New Roman" pitchFamily="18" charset="0"/>
              </a:rPr>
              <a:t>):</a:t>
            </a:r>
          </a:p>
          <a:p>
            <a:r>
              <a:rPr lang="zh-TW" altLang="en-US" sz="1600" dirty="0" smtClean="0"/>
              <a:t>由於</a:t>
            </a:r>
            <a:r>
              <a:rPr lang="zh-TW" altLang="en-US" sz="1600" dirty="0"/>
              <a:t>相似</a:t>
            </a:r>
            <a:r>
              <a:rPr lang="zh-TW" altLang="en-US" sz="1600" dirty="0" smtClean="0"/>
              <a:t>的個性，</a:t>
            </a:r>
            <a:r>
              <a:rPr lang="zh-TW" altLang="en-US" sz="1600" dirty="0"/>
              <a:t>興趣或習慣，網路虛擬環境</a:t>
            </a:r>
            <a:r>
              <a:rPr lang="en-US" altLang="zh-TW" sz="1600" dirty="0"/>
              <a:t>(Networked Virtual </a:t>
            </a:r>
            <a:r>
              <a:rPr lang="en-US" altLang="zh-TW" sz="1600" dirty="0" smtClean="0"/>
              <a:t>Environment, NVE)</a:t>
            </a:r>
            <a:r>
              <a:rPr lang="zh-TW" altLang="en-US" sz="1600" dirty="0" smtClean="0"/>
              <a:t>或巨量多人線上遊戲</a:t>
            </a:r>
            <a:r>
              <a:rPr lang="en-US" altLang="zh-TW" sz="1600" dirty="0"/>
              <a:t>(Massively Multiplayer Online </a:t>
            </a:r>
            <a:r>
              <a:rPr lang="en-US" altLang="zh-TW" sz="1600" dirty="0" smtClean="0"/>
              <a:t>Game, MMOG)</a:t>
            </a:r>
            <a:r>
              <a:rPr lang="zh-TW" altLang="en-US" sz="1600" dirty="0" smtClean="0"/>
              <a:t>的用戶或化身</a:t>
            </a:r>
            <a:r>
              <a:rPr lang="en-US" altLang="zh-TW" sz="1600" dirty="0" smtClean="0"/>
              <a:t>(avatar)</a:t>
            </a:r>
            <a:r>
              <a:rPr lang="zh-TW" altLang="en-US" sz="1600" dirty="0" smtClean="0"/>
              <a:t>可能</a:t>
            </a:r>
            <a:r>
              <a:rPr lang="zh-TW" altLang="en-US" sz="1600" dirty="0"/>
              <a:t>具有相似的行為模式，導致在虛擬世界</a:t>
            </a:r>
            <a:r>
              <a:rPr lang="zh-TW" altLang="en-US" sz="1600" dirty="0" smtClean="0"/>
              <a:t>中有著類似</a:t>
            </a:r>
            <a:r>
              <a:rPr lang="zh-TW" altLang="en-US" sz="1600" dirty="0"/>
              <a:t>的化身</a:t>
            </a:r>
            <a:r>
              <a:rPr lang="zh-TW" altLang="en-US" sz="1600" dirty="0" smtClean="0"/>
              <a:t>路徑。</a:t>
            </a:r>
            <a:endParaRPr lang="en-US" altLang="zh-TW" sz="1600" dirty="0" smtClean="0"/>
          </a:p>
          <a:p>
            <a:r>
              <a:rPr lang="zh-TW" altLang="en-US" sz="1600" dirty="0"/>
              <a:t>我們希望將類似的</a:t>
            </a:r>
            <a:r>
              <a:rPr lang="zh-TW" altLang="en-US" sz="1600" dirty="0" smtClean="0"/>
              <a:t>化身歸類為一個</a:t>
            </a:r>
            <a:r>
              <a:rPr lang="zh-TW" altLang="en-US" sz="1600" dirty="0"/>
              <a:t>群組</a:t>
            </a:r>
            <a:r>
              <a:rPr lang="zh-TW" altLang="en-US" sz="1600" dirty="0" smtClean="0"/>
              <a:t>，</a:t>
            </a:r>
            <a:r>
              <a:rPr lang="zh-TW" altLang="en-US" sz="1600" dirty="0"/>
              <a:t>並為他們</a:t>
            </a:r>
            <a:r>
              <a:rPr lang="zh-TW" altLang="en-US" sz="1600" dirty="0" smtClean="0"/>
              <a:t>找到</a:t>
            </a:r>
            <a:r>
              <a:rPr lang="zh-TW" altLang="en-US" sz="1600" dirty="0" smtClean="0">
                <a:solidFill>
                  <a:srgbClr val="0000FF"/>
                </a:solidFill>
              </a:rPr>
              <a:t>代表性路徑</a:t>
            </a:r>
            <a:r>
              <a:rPr lang="en-US" altLang="zh-TW" sz="1600" dirty="0" smtClean="0">
                <a:solidFill>
                  <a:srgbClr val="0000FF"/>
                </a:solidFill>
              </a:rPr>
              <a:t>(representative path, RP)</a:t>
            </a:r>
            <a:r>
              <a:rPr lang="zh-TW" altLang="en-US" sz="1600" dirty="0" smtClean="0"/>
              <a:t>。</a:t>
            </a:r>
            <a:endParaRPr lang="en-US" altLang="zh-TW" sz="1600" dirty="0" smtClean="0"/>
          </a:p>
          <a:p>
            <a:r>
              <a:rPr lang="zh-TW" altLang="en-US" sz="900" dirty="0" smtClean="0"/>
              <a:t>參考論文</a:t>
            </a:r>
            <a:r>
              <a:rPr lang="en-US" altLang="zh-TW" sz="900" dirty="0" smtClean="0"/>
              <a:t>: </a:t>
            </a:r>
            <a:r>
              <a:rPr lang="en-US" altLang="zh-TW" sz="900" dirty="0" err="1" smtClean="0"/>
              <a:t>Jehn-Ruey</a:t>
            </a:r>
            <a:r>
              <a:rPr lang="en-US" altLang="zh-TW" sz="900" dirty="0" smtClean="0"/>
              <a:t> </a:t>
            </a:r>
            <a:r>
              <a:rPr lang="en-US" altLang="zh-TW" sz="900" dirty="0"/>
              <a:t>Jiang, </a:t>
            </a:r>
            <a:r>
              <a:rPr lang="en-US" altLang="zh-TW" sz="900" dirty="0" err="1"/>
              <a:t>Ching-Chuan</a:t>
            </a:r>
            <a:r>
              <a:rPr lang="en-US" altLang="zh-TW" sz="900" dirty="0"/>
              <a:t> Huang, and Chung-</a:t>
            </a:r>
            <a:r>
              <a:rPr lang="en-US" altLang="zh-TW" sz="900" dirty="0" err="1"/>
              <a:t>Hsien</a:t>
            </a:r>
            <a:r>
              <a:rPr lang="en-US" altLang="zh-TW" sz="900" dirty="0"/>
              <a:t> Tsai, </a:t>
            </a:r>
            <a:r>
              <a:rPr lang="en-US" altLang="zh-TW" sz="900" dirty="0" smtClean="0"/>
              <a:t>“</a:t>
            </a:r>
            <a:r>
              <a:rPr lang="en-US" altLang="zh-TW" sz="900" dirty="0" smtClean="0">
                <a:solidFill>
                  <a:srgbClr val="0000FF"/>
                </a:solidFill>
                <a:hlinkClick r:id="rId3"/>
              </a:rPr>
              <a:t>Avatar </a:t>
            </a:r>
            <a:r>
              <a:rPr lang="en-US" altLang="zh-TW" sz="900" dirty="0">
                <a:solidFill>
                  <a:srgbClr val="0000FF"/>
                </a:solidFill>
                <a:hlinkClick r:id="rId3"/>
              </a:rPr>
              <a:t>Path Clustering in Networked Virtual Environments</a:t>
            </a:r>
            <a:r>
              <a:rPr lang="en-US" altLang="zh-TW" sz="900" dirty="0">
                <a:solidFill>
                  <a:srgbClr val="0000FF"/>
                </a:solidFill>
              </a:rPr>
              <a:t>,"</a:t>
            </a:r>
            <a:r>
              <a:rPr lang="en-US" altLang="zh-TW" sz="900" dirty="0"/>
              <a:t> in </a:t>
            </a:r>
            <a:r>
              <a:rPr lang="en-US" altLang="zh-TW" sz="900" i="1" dirty="0"/>
              <a:t>Proc. of the 4th International Workshop on Peer-to-Peer Networked Virtual Environments (P2PNVE 2010)</a:t>
            </a:r>
            <a:r>
              <a:rPr lang="en-US" altLang="zh-TW" sz="900" dirty="0"/>
              <a:t>, 2010</a:t>
            </a:r>
            <a:r>
              <a:rPr lang="en-US" altLang="zh-TW" sz="900" dirty="0" smtClean="0"/>
              <a:t>.</a:t>
            </a:r>
          </a:p>
          <a:p>
            <a:r>
              <a:rPr lang="zh-TW" altLang="en-US" sz="900" dirty="0" smtClean="0"/>
              <a:t>下</a:t>
            </a:r>
            <a:r>
              <a:rPr lang="zh-TW" altLang="en-US" sz="900" dirty="0"/>
              <a:t>圖來源</a:t>
            </a:r>
            <a:r>
              <a:rPr lang="en-US" altLang="zh-TW" sz="900" dirty="0" smtClean="0"/>
              <a:t>: </a:t>
            </a:r>
            <a:r>
              <a:rPr lang="en-US" altLang="zh-TW" sz="900" dirty="0" err="1"/>
              <a:t>Huiguang</a:t>
            </a:r>
            <a:r>
              <a:rPr lang="en-US" altLang="zh-TW" sz="900" dirty="0"/>
              <a:t> </a:t>
            </a:r>
            <a:r>
              <a:rPr lang="en-US" altLang="zh-TW" sz="900" dirty="0" smtClean="0"/>
              <a:t>Liang, </a:t>
            </a:r>
            <a:r>
              <a:rPr lang="en-US" altLang="zh-TW" sz="900" dirty="0" err="1"/>
              <a:t>Ransi</a:t>
            </a:r>
            <a:r>
              <a:rPr lang="en-US" altLang="zh-TW" sz="900" dirty="0"/>
              <a:t> </a:t>
            </a:r>
            <a:r>
              <a:rPr lang="en-US" altLang="zh-TW" sz="900" dirty="0" err="1"/>
              <a:t>Nilaksha</a:t>
            </a:r>
            <a:r>
              <a:rPr lang="en-US" altLang="zh-TW" sz="900" dirty="0"/>
              <a:t> </a:t>
            </a:r>
            <a:r>
              <a:rPr lang="en-US" altLang="zh-TW" sz="900" dirty="0" smtClean="0"/>
              <a:t>Silva, </a:t>
            </a:r>
            <a:r>
              <a:rPr lang="en-US" altLang="zh-TW" sz="900" dirty="0"/>
              <a:t>Wei Tsang </a:t>
            </a:r>
            <a:r>
              <a:rPr lang="en-US" altLang="zh-TW" sz="900" dirty="0" err="1" smtClean="0"/>
              <a:t>Ooi</a:t>
            </a:r>
            <a:r>
              <a:rPr lang="en-US" altLang="zh-TW" sz="900" dirty="0" smtClean="0"/>
              <a:t>, </a:t>
            </a:r>
            <a:r>
              <a:rPr lang="en-US" altLang="zh-TW" sz="900" dirty="0" err="1"/>
              <a:t>Mehul</a:t>
            </a:r>
            <a:r>
              <a:rPr lang="en-US" altLang="zh-TW" sz="900" dirty="0"/>
              <a:t> </a:t>
            </a:r>
            <a:r>
              <a:rPr lang="en-US" altLang="zh-TW" sz="900" dirty="0" err="1"/>
              <a:t>Motani</a:t>
            </a:r>
            <a:r>
              <a:rPr lang="en-US" altLang="zh-TW" sz="900" dirty="0"/>
              <a:t>, </a:t>
            </a:r>
            <a:r>
              <a:rPr lang="en-US" altLang="zh-TW" sz="900" dirty="0" smtClean="0"/>
              <a:t>“Avatar </a:t>
            </a:r>
            <a:r>
              <a:rPr lang="en-US" altLang="zh-TW" sz="900" dirty="0"/>
              <a:t>mobility in user-created networked virtual worlds: measurements, analysis, and implications</a:t>
            </a:r>
            <a:r>
              <a:rPr lang="en-US" altLang="zh-TW" sz="900" dirty="0" smtClean="0"/>
              <a:t>,” </a:t>
            </a:r>
            <a:r>
              <a:rPr lang="en-US" altLang="zh-TW" sz="900" dirty="0"/>
              <a:t>Multimedia Tools and Applications, v.45 n.1-3, p.163-190, October </a:t>
            </a:r>
            <a:r>
              <a:rPr lang="en-US" altLang="zh-TW" sz="900" dirty="0" smtClean="0"/>
              <a:t>2009.</a:t>
            </a:r>
            <a:endParaRPr lang="en-US" altLang="zh-TW" sz="900" dirty="0"/>
          </a:p>
          <a:p>
            <a:endParaRPr lang="en-US" altLang="zh-TW" sz="1600" dirty="0" smtClean="0"/>
          </a:p>
          <a:p>
            <a:endParaRPr lang="en-US" altLang="zh-TW" sz="1600" dirty="0" smtClean="0"/>
          </a:p>
        </p:txBody>
      </p:sp>
      <p:pic>
        <p:nvPicPr>
          <p:cNvPr id="2764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7504" y="4085032"/>
            <a:ext cx="8953500" cy="2512320"/>
          </a:xfrm>
          <a:prstGeom prst="rect">
            <a:avLst/>
          </a:prstGeom>
          <a:noFill/>
          <a:ln w="9525">
            <a:noFill/>
            <a:miter lim="800000"/>
            <a:headEnd/>
            <a:tailEnd/>
          </a:ln>
        </p:spPr>
      </p:pic>
      <p:sp>
        <p:nvSpPr>
          <p:cNvPr id="4" name="投影片編號版面配置區 3"/>
          <p:cNvSpPr>
            <a:spLocks noGrp="1"/>
          </p:cNvSpPr>
          <p:nvPr>
            <p:ph type="sldNum" sz="quarter" idx="10"/>
          </p:nvPr>
        </p:nvSpPr>
        <p:spPr/>
        <p:txBody>
          <a:bodyPr/>
          <a:lstStyle/>
          <a:p>
            <a:pPr>
              <a:defRPr/>
            </a:pPr>
            <a:fld id="{B470CC45-7452-4DAB-A2F7-F98704FF9730}" type="slidenum">
              <a:rPr lang="zh-TW" altLang="en-US" smtClean="0"/>
              <a:pPr>
                <a:defRPr/>
              </a:pPr>
              <a:t>12</a:t>
            </a:fld>
            <a:endParaRPr lang="en-US" altLang="zh-TW"/>
          </a:p>
        </p:txBody>
      </p:sp>
    </p:spTree>
    <p:extLst>
      <p:ext uri="{BB962C8B-B14F-4D97-AF65-F5344CB8AC3E}">
        <p14:creationId xmlns:p14="http://schemas.microsoft.com/office/powerpoint/2010/main" val="102503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標題 1"/>
          <p:cNvSpPr>
            <a:spLocks noGrp="1"/>
          </p:cNvSpPr>
          <p:nvPr>
            <p:ph type="title"/>
          </p:nvPr>
        </p:nvSpPr>
        <p:spPr/>
        <p:txBody>
          <a:bodyPr/>
          <a:lstStyle/>
          <a:p>
            <a:r>
              <a:rPr lang="zh-TW" altLang="en-US" dirty="0"/>
              <a:t>最長共同子序列應用</a:t>
            </a:r>
            <a:r>
              <a:rPr lang="en-US" altLang="zh-TW" dirty="0"/>
              <a:t>:</a:t>
            </a:r>
            <a:br>
              <a:rPr lang="en-US" altLang="zh-TW" dirty="0"/>
            </a:br>
            <a:r>
              <a:rPr lang="zh-TW" altLang="en-US" dirty="0"/>
              <a:t>化身路徑群</a:t>
            </a:r>
            <a:r>
              <a:rPr lang="zh-TW" altLang="en-US" dirty="0" smtClean="0"/>
              <a:t>組</a:t>
            </a:r>
            <a:r>
              <a:rPr lang="en-US" altLang="zh-TW" dirty="0" smtClean="0"/>
              <a:t>(</a:t>
            </a:r>
            <a:r>
              <a:rPr lang="zh-TW" altLang="en-US" dirty="0" smtClean="0"/>
              <a:t>續</a:t>
            </a:r>
            <a:r>
              <a:rPr lang="en-US" altLang="zh-TW" dirty="0" smtClean="0"/>
              <a:t>)</a:t>
            </a:r>
            <a:endParaRPr lang="zh-TW" altLang="en-US" dirty="0" smtClean="0"/>
          </a:p>
        </p:txBody>
      </p:sp>
      <p:sp>
        <p:nvSpPr>
          <p:cNvPr id="45059" name="內容版面配置區 2"/>
          <p:cNvSpPr>
            <a:spLocks noGrp="1"/>
          </p:cNvSpPr>
          <p:nvPr>
            <p:ph idx="1"/>
          </p:nvPr>
        </p:nvSpPr>
        <p:spPr>
          <a:xfrm>
            <a:off x="323528" y="1916832"/>
            <a:ext cx="8631560" cy="4215681"/>
          </a:xfrm>
        </p:spPr>
        <p:txBody>
          <a:bodyPr/>
          <a:lstStyle/>
          <a:p>
            <a:r>
              <a:rPr lang="zh-TW" altLang="en-US" dirty="0" smtClean="0"/>
              <a:t>在</a:t>
            </a:r>
            <a:r>
              <a:rPr lang="zh-TW" altLang="en-US" dirty="0"/>
              <a:t>第二</a:t>
            </a:r>
            <a:r>
              <a:rPr lang="zh-TW" altLang="en-US" dirty="0" smtClean="0"/>
              <a:t>人生</a:t>
            </a:r>
            <a:r>
              <a:rPr lang="en-US" altLang="zh-TW" dirty="0" smtClean="0"/>
              <a:t>(Second Life, SL)</a:t>
            </a:r>
            <a:r>
              <a:rPr lang="zh-TW" altLang="en-US" dirty="0" smtClean="0"/>
              <a:t>贈品</a:t>
            </a:r>
            <a:r>
              <a:rPr lang="zh-TW" altLang="en-US" dirty="0"/>
              <a:t>島</a:t>
            </a:r>
            <a:r>
              <a:rPr lang="en-US" altLang="zh-TW" dirty="0"/>
              <a:t>(Freebies Island</a:t>
            </a:r>
            <a:r>
              <a:rPr lang="en-US" altLang="zh-TW" dirty="0" smtClean="0"/>
              <a:t>)</a:t>
            </a:r>
            <a:r>
              <a:rPr lang="zh-TW" altLang="en-US" dirty="0"/>
              <a:t>的</a:t>
            </a:r>
            <a:r>
              <a:rPr lang="zh-TW" altLang="en-US" dirty="0" smtClean="0"/>
              <a:t>兩</a:t>
            </a:r>
            <a:r>
              <a:rPr lang="zh-TW" altLang="en-US" dirty="0"/>
              <a:t>條路徑</a:t>
            </a:r>
            <a:r>
              <a:rPr lang="zh-TW" altLang="en-US" dirty="0" smtClean="0"/>
              <a:t>有</a:t>
            </a:r>
            <a:r>
              <a:rPr lang="zh-TW" altLang="en-US" dirty="0"/>
              <a:t>多相似？</a:t>
            </a:r>
            <a:endParaRPr lang="zh-TW" altLang="en-US" dirty="0" smtClean="0"/>
          </a:p>
        </p:txBody>
      </p:sp>
      <p:pic>
        <p:nvPicPr>
          <p:cNvPr id="45061" name="Picture 2"/>
          <p:cNvPicPr>
            <a:picLocks noChangeAspect="1" noChangeArrowheads="1"/>
          </p:cNvPicPr>
          <p:nvPr/>
        </p:nvPicPr>
        <p:blipFill>
          <a:blip r:embed="rId2" cstate="print"/>
          <a:srcRect/>
          <a:stretch>
            <a:fillRect/>
          </a:stretch>
        </p:blipFill>
        <p:spPr bwMode="auto">
          <a:xfrm>
            <a:off x="1691680" y="2953200"/>
            <a:ext cx="6063422" cy="3918768"/>
          </a:xfrm>
          <a:prstGeom prst="rect">
            <a:avLst/>
          </a:prstGeom>
          <a:noFill/>
          <a:ln w="9525">
            <a:noFill/>
            <a:miter lim="800000"/>
            <a:headEnd/>
            <a:tailEnd/>
          </a:ln>
        </p:spPr>
      </p:pic>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13</a:t>
            </a:fld>
            <a:endParaRPr lang="en-US" altLang="zh-TW"/>
          </a:p>
        </p:txBody>
      </p:sp>
    </p:spTree>
    <p:extLst>
      <p:ext uri="{BB962C8B-B14F-4D97-AF65-F5344CB8AC3E}">
        <p14:creationId xmlns:p14="http://schemas.microsoft.com/office/powerpoint/2010/main" val="373819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61"/>
                                        </p:tgtEl>
                                        <p:attrNameLst>
                                          <p:attrName>style.visibility</p:attrName>
                                        </p:attrNameLst>
                                      </p:cBhvr>
                                      <p:to>
                                        <p:strVal val="visible"/>
                                      </p:to>
                                    </p:set>
                                    <p:anim calcmode="lin" valueType="num">
                                      <p:cBhvr additive="base">
                                        <p:cTn id="7" dur="500" fill="hold"/>
                                        <p:tgtEl>
                                          <p:spTgt spid="45061"/>
                                        </p:tgtEl>
                                        <p:attrNameLst>
                                          <p:attrName>ppt_x</p:attrName>
                                        </p:attrNameLst>
                                      </p:cBhvr>
                                      <p:tavLst>
                                        <p:tav tm="0">
                                          <p:val>
                                            <p:strVal val="#ppt_x"/>
                                          </p:val>
                                        </p:tav>
                                        <p:tav tm="100000">
                                          <p:val>
                                            <p:strVal val="#ppt_x"/>
                                          </p:val>
                                        </p:tav>
                                      </p:tavLst>
                                    </p:anim>
                                    <p:anim calcmode="lin" valueType="num">
                                      <p:cBhvr additive="base">
                                        <p:cTn id="8" dur="500" fill="hold"/>
                                        <p:tgtEl>
                                          <p:spTgt spid="450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9">
                                            <p:txEl>
                                              <p:pRg st="0" end="0"/>
                                            </p:txEl>
                                          </p:spTgt>
                                        </p:tgtEl>
                                        <p:attrNameLst>
                                          <p:attrName>style.visibility</p:attrName>
                                        </p:attrNameLst>
                                      </p:cBhvr>
                                      <p:to>
                                        <p:strVal val="visible"/>
                                      </p:to>
                                    </p:set>
                                    <p:anim calcmode="lin" valueType="num">
                                      <p:cBhvr additive="base">
                                        <p:cTn id="13"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p:nvPr/>
        </p:nvPicPr>
        <p:blipFill>
          <a:blip r:embed="rId4" cstate="print"/>
          <a:srcRect/>
          <a:stretch>
            <a:fillRect/>
          </a:stretch>
        </p:blipFill>
        <p:spPr bwMode="auto">
          <a:xfrm>
            <a:off x="4547968" y="1844824"/>
            <a:ext cx="4277279" cy="4331860"/>
          </a:xfrm>
          <a:prstGeom prst="rect">
            <a:avLst/>
          </a:prstGeom>
          <a:noFill/>
          <a:ln w="9525">
            <a:noFill/>
            <a:miter lim="800000"/>
            <a:headEnd/>
            <a:tailEnd/>
          </a:ln>
        </p:spPr>
      </p:pic>
      <p:sp>
        <p:nvSpPr>
          <p:cNvPr id="7" name="矩形 6"/>
          <p:cNvSpPr/>
          <p:nvPr/>
        </p:nvSpPr>
        <p:spPr>
          <a:xfrm>
            <a:off x="296470" y="6167641"/>
            <a:ext cx="5400600" cy="369332"/>
          </a:xfrm>
          <a:prstGeom prst="rect">
            <a:avLst/>
          </a:prstGeom>
          <a:solidFill>
            <a:schemeClr val="bg1"/>
          </a:solidFill>
        </p:spPr>
        <p:txBody>
          <a:bodyPr wrap="square">
            <a:spAutoFit/>
          </a:bodyPr>
          <a:lstStyle/>
          <a:p>
            <a:pPr>
              <a:spcBef>
                <a:spcPct val="30000"/>
              </a:spcBef>
              <a:defRPr/>
            </a:pPr>
            <a:r>
              <a:rPr lang="en-US" altLang="zh-TW" sz="1800" dirty="0" smtClean="0">
                <a:solidFill>
                  <a:srgbClr val="FF0000"/>
                </a:solidFill>
              </a:rPr>
              <a:t>SeqA:C60.C61.C62.C63.C55.C47.C39.C31.C32</a:t>
            </a:r>
            <a:endParaRPr lang="zh-TW" altLang="en-US" sz="1800" dirty="0" smtClean="0">
              <a:solidFill>
                <a:srgbClr val="FF0000"/>
              </a:solidFill>
            </a:endParaRPr>
          </a:p>
        </p:txBody>
      </p:sp>
      <p:sp>
        <p:nvSpPr>
          <p:cNvPr id="9" name="標題 1"/>
          <p:cNvSpPr>
            <a:spLocks noGrp="1"/>
          </p:cNvSpPr>
          <p:nvPr>
            <p:ph type="title"/>
          </p:nvPr>
        </p:nvSpPr>
        <p:spPr>
          <a:xfrm>
            <a:off x="1475656" y="457200"/>
            <a:ext cx="7668344" cy="1185850"/>
          </a:xfrm>
        </p:spPr>
        <p:txBody>
          <a:bodyPr/>
          <a:lstStyle/>
          <a:p>
            <a:r>
              <a:rPr lang="zh-TW" altLang="en-US" sz="4000" dirty="0"/>
              <a:t>最長共同子序列應用</a:t>
            </a:r>
            <a:r>
              <a:rPr lang="en-US" altLang="zh-TW" sz="4000" dirty="0"/>
              <a:t>:</a:t>
            </a:r>
            <a:br>
              <a:rPr lang="en-US" altLang="zh-TW" sz="4000" dirty="0"/>
            </a:br>
            <a:r>
              <a:rPr lang="zh-TW" altLang="en-US" sz="4000" dirty="0"/>
              <a:t>化身路徑群組</a:t>
            </a:r>
            <a:r>
              <a:rPr lang="en-US" altLang="zh-TW" sz="4000" dirty="0"/>
              <a:t>(</a:t>
            </a:r>
            <a:r>
              <a:rPr lang="zh-TW" altLang="en-US" sz="4000" dirty="0"/>
              <a:t>續</a:t>
            </a:r>
            <a:r>
              <a:rPr lang="en-US" altLang="zh-TW" sz="4000" dirty="0"/>
              <a:t>)</a:t>
            </a:r>
            <a:endParaRPr lang="zh-TW" altLang="en-US" sz="4000" dirty="0">
              <a:latin typeface="+mj-ea"/>
              <a:cs typeface="Times New Roman" pitchFamily="18" charset="0"/>
            </a:endParaRPr>
          </a:p>
        </p:txBody>
      </p:sp>
      <p:sp>
        <p:nvSpPr>
          <p:cNvPr id="8" name="矩形 7"/>
          <p:cNvSpPr/>
          <p:nvPr/>
        </p:nvSpPr>
        <p:spPr>
          <a:xfrm>
            <a:off x="6191042" y="5488162"/>
            <a:ext cx="500066" cy="5000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785942" y="6178273"/>
            <a:ext cx="656834" cy="35719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691108" y="5488162"/>
            <a:ext cx="500066" cy="5000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7191174" y="5488162"/>
            <a:ext cx="500066" cy="5000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7691240" y="5488162"/>
            <a:ext cx="500066" cy="5000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1286008" y="6178273"/>
            <a:ext cx="656834" cy="35719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p:cNvSpPr/>
          <p:nvPr/>
        </p:nvSpPr>
        <p:spPr>
          <a:xfrm>
            <a:off x="1786074" y="6178273"/>
            <a:ext cx="656834" cy="35719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2214702" y="6178273"/>
            <a:ext cx="656834" cy="35719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8191306" y="3487898"/>
            <a:ext cx="500066" cy="5000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p:cNvSpPr/>
          <p:nvPr/>
        </p:nvSpPr>
        <p:spPr>
          <a:xfrm>
            <a:off x="4643594" y="6178273"/>
            <a:ext cx="656834" cy="35719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p:cNvSpPr txBox="1"/>
          <p:nvPr/>
        </p:nvSpPr>
        <p:spPr>
          <a:xfrm>
            <a:off x="296470" y="2780928"/>
            <a:ext cx="3555450" cy="2308324"/>
          </a:xfrm>
          <a:prstGeom prst="rect">
            <a:avLst/>
          </a:prstGeom>
          <a:noFill/>
        </p:spPr>
        <p:txBody>
          <a:bodyPr wrap="square" rtlCol="0">
            <a:spAutoFit/>
          </a:bodyPr>
          <a:lstStyle/>
          <a:p>
            <a:r>
              <a:rPr lang="zh-TW" altLang="en-US" dirty="0" smtClean="0">
                <a:solidFill>
                  <a:srgbClr val="0000FF"/>
                </a:solidFill>
              </a:rPr>
              <a:t>將</a:t>
            </a:r>
            <a:r>
              <a:rPr lang="zh-TW" altLang="en-US" dirty="0">
                <a:solidFill>
                  <a:srgbClr val="0000FF"/>
                </a:solidFill>
              </a:rPr>
              <a:t>化身</a:t>
            </a:r>
            <a:r>
              <a:rPr lang="zh-TW" altLang="en-US" dirty="0" smtClean="0">
                <a:solidFill>
                  <a:srgbClr val="0000FF"/>
                </a:solidFill>
              </a:rPr>
              <a:t>路徑轉為序列</a:t>
            </a:r>
            <a:r>
              <a:rPr lang="en-US" altLang="zh-TW" dirty="0" smtClean="0"/>
              <a:t>:</a:t>
            </a:r>
          </a:p>
          <a:p>
            <a:r>
              <a:rPr lang="zh-TW" altLang="en-US" dirty="0"/>
              <a:t>將</a:t>
            </a:r>
            <a:r>
              <a:rPr lang="zh-TW" altLang="en-US" dirty="0" smtClean="0"/>
              <a:t>虛擬世界切割為方格</a:t>
            </a:r>
            <a:r>
              <a:rPr lang="en-US" altLang="zh-TW" dirty="0" smtClean="0"/>
              <a:t>(grid cell)</a:t>
            </a:r>
            <a:r>
              <a:rPr lang="zh-TW" altLang="en-US" dirty="0" smtClean="0"/>
              <a:t>，並針對化身路徑每隔固定時間取樣，找出其所在方格編號形成序列。</a:t>
            </a:r>
            <a:endParaRPr lang="zh-TW" altLang="en-US" dirty="0"/>
          </a:p>
        </p:txBody>
      </p:sp>
      <p:sp>
        <p:nvSpPr>
          <p:cNvPr id="3" name="投影片編號版面配置區 2"/>
          <p:cNvSpPr>
            <a:spLocks noGrp="1"/>
          </p:cNvSpPr>
          <p:nvPr>
            <p:ph type="sldNum" sz="quarter" idx="10"/>
          </p:nvPr>
        </p:nvSpPr>
        <p:spPr/>
        <p:txBody>
          <a:bodyPr/>
          <a:lstStyle/>
          <a:p>
            <a:pPr>
              <a:defRPr/>
            </a:pPr>
            <a:fld id="{B470CC45-7452-4DAB-A2F7-F98704FF9730}" type="slidenum">
              <a:rPr lang="zh-TW" altLang="en-US" smtClean="0"/>
              <a:pPr>
                <a:defRPr/>
              </a:pPr>
              <a:t>14</a:t>
            </a:fld>
            <a:endParaRPr lang="en-US" altLang="zh-TW"/>
          </a:p>
        </p:txBody>
      </p:sp>
    </p:spTree>
    <p:custDataLst>
      <p:tags r:id="rId1"/>
    </p:custDataLst>
    <p:extLst>
      <p:ext uri="{BB962C8B-B14F-4D97-AF65-F5344CB8AC3E}">
        <p14:creationId xmlns:p14="http://schemas.microsoft.com/office/powerpoint/2010/main" val="7452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3" presetClass="exit" presetSubtype="10" fill="hold" grpId="1" nodeType="withEffect">
                                  <p:stCondLst>
                                    <p:cond delay="0"/>
                                  </p:stCondLst>
                                  <p:childTnLst>
                                    <p:animEffect transition="out" filter="blinds(horizontal)">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par>
                                <p:cTn id="31" presetID="3" presetClass="entr" presetSubtype="1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linds(horizontal)">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grpId="1" nodeType="clickEffect">
                                  <p:stCondLst>
                                    <p:cond delay="0"/>
                                  </p:stCondLst>
                                  <p:childTnLst>
                                    <p:animEffect transition="out" filter="blinds(horizontal)">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par>
                                <p:cTn id="42" presetID="3" presetClass="exit" presetSubtype="10" fill="hold" grpId="1" nodeType="withEffect">
                                  <p:stCondLst>
                                    <p:cond delay="0"/>
                                  </p:stCondLst>
                                  <p:childTnLst>
                                    <p:animEffect transition="out" filter="blinds(horizontal)">
                                      <p:cBhvr>
                                        <p:cTn id="43" dur="500"/>
                                        <p:tgtEl>
                                          <p:spTgt spid="15"/>
                                        </p:tgtEl>
                                      </p:cBhvr>
                                    </p:animEffect>
                                    <p:set>
                                      <p:cBhvr>
                                        <p:cTn id="44" dur="1" fill="hold">
                                          <p:stCondLst>
                                            <p:cond delay="499"/>
                                          </p:stCondLst>
                                        </p:cTn>
                                        <p:tgtEl>
                                          <p:spTgt spid="15"/>
                                        </p:tgtEl>
                                        <p:attrNameLst>
                                          <p:attrName>style.visibility</p:attrName>
                                        </p:attrNameLst>
                                      </p:cBhvr>
                                      <p:to>
                                        <p:strVal val="hidden"/>
                                      </p:to>
                                    </p:set>
                                  </p:childTnLst>
                                </p:cTn>
                              </p:par>
                              <p:par>
                                <p:cTn id="45" presetID="3" presetClass="entr" presetSubtype="1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blinds(horizontal)">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1" nodeType="clickEffect">
                                  <p:stCondLst>
                                    <p:cond delay="0"/>
                                  </p:stCondLst>
                                  <p:childTnLst>
                                    <p:animEffect transition="out" filter="blinds(horizontal)">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3" presetClass="exit" presetSubtype="10" fill="hold" grpId="1" nodeType="withEffect">
                                  <p:stCondLst>
                                    <p:cond delay="0"/>
                                  </p:stCondLst>
                                  <p:childTnLst>
                                    <p:animEffect transition="out" filter="blinds(horizontal)">
                                      <p:cBhvr>
                                        <p:cTn id="57" dur="500"/>
                                        <p:tgtEl>
                                          <p:spTgt spid="16"/>
                                        </p:tgtEl>
                                      </p:cBhvr>
                                    </p:animEffect>
                                    <p:set>
                                      <p:cBhvr>
                                        <p:cTn id="58" dur="1" fill="hold">
                                          <p:stCondLst>
                                            <p:cond delay="499"/>
                                          </p:stCondLst>
                                        </p:cTn>
                                        <p:tgtEl>
                                          <p:spTgt spid="16"/>
                                        </p:tgtEl>
                                        <p:attrNameLst>
                                          <p:attrName>style.visibility</p:attrName>
                                        </p:attrNameLst>
                                      </p:cBhvr>
                                      <p:to>
                                        <p:strVal val="hidden"/>
                                      </p:to>
                                    </p:set>
                                  </p:childTnLst>
                                </p:cTn>
                              </p:par>
                              <p:par>
                                <p:cTn id="59" presetID="3" presetClass="entr" presetSubtype="1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blinds(horizontal)">
                                      <p:cBhvr>
                                        <p:cTn id="61" dur="500"/>
                                        <p:tgtEl>
                                          <p:spTgt spid="1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linds(horizontal)">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64" presetClass="path" presetSubtype="0" accel="50000" decel="50000" fill="hold" grpId="1" nodeType="clickEffect">
                                  <p:stCondLst>
                                    <p:cond delay="0"/>
                                  </p:stCondLst>
                                  <p:childTnLst>
                                    <p:animMotion origin="layout" path="M -1.94444E-6 -2.59259E-6 L 0.0033 -0.28588 " pathEditMode="relative" rAng="0" ptsTypes="AA">
                                      <p:cBhvr>
                                        <p:cTn id="68" dur="500" fill="hold"/>
                                        <p:tgtEl>
                                          <p:spTgt spid="14"/>
                                        </p:tgtEl>
                                        <p:attrNameLst>
                                          <p:attrName>ppt_x</p:attrName>
                                          <p:attrName>ppt_y</p:attrName>
                                        </p:attrNameLst>
                                      </p:cBhvr>
                                      <p:rCtr x="200" y="-14300"/>
                                    </p:animMotion>
                                  </p:childTnLst>
                                </p:cTn>
                              </p:par>
                              <p:par>
                                <p:cTn id="69" presetID="63" presetClass="path" presetSubtype="0" accel="50000" decel="50000" fill="hold" grpId="1" nodeType="withEffect">
                                  <p:stCondLst>
                                    <p:cond delay="0"/>
                                  </p:stCondLst>
                                  <p:childTnLst>
                                    <p:animMotion origin="layout" path="M 3.05556E-6 7.40741E-7 L 0.21024 -0.00255 " pathEditMode="relative" rAng="0" ptsTypes="AA">
                                      <p:cBhvr>
                                        <p:cTn id="70" dur="500" fill="hold"/>
                                        <p:tgtEl>
                                          <p:spTgt spid="17"/>
                                        </p:tgtEl>
                                        <p:attrNameLst>
                                          <p:attrName>ppt_x</p:attrName>
                                          <p:attrName>ppt_y</p:attrName>
                                        </p:attrNameLst>
                                      </p:cBhvr>
                                      <p:rCtr x="10500" y="-100"/>
                                    </p:animMotion>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childTnLst>
                                    <p:animEffect transition="out" filter="blinds(horizontal)">
                                      <p:cBhvr>
                                        <p:cTn id="74" dur="500"/>
                                        <p:tgtEl>
                                          <p:spTgt spid="14"/>
                                        </p:tgtEl>
                                      </p:cBhvr>
                                    </p:animEffect>
                                    <p:set>
                                      <p:cBhvr>
                                        <p:cTn id="75" dur="1" fill="hold">
                                          <p:stCondLst>
                                            <p:cond delay="499"/>
                                          </p:stCondLst>
                                        </p:cTn>
                                        <p:tgtEl>
                                          <p:spTgt spid="14"/>
                                        </p:tgtEl>
                                        <p:attrNameLst>
                                          <p:attrName>style.visibility</p:attrName>
                                        </p:attrNameLst>
                                      </p:cBhvr>
                                      <p:to>
                                        <p:strVal val="hidden"/>
                                      </p:to>
                                    </p:set>
                                  </p:childTnLst>
                                </p:cTn>
                              </p:par>
                              <p:par>
                                <p:cTn id="76" presetID="3" presetClass="exit" presetSubtype="10" fill="hold" grpId="2" nodeType="withEffect">
                                  <p:stCondLst>
                                    <p:cond delay="0"/>
                                  </p:stCondLst>
                                  <p:childTnLst>
                                    <p:animEffect transition="out" filter="blinds(horizontal)">
                                      <p:cBhvr>
                                        <p:cTn id="77" dur="500"/>
                                        <p:tgtEl>
                                          <p:spTgt spid="17"/>
                                        </p:tgtEl>
                                      </p:cBhvr>
                                    </p:animEffect>
                                    <p:set>
                                      <p:cBhvr>
                                        <p:cTn id="78" dur="1" fill="hold">
                                          <p:stCondLst>
                                            <p:cond delay="499"/>
                                          </p:stCondLst>
                                        </p:cTn>
                                        <p:tgtEl>
                                          <p:spTgt spid="17"/>
                                        </p:tgtEl>
                                        <p:attrNameLst>
                                          <p:attrName>style.visibility</p:attrName>
                                        </p:attrNameLst>
                                      </p:cBhvr>
                                      <p:to>
                                        <p:strVal val="hidden"/>
                                      </p:to>
                                    </p:set>
                                  </p:childTnLst>
                                </p:cTn>
                              </p:par>
                              <p:par>
                                <p:cTn id="79" presetID="3" presetClass="entr" presetSubtype="1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blinds(horizontal)">
                                      <p:cBhvr>
                                        <p:cTn id="81" dur="500"/>
                                        <p:tgtEl>
                                          <p:spTgt spid="18"/>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blinds(horizontal)">
                                      <p:cBhvr>
                                        <p:cTn id="8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1" grpId="1" animBg="1"/>
      <p:bldP spid="12" grpId="0" animBg="1"/>
      <p:bldP spid="12" grpId="1" animBg="1"/>
      <p:bldP spid="13" grpId="0" animBg="1"/>
      <p:bldP spid="13" grpId="1" animBg="1"/>
      <p:bldP spid="14" grpId="0" animBg="1"/>
      <p:bldP spid="14" grpId="1" animBg="1"/>
      <p:bldP spid="14" grpId="2" animBg="1"/>
      <p:bldP spid="15" grpId="0" animBg="1"/>
      <p:bldP spid="15" grpId="1" animBg="1"/>
      <p:bldP spid="16" grpId="0" animBg="1"/>
      <p:bldP spid="16" grpId="1" animBg="1"/>
      <p:bldP spid="17" grpId="0" animBg="1"/>
      <p:bldP spid="17" grpId="1" animBg="1"/>
      <p:bldP spid="17" grpId="2"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p:cNvPicPr/>
          <p:nvPr/>
        </p:nvPicPr>
        <p:blipFill>
          <a:blip r:embed="rId4" cstate="print"/>
          <a:srcRect/>
          <a:stretch>
            <a:fillRect/>
          </a:stretch>
        </p:blipFill>
        <p:spPr bwMode="auto">
          <a:xfrm>
            <a:off x="214282" y="2071678"/>
            <a:ext cx="4168288" cy="4214842"/>
          </a:xfrm>
          <a:prstGeom prst="rect">
            <a:avLst/>
          </a:prstGeom>
          <a:noFill/>
          <a:ln w="9525">
            <a:noFill/>
            <a:miter lim="800000"/>
            <a:headEnd/>
            <a:tailEnd/>
          </a:ln>
        </p:spPr>
      </p:pic>
      <p:graphicFrame>
        <p:nvGraphicFramePr>
          <p:cNvPr id="10" name="內容版面配置區 9"/>
          <p:cNvGraphicFramePr>
            <a:graphicFrameLocks noGrp="1"/>
          </p:cNvGraphicFramePr>
          <p:nvPr>
            <p:ph idx="1"/>
          </p:nvPr>
        </p:nvGraphicFramePr>
        <p:xfrm>
          <a:off x="4583113" y="3897313"/>
          <a:ext cx="0" cy="0"/>
        </p:xfrm>
        <a:graphic>
          <a:graphicData uri="http://schemas.openxmlformats.org/presentationml/2006/ole">
            <mc:AlternateContent xmlns:mc="http://schemas.openxmlformats.org/markup-compatibility/2006">
              <mc:Choice xmlns:v="urn:schemas-microsoft-com:vml" Requires="v">
                <p:oleObj spid="_x0000_s135207" name="､襍{ｦ｡" r:id="rId5" imgW="0" imgH="0" progId="Equation.3">
                  <p:embed/>
                </p:oleObj>
              </mc:Choice>
              <mc:Fallback>
                <p:oleObj name="､襍{ｦ｡" r:id="rId5" imgW="0" imgH="0" progId="Equation.3">
                  <p:embed/>
                  <p:pic>
                    <p:nvPicPr>
                      <p:cNvPr id="0" name=""/>
                      <p:cNvPicPr>
                        <a:picLocks noGrp="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83113" y="3897313"/>
                        <a:ext cx="0" cy="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4326148" y="2143116"/>
            <a:ext cx="5286412" cy="369332"/>
          </a:xfrm>
          <a:prstGeom prst="rect">
            <a:avLst/>
          </a:prstGeom>
          <a:solidFill>
            <a:srgbClr val="FFFFFF"/>
          </a:solidFill>
        </p:spPr>
        <p:txBody>
          <a:bodyPr wrap="square">
            <a:spAutoFit/>
          </a:bodyPr>
          <a:lstStyle/>
          <a:p>
            <a:pPr>
              <a:spcBef>
                <a:spcPct val="30000"/>
              </a:spcBef>
              <a:defRPr/>
            </a:pPr>
            <a:r>
              <a:rPr lang="en-US" altLang="zh-TW" sz="1800" dirty="0" err="1" smtClean="0">
                <a:solidFill>
                  <a:srgbClr val="FF0000"/>
                </a:solidFill>
              </a:rPr>
              <a:t>SeqA</a:t>
            </a:r>
            <a:r>
              <a:rPr lang="zh-TW" altLang="en-US" sz="1800" dirty="0" smtClean="0">
                <a:solidFill>
                  <a:srgbClr val="FF0000"/>
                </a:solidFill>
              </a:rPr>
              <a:t> </a:t>
            </a:r>
            <a:r>
              <a:rPr lang="en-US" altLang="zh-TW" sz="1800" dirty="0" smtClean="0">
                <a:solidFill>
                  <a:srgbClr val="FF0000"/>
                </a:solidFill>
              </a:rPr>
              <a:t>:C60.C61.C62.C63.C55.C47.C39.C31.C32</a:t>
            </a:r>
            <a:endParaRPr lang="zh-TW" altLang="en-US" sz="1800" dirty="0" smtClean="0">
              <a:solidFill>
                <a:srgbClr val="FF0000"/>
              </a:solidFill>
            </a:endParaRPr>
          </a:p>
        </p:txBody>
      </p:sp>
      <p:sp>
        <p:nvSpPr>
          <p:cNvPr id="8" name="矩形 7"/>
          <p:cNvSpPr/>
          <p:nvPr/>
        </p:nvSpPr>
        <p:spPr>
          <a:xfrm>
            <a:off x="4326148" y="2643182"/>
            <a:ext cx="4286280" cy="369332"/>
          </a:xfrm>
          <a:prstGeom prst="rect">
            <a:avLst/>
          </a:prstGeom>
          <a:solidFill>
            <a:srgbClr val="FFFFFF"/>
          </a:solidFill>
        </p:spPr>
        <p:txBody>
          <a:bodyPr wrap="square">
            <a:spAutoFit/>
          </a:bodyPr>
          <a:lstStyle/>
          <a:p>
            <a:r>
              <a:rPr lang="en-US" altLang="zh-TW" sz="1800" dirty="0" err="1" smtClean="0">
                <a:solidFill>
                  <a:srgbClr val="2C10D4"/>
                </a:solidFill>
              </a:rPr>
              <a:t>SeqB</a:t>
            </a:r>
            <a:r>
              <a:rPr lang="zh-TW" altLang="en-US" sz="1800" dirty="0" smtClean="0">
                <a:solidFill>
                  <a:srgbClr val="2C10D4"/>
                </a:solidFill>
              </a:rPr>
              <a:t> </a:t>
            </a:r>
            <a:r>
              <a:rPr lang="en-US" altLang="zh-TW" sz="1800" dirty="0" smtClean="0">
                <a:solidFill>
                  <a:srgbClr val="2C10D4"/>
                </a:solidFill>
              </a:rPr>
              <a:t>:C60.C61.C62.C54.C62.C63.C64</a:t>
            </a:r>
            <a:endParaRPr lang="zh-TW" altLang="en-US" sz="1800" dirty="0">
              <a:solidFill>
                <a:srgbClr val="2C10D4"/>
              </a:solidFill>
            </a:endParaRPr>
          </a:p>
        </p:txBody>
      </p:sp>
      <p:sp>
        <p:nvSpPr>
          <p:cNvPr id="9" name="矩形 8"/>
          <p:cNvSpPr/>
          <p:nvPr/>
        </p:nvSpPr>
        <p:spPr>
          <a:xfrm>
            <a:off x="4326148" y="3071810"/>
            <a:ext cx="2874698" cy="369332"/>
          </a:xfrm>
          <a:prstGeom prst="rect">
            <a:avLst/>
          </a:prstGeom>
          <a:solidFill>
            <a:srgbClr val="FFFFFF"/>
          </a:solidFill>
        </p:spPr>
        <p:txBody>
          <a:bodyPr wrap="none">
            <a:spAutoFit/>
          </a:bodyPr>
          <a:lstStyle/>
          <a:p>
            <a:r>
              <a:rPr lang="en-US" altLang="zh-TW" sz="1800" dirty="0" smtClean="0">
                <a:solidFill>
                  <a:srgbClr val="00B050"/>
                </a:solidFill>
              </a:rPr>
              <a:t>LCSS</a:t>
            </a:r>
            <a:r>
              <a:rPr lang="en-US" altLang="zh-TW" sz="1800" baseline="-25000" dirty="0" smtClean="0">
                <a:solidFill>
                  <a:srgbClr val="00B050"/>
                </a:solidFill>
              </a:rPr>
              <a:t>AB</a:t>
            </a:r>
            <a:r>
              <a:rPr lang="en-US" altLang="zh-TW" sz="1800" dirty="0" smtClean="0">
                <a:solidFill>
                  <a:srgbClr val="00B050"/>
                </a:solidFill>
              </a:rPr>
              <a:t> :C60.C61.C62. C63</a:t>
            </a:r>
            <a:endParaRPr lang="zh-TW" altLang="en-US" sz="1800" dirty="0">
              <a:solidFill>
                <a:srgbClr val="00B050"/>
              </a:solidFill>
            </a:endParaRPr>
          </a:p>
        </p:txBody>
      </p:sp>
      <p:sp>
        <p:nvSpPr>
          <p:cNvPr id="18" name="矩形 17"/>
          <p:cNvSpPr/>
          <p:nvPr/>
        </p:nvSpPr>
        <p:spPr>
          <a:xfrm>
            <a:off x="1857356" y="5664668"/>
            <a:ext cx="1928826" cy="428628"/>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標題 1"/>
          <p:cNvSpPr>
            <a:spLocks noGrp="1"/>
          </p:cNvSpPr>
          <p:nvPr>
            <p:ph type="title"/>
          </p:nvPr>
        </p:nvSpPr>
        <p:spPr>
          <a:xfrm>
            <a:off x="1475656" y="457200"/>
            <a:ext cx="7668344" cy="1185850"/>
          </a:xfrm>
        </p:spPr>
        <p:txBody>
          <a:bodyPr/>
          <a:lstStyle/>
          <a:p>
            <a:r>
              <a:rPr lang="zh-TW" altLang="en-US" sz="4000" dirty="0"/>
              <a:t>最長共同子序列應用</a:t>
            </a:r>
            <a:r>
              <a:rPr lang="en-US" altLang="zh-TW" sz="4000" dirty="0"/>
              <a:t>:</a:t>
            </a:r>
            <a:br>
              <a:rPr lang="en-US" altLang="zh-TW" sz="4000" dirty="0"/>
            </a:br>
            <a:r>
              <a:rPr lang="zh-TW" altLang="en-US" sz="4000" dirty="0"/>
              <a:t>化身路徑群組</a:t>
            </a:r>
            <a:r>
              <a:rPr lang="en-US" altLang="zh-TW" sz="4000" dirty="0"/>
              <a:t>(</a:t>
            </a:r>
            <a:r>
              <a:rPr lang="zh-TW" altLang="en-US" sz="4000" dirty="0"/>
              <a:t>續</a:t>
            </a:r>
            <a:r>
              <a:rPr lang="en-US" altLang="zh-TW" sz="4000" dirty="0"/>
              <a:t>)</a:t>
            </a:r>
            <a:endParaRPr lang="zh-TW" altLang="en-US" sz="4000" dirty="0">
              <a:latin typeface="+mj-ea"/>
              <a:cs typeface="Times New Roman" pitchFamily="18" charset="0"/>
            </a:endParaRPr>
          </a:p>
        </p:txBody>
      </p:sp>
      <p:sp>
        <p:nvSpPr>
          <p:cNvPr id="3" name="矩形 2"/>
          <p:cNvSpPr/>
          <p:nvPr/>
        </p:nvSpPr>
        <p:spPr>
          <a:xfrm>
            <a:off x="5044249" y="3798741"/>
            <a:ext cx="2994094" cy="1200329"/>
          </a:xfrm>
          <a:prstGeom prst="rect">
            <a:avLst/>
          </a:prstGeom>
        </p:spPr>
        <p:txBody>
          <a:bodyPr wrap="square">
            <a:spAutoFit/>
          </a:bodyPr>
          <a:lstStyle/>
          <a:p>
            <a:r>
              <a:rPr lang="zh-TW" altLang="en-US" dirty="0" smtClean="0"/>
              <a:t>找出兩條路徑</a:t>
            </a:r>
            <a:r>
              <a:rPr lang="zh-TW" altLang="en-US" dirty="0"/>
              <a:t>對應的</a:t>
            </a:r>
            <a:r>
              <a:rPr lang="zh-TW" altLang="en-US" dirty="0">
                <a:solidFill>
                  <a:srgbClr val="0000FF"/>
                </a:solidFill>
              </a:rPr>
              <a:t>最長共同子</a:t>
            </a:r>
            <a:r>
              <a:rPr lang="zh-TW" altLang="en-US" dirty="0" smtClean="0">
                <a:solidFill>
                  <a:srgbClr val="0000FF"/>
                </a:solidFill>
              </a:rPr>
              <a:t>序列</a:t>
            </a:r>
            <a:r>
              <a:rPr lang="zh-TW" altLang="en-US" dirty="0" smtClean="0"/>
              <a:t>以衡量其相似程度。</a:t>
            </a:r>
            <a:endParaRPr lang="zh-TW" altLang="en-US" dirty="0"/>
          </a:p>
        </p:txBody>
      </p:sp>
      <p:sp>
        <p:nvSpPr>
          <p:cNvPr id="4" name="投影片編號版面配置區 3"/>
          <p:cNvSpPr>
            <a:spLocks noGrp="1"/>
          </p:cNvSpPr>
          <p:nvPr>
            <p:ph type="sldNum" sz="quarter" idx="10"/>
          </p:nvPr>
        </p:nvSpPr>
        <p:spPr/>
        <p:txBody>
          <a:bodyPr/>
          <a:lstStyle/>
          <a:p>
            <a:pPr>
              <a:defRPr/>
            </a:pPr>
            <a:fld id="{B470CC45-7452-4DAB-A2F7-F98704FF9730}" type="slidenum">
              <a:rPr lang="zh-TW" altLang="en-US" smtClean="0"/>
              <a:pPr>
                <a:defRPr/>
              </a:pPr>
              <a:t>15</a:t>
            </a:fld>
            <a:endParaRPr lang="en-US" altLang="zh-TW"/>
          </a:p>
        </p:txBody>
      </p:sp>
    </p:spTree>
    <p:extLst>
      <p:ext uri="{BB962C8B-B14F-4D97-AF65-F5344CB8AC3E}">
        <p14:creationId xmlns:p14="http://schemas.microsoft.com/office/powerpoint/2010/main" val="326776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1150938" y="617538"/>
            <a:ext cx="7885558" cy="1143000"/>
          </a:xfrm>
        </p:spPr>
        <p:txBody>
          <a:bodyPr/>
          <a:lstStyle/>
          <a:p>
            <a:r>
              <a:rPr lang="zh-TW" altLang="en-US" sz="4000" dirty="0"/>
              <a:t>最長共同子</a:t>
            </a:r>
            <a:r>
              <a:rPr lang="zh-TW" altLang="en-US" sz="4000" dirty="0" smtClean="0"/>
              <a:t>序列問題</a:t>
            </a:r>
            <a:endParaRPr lang="en-US" altLang="zh-TW" sz="4000" dirty="0" smtClean="0"/>
          </a:p>
        </p:txBody>
      </p:sp>
      <p:sp>
        <p:nvSpPr>
          <p:cNvPr id="47108" name="Rectangle 3"/>
          <p:cNvSpPr>
            <a:spLocks noGrp="1" noChangeArrowheads="1"/>
          </p:cNvSpPr>
          <p:nvPr>
            <p:ph type="body" idx="1"/>
          </p:nvPr>
        </p:nvSpPr>
        <p:spPr>
          <a:xfrm>
            <a:off x="539552" y="2204864"/>
            <a:ext cx="8415536" cy="4114800"/>
          </a:xfrm>
        </p:spPr>
        <p:txBody>
          <a:bodyPr/>
          <a:lstStyle/>
          <a:p>
            <a:pPr marL="0" indent="0">
              <a:buNone/>
            </a:pPr>
            <a:r>
              <a:rPr lang="zh-TW" altLang="en-US" dirty="0" smtClean="0"/>
              <a:t>以下我們定義</a:t>
            </a:r>
            <a:r>
              <a:rPr lang="zh-TW" altLang="en-US" dirty="0"/>
              <a:t>最長共同子序列</a:t>
            </a:r>
            <a:r>
              <a:rPr lang="en-US" altLang="zh-TW" dirty="0"/>
              <a:t>(Longest Common Subsequence, LCS)</a:t>
            </a:r>
            <a:r>
              <a:rPr lang="zh-TW" altLang="en-US" dirty="0"/>
              <a:t>問題</a:t>
            </a:r>
            <a:r>
              <a:rPr lang="zh-TW" altLang="en-US" dirty="0" smtClean="0"/>
              <a:t>：</a:t>
            </a:r>
            <a:endParaRPr lang="en-US" altLang="zh-TW" dirty="0" smtClean="0"/>
          </a:p>
          <a:p>
            <a:r>
              <a:rPr lang="zh-TW" altLang="en-US" dirty="0" smtClean="0"/>
              <a:t>給</a:t>
            </a:r>
            <a:r>
              <a:rPr lang="zh-TW" altLang="en-US" dirty="0"/>
              <a:t>定</a:t>
            </a:r>
            <a:r>
              <a:rPr lang="zh-TW" altLang="en-US" dirty="0" smtClean="0"/>
              <a:t>兩</a:t>
            </a:r>
            <a:r>
              <a:rPr lang="zh-TW" altLang="en-US" dirty="0"/>
              <a:t>個序列</a:t>
            </a:r>
            <a:r>
              <a:rPr lang="en-US" altLang="zh-TW" i="1" dirty="0" smtClean="0">
                <a:latin typeface="Times New Roman" pitchFamily="18" charset="0"/>
              </a:rPr>
              <a:t>X</a:t>
            </a:r>
            <a:r>
              <a:rPr lang="en-US" altLang="zh-TW" dirty="0" smtClean="0">
                <a:latin typeface="Times New Roman" pitchFamily="18" charset="0"/>
              </a:rPr>
              <a:t> = &lt;</a:t>
            </a:r>
            <a:r>
              <a:rPr lang="en-US" altLang="zh-TW" i="1" dirty="0" smtClean="0">
                <a:latin typeface="Times New Roman" pitchFamily="18" charset="0"/>
              </a:rPr>
              <a:t>x</a:t>
            </a:r>
            <a:r>
              <a:rPr lang="en-US" altLang="zh-TW" baseline="-25000" dirty="0" smtClean="0">
                <a:latin typeface="Times New Roman" pitchFamily="18" charset="0"/>
              </a:rPr>
              <a:t>1</a:t>
            </a:r>
            <a:r>
              <a:rPr lang="en-US" altLang="zh-TW" dirty="0" smtClean="0">
                <a:latin typeface="Times New Roman" pitchFamily="18" charset="0"/>
              </a:rPr>
              <a:t>,</a:t>
            </a:r>
            <a:r>
              <a:rPr lang="en-US" altLang="zh-TW" i="1" dirty="0" smtClean="0">
                <a:latin typeface="Times New Roman" pitchFamily="18" charset="0"/>
              </a:rPr>
              <a:t>x</a:t>
            </a:r>
            <a:r>
              <a:rPr lang="en-US" altLang="zh-TW" baseline="-25000" dirty="0" smtClean="0">
                <a:latin typeface="Times New Roman" pitchFamily="18" charset="0"/>
              </a:rPr>
              <a:t>2</a:t>
            </a:r>
            <a:r>
              <a:rPr lang="en-US" altLang="zh-TW" dirty="0" smtClean="0">
                <a:latin typeface="Times New Roman" pitchFamily="18" charset="0"/>
              </a:rPr>
              <a:t>,...,</a:t>
            </a:r>
            <a:r>
              <a:rPr lang="en-US" altLang="zh-TW" i="1" dirty="0" err="1" smtClean="0">
                <a:latin typeface="Times New Roman" pitchFamily="18" charset="0"/>
              </a:rPr>
              <a:t>x</a:t>
            </a:r>
            <a:r>
              <a:rPr lang="en-US" altLang="zh-TW" i="1" baseline="-25000" dirty="0" err="1" smtClean="0">
                <a:latin typeface="Times New Roman" pitchFamily="18" charset="0"/>
              </a:rPr>
              <a:t>m</a:t>
            </a:r>
            <a:r>
              <a:rPr lang="en-US" altLang="zh-TW" dirty="0" smtClean="0">
                <a:latin typeface="Times New Roman" pitchFamily="18" charset="0"/>
              </a:rPr>
              <a:t>&gt;, </a:t>
            </a:r>
            <a:r>
              <a:rPr lang="en-US" altLang="zh-TW" i="1" dirty="0" smtClean="0">
                <a:latin typeface="Times New Roman" pitchFamily="18" charset="0"/>
              </a:rPr>
              <a:t>Y </a:t>
            </a:r>
            <a:r>
              <a:rPr lang="en-US" altLang="zh-TW" dirty="0" smtClean="0">
                <a:latin typeface="Times New Roman" pitchFamily="18" charset="0"/>
              </a:rPr>
              <a:t>= &lt;</a:t>
            </a:r>
            <a:r>
              <a:rPr lang="en-US" altLang="zh-TW" i="1" dirty="0" smtClean="0">
                <a:latin typeface="Times New Roman" pitchFamily="18" charset="0"/>
              </a:rPr>
              <a:t>y</a:t>
            </a:r>
            <a:r>
              <a:rPr lang="en-US" altLang="zh-TW" baseline="-25000" dirty="0" smtClean="0">
                <a:latin typeface="Times New Roman" pitchFamily="18" charset="0"/>
              </a:rPr>
              <a:t>1</a:t>
            </a:r>
            <a:r>
              <a:rPr lang="en-US" altLang="zh-TW" dirty="0" smtClean="0">
                <a:latin typeface="Times New Roman" pitchFamily="18" charset="0"/>
              </a:rPr>
              <a:t>,</a:t>
            </a:r>
            <a:r>
              <a:rPr lang="en-US" altLang="zh-TW" i="1" dirty="0" smtClean="0">
                <a:latin typeface="Times New Roman" pitchFamily="18" charset="0"/>
              </a:rPr>
              <a:t>y</a:t>
            </a:r>
            <a:r>
              <a:rPr lang="en-US" altLang="zh-TW" baseline="-25000" dirty="0" smtClean="0">
                <a:latin typeface="Times New Roman" pitchFamily="18" charset="0"/>
              </a:rPr>
              <a:t>2</a:t>
            </a:r>
            <a:r>
              <a:rPr lang="en-US" altLang="zh-TW" dirty="0" smtClean="0">
                <a:latin typeface="Times New Roman" pitchFamily="18" charset="0"/>
              </a:rPr>
              <a:t>,...,</a:t>
            </a:r>
            <a:r>
              <a:rPr lang="en-US" altLang="zh-TW" i="1" dirty="0" err="1" smtClean="0">
                <a:latin typeface="Times New Roman" pitchFamily="18" charset="0"/>
              </a:rPr>
              <a:t>y</a:t>
            </a:r>
            <a:r>
              <a:rPr lang="en-US" altLang="zh-TW" i="1" baseline="-25000" dirty="0" err="1" smtClean="0">
                <a:latin typeface="Times New Roman" pitchFamily="18" charset="0"/>
              </a:rPr>
              <a:t>n</a:t>
            </a:r>
            <a:r>
              <a:rPr lang="en-US" altLang="zh-TW" dirty="0" smtClean="0">
                <a:latin typeface="Times New Roman" pitchFamily="18" charset="0"/>
              </a:rPr>
              <a:t>&gt;</a:t>
            </a:r>
            <a:r>
              <a:rPr lang="zh-TW" altLang="en-US" dirty="0" smtClean="0">
                <a:latin typeface="Times New Roman" pitchFamily="18" charset="0"/>
              </a:rPr>
              <a:t>，找出</a:t>
            </a:r>
            <a:r>
              <a:rPr lang="en-US" altLang="zh-TW" dirty="0" smtClean="0">
                <a:latin typeface="Times New Roman" pitchFamily="18" charset="0"/>
              </a:rPr>
              <a:t>X</a:t>
            </a:r>
            <a:r>
              <a:rPr lang="zh-TW" altLang="en-US" dirty="0">
                <a:latin typeface="Times New Roman" pitchFamily="18" charset="0"/>
              </a:rPr>
              <a:t>和</a:t>
            </a:r>
            <a:r>
              <a:rPr lang="en-US" altLang="zh-TW" dirty="0" smtClean="0">
                <a:latin typeface="Times New Roman" pitchFamily="18" charset="0"/>
              </a:rPr>
              <a:t>Y</a:t>
            </a:r>
            <a:r>
              <a:rPr lang="zh-TW" altLang="en-US" dirty="0" smtClean="0">
                <a:latin typeface="Times New Roman" pitchFamily="18" charset="0"/>
              </a:rPr>
              <a:t>的最</a:t>
            </a:r>
            <a:r>
              <a:rPr lang="zh-TW" altLang="en-US" dirty="0">
                <a:latin typeface="Times New Roman" pitchFamily="18" charset="0"/>
              </a:rPr>
              <a:t>長共同子</a:t>
            </a:r>
            <a:r>
              <a:rPr lang="zh-TW" altLang="en-US" dirty="0" smtClean="0">
                <a:latin typeface="Times New Roman" pitchFamily="18" charset="0"/>
              </a:rPr>
              <a:t>序列長度</a:t>
            </a:r>
            <a:endParaRPr lang="en-US" altLang="zh-TW" dirty="0" smtClean="0">
              <a:latin typeface="Times New Roman" pitchFamily="18" charset="0"/>
            </a:endParaRPr>
          </a:p>
        </p:txBody>
      </p:sp>
      <p:sp>
        <p:nvSpPr>
          <p:cNvPr id="4710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TW" altLang="en-US"/>
          </a:p>
        </p:txBody>
      </p:sp>
      <p:sp>
        <p:nvSpPr>
          <p:cNvPr id="47110"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TW" altLang="en-US"/>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16</a:t>
            </a:fld>
            <a:endParaRPr lang="en-US" altLang="zh-TW"/>
          </a:p>
        </p:txBody>
      </p:sp>
    </p:spTree>
    <p:extLst>
      <p:ext uri="{BB962C8B-B14F-4D97-AF65-F5344CB8AC3E}">
        <p14:creationId xmlns:p14="http://schemas.microsoft.com/office/powerpoint/2010/main" val="346629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 calcmode="lin" valueType="num">
                                      <p:cBhvr additive="base">
                                        <p:cTn id="7" dur="500" fill="hold"/>
                                        <p:tgtEl>
                                          <p:spTgt spid="471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8">
                                            <p:txEl>
                                              <p:pRg st="1" end="1"/>
                                            </p:txEl>
                                          </p:spTgt>
                                        </p:tgtEl>
                                        <p:attrNameLst>
                                          <p:attrName>style.visibility</p:attrName>
                                        </p:attrNameLst>
                                      </p:cBhvr>
                                      <p:to>
                                        <p:strVal val="visible"/>
                                      </p:to>
                                    </p:set>
                                    <p:anim calcmode="lin" valueType="num">
                                      <p:cBhvr additive="base">
                                        <p:cTn id="13" dur="500" fill="hold"/>
                                        <p:tgtEl>
                                          <p:spTgt spid="471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標題 1"/>
          <p:cNvSpPr>
            <a:spLocks noGrp="1"/>
          </p:cNvSpPr>
          <p:nvPr>
            <p:ph type="title"/>
          </p:nvPr>
        </p:nvSpPr>
        <p:spPr/>
        <p:txBody>
          <a:bodyPr/>
          <a:lstStyle/>
          <a:p>
            <a:r>
              <a:rPr lang="zh-TW" altLang="en-US" dirty="0"/>
              <a:t>最長共同子序列</a:t>
            </a:r>
            <a:r>
              <a:rPr lang="zh-TW" altLang="en-US" dirty="0" smtClean="0"/>
              <a:t>問題</a:t>
            </a:r>
            <a:r>
              <a:rPr lang="en-US" altLang="zh-TW" dirty="0" smtClean="0"/>
              <a:t/>
            </a:r>
            <a:br>
              <a:rPr lang="en-US" altLang="zh-TW" dirty="0" smtClean="0"/>
            </a:br>
            <a:r>
              <a:rPr lang="zh-TW" altLang="en-US" dirty="0" smtClean="0"/>
              <a:t>暴力法時間複雜度</a:t>
            </a:r>
          </a:p>
        </p:txBody>
      </p:sp>
      <p:sp>
        <p:nvSpPr>
          <p:cNvPr id="46083" name="內容版面配置區 2"/>
          <p:cNvSpPr>
            <a:spLocks noGrp="1"/>
          </p:cNvSpPr>
          <p:nvPr>
            <p:ph idx="1"/>
          </p:nvPr>
        </p:nvSpPr>
        <p:spPr>
          <a:xfrm>
            <a:off x="755576" y="1916832"/>
            <a:ext cx="8055496" cy="4114800"/>
          </a:xfrm>
        </p:spPr>
        <p:txBody>
          <a:bodyPr/>
          <a:lstStyle/>
          <a:p>
            <a:pPr marL="0" indent="0">
              <a:buNone/>
            </a:pPr>
            <a:r>
              <a:rPr lang="zh-TW" altLang="en-US" dirty="0" smtClean="0"/>
              <a:t>產生序列</a:t>
            </a:r>
            <a:r>
              <a:rPr lang="en-US" altLang="zh-TW" dirty="0" smtClean="0"/>
              <a:t>X(</a:t>
            </a:r>
            <a:r>
              <a:rPr lang="zh-TW" altLang="en-US" dirty="0" smtClean="0"/>
              <a:t>或</a:t>
            </a:r>
            <a:r>
              <a:rPr lang="en-US" altLang="zh-TW" dirty="0" smtClean="0"/>
              <a:t>Y)</a:t>
            </a:r>
            <a:r>
              <a:rPr lang="zh-TW" altLang="en-US" dirty="0" smtClean="0"/>
              <a:t>的所有子序列，然後檢查每個子序列是否也是序列</a:t>
            </a:r>
            <a:r>
              <a:rPr lang="en-US" altLang="zh-TW" dirty="0" smtClean="0"/>
              <a:t>Y(</a:t>
            </a:r>
            <a:r>
              <a:rPr lang="zh-TW" altLang="en-US" dirty="0" smtClean="0"/>
              <a:t>或</a:t>
            </a:r>
            <a:r>
              <a:rPr lang="en-US" altLang="zh-TW" dirty="0" smtClean="0"/>
              <a:t>X)</a:t>
            </a:r>
            <a:r>
              <a:rPr lang="zh-TW" altLang="en-US" dirty="0" smtClean="0"/>
              <a:t>的子序列，然後儲存下最長的子序列並輸出。複雜度為</a:t>
            </a:r>
            <a:r>
              <a:rPr lang="en-US" altLang="zh-TW" dirty="0" smtClean="0"/>
              <a:t>:</a:t>
            </a:r>
            <a:r>
              <a:rPr lang="zh-TW" altLang="en-US" dirty="0" smtClean="0"/>
              <a:t> </a:t>
            </a:r>
            <a:endParaRPr lang="en-US" altLang="zh-TW" dirty="0" smtClean="0"/>
          </a:p>
          <a:p>
            <a:r>
              <a:rPr lang="en-US" altLang="zh-TW" dirty="0" smtClean="0"/>
              <a:t>n </a:t>
            </a:r>
            <a:r>
              <a:rPr lang="en-US" altLang="zh-TW" dirty="0"/>
              <a:t>* 2</a:t>
            </a:r>
            <a:r>
              <a:rPr lang="en-US" altLang="zh-TW" baseline="30000" dirty="0"/>
              <a:t>m</a:t>
            </a:r>
            <a:r>
              <a:rPr lang="en-US" altLang="zh-TW" dirty="0"/>
              <a:t> = O(2</a:t>
            </a:r>
            <a:r>
              <a:rPr lang="en-US" altLang="zh-TW" baseline="30000" dirty="0"/>
              <a:t>m</a:t>
            </a:r>
            <a:r>
              <a:rPr lang="en-US" altLang="zh-TW" dirty="0" smtClean="0"/>
              <a:t>)</a:t>
            </a:r>
          </a:p>
          <a:p>
            <a:pPr marL="0" indent="0">
              <a:buNone/>
            </a:pPr>
            <a:r>
              <a:rPr lang="zh-TW" altLang="en-US" dirty="0"/>
              <a:t>或</a:t>
            </a:r>
          </a:p>
          <a:p>
            <a:r>
              <a:rPr lang="en-US" altLang="zh-TW" dirty="0" smtClean="0"/>
              <a:t>m * 2</a:t>
            </a:r>
            <a:r>
              <a:rPr lang="en-US" altLang="zh-TW" baseline="30000" dirty="0" smtClean="0"/>
              <a:t>n</a:t>
            </a:r>
            <a:r>
              <a:rPr lang="en-US" altLang="zh-TW" dirty="0" smtClean="0"/>
              <a:t> = O(2</a:t>
            </a:r>
            <a:r>
              <a:rPr lang="en-US" altLang="zh-TW" baseline="30000" dirty="0" smtClean="0"/>
              <a:t>n </a:t>
            </a:r>
            <a:r>
              <a:rPr lang="en-US" altLang="zh-TW" dirty="0" smtClean="0"/>
              <a:t>)</a:t>
            </a:r>
          </a:p>
          <a:p>
            <a:pPr marL="0" indent="0">
              <a:buNone/>
            </a:pPr>
            <a:r>
              <a:rPr lang="en-US" altLang="zh-TW" dirty="0" smtClean="0"/>
              <a:t>Q1:</a:t>
            </a:r>
            <a:r>
              <a:rPr lang="zh-TW" altLang="en-US" dirty="0" smtClean="0"/>
              <a:t> 如何產生一個序列的</a:t>
            </a:r>
            <a:r>
              <a:rPr lang="zh-TW" altLang="en-US" dirty="0"/>
              <a:t>所有子</a:t>
            </a:r>
            <a:r>
              <a:rPr lang="zh-TW" altLang="en-US" dirty="0" smtClean="0"/>
              <a:t>序列</a:t>
            </a:r>
            <a:r>
              <a:rPr lang="en-US" altLang="zh-TW" dirty="0" smtClean="0"/>
              <a:t>?</a:t>
            </a:r>
          </a:p>
          <a:p>
            <a:pPr marL="0" indent="0">
              <a:buNone/>
            </a:pPr>
            <a:r>
              <a:rPr lang="en-US" altLang="zh-TW" dirty="0" smtClean="0"/>
              <a:t>Q2:</a:t>
            </a:r>
            <a:r>
              <a:rPr lang="zh-TW" altLang="en-US" dirty="0" smtClean="0"/>
              <a:t> 如何</a:t>
            </a:r>
            <a:r>
              <a:rPr lang="zh-TW" altLang="en-US" dirty="0"/>
              <a:t>檢查一個序列是否為另一個序列的子序列</a:t>
            </a:r>
            <a:r>
              <a:rPr lang="en-US" altLang="zh-TW" dirty="0"/>
              <a:t>?</a:t>
            </a:r>
            <a:endParaRPr lang="en-US" altLang="zh-TW" dirty="0" smtClean="0"/>
          </a:p>
          <a:p>
            <a:pPr>
              <a:buNone/>
            </a:pPr>
            <a:r>
              <a:rPr lang="en-US" altLang="zh-TW" dirty="0" smtClean="0"/>
              <a:t> </a:t>
            </a:r>
            <a:endParaRPr lang="zh-TW" altLang="en-US" dirty="0" smtClean="0"/>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17</a:t>
            </a:fld>
            <a:endParaRPr lang="en-US" altLang="zh-TW"/>
          </a:p>
        </p:txBody>
      </p:sp>
    </p:spTree>
    <p:extLst>
      <p:ext uri="{BB962C8B-B14F-4D97-AF65-F5344CB8AC3E}">
        <p14:creationId xmlns:p14="http://schemas.microsoft.com/office/powerpoint/2010/main" val="259958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zh-TW" altLang="en-US" sz="4000" dirty="0"/>
              <a:t>最長共同子序列</a:t>
            </a:r>
            <a:r>
              <a:rPr lang="zh-TW" altLang="en-US" sz="4000" dirty="0" smtClean="0"/>
              <a:t>問題</a:t>
            </a:r>
            <a:r>
              <a:rPr lang="en-US" altLang="zh-TW" sz="4000" dirty="0" smtClean="0"/>
              <a:t/>
            </a:r>
            <a:br>
              <a:rPr lang="en-US" altLang="zh-TW" sz="4000" dirty="0" smtClean="0"/>
            </a:br>
            <a:r>
              <a:rPr lang="zh-TW" altLang="en-US" sz="4000" dirty="0" smtClean="0"/>
              <a:t>子</a:t>
            </a:r>
            <a:r>
              <a:rPr lang="zh-TW" altLang="en-US" sz="4000" dirty="0"/>
              <a:t>問題</a:t>
            </a:r>
            <a:r>
              <a:rPr lang="zh-TW" altLang="en-US" sz="4000" dirty="0" smtClean="0"/>
              <a:t>的遞迴關係</a:t>
            </a:r>
            <a:endParaRPr lang="en-US" altLang="zh-TW" sz="4000" dirty="0" smtClean="0"/>
          </a:p>
        </p:txBody>
      </p:sp>
      <p:sp>
        <p:nvSpPr>
          <p:cNvPr id="48132" name="Rectangle 3"/>
          <p:cNvSpPr>
            <a:spLocks noGrp="1" noChangeArrowheads="1"/>
          </p:cNvSpPr>
          <p:nvPr>
            <p:ph type="body" idx="1"/>
          </p:nvPr>
        </p:nvSpPr>
        <p:spPr>
          <a:xfrm>
            <a:off x="266700" y="2017713"/>
            <a:ext cx="8688388" cy="4114800"/>
          </a:xfrm>
        </p:spPr>
        <p:txBody>
          <a:bodyPr/>
          <a:lstStyle/>
          <a:p>
            <a:pPr marL="0" indent="0">
              <a:buNone/>
            </a:pPr>
            <a:r>
              <a:rPr lang="zh-TW" altLang="en-US" dirty="0"/>
              <a:t>我們定義</a:t>
            </a:r>
            <a:r>
              <a:rPr lang="en-US" altLang="zh-TW" i="1" dirty="0">
                <a:latin typeface="Times New Roman" pitchFamily="18" charset="0"/>
              </a:rPr>
              <a:t>X</a:t>
            </a:r>
            <a:r>
              <a:rPr lang="en-US" altLang="zh-TW" i="1" baseline="-25000" dirty="0">
                <a:latin typeface="Times New Roman" pitchFamily="18" charset="0"/>
              </a:rPr>
              <a:t>i</a:t>
            </a:r>
            <a:r>
              <a:rPr lang="en-US" altLang="zh-TW" dirty="0">
                <a:latin typeface="Times New Roman" pitchFamily="18" charset="0"/>
              </a:rPr>
              <a:t> = &lt; </a:t>
            </a:r>
            <a:r>
              <a:rPr lang="en-US" altLang="zh-TW" i="1" dirty="0">
                <a:latin typeface="Times New Roman" pitchFamily="18" charset="0"/>
              </a:rPr>
              <a:t>x</a:t>
            </a:r>
            <a:r>
              <a:rPr lang="en-US" altLang="zh-TW" baseline="-25000" dirty="0">
                <a:latin typeface="Times New Roman" pitchFamily="18" charset="0"/>
              </a:rPr>
              <a:t>1</a:t>
            </a:r>
            <a:r>
              <a:rPr lang="en-US" altLang="zh-TW" dirty="0">
                <a:latin typeface="Times New Roman" pitchFamily="18" charset="0"/>
              </a:rPr>
              <a:t>,</a:t>
            </a:r>
            <a:r>
              <a:rPr lang="en-US" altLang="zh-TW" i="1" dirty="0">
                <a:latin typeface="Times New Roman" pitchFamily="18" charset="0"/>
              </a:rPr>
              <a:t>x</a:t>
            </a:r>
            <a:r>
              <a:rPr lang="en-US" altLang="zh-TW" baseline="-25000" dirty="0">
                <a:latin typeface="Times New Roman" pitchFamily="18" charset="0"/>
              </a:rPr>
              <a:t>2</a:t>
            </a:r>
            <a:r>
              <a:rPr lang="en-US" altLang="zh-TW" dirty="0">
                <a:latin typeface="Times New Roman" pitchFamily="18" charset="0"/>
              </a:rPr>
              <a:t>,...,</a:t>
            </a:r>
            <a:r>
              <a:rPr lang="en-US" altLang="zh-TW" i="1" dirty="0">
                <a:latin typeface="Times New Roman" pitchFamily="18" charset="0"/>
              </a:rPr>
              <a:t>x</a:t>
            </a:r>
            <a:r>
              <a:rPr lang="en-US" altLang="zh-TW" i="1" baseline="-25000" dirty="0">
                <a:latin typeface="Times New Roman" pitchFamily="18" charset="0"/>
              </a:rPr>
              <a:t>i </a:t>
            </a:r>
            <a:r>
              <a:rPr lang="en-US" altLang="zh-TW" dirty="0" smtClean="0">
                <a:latin typeface="Times New Roman" pitchFamily="18" charset="0"/>
              </a:rPr>
              <a:t>&gt;</a:t>
            </a:r>
            <a:r>
              <a:rPr lang="zh-TW" altLang="en-US" dirty="0" smtClean="0">
                <a:latin typeface="Times New Roman" pitchFamily="18" charset="0"/>
              </a:rPr>
              <a:t>及</a:t>
            </a:r>
            <a:r>
              <a:rPr lang="en-US" altLang="zh-TW" i="1" dirty="0" err="1">
                <a:latin typeface="Times New Roman" pitchFamily="18" charset="0"/>
              </a:rPr>
              <a:t>Y</a:t>
            </a:r>
            <a:r>
              <a:rPr lang="en-US" altLang="zh-TW" i="1" baseline="-25000" dirty="0" err="1">
                <a:latin typeface="Times New Roman" pitchFamily="18" charset="0"/>
              </a:rPr>
              <a:t>j</a:t>
            </a:r>
            <a:r>
              <a:rPr lang="en-US" altLang="zh-TW" dirty="0">
                <a:latin typeface="Times New Roman" pitchFamily="18" charset="0"/>
              </a:rPr>
              <a:t> </a:t>
            </a:r>
            <a:r>
              <a:rPr lang="en-US" altLang="zh-TW" i="1" dirty="0">
                <a:latin typeface="Times New Roman" pitchFamily="18" charset="0"/>
              </a:rPr>
              <a:t> </a:t>
            </a:r>
            <a:r>
              <a:rPr lang="en-US" altLang="zh-TW" dirty="0">
                <a:latin typeface="Times New Roman" pitchFamily="18" charset="0"/>
              </a:rPr>
              <a:t>= &lt;</a:t>
            </a:r>
            <a:r>
              <a:rPr lang="en-US" altLang="zh-TW" i="1" dirty="0">
                <a:latin typeface="Times New Roman" pitchFamily="18" charset="0"/>
              </a:rPr>
              <a:t>y</a:t>
            </a:r>
            <a:r>
              <a:rPr lang="en-US" altLang="zh-TW" baseline="-25000" dirty="0">
                <a:latin typeface="Times New Roman" pitchFamily="18" charset="0"/>
              </a:rPr>
              <a:t>1</a:t>
            </a:r>
            <a:r>
              <a:rPr lang="en-US" altLang="zh-TW" dirty="0">
                <a:latin typeface="Times New Roman" pitchFamily="18" charset="0"/>
              </a:rPr>
              <a:t>,</a:t>
            </a:r>
            <a:r>
              <a:rPr lang="en-US" altLang="zh-TW" i="1" dirty="0">
                <a:latin typeface="Times New Roman" pitchFamily="18" charset="0"/>
              </a:rPr>
              <a:t>y</a:t>
            </a:r>
            <a:r>
              <a:rPr lang="en-US" altLang="zh-TW" baseline="-25000" dirty="0">
                <a:latin typeface="Times New Roman" pitchFamily="18" charset="0"/>
              </a:rPr>
              <a:t>2</a:t>
            </a:r>
            <a:r>
              <a:rPr lang="en-US" altLang="zh-TW" dirty="0">
                <a:latin typeface="Times New Roman" pitchFamily="18" charset="0"/>
              </a:rPr>
              <a:t>,...,</a:t>
            </a:r>
            <a:r>
              <a:rPr lang="en-US" altLang="zh-TW" i="1" dirty="0" err="1">
                <a:latin typeface="Times New Roman" pitchFamily="18" charset="0"/>
              </a:rPr>
              <a:t>y</a:t>
            </a:r>
            <a:r>
              <a:rPr lang="en-US" altLang="zh-TW" i="1" baseline="-25000" dirty="0" err="1">
                <a:latin typeface="Times New Roman" pitchFamily="18" charset="0"/>
              </a:rPr>
              <a:t>j</a:t>
            </a:r>
            <a:r>
              <a:rPr lang="en-US" altLang="zh-TW" dirty="0" smtClean="0">
                <a:latin typeface="Times New Roman" pitchFamily="18" charset="0"/>
              </a:rPr>
              <a:t>&gt;</a:t>
            </a:r>
            <a:r>
              <a:rPr lang="zh-TW" altLang="en-US" dirty="0" smtClean="0">
                <a:latin typeface="Times New Roman" pitchFamily="18" charset="0"/>
              </a:rPr>
              <a:t>。令</a:t>
            </a:r>
            <a:r>
              <a:rPr lang="en-US" altLang="zh-TW" i="1" dirty="0" smtClean="0"/>
              <a:t>c </a:t>
            </a:r>
            <a:r>
              <a:rPr lang="en-US" altLang="zh-TW" dirty="0" smtClean="0"/>
              <a:t>[</a:t>
            </a:r>
            <a:r>
              <a:rPr lang="en-US" altLang="zh-TW" i="1" dirty="0" err="1" smtClean="0"/>
              <a:t>i</a:t>
            </a:r>
            <a:r>
              <a:rPr lang="en-US" altLang="zh-TW" i="1" dirty="0" smtClean="0"/>
              <a:t>, j</a:t>
            </a:r>
            <a:r>
              <a:rPr lang="en-US" altLang="zh-TW" dirty="0" smtClean="0"/>
              <a:t>]</a:t>
            </a:r>
            <a:r>
              <a:rPr lang="zh-TW" altLang="en-US" dirty="0" smtClean="0"/>
              <a:t>是</a:t>
            </a:r>
            <a:r>
              <a:rPr lang="en-US" altLang="zh-TW" i="1" dirty="0" smtClean="0"/>
              <a:t>X</a:t>
            </a:r>
            <a:r>
              <a:rPr lang="en-US" altLang="zh-TW" i="1" baseline="-25000" dirty="0" smtClean="0"/>
              <a:t>i </a:t>
            </a:r>
            <a:r>
              <a:rPr lang="zh-TW" altLang="en-US" dirty="0" smtClean="0"/>
              <a:t>和</a:t>
            </a:r>
            <a:r>
              <a:rPr lang="en-US" altLang="zh-TW" i="1" dirty="0" err="1" smtClean="0"/>
              <a:t>Y</a:t>
            </a:r>
            <a:r>
              <a:rPr lang="en-US" altLang="zh-TW" i="1" baseline="-25000" dirty="0" err="1" smtClean="0"/>
              <a:t>j</a:t>
            </a:r>
            <a:r>
              <a:rPr lang="en-US" altLang="zh-TW" i="1" baseline="-25000" dirty="0" smtClean="0"/>
              <a:t> </a:t>
            </a:r>
            <a:r>
              <a:rPr lang="zh-TW" altLang="en-US" dirty="0" smtClean="0"/>
              <a:t>的</a:t>
            </a:r>
            <a:r>
              <a:rPr lang="en-US" altLang="zh-TW" dirty="0"/>
              <a:t>LCS</a:t>
            </a:r>
            <a:r>
              <a:rPr lang="zh-TW" altLang="en-US" dirty="0"/>
              <a:t>的</a:t>
            </a:r>
            <a:r>
              <a:rPr lang="zh-TW" altLang="en-US" dirty="0" smtClean="0"/>
              <a:t>長度，則我們有以下遞迴關係</a:t>
            </a:r>
            <a:r>
              <a:rPr lang="en-US" altLang="zh-TW" dirty="0" smtClean="0"/>
              <a:t>:</a:t>
            </a:r>
            <a:endParaRPr lang="en-US" altLang="zh-TW" dirty="0"/>
          </a:p>
          <a:p>
            <a:pPr marL="0" indent="0">
              <a:buNone/>
            </a:pPr>
            <a:endParaRPr lang="en-US" altLang="zh-TW" dirty="0" smtClean="0"/>
          </a:p>
        </p:txBody>
      </p:sp>
      <p:sp>
        <p:nvSpPr>
          <p:cNvPr id="4813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TW" altLang="en-US"/>
          </a:p>
        </p:txBody>
      </p:sp>
      <p:sp>
        <p:nvSpPr>
          <p:cNvPr id="48134" name="AutoShape 6"/>
          <p:cNvSpPr>
            <a:spLocks noChangeAspect="1" noChangeArrowheads="1" noTextEdit="1"/>
          </p:cNvSpPr>
          <p:nvPr/>
        </p:nvSpPr>
        <p:spPr bwMode="auto">
          <a:xfrm>
            <a:off x="0" y="3429000"/>
            <a:ext cx="9144000" cy="2349500"/>
          </a:xfrm>
          <a:prstGeom prst="rect">
            <a:avLst/>
          </a:prstGeom>
          <a:noFill/>
          <a:ln w="9525">
            <a:noFill/>
            <a:miter lim="800000"/>
            <a:headEnd/>
            <a:tailEnd/>
          </a:ln>
        </p:spPr>
        <p:txBody>
          <a:bodyPr/>
          <a:lstStyle/>
          <a:p>
            <a:endParaRPr lang="zh-TW" altLang="en-US"/>
          </a:p>
        </p:txBody>
      </p:sp>
      <p:sp>
        <p:nvSpPr>
          <p:cNvPr id="48135" name="Rectangle 8"/>
          <p:cNvSpPr>
            <a:spLocks noChangeArrowheads="1"/>
          </p:cNvSpPr>
          <p:nvPr/>
        </p:nvSpPr>
        <p:spPr bwMode="auto">
          <a:xfrm>
            <a:off x="1381125" y="5057725"/>
            <a:ext cx="250825"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Symbol" pitchFamily="18" charset="2"/>
              </a:rPr>
              <a:t>ï</a:t>
            </a:r>
            <a:endParaRPr lang="en-US" altLang="zh-TW"/>
          </a:p>
        </p:txBody>
      </p:sp>
      <p:sp>
        <p:nvSpPr>
          <p:cNvPr id="48136" name="Rectangle 9"/>
          <p:cNvSpPr>
            <a:spLocks noChangeArrowheads="1"/>
          </p:cNvSpPr>
          <p:nvPr/>
        </p:nvSpPr>
        <p:spPr bwMode="auto">
          <a:xfrm>
            <a:off x="1381125" y="5389513"/>
            <a:ext cx="225425"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Symbol" pitchFamily="18" charset="2"/>
              </a:rPr>
              <a:t>î</a:t>
            </a:r>
            <a:endParaRPr lang="en-US" altLang="zh-TW" sz="2800"/>
          </a:p>
        </p:txBody>
      </p:sp>
      <p:sp>
        <p:nvSpPr>
          <p:cNvPr id="48137" name="Rectangle 10"/>
          <p:cNvSpPr>
            <a:spLocks noChangeArrowheads="1"/>
          </p:cNvSpPr>
          <p:nvPr/>
        </p:nvSpPr>
        <p:spPr bwMode="auto">
          <a:xfrm>
            <a:off x="1381125" y="4173488"/>
            <a:ext cx="250825"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Symbol" pitchFamily="18" charset="2"/>
              </a:rPr>
              <a:t>ï</a:t>
            </a:r>
            <a:endParaRPr lang="en-US" altLang="zh-TW"/>
          </a:p>
        </p:txBody>
      </p:sp>
      <p:sp>
        <p:nvSpPr>
          <p:cNvPr id="48138" name="Rectangle 11"/>
          <p:cNvSpPr>
            <a:spLocks noChangeArrowheads="1"/>
          </p:cNvSpPr>
          <p:nvPr/>
        </p:nvSpPr>
        <p:spPr bwMode="auto">
          <a:xfrm>
            <a:off x="1381125" y="4559250"/>
            <a:ext cx="250825"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Symbol" pitchFamily="18" charset="2"/>
              </a:rPr>
              <a:t>í</a:t>
            </a:r>
            <a:endParaRPr lang="en-US" altLang="zh-TW"/>
          </a:p>
        </p:txBody>
      </p:sp>
      <p:sp>
        <p:nvSpPr>
          <p:cNvPr id="48139" name="Rectangle 12"/>
          <p:cNvSpPr>
            <a:spLocks noChangeArrowheads="1"/>
          </p:cNvSpPr>
          <p:nvPr/>
        </p:nvSpPr>
        <p:spPr bwMode="auto">
          <a:xfrm>
            <a:off x="1381125" y="3714700"/>
            <a:ext cx="250825" cy="609600"/>
          </a:xfrm>
          <a:prstGeom prst="rect">
            <a:avLst/>
          </a:prstGeom>
          <a:noFill/>
          <a:ln w="9525">
            <a:noFill/>
            <a:miter lim="800000"/>
            <a:headEnd/>
            <a:tailEnd/>
          </a:ln>
        </p:spPr>
        <p:txBody>
          <a:bodyPr wrap="none" lIns="0" tIns="0" rIns="0" bIns="0">
            <a:spAutoFit/>
          </a:bodyPr>
          <a:lstStyle/>
          <a:p>
            <a:r>
              <a:rPr lang="en-US" altLang="zh-TW" sz="4000" dirty="0">
                <a:solidFill>
                  <a:srgbClr val="000000"/>
                </a:solidFill>
                <a:latin typeface="Symbol" pitchFamily="18" charset="2"/>
              </a:rPr>
              <a:t>ì</a:t>
            </a:r>
            <a:endParaRPr lang="en-US" altLang="zh-TW" dirty="0"/>
          </a:p>
        </p:txBody>
      </p:sp>
      <p:sp>
        <p:nvSpPr>
          <p:cNvPr id="48140" name="Rectangle 13"/>
          <p:cNvSpPr>
            <a:spLocks noChangeArrowheads="1"/>
          </p:cNvSpPr>
          <p:nvPr/>
        </p:nvSpPr>
        <p:spPr bwMode="auto">
          <a:xfrm>
            <a:off x="8410575" y="5229175"/>
            <a:ext cx="279400"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Symbol" pitchFamily="18" charset="2"/>
              </a:rPr>
              <a:t>¹</a:t>
            </a:r>
            <a:endParaRPr lang="en-US" altLang="zh-TW"/>
          </a:p>
        </p:txBody>
      </p:sp>
      <p:sp>
        <p:nvSpPr>
          <p:cNvPr id="48141" name="Rectangle 14"/>
          <p:cNvSpPr>
            <a:spLocks noChangeArrowheads="1"/>
          </p:cNvSpPr>
          <p:nvPr/>
        </p:nvSpPr>
        <p:spPr bwMode="auto">
          <a:xfrm>
            <a:off x="4597400" y="5229175"/>
            <a:ext cx="279400" cy="609600"/>
          </a:xfrm>
          <a:prstGeom prst="rect">
            <a:avLst/>
          </a:prstGeom>
          <a:noFill/>
          <a:ln w="9525">
            <a:noFill/>
            <a:miter lim="800000"/>
            <a:headEnd/>
            <a:tailEnd/>
          </a:ln>
        </p:spPr>
        <p:txBody>
          <a:bodyPr wrap="none" lIns="0" tIns="0" rIns="0" bIns="0">
            <a:spAutoFit/>
          </a:bodyPr>
          <a:lstStyle/>
          <a:p>
            <a:r>
              <a:rPr lang="en-US" altLang="zh-TW" sz="4000" dirty="0">
                <a:solidFill>
                  <a:srgbClr val="000000"/>
                </a:solidFill>
                <a:latin typeface="Symbol" pitchFamily="18" charset="2"/>
              </a:rPr>
              <a:t>-</a:t>
            </a:r>
            <a:endParaRPr lang="en-US" altLang="zh-TW" dirty="0"/>
          </a:p>
        </p:txBody>
      </p:sp>
      <p:sp>
        <p:nvSpPr>
          <p:cNvPr id="48142" name="Rectangle 15"/>
          <p:cNvSpPr>
            <a:spLocks noChangeArrowheads="1"/>
          </p:cNvSpPr>
          <p:nvPr/>
        </p:nvSpPr>
        <p:spPr bwMode="auto">
          <a:xfrm>
            <a:off x="3348038" y="5229175"/>
            <a:ext cx="279400"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Symbol" pitchFamily="18" charset="2"/>
              </a:rPr>
              <a:t>-</a:t>
            </a:r>
            <a:endParaRPr lang="en-US" altLang="zh-TW"/>
          </a:p>
        </p:txBody>
      </p:sp>
      <p:sp>
        <p:nvSpPr>
          <p:cNvPr id="48143" name="Rectangle 16"/>
          <p:cNvSpPr>
            <a:spLocks noChangeArrowheads="1"/>
          </p:cNvSpPr>
          <p:nvPr/>
        </p:nvSpPr>
        <p:spPr bwMode="auto">
          <a:xfrm>
            <a:off x="4438650" y="4467175"/>
            <a:ext cx="279400"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Symbol" pitchFamily="18" charset="2"/>
              </a:rPr>
              <a:t>+</a:t>
            </a:r>
            <a:endParaRPr lang="en-US" altLang="zh-TW"/>
          </a:p>
        </p:txBody>
      </p:sp>
      <p:sp>
        <p:nvSpPr>
          <p:cNvPr id="48144" name="Rectangle 17"/>
          <p:cNvSpPr>
            <a:spLocks noChangeArrowheads="1"/>
          </p:cNvSpPr>
          <p:nvPr/>
        </p:nvSpPr>
        <p:spPr bwMode="auto">
          <a:xfrm>
            <a:off x="3795713" y="4467175"/>
            <a:ext cx="279400"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Symbol" pitchFamily="18" charset="2"/>
              </a:rPr>
              <a:t>-</a:t>
            </a:r>
            <a:endParaRPr lang="en-US" altLang="zh-TW"/>
          </a:p>
        </p:txBody>
      </p:sp>
      <p:sp>
        <p:nvSpPr>
          <p:cNvPr id="48145" name="Rectangle 18"/>
          <p:cNvSpPr>
            <a:spLocks noChangeArrowheads="1"/>
          </p:cNvSpPr>
          <p:nvPr/>
        </p:nvSpPr>
        <p:spPr bwMode="auto">
          <a:xfrm>
            <a:off x="2927350" y="4467175"/>
            <a:ext cx="279400"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Symbol" pitchFamily="18" charset="2"/>
              </a:rPr>
              <a:t>-</a:t>
            </a:r>
            <a:endParaRPr lang="en-US" altLang="zh-TW"/>
          </a:p>
        </p:txBody>
      </p:sp>
      <p:sp>
        <p:nvSpPr>
          <p:cNvPr id="48146" name="Rectangle 19"/>
          <p:cNvSpPr>
            <a:spLocks noChangeArrowheads="1"/>
          </p:cNvSpPr>
          <p:nvPr/>
        </p:nvSpPr>
        <p:spPr bwMode="auto">
          <a:xfrm>
            <a:off x="1050925" y="4467175"/>
            <a:ext cx="279400"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Symbol" pitchFamily="18" charset="2"/>
              </a:rPr>
              <a:t>=</a:t>
            </a:r>
            <a:endParaRPr lang="en-US" altLang="zh-TW"/>
          </a:p>
        </p:txBody>
      </p:sp>
      <p:sp>
        <p:nvSpPr>
          <p:cNvPr id="48147" name="Rectangle 20"/>
          <p:cNvSpPr>
            <a:spLocks noChangeArrowheads="1"/>
          </p:cNvSpPr>
          <p:nvPr/>
        </p:nvSpPr>
        <p:spPr bwMode="auto">
          <a:xfrm>
            <a:off x="9002713" y="5668913"/>
            <a:ext cx="57150" cy="244475"/>
          </a:xfrm>
          <a:prstGeom prst="rect">
            <a:avLst/>
          </a:prstGeom>
          <a:noFill/>
          <a:ln w="9525">
            <a:noFill/>
            <a:miter lim="800000"/>
            <a:headEnd/>
            <a:tailEnd/>
          </a:ln>
        </p:spPr>
        <p:txBody>
          <a:bodyPr wrap="none" lIns="0" tIns="0" rIns="0" bIns="0">
            <a:spAutoFit/>
          </a:bodyPr>
          <a:lstStyle/>
          <a:p>
            <a:r>
              <a:rPr lang="en-US" altLang="zh-TW" sz="1600" i="1">
                <a:solidFill>
                  <a:srgbClr val="000000"/>
                </a:solidFill>
                <a:latin typeface="Times New Roman" pitchFamily="18" charset="0"/>
              </a:rPr>
              <a:t>j</a:t>
            </a:r>
            <a:endParaRPr lang="en-US" altLang="zh-TW" sz="2800"/>
          </a:p>
        </p:txBody>
      </p:sp>
      <p:sp>
        <p:nvSpPr>
          <p:cNvPr id="48148" name="Rectangle 21"/>
          <p:cNvSpPr>
            <a:spLocks noChangeArrowheads="1"/>
          </p:cNvSpPr>
          <p:nvPr/>
        </p:nvSpPr>
        <p:spPr bwMode="auto">
          <a:xfrm>
            <a:off x="8221663" y="5668913"/>
            <a:ext cx="63500" cy="274637"/>
          </a:xfrm>
          <a:prstGeom prst="rect">
            <a:avLst/>
          </a:prstGeom>
          <a:noFill/>
          <a:ln w="9525">
            <a:noFill/>
            <a:miter lim="800000"/>
            <a:headEnd/>
            <a:tailEnd/>
          </a:ln>
        </p:spPr>
        <p:txBody>
          <a:bodyPr wrap="none" lIns="0" tIns="0" rIns="0" bIns="0">
            <a:spAutoFit/>
          </a:bodyPr>
          <a:lstStyle/>
          <a:p>
            <a:r>
              <a:rPr lang="en-US" altLang="zh-TW" sz="1800" i="1">
                <a:solidFill>
                  <a:srgbClr val="000000"/>
                </a:solidFill>
                <a:latin typeface="Times New Roman" pitchFamily="18" charset="0"/>
              </a:rPr>
              <a:t>i</a:t>
            </a:r>
            <a:endParaRPr lang="en-US" altLang="zh-TW"/>
          </a:p>
        </p:txBody>
      </p:sp>
      <p:sp>
        <p:nvSpPr>
          <p:cNvPr id="48149" name="Rectangle 22"/>
          <p:cNvSpPr>
            <a:spLocks noChangeArrowheads="1"/>
          </p:cNvSpPr>
          <p:nvPr/>
        </p:nvSpPr>
        <p:spPr bwMode="auto">
          <a:xfrm>
            <a:off x="8874125" y="4906913"/>
            <a:ext cx="57150" cy="244475"/>
          </a:xfrm>
          <a:prstGeom prst="rect">
            <a:avLst/>
          </a:prstGeom>
          <a:noFill/>
          <a:ln w="9525">
            <a:noFill/>
            <a:miter lim="800000"/>
            <a:headEnd/>
            <a:tailEnd/>
          </a:ln>
        </p:spPr>
        <p:txBody>
          <a:bodyPr wrap="none" lIns="0" tIns="0" rIns="0" bIns="0">
            <a:spAutoFit/>
          </a:bodyPr>
          <a:lstStyle/>
          <a:p>
            <a:r>
              <a:rPr lang="en-US" altLang="zh-TW" sz="1600" i="1">
                <a:solidFill>
                  <a:srgbClr val="000000"/>
                </a:solidFill>
                <a:latin typeface="Times New Roman" pitchFamily="18" charset="0"/>
              </a:rPr>
              <a:t>j</a:t>
            </a:r>
            <a:endParaRPr lang="en-US" altLang="zh-TW" sz="2800"/>
          </a:p>
        </p:txBody>
      </p:sp>
      <p:sp>
        <p:nvSpPr>
          <p:cNvPr id="48150" name="Rectangle 23"/>
          <p:cNvSpPr>
            <a:spLocks noChangeArrowheads="1"/>
          </p:cNvSpPr>
          <p:nvPr/>
        </p:nvSpPr>
        <p:spPr bwMode="auto">
          <a:xfrm>
            <a:off x="8329613" y="4906913"/>
            <a:ext cx="63500" cy="274637"/>
          </a:xfrm>
          <a:prstGeom prst="rect">
            <a:avLst/>
          </a:prstGeom>
          <a:noFill/>
          <a:ln w="9525">
            <a:noFill/>
            <a:miter lim="800000"/>
            <a:headEnd/>
            <a:tailEnd/>
          </a:ln>
        </p:spPr>
        <p:txBody>
          <a:bodyPr wrap="none" lIns="0" tIns="0" rIns="0" bIns="0">
            <a:spAutoFit/>
          </a:bodyPr>
          <a:lstStyle/>
          <a:p>
            <a:r>
              <a:rPr lang="en-US" altLang="zh-TW" sz="1800" i="1">
                <a:solidFill>
                  <a:srgbClr val="000000"/>
                </a:solidFill>
                <a:latin typeface="Times New Roman" pitchFamily="18" charset="0"/>
              </a:rPr>
              <a:t>i</a:t>
            </a:r>
            <a:endParaRPr lang="en-US" altLang="zh-TW"/>
          </a:p>
        </p:txBody>
      </p:sp>
      <p:sp>
        <p:nvSpPr>
          <p:cNvPr id="48151" name="Rectangle 24"/>
          <p:cNvSpPr>
            <a:spLocks noChangeArrowheads="1"/>
          </p:cNvSpPr>
          <p:nvPr/>
        </p:nvSpPr>
        <p:spPr bwMode="auto">
          <a:xfrm>
            <a:off x="8775700" y="5287913"/>
            <a:ext cx="203200" cy="549275"/>
          </a:xfrm>
          <a:prstGeom prst="rect">
            <a:avLst/>
          </a:prstGeom>
          <a:noFill/>
          <a:ln w="9525">
            <a:noFill/>
            <a:miter lim="800000"/>
            <a:headEnd/>
            <a:tailEnd/>
          </a:ln>
        </p:spPr>
        <p:txBody>
          <a:bodyPr wrap="none" lIns="0" tIns="0" rIns="0" bIns="0">
            <a:spAutoFit/>
          </a:bodyPr>
          <a:lstStyle/>
          <a:p>
            <a:r>
              <a:rPr lang="en-US" altLang="zh-TW" sz="3600" i="1">
                <a:solidFill>
                  <a:srgbClr val="000000"/>
                </a:solidFill>
                <a:latin typeface="Times New Roman" pitchFamily="18" charset="0"/>
              </a:rPr>
              <a:t>y</a:t>
            </a:r>
            <a:endParaRPr lang="en-US" altLang="zh-TW" sz="2800"/>
          </a:p>
        </p:txBody>
      </p:sp>
      <p:sp>
        <p:nvSpPr>
          <p:cNvPr id="48152" name="Rectangle 25"/>
          <p:cNvSpPr>
            <a:spLocks noChangeArrowheads="1"/>
          </p:cNvSpPr>
          <p:nvPr/>
        </p:nvSpPr>
        <p:spPr bwMode="auto">
          <a:xfrm>
            <a:off x="8040688" y="5287913"/>
            <a:ext cx="225425" cy="609600"/>
          </a:xfrm>
          <a:prstGeom prst="rect">
            <a:avLst/>
          </a:prstGeom>
          <a:noFill/>
          <a:ln w="9525">
            <a:noFill/>
            <a:miter lim="800000"/>
            <a:headEnd/>
            <a:tailEnd/>
          </a:ln>
        </p:spPr>
        <p:txBody>
          <a:bodyPr wrap="none" lIns="0" tIns="0" rIns="0" bIns="0">
            <a:spAutoFit/>
          </a:bodyPr>
          <a:lstStyle/>
          <a:p>
            <a:r>
              <a:rPr lang="en-US" altLang="zh-TW" sz="4000" i="1">
                <a:solidFill>
                  <a:srgbClr val="000000"/>
                </a:solidFill>
                <a:latin typeface="Times New Roman" pitchFamily="18" charset="0"/>
              </a:rPr>
              <a:t>x</a:t>
            </a:r>
            <a:endParaRPr lang="en-US" altLang="zh-TW"/>
          </a:p>
        </p:txBody>
      </p:sp>
      <p:sp>
        <p:nvSpPr>
          <p:cNvPr id="48153" name="Rectangle 26"/>
          <p:cNvSpPr>
            <a:spLocks noChangeArrowheads="1"/>
          </p:cNvSpPr>
          <p:nvPr/>
        </p:nvSpPr>
        <p:spPr bwMode="auto">
          <a:xfrm>
            <a:off x="6462713" y="5287913"/>
            <a:ext cx="676275" cy="549275"/>
          </a:xfrm>
          <a:prstGeom prst="rect">
            <a:avLst/>
          </a:prstGeom>
          <a:noFill/>
          <a:ln w="9525">
            <a:noFill/>
            <a:miter lim="800000"/>
            <a:headEnd/>
            <a:tailEnd/>
          </a:ln>
        </p:spPr>
        <p:txBody>
          <a:bodyPr wrap="none" lIns="0" tIns="0" rIns="0" bIns="0">
            <a:spAutoFit/>
          </a:bodyPr>
          <a:lstStyle/>
          <a:p>
            <a:r>
              <a:rPr lang="en-US" altLang="zh-TW" sz="3600" i="1">
                <a:solidFill>
                  <a:srgbClr val="000000"/>
                </a:solidFill>
                <a:latin typeface="Times New Roman" pitchFamily="18" charset="0"/>
              </a:rPr>
              <a:t>i,j&gt;</a:t>
            </a:r>
            <a:endParaRPr lang="en-US" altLang="zh-TW" sz="2800"/>
          </a:p>
        </p:txBody>
      </p:sp>
      <p:sp>
        <p:nvSpPr>
          <p:cNvPr id="48154" name="Rectangle 27"/>
          <p:cNvSpPr>
            <a:spLocks noChangeArrowheads="1"/>
          </p:cNvSpPr>
          <p:nvPr/>
        </p:nvSpPr>
        <p:spPr bwMode="auto">
          <a:xfrm>
            <a:off x="5260975" y="5287913"/>
            <a:ext cx="127000" cy="549275"/>
          </a:xfrm>
          <a:prstGeom prst="rect">
            <a:avLst/>
          </a:prstGeom>
          <a:noFill/>
          <a:ln w="9525">
            <a:noFill/>
            <a:miter lim="800000"/>
            <a:headEnd/>
            <a:tailEnd/>
          </a:ln>
        </p:spPr>
        <p:txBody>
          <a:bodyPr wrap="none" lIns="0" tIns="0" rIns="0" bIns="0">
            <a:spAutoFit/>
          </a:bodyPr>
          <a:lstStyle/>
          <a:p>
            <a:r>
              <a:rPr lang="en-US" altLang="zh-TW" sz="3600" i="1">
                <a:solidFill>
                  <a:srgbClr val="000000"/>
                </a:solidFill>
                <a:latin typeface="Times New Roman" pitchFamily="18" charset="0"/>
              </a:rPr>
              <a:t>j</a:t>
            </a:r>
            <a:endParaRPr lang="en-US" altLang="zh-TW" sz="2800"/>
          </a:p>
        </p:txBody>
      </p:sp>
      <p:sp>
        <p:nvSpPr>
          <p:cNvPr id="48155" name="Rectangle 28"/>
          <p:cNvSpPr>
            <a:spLocks noChangeArrowheads="1"/>
          </p:cNvSpPr>
          <p:nvPr/>
        </p:nvSpPr>
        <p:spPr bwMode="auto">
          <a:xfrm>
            <a:off x="4391025" y="5287913"/>
            <a:ext cx="127000" cy="549275"/>
          </a:xfrm>
          <a:prstGeom prst="rect">
            <a:avLst/>
          </a:prstGeom>
          <a:noFill/>
          <a:ln w="9525">
            <a:noFill/>
            <a:miter lim="800000"/>
            <a:headEnd/>
            <a:tailEnd/>
          </a:ln>
        </p:spPr>
        <p:txBody>
          <a:bodyPr wrap="none" lIns="0" tIns="0" rIns="0" bIns="0">
            <a:spAutoFit/>
          </a:bodyPr>
          <a:lstStyle/>
          <a:p>
            <a:r>
              <a:rPr lang="en-US" altLang="zh-TW" sz="3600" i="1">
                <a:solidFill>
                  <a:srgbClr val="000000"/>
                </a:solidFill>
                <a:latin typeface="Times New Roman" pitchFamily="18" charset="0"/>
              </a:rPr>
              <a:t>i</a:t>
            </a:r>
            <a:endParaRPr lang="en-US" altLang="zh-TW" sz="2800"/>
          </a:p>
        </p:txBody>
      </p:sp>
      <p:sp>
        <p:nvSpPr>
          <p:cNvPr id="48156" name="Rectangle 29"/>
          <p:cNvSpPr>
            <a:spLocks noChangeArrowheads="1"/>
          </p:cNvSpPr>
          <p:nvPr/>
        </p:nvSpPr>
        <p:spPr bwMode="auto">
          <a:xfrm>
            <a:off x="4079875" y="5287913"/>
            <a:ext cx="203200" cy="549275"/>
          </a:xfrm>
          <a:prstGeom prst="rect">
            <a:avLst/>
          </a:prstGeom>
          <a:noFill/>
          <a:ln w="9525">
            <a:noFill/>
            <a:miter lim="800000"/>
            <a:headEnd/>
            <a:tailEnd/>
          </a:ln>
        </p:spPr>
        <p:txBody>
          <a:bodyPr wrap="none" lIns="0" tIns="0" rIns="0" bIns="0">
            <a:spAutoFit/>
          </a:bodyPr>
          <a:lstStyle/>
          <a:p>
            <a:r>
              <a:rPr lang="en-US" altLang="zh-TW" sz="3600" i="1">
                <a:solidFill>
                  <a:srgbClr val="000000"/>
                </a:solidFill>
                <a:latin typeface="Times New Roman" pitchFamily="18" charset="0"/>
              </a:rPr>
              <a:t>c</a:t>
            </a:r>
            <a:endParaRPr lang="en-US" altLang="zh-TW" sz="2800"/>
          </a:p>
        </p:txBody>
      </p:sp>
      <p:sp>
        <p:nvSpPr>
          <p:cNvPr id="48157" name="Rectangle 30"/>
          <p:cNvSpPr>
            <a:spLocks noChangeArrowheads="1"/>
          </p:cNvSpPr>
          <p:nvPr/>
        </p:nvSpPr>
        <p:spPr bwMode="auto">
          <a:xfrm>
            <a:off x="3143250" y="5287913"/>
            <a:ext cx="127000" cy="549275"/>
          </a:xfrm>
          <a:prstGeom prst="rect">
            <a:avLst/>
          </a:prstGeom>
          <a:noFill/>
          <a:ln w="9525">
            <a:noFill/>
            <a:miter lim="800000"/>
            <a:headEnd/>
            <a:tailEnd/>
          </a:ln>
        </p:spPr>
        <p:txBody>
          <a:bodyPr wrap="none" lIns="0" tIns="0" rIns="0" bIns="0">
            <a:spAutoFit/>
          </a:bodyPr>
          <a:lstStyle/>
          <a:p>
            <a:r>
              <a:rPr lang="en-US" altLang="zh-TW" sz="3600" i="1">
                <a:solidFill>
                  <a:srgbClr val="000000"/>
                </a:solidFill>
                <a:latin typeface="Times New Roman" pitchFamily="18" charset="0"/>
              </a:rPr>
              <a:t>j</a:t>
            </a:r>
            <a:endParaRPr lang="en-US" altLang="zh-TW" sz="2800"/>
          </a:p>
        </p:txBody>
      </p:sp>
      <p:sp>
        <p:nvSpPr>
          <p:cNvPr id="48158" name="Rectangle 31"/>
          <p:cNvSpPr>
            <a:spLocks noChangeArrowheads="1"/>
          </p:cNvSpPr>
          <p:nvPr/>
        </p:nvSpPr>
        <p:spPr bwMode="auto">
          <a:xfrm>
            <a:off x="2790825" y="5287913"/>
            <a:ext cx="127000" cy="549275"/>
          </a:xfrm>
          <a:prstGeom prst="rect">
            <a:avLst/>
          </a:prstGeom>
          <a:noFill/>
          <a:ln w="9525">
            <a:noFill/>
            <a:miter lim="800000"/>
            <a:headEnd/>
            <a:tailEnd/>
          </a:ln>
        </p:spPr>
        <p:txBody>
          <a:bodyPr wrap="none" lIns="0" tIns="0" rIns="0" bIns="0">
            <a:spAutoFit/>
          </a:bodyPr>
          <a:lstStyle/>
          <a:p>
            <a:r>
              <a:rPr lang="en-US" altLang="zh-TW" sz="3600" i="1">
                <a:solidFill>
                  <a:srgbClr val="000000"/>
                </a:solidFill>
                <a:latin typeface="Times New Roman" pitchFamily="18" charset="0"/>
              </a:rPr>
              <a:t>i</a:t>
            </a:r>
            <a:endParaRPr lang="en-US" altLang="zh-TW" sz="2800"/>
          </a:p>
        </p:txBody>
      </p:sp>
      <p:sp>
        <p:nvSpPr>
          <p:cNvPr id="48159" name="Rectangle 32"/>
          <p:cNvSpPr>
            <a:spLocks noChangeArrowheads="1"/>
          </p:cNvSpPr>
          <p:nvPr/>
        </p:nvSpPr>
        <p:spPr bwMode="auto">
          <a:xfrm>
            <a:off x="2479675" y="5287913"/>
            <a:ext cx="203200" cy="549275"/>
          </a:xfrm>
          <a:prstGeom prst="rect">
            <a:avLst/>
          </a:prstGeom>
          <a:noFill/>
          <a:ln w="9525">
            <a:noFill/>
            <a:miter lim="800000"/>
            <a:headEnd/>
            <a:tailEnd/>
          </a:ln>
        </p:spPr>
        <p:txBody>
          <a:bodyPr wrap="none" lIns="0" tIns="0" rIns="0" bIns="0">
            <a:spAutoFit/>
          </a:bodyPr>
          <a:lstStyle/>
          <a:p>
            <a:r>
              <a:rPr lang="en-US" altLang="zh-TW" sz="3600" i="1">
                <a:solidFill>
                  <a:srgbClr val="000000"/>
                </a:solidFill>
                <a:latin typeface="Times New Roman" pitchFamily="18" charset="0"/>
              </a:rPr>
              <a:t>c</a:t>
            </a:r>
            <a:endParaRPr lang="en-US" altLang="zh-TW" sz="2800"/>
          </a:p>
        </p:txBody>
      </p:sp>
      <p:sp>
        <p:nvSpPr>
          <p:cNvPr id="48160" name="Rectangle 33"/>
          <p:cNvSpPr>
            <a:spLocks noChangeArrowheads="1"/>
          </p:cNvSpPr>
          <p:nvPr/>
        </p:nvSpPr>
        <p:spPr bwMode="auto">
          <a:xfrm>
            <a:off x="8369300" y="4525913"/>
            <a:ext cx="568325" cy="609600"/>
          </a:xfrm>
          <a:prstGeom prst="rect">
            <a:avLst/>
          </a:prstGeom>
          <a:noFill/>
          <a:ln w="9525">
            <a:noFill/>
            <a:miter lim="800000"/>
            <a:headEnd/>
            <a:tailEnd/>
          </a:ln>
        </p:spPr>
        <p:txBody>
          <a:bodyPr wrap="none" lIns="0" tIns="0" rIns="0" bIns="0">
            <a:spAutoFit/>
          </a:bodyPr>
          <a:lstStyle/>
          <a:p>
            <a:r>
              <a:rPr lang="en-US" altLang="zh-TW" sz="4000" i="1">
                <a:solidFill>
                  <a:srgbClr val="000000"/>
                </a:solidFill>
                <a:latin typeface="Times New Roman" pitchFamily="18" charset="0"/>
              </a:rPr>
              <a:t>=y</a:t>
            </a:r>
            <a:endParaRPr lang="en-US" altLang="zh-TW"/>
          </a:p>
        </p:txBody>
      </p:sp>
      <p:sp>
        <p:nvSpPr>
          <p:cNvPr id="48161" name="Rectangle 34"/>
          <p:cNvSpPr>
            <a:spLocks noChangeArrowheads="1"/>
          </p:cNvSpPr>
          <p:nvPr/>
        </p:nvSpPr>
        <p:spPr bwMode="auto">
          <a:xfrm>
            <a:off x="8148638" y="4525913"/>
            <a:ext cx="225425" cy="609600"/>
          </a:xfrm>
          <a:prstGeom prst="rect">
            <a:avLst/>
          </a:prstGeom>
          <a:noFill/>
          <a:ln w="9525">
            <a:noFill/>
            <a:miter lim="800000"/>
            <a:headEnd/>
            <a:tailEnd/>
          </a:ln>
        </p:spPr>
        <p:txBody>
          <a:bodyPr wrap="none" lIns="0" tIns="0" rIns="0" bIns="0">
            <a:spAutoFit/>
          </a:bodyPr>
          <a:lstStyle/>
          <a:p>
            <a:r>
              <a:rPr lang="en-US" altLang="zh-TW" sz="4000" i="1">
                <a:solidFill>
                  <a:srgbClr val="000000"/>
                </a:solidFill>
                <a:latin typeface="Times New Roman" pitchFamily="18" charset="0"/>
              </a:rPr>
              <a:t>x</a:t>
            </a:r>
            <a:endParaRPr lang="en-US" altLang="zh-TW"/>
          </a:p>
        </p:txBody>
      </p:sp>
      <p:sp>
        <p:nvSpPr>
          <p:cNvPr id="48162" name="Rectangle 35"/>
          <p:cNvSpPr>
            <a:spLocks noChangeArrowheads="1"/>
          </p:cNvSpPr>
          <p:nvPr/>
        </p:nvSpPr>
        <p:spPr bwMode="auto">
          <a:xfrm>
            <a:off x="6467475" y="4525913"/>
            <a:ext cx="790575" cy="549275"/>
          </a:xfrm>
          <a:prstGeom prst="rect">
            <a:avLst/>
          </a:prstGeom>
          <a:noFill/>
          <a:ln w="9525">
            <a:noFill/>
            <a:miter lim="800000"/>
            <a:headEnd/>
            <a:tailEnd/>
          </a:ln>
        </p:spPr>
        <p:txBody>
          <a:bodyPr wrap="none" lIns="0" tIns="0" rIns="0" bIns="0">
            <a:spAutoFit/>
          </a:bodyPr>
          <a:lstStyle/>
          <a:p>
            <a:r>
              <a:rPr lang="en-US" altLang="zh-TW" sz="3600" i="1">
                <a:solidFill>
                  <a:srgbClr val="000000"/>
                </a:solidFill>
                <a:latin typeface="Times New Roman" pitchFamily="18" charset="0"/>
              </a:rPr>
              <a:t> i,j&gt;</a:t>
            </a:r>
            <a:endParaRPr lang="en-US" altLang="zh-TW" sz="2800"/>
          </a:p>
        </p:txBody>
      </p:sp>
      <p:sp>
        <p:nvSpPr>
          <p:cNvPr id="48163" name="Rectangle 36"/>
          <p:cNvSpPr>
            <a:spLocks noChangeArrowheads="1"/>
          </p:cNvSpPr>
          <p:nvPr/>
        </p:nvSpPr>
        <p:spPr bwMode="auto">
          <a:xfrm>
            <a:off x="3590925" y="4525913"/>
            <a:ext cx="141288" cy="609600"/>
          </a:xfrm>
          <a:prstGeom prst="rect">
            <a:avLst/>
          </a:prstGeom>
          <a:noFill/>
          <a:ln w="9525">
            <a:noFill/>
            <a:miter lim="800000"/>
            <a:headEnd/>
            <a:tailEnd/>
          </a:ln>
        </p:spPr>
        <p:txBody>
          <a:bodyPr wrap="none" lIns="0" tIns="0" rIns="0" bIns="0">
            <a:spAutoFit/>
          </a:bodyPr>
          <a:lstStyle/>
          <a:p>
            <a:r>
              <a:rPr lang="en-US" altLang="zh-TW" sz="4000" i="1">
                <a:solidFill>
                  <a:srgbClr val="000000"/>
                </a:solidFill>
                <a:latin typeface="Times New Roman" pitchFamily="18" charset="0"/>
              </a:rPr>
              <a:t>j</a:t>
            </a:r>
            <a:endParaRPr lang="en-US" altLang="zh-TW"/>
          </a:p>
        </p:txBody>
      </p:sp>
      <p:sp>
        <p:nvSpPr>
          <p:cNvPr id="48164" name="Rectangle 37"/>
          <p:cNvSpPr>
            <a:spLocks noChangeArrowheads="1"/>
          </p:cNvSpPr>
          <p:nvPr/>
        </p:nvSpPr>
        <p:spPr bwMode="auto">
          <a:xfrm>
            <a:off x="2720975" y="4525913"/>
            <a:ext cx="141288" cy="609600"/>
          </a:xfrm>
          <a:prstGeom prst="rect">
            <a:avLst/>
          </a:prstGeom>
          <a:noFill/>
          <a:ln w="9525">
            <a:noFill/>
            <a:miter lim="800000"/>
            <a:headEnd/>
            <a:tailEnd/>
          </a:ln>
        </p:spPr>
        <p:txBody>
          <a:bodyPr wrap="none" lIns="0" tIns="0" rIns="0" bIns="0">
            <a:spAutoFit/>
          </a:bodyPr>
          <a:lstStyle/>
          <a:p>
            <a:r>
              <a:rPr lang="en-US" altLang="zh-TW" sz="4000" i="1">
                <a:solidFill>
                  <a:srgbClr val="000000"/>
                </a:solidFill>
                <a:latin typeface="Times New Roman" pitchFamily="18" charset="0"/>
              </a:rPr>
              <a:t>i</a:t>
            </a:r>
            <a:endParaRPr lang="en-US" altLang="zh-TW"/>
          </a:p>
        </p:txBody>
      </p:sp>
      <p:sp>
        <p:nvSpPr>
          <p:cNvPr id="48165" name="Rectangle 38"/>
          <p:cNvSpPr>
            <a:spLocks noChangeArrowheads="1"/>
          </p:cNvSpPr>
          <p:nvPr/>
        </p:nvSpPr>
        <p:spPr bwMode="auto">
          <a:xfrm>
            <a:off x="2409825" y="4525913"/>
            <a:ext cx="225425" cy="609600"/>
          </a:xfrm>
          <a:prstGeom prst="rect">
            <a:avLst/>
          </a:prstGeom>
          <a:noFill/>
          <a:ln w="9525">
            <a:noFill/>
            <a:miter lim="800000"/>
            <a:headEnd/>
            <a:tailEnd/>
          </a:ln>
        </p:spPr>
        <p:txBody>
          <a:bodyPr wrap="none" lIns="0" tIns="0" rIns="0" bIns="0">
            <a:spAutoFit/>
          </a:bodyPr>
          <a:lstStyle/>
          <a:p>
            <a:r>
              <a:rPr lang="en-US" altLang="zh-TW" sz="4000" i="1">
                <a:solidFill>
                  <a:srgbClr val="000000"/>
                </a:solidFill>
                <a:latin typeface="Times New Roman" pitchFamily="18" charset="0"/>
              </a:rPr>
              <a:t>c</a:t>
            </a:r>
            <a:endParaRPr lang="en-US" altLang="zh-TW"/>
          </a:p>
        </p:txBody>
      </p:sp>
      <p:sp>
        <p:nvSpPr>
          <p:cNvPr id="48166" name="Rectangle 39"/>
          <p:cNvSpPr>
            <a:spLocks noChangeArrowheads="1"/>
          </p:cNvSpPr>
          <p:nvPr/>
        </p:nvSpPr>
        <p:spPr bwMode="auto">
          <a:xfrm>
            <a:off x="8077200" y="3763913"/>
            <a:ext cx="434975" cy="549275"/>
          </a:xfrm>
          <a:prstGeom prst="rect">
            <a:avLst/>
          </a:prstGeom>
          <a:noFill/>
          <a:ln w="9525">
            <a:noFill/>
            <a:miter lim="800000"/>
            <a:headEnd/>
            <a:tailEnd/>
          </a:ln>
        </p:spPr>
        <p:txBody>
          <a:bodyPr wrap="none" lIns="0" tIns="0" rIns="0" bIns="0">
            <a:spAutoFit/>
          </a:bodyPr>
          <a:lstStyle/>
          <a:p>
            <a:r>
              <a:rPr lang="en-US" altLang="zh-TW" sz="3600" i="1">
                <a:solidFill>
                  <a:srgbClr val="000000"/>
                </a:solidFill>
                <a:latin typeface="Times New Roman" pitchFamily="18" charset="0"/>
              </a:rPr>
              <a:t>j=</a:t>
            </a:r>
            <a:endParaRPr lang="en-US" altLang="zh-TW" sz="2800"/>
          </a:p>
        </p:txBody>
      </p:sp>
      <p:sp>
        <p:nvSpPr>
          <p:cNvPr id="48167" name="Rectangle 40"/>
          <p:cNvSpPr>
            <a:spLocks noChangeArrowheads="1"/>
          </p:cNvSpPr>
          <p:nvPr/>
        </p:nvSpPr>
        <p:spPr bwMode="auto">
          <a:xfrm>
            <a:off x="6896100" y="3763913"/>
            <a:ext cx="434975" cy="549275"/>
          </a:xfrm>
          <a:prstGeom prst="rect">
            <a:avLst/>
          </a:prstGeom>
          <a:noFill/>
          <a:ln w="9525">
            <a:noFill/>
            <a:miter lim="800000"/>
            <a:headEnd/>
            <a:tailEnd/>
          </a:ln>
        </p:spPr>
        <p:txBody>
          <a:bodyPr wrap="none" lIns="0" tIns="0" rIns="0" bIns="0">
            <a:spAutoFit/>
          </a:bodyPr>
          <a:lstStyle/>
          <a:p>
            <a:r>
              <a:rPr lang="en-US" altLang="zh-TW" sz="3600" i="1">
                <a:solidFill>
                  <a:srgbClr val="000000"/>
                </a:solidFill>
                <a:latin typeface="Times New Roman" pitchFamily="18" charset="0"/>
              </a:rPr>
              <a:t>i=</a:t>
            </a:r>
            <a:endParaRPr lang="en-US" altLang="zh-TW" sz="2800"/>
          </a:p>
        </p:txBody>
      </p:sp>
      <p:sp>
        <p:nvSpPr>
          <p:cNvPr id="48168" name="Rectangle 41"/>
          <p:cNvSpPr>
            <a:spLocks noChangeArrowheads="1"/>
          </p:cNvSpPr>
          <p:nvPr/>
        </p:nvSpPr>
        <p:spPr bwMode="auto">
          <a:xfrm>
            <a:off x="704850" y="4525913"/>
            <a:ext cx="141288" cy="609600"/>
          </a:xfrm>
          <a:prstGeom prst="rect">
            <a:avLst/>
          </a:prstGeom>
          <a:noFill/>
          <a:ln w="9525">
            <a:noFill/>
            <a:miter lim="800000"/>
            <a:headEnd/>
            <a:tailEnd/>
          </a:ln>
        </p:spPr>
        <p:txBody>
          <a:bodyPr wrap="none" lIns="0" tIns="0" rIns="0" bIns="0">
            <a:spAutoFit/>
          </a:bodyPr>
          <a:lstStyle/>
          <a:p>
            <a:r>
              <a:rPr lang="en-US" altLang="zh-TW" sz="4000" i="1">
                <a:solidFill>
                  <a:srgbClr val="000000"/>
                </a:solidFill>
                <a:latin typeface="Times New Roman" pitchFamily="18" charset="0"/>
              </a:rPr>
              <a:t>j</a:t>
            </a:r>
            <a:endParaRPr lang="en-US" altLang="zh-TW"/>
          </a:p>
        </p:txBody>
      </p:sp>
      <p:sp>
        <p:nvSpPr>
          <p:cNvPr id="48169" name="Rectangle 42"/>
          <p:cNvSpPr>
            <a:spLocks noChangeArrowheads="1"/>
          </p:cNvSpPr>
          <p:nvPr/>
        </p:nvSpPr>
        <p:spPr bwMode="auto">
          <a:xfrm>
            <a:off x="354013" y="4525913"/>
            <a:ext cx="141287" cy="609600"/>
          </a:xfrm>
          <a:prstGeom prst="rect">
            <a:avLst/>
          </a:prstGeom>
          <a:noFill/>
          <a:ln w="9525">
            <a:noFill/>
            <a:miter lim="800000"/>
            <a:headEnd/>
            <a:tailEnd/>
          </a:ln>
        </p:spPr>
        <p:txBody>
          <a:bodyPr wrap="none" lIns="0" tIns="0" rIns="0" bIns="0">
            <a:spAutoFit/>
          </a:bodyPr>
          <a:lstStyle/>
          <a:p>
            <a:r>
              <a:rPr lang="en-US" altLang="zh-TW" sz="4000" i="1">
                <a:solidFill>
                  <a:srgbClr val="000000"/>
                </a:solidFill>
                <a:latin typeface="Times New Roman" pitchFamily="18" charset="0"/>
              </a:rPr>
              <a:t>i</a:t>
            </a:r>
            <a:endParaRPr lang="en-US" altLang="zh-TW"/>
          </a:p>
        </p:txBody>
      </p:sp>
      <p:sp>
        <p:nvSpPr>
          <p:cNvPr id="48170" name="Rectangle 43"/>
          <p:cNvSpPr>
            <a:spLocks noChangeArrowheads="1"/>
          </p:cNvSpPr>
          <p:nvPr/>
        </p:nvSpPr>
        <p:spPr bwMode="auto">
          <a:xfrm>
            <a:off x="41275" y="4525913"/>
            <a:ext cx="225425" cy="609600"/>
          </a:xfrm>
          <a:prstGeom prst="rect">
            <a:avLst/>
          </a:prstGeom>
          <a:noFill/>
          <a:ln w="9525">
            <a:noFill/>
            <a:miter lim="800000"/>
            <a:headEnd/>
            <a:tailEnd/>
          </a:ln>
        </p:spPr>
        <p:txBody>
          <a:bodyPr wrap="none" lIns="0" tIns="0" rIns="0" bIns="0">
            <a:spAutoFit/>
          </a:bodyPr>
          <a:lstStyle/>
          <a:p>
            <a:r>
              <a:rPr lang="en-US" altLang="zh-TW" sz="4000" i="1">
                <a:solidFill>
                  <a:srgbClr val="000000"/>
                </a:solidFill>
                <a:latin typeface="Times New Roman" pitchFamily="18" charset="0"/>
              </a:rPr>
              <a:t>c</a:t>
            </a:r>
            <a:endParaRPr lang="en-US" altLang="zh-TW"/>
          </a:p>
        </p:txBody>
      </p:sp>
      <p:sp>
        <p:nvSpPr>
          <p:cNvPr id="48171" name="Rectangle 44"/>
          <p:cNvSpPr>
            <a:spLocks noChangeArrowheads="1"/>
          </p:cNvSpPr>
          <p:nvPr/>
        </p:nvSpPr>
        <p:spPr bwMode="auto">
          <a:xfrm>
            <a:off x="7921625" y="5287913"/>
            <a:ext cx="1143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 </a:t>
            </a:r>
            <a:endParaRPr lang="en-US" altLang="zh-TW" sz="2800"/>
          </a:p>
        </p:txBody>
      </p:sp>
      <p:sp>
        <p:nvSpPr>
          <p:cNvPr id="48172" name="Rectangle 45"/>
          <p:cNvSpPr>
            <a:spLocks noChangeArrowheads="1"/>
          </p:cNvSpPr>
          <p:nvPr/>
        </p:nvSpPr>
        <p:spPr bwMode="auto">
          <a:xfrm>
            <a:off x="7329488" y="5287913"/>
            <a:ext cx="6604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and</a:t>
            </a:r>
            <a:endParaRPr lang="en-US" altLang="zh-TW" sz="2800"/>
          </a:p>
        </p:txBody>
      </p:sp>
      <p:sp>
        <p:nvSpPr>
          <p:cNvPr id="48173" name="Rectangle 46"/>
          <p:cNvSpPr>
            <a:spLocks noChangeArrowheads="1"/>
          </p:cNvSpPr>
          <p:nvPr/>
        </p:nvSpPr>
        <p:spPr bwMode="auto">
          <a:xfrm>
            <a:off x="7242175" y="5287913"/>
            <a:ext cx="101600" cy="487362"/>
          </a:xfrm>
          <a:prstGeom prst="rect">
            <a:avLst/>
          </a:prstGeom>
          <a:noFill/>
          <a:ln w="9525">
            <a:noFill/>
            <a:miter lim="800000"/>
            <a:headEnd/>
            <a:tailEnd/>
          </a:ln>
        </p:spPr>
        <p:txBody>
          <a:bodyPr wrap="none" lIns="0" tIns="0" rIns="0" bIns="0">
            <a:spAutoFit/>
          </a:bodyPr>
          <a:lstStyle/>
          <a:p>
            <a:r>
              <a:rPr lang="en-US" altLang="zh-TW">
                <a:solidFill>
                  <a:srgbClr val="000000"/>
                </a:solidFill>
                <a:latin typeface="Times New Roman" pitchFamily="18" charset="0"/>
              </a:rPr>
              <a:t> </a:t>
            </a:r>
            <a:endParaRPr lang="en-US" altLang="zh-TW"/>
          </a:p>
        </p:txBody>
      </p:sp>
      <p:sp>
        <p:nvSpPr>
          <p:cNvPr id="48174" name="Rectangle 47"/>
          <p:cNvSpPr>
            <a:spLocks noChangeArrowheads="1"/>
          </p:cNvSpPr>
          <p:nvPr/>
        </p:nvSpPr>
        <p:spPr bwMode="auto">
          <a:xfrm>
            <a:off x="7056438" y="5287913"/>
            <a:ext cx="2286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0</a:t>
            </a:r>
            <a:endParaRPr lang="en-US" altLang="zh-TW" sz="2800"/>
          </a:p>
        </p:txBody>
      </p:sp>
      <p:sp>
        <p:nvSpPr>
          <p:cNvPr id="48175" name="Rectangle 48"/>
          <p:cNvSpPr>
            <a:spLocks noChangeArrowheads="1"/>
          </p:cNvSpPr>
          <p:nvPr/>
        </p:nvSpPr>
        <p:spPr bwMode="auto">
          <a:xfrm>
            <a:off x="6380163" y="5287913"/>
            <a:ext cx="1143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 </a:t>
            </a:r>
            <a:endParaRPr lang="en-US" altLang="zh-TW" sz="2800"/>
          </a:p>
        </p:txBody>
      </p:sp>
      <p:sp>
        <p:nvSpPr>
          <p:cNvPr id="48176" name="Rectangle 49"/>
          <p:cNvSpPr>
            <a:spLocks noChangeArrowheads="1"/>
          </p:cNvSpPr>
          <p:nvPr/>
        </p:nvSpPr>
        <p:spPr bwMode="auto">
          <a:xfrm>
            <a:off x="6086475" y="5287913"/>
            <a:ext cx="2794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if</a:t>
            </a:r>
            <a:endParaRPr lang="en-US" altLang="zh-TW" sz="2800"/>
          </a:p>
        </p:txBody>
      </p:sp>
      <p:sp>
        <p:nvSpPr>
          <p:cNvPr id="48177" name="Rectangle 50"/>
          <p:cNvSpPr>
            <a:spLocks noChangeArrowheads="1"/>
          </p:cNvSpPr>
          <p:nvPr/>
        </p:nvSpPr>
        <p:spPr bwMode="auto">
          <a:xfrm>
            <a:off x="5395913" y="5287913"/>
            <a:ext cx="371475"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a:t>
            </a:r>
            <a:endParaRPr lang="en-US" altLang="zh-TW" sz="2800"/>
          </a:p>
        </p:txBody>
      </p:sp>
      <p:sp>
        <p:nvSpPr>
          <p:cNvPr id="48178" name="Rectangle 51"/>
          <p:cNvSpPr>
            <a:spLocks noChangeArrowheads="1"/>
          </p:cNvSpPr>
          <p:nvPr/>
        </p:nvSpPr>
        <p:spPr bwMode="auto">
          <a:xfrm>
            <a:off x="5033963" y="5287913"/>
            <a:ext cx="1143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a:t>
            </a:r>
            <a:endParaRPr lang="en-US" altLang="zh-TW" sz="2800"/>
          </a:p>
        </p:txBody>
      </p:sp>
      <p:sp>
        <p:nvSpPr>
          <p:cNvPr id="48179" name="Rectangle 52"/>
          <p:cNvSpPr>
            <a:spLocks noChangeArrowheads="1"/>
          </p:cNvSpPr>
          <p:nvPr/>
        </p:nvSpPr>
        <p:spPr bwMode="auto">
          <a:xfrm>
            <a:off x="4864100" y="5287913"/>
            <a:ext cx="2286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1</a:t>
            </a:r>
            <a:endParaRPr lang="en-US" altLang="zh-TW" sz="2800"/>
          </a:p>
        </p:txBody>
      </p:sp>
      <p:sp>
        <p:nvSpPr>
          <p:cNvPr id="48180" name="Rectangle 53"/>
          <p:cNvSpPr>
            <a:spLocks noChangeArrowheads="1"/>
          </p:cNvSpPr>
          <p:nvPr/>
        </p:nvSpPr>
        <p:spPr bwMode="auto">
          <a:xfrm>
            <a:off x="4256088" y="5287913"/>
            <a:ext cx="1524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a:t>
            </a:r>
            <a:endParaRPr lang="en-US" altLang="zh-TW" sz="2800"/>
          </a:p>
        </p:txBody>
      </p:sp>
      <p:sp>
        <p:nvSpPr>
          <p:cNvPr id="48181" name="Rectangle 54"/>
          <p:cNvSpPr>
            <a:spLocks noChangeArrowheads="1"/>
          </p:cNvSpPr>
          <p:nvPr/>
        </p:nvSpPr>
        <p:spPr bwMode="auto">
          <a:xfrm>
            <a:off x="3795713" y="5287913"/>
            <a:ext cx="2667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a:t>
            </a:r>
            <a:endParaRPr lang="en-US" altLang="zh-TW" sz="2800"/>
          </a:p>
        </p:txBody>
      </p:sp>
      <p:sp>
        <p:nvSpPr>
          <p:cNvPr id="48182" name="Rectangle 55"/>
          <p:cNvSpPr>
            <a:spLocks noChangeArrowheads="1"/>
          </p:cNvSpPr>
          <p:nvPr/>
        </p:nvSpPr>
        <p:spPr bwMode="auto">
          <a:xfrm>
            <a:off x="3614738" y="5287913"/>
            <a:ext cx="2286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1</a:t>
            </a:r>
            <a:endParaRPr lang="en-US" altLang="zh-TW" sz="2800"/>
          </a:p>
        </p:txBody>
      </p:sp>
      <p:sp>
        <p:nvSpPr>
          <p:cNvPr id="48183" name="Rectangle 56"/>
          <p:cNvSpPr>
            <a:spLocks noChangeArrowheads="1"/>
          </p:cNvSpPr>
          <p:nvPr/>
        </p:nvSpPr>
        <p:spPr bwMode="auto">
          <a:xfrm>
            <a:off x="2916238" y="5287913"/>
            <a:ext cx="1143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a:t>
            </a:r>
            <a:endParaRPr lang="en-US" altLang="zh-TW" sz="2800"/>
          </a:p>
        </p:txBody>
      </p:sp>
      <p:sp>
        <p:nvSpPr>
          <p:cNvPr id="48184" name="Rectangle 57"/>
          <p:cNvSpPr>
            <a:spLocks noChangeArrowheads="1"/>
          </p:cNvSpPr>
          <p:nvPr/>
        </p:nvSpPr>
        <p:spPr bwMode="auto">
          <a:xfrm>
            <a:off x="2655888" y="5287913"/>
            <a:ext cx="1524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a:t>
            </a:r>
            <a:endParaRPr lang="en-US" altLang="zh-TW" sz="2800"/>
          </a:p>
        </p:txBody>
      </p:sp>
      <p:sp>
        <p:nvSpPr>
          <p:cNvPr id="48185" name="Rectangle 58"/>
          <p:cNvSpPr>
            <a:spLocks noChangeArrowheads="1"/>
          </p:cNvSpPr>
          <p:nvPr/>
        </p:nvSpPr>
        <p:spPr bwMode="auto">
          <a:xfrm>
            <a:off x="1549400" y="5287913"/>
            <a:ext cx="1006475"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max{</a:t>
            </a:r>
            <a:endParaRPr lang="en-US" altLang="zh-TW" sz="2800"/>
          </a:p>
        </p:txBody>
      </p:sp>
      <p:sp>
        <p:nvSpPr>
          <p:cNvPr id="48186" name="Rectangle 59"/>
          <p:cNvSpPr>
            <a:spLocks noChangeArrowheads="1"/>
          </p:cNvSpPr>
          <p:nvPr/>
        </p:nvSpPr>
        <p:spPr bwMode="auto">
          <a:xfrm>
            <a:off x="8029575" y="4525913"/>
            <a:ext cx="1143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 </a:t>
            </a:r>
            <a:endParaRPr lang="en-US" altLang="zh-TW" sz="2800"/>
          </a:p>
        </p:txBody>
      </p:sp>
      <p:sp>
        <p:nvSpPr>
          <p:cNvPr id="48187" name="Rectangle 60"/>
          <p:cNvSpPr>
            <a:spLocks noChangeArrowheads="1"/>
          </p:cNvSpPr>
          <p:nvPr/>
        </p:nvSpPr>
        <p:spPr bwMode="auto">
          <a:xfrm>
            <a:off x="7437438" y="4525913"/>
            <a:ext cx="6604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and</a:t>
            </a:r>
            <a:endParaRPr lang="en-US" altLang="zh-TW" sz="2800"/>
          </a:p>
        </p:txBody>
      </p:sp>
      <p:sp>
        <p:nvSpPr>
          <p:cNvPr id="48188" name="Rectangle 61"/>
          <p:cNvSpPr>
            <a:spLocks noChangeArrowheads="1"/>
          </p:cNvSpPr>
          <p:nvPr/>
        </p:nvSpPr>
        <p:spPr bwMode="auto">
          <a:xfrm>
            <a:off x="7350125" y="4525913"/>
            <a:ext cx="101600" cy="487362"/>
          </a:xfrm>
          <a:prstGeom prst="rect">
            <a:avLst/>
          </a:prstGeom>
          <a:noFill/>
          <a:ln w="9525">
            <a:noFill/>
            <a:miter lim="800000"/>
            <a:headEnd/>
            <a:tailEnd/>
          </a:ln>
        </p:spPr>
        <p:txBody>
          <a:bodyPr wrap="none" lIns="0" tIns="0" rIns="0" bIns="0">
            <a:spAutoFit/>
          </a:bodyPr>
          <a:lstStyle/>
          <a:p>
            <a:r>
              <a:rPr lang="en-US" altLang="zh-TW">
                <a:solidFill>
                  <a:srgbClr val="000000"/>
                </a:solidFill>
                <a:latin typeface="Times New Roman" pitchFamily="18" charset="0"/>
              </a:rPr>
              <a:t> </a:t>
            </a:r>
            <a:endParaRPr lang="en-US" altLang="zh-TW"/>
          </a:p>
        </p:txBody>
      </p:sp>
      <p:sp>
        <p:nvSpPr>
          <p:cNvPr id="48189" name="Rectangle 62"/>
          <p:cNvSpPr>
            <a:spLocks noChangeArrowheads="1"/>
          </p:cNvSpPr>
          <p:nvPr/>
        </p:nvSpPr>
        <p:spPr bwMode="auto">
          <a:xfrm>
            <a:off x="7164388" y="4525913"/>
            <a:ext cx="230187" cy="554037"/>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0</a:t>
            </a:r>
            <a:endParaRPr lang="en-US" altLang="zh-TW" sz="3600"/>
          </a:p>
        </p:txBody>
      </p:sp>
      <p:sp>
        <p:nvSpPr>
          <p:cNvPr id="48190" name="Rectangle 63"/>
          <p:cNvSpPr>
            <a:spLocks noChangeArrowheads="1"/>
          </p:cNvSpPr>
          <p:nvPr/>
        </p:nvSpPr>
        <p:spPr bwMode="auto">
          <a:xfrm>
            <a:off x="6215063" y="4525913"/>
            <a:ext cx="2794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if</a:t>
            </a:r>
            <a:endParaRPr lang="en-US" altLang="zh-TW" sz="2800"/>
          </a:p>
        </p:txBody>
      </p:sp>
      <p:sp>
        <p:nvSpPr>
          <p:cNvPr id="48191" name="Rectangle 64"/>
          <p:cNvSpPr>
            <a:spLocks noChangeArrowheads="1"/>
          </p:cNvSpPr>
          <p:nvPr/>
        </p:nvSpPr>
        <p:spPr bwMode="auto">
          <a:xfrm>
            <a:off x="4710113" y="4525913"/>
            <a:ext cx="254000"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Times New Roman" pitchFamily="18" charset="0"/>
              </a:rPr>
              <a:t>1</a:t>
            </a:r>
            <a:endParaRPr lang="en-US" altLang="zh-TW"/>
          </a:p>
        </p:txBody>
      </p:sp>
      <p:sp>
        <p:nvSpPr>
          <p:cNvPr id="48192" name="Rectangle 65"/>
          <p:cNvSpPr>
            <a:spLocks noChangeArrowheads="1"/>
          </p:cNvSpPr>
          <p:nvPr/>
        </p:nvSpPr>
        <p:spPr bwMode="auto">
          <a:xfrm>
            <a:off x="4243388" y="4525913"/>
            <a:ext cx="169862"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Times New Roman" pitchFamily="18" charset="0"/>
              </a:rPr>
              <a:t>]</a:t>
            </a:r>
            <a:endParaRPr lang="en-US" altLang="zh-TW"/>
          </a:p>
        </p:txBody>
      </p:sp>
      <p:sp>
        <p:nvSpPr>
          <p:cNvPr id="48193" name="Rectangle 66"/>
          <p:cNvSpPr>
            <a:spLocks noChangeArrowheads="1"/>
          </p:cNvSpPr>
          <p:nvPr/>
        </p:nvSpPr>
        <p:spPr bwMode="auto">
          <a:xfrm>
            <a:off x="4062413" y="4525913"/>
            <a:ext cx="254000"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Times New Roman" pitchFamily="18" charset="0"/>
              </a:rPr>
              <a:t>1</a:t>
            </a:r>
            <a:endParaRPr lang="en-US" altLang="zh-TW"/>
          </a:p>
        </p:txBody>
      </p:sp>
      <p:sp>
        <p:nvSpPr>
          <p:cNvPr id="48194" name="Rectangle 67"/>
          <p:cNvSpPr>
            <a:spLocks noChangeArrowheads="1"/>
          </p:cNvSpPr>
          <p:nvPr/>
        </p:nvSpPr>
        <p:spPr bwMode="auto">
          <a:xfrm>
            <a:off x="3363913" y="4525913"/>
            <a:ext cx="127000"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Times New Roman" pitchFamily="18" charset="0"/>
              </a:rPr>
              <a:t>,</a:t>
            </a:r>
            <a:endParaRPr lang="en-US" altLang="zh-TW"/>
          </a:p>
        </p:txBody>
      </p:sp>
      <p:sp>
        <p:nvSpPr>
          <p:cNvPr id="48195" name="Rectangle 68"/>
          <p:cNvSpPr>
            <a:spLocks noChangeArrowheads="1"/>
          </p:cNvSpPr>
          <p:nvPr/>
        </p:nvSpPr>
        <p:spPr bwMode="auto">
          <a:xfrm>
            <a:off x="3192463" y="4525913"/>
            <a:ext cx="254000"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Times New Roman" pitchFamily="18" charset="0"/>
              </a:rPr>
              <a:t>1</a:t>
            </a:r>
            <a:endParaRPr lang="en-US" altLang="zh-TW"/>
          </a:p>
        </p:txBody>
      </p:sp>
      <p:sp>
        <p:nvSpPr>
          <p:cNvPr id="48196" name="Rectangle 69"/>
          <p:cNvSpPr>
            <a:spLocks noChangeArrowheads="1"/>
          </p:cNvSpPr>
          <p:nvPr/>
        </p:nvSpPr>
        <p:spPr bwMode="auto">
          <a:xfrm>
            <a:off x="2586038" y="4525913"/>
            <a:ext cx="169862"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Times New Roman" pitchFamily="18" charset="0"/>
              </a:rPr>
              <a:t>[</a:t>
            </a:r>
            <a:endParaRPr lang="en-US" altLang="zh-TW"/>
          </a:p>
        </p:txBody>
      </p:sp>
      <p:sp>
        <p:nvSpPr>
          <p:cNvPr id="48197" name="Rectangle 70"/>
          <p:cNvSpPr>
            <a:spLocks noChangeArrowheads="1"/>
          </p:cNvSpPr>
          <p:nvPr/>
        </p:nvSpPr>
        <p:spPr bwMode="auto">
          <a:xfrm>
            <a:off x="8466138" y="3763913"/>
            <a:ext cx="2286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0</a:t>
            </a:r>
            <a:endParaRPr lang="en-US" altLang="zh-TW" sz="2800"/>
          </a:p>
        </p:txBody>
      </p:sp>
      <p:sp>
        <p:nvSpPr>
          <p:cNvPr id="48198" name="Rectangle 71"/>
          <p:cNvSpPr>
            <a:spLocks noChangeArrowheads="1"/>
          </p:cNvSpPr>
          <p:nvPr/>
        </p:nvSpPr>
        <p:spPr bwMode="auto">
          <a:xfrm>
            <a:off x="7561263" y="3763913"/>
            <a:ext cx="4953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or </a:t>
            </a:r>
            <a:endParaRPr lang="en-US" altLang="zh-TW" sz="2800"/>
          </a:p>
        </p:txBody>
      </p:sp>
      <p:sp>
        <p:nvSpPr>
          <p:cNvPr id="48199" name="Rectangle 72"/>
          <p:cNvSpPr>
            <a:spLocks noChangeArrowheads="1"/>
          </p:cNvSpPr>
          <p:nvPr/>
        </p:nvSpPr>
        <p:spPr bwMode="auto">
          <a:xfrm>
            <a:off x="7469188" y="3763913"/>
            <a:ext cx="101600" cy="487362"/>
          </a:xfrm>
          <a:prstGeom prst="rect">
            <a:avLst/>
          </a:prstGeom>
          <a:noFill/>
          <a:ln w="9525">
            <a:noFill/>
            <a:miter lim="800000"/>
            <a:headEnd/>
            <a:tailEnd/>
          </a:ln>
        </p:spPr>
        <p:txBody>
          <a:bodyPr wrap="none" lIns="0" tIns="0" rIns="0" bIns="0">
            <a:spAutoFit/>
          </a:bodyPr>
          <a:lstStyle/>
          <a:p>
            <a:r>
              <a:rPr lang="en-US" altLang="zh-TW">
                <a:solidFill>
                  <a:srgbClr val="000000"/>
                </a:solidFill>
                <a:latin typeface="Times New Roman" pitchFamily="18" charset="0"/>
              </a:rPr>
              <a:t> </a:t>
            </a:r>
            <a:endParaRPr lang="en-US" altLang="zh-TW"/>
          </a:p>
        </p:txBody>
      </p:sp>
      <p:sp>
        <p:nvSpPr>
          <p:cNvPr id="48200" name="Rectangle 73"/>
          <p:cNvSpPr>
            <a:spLocks noChangeArrowheads="1"/>
          </p:cNvSpPr>
          <p:nvPr/>
        </p:nvSpPr>
        <p:spPr bwMode="auto">
          <a:xfrm>
            <a:off x="7283450" y="3763913"/>
            <a:ext cx="230188" cy="554037"/>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0</a:t>
            </a:r>
            <a:endParaRPr lang="en-US" altLang="zh-TW" sz="3600"/>
          </a:p>
        </p:txBody>
      </p:sp>
      <p:sp>
        <p:nvSpPr>
          <p:cNvPr id="48201" name="Rectangle 74"/>
          <p:cNvSpPr>
            <a:spLocks noChangeArrowheads="1"/>
          </p:cNvSpPr>
          <p:nvPr/>
        </p:nvSpPr>
        <p:spPr bwMode="auto">
          <a:xfrm>
            <a:off x="6813550" y="3763913"/>
            <a:ext cx="1143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 </a:t>
            </a:r>
            <a:endParaRPr lang="en-US" altLang="zh-TW" sz="2800"/>
          </a:p>
        </p:txBody>
      </p:sp>
      <p:sp>
        <p:nvSpPr>
          <p:cNvPr id="48202" name="Rectangle 75"/>
          <p:cNvSpPr>
            <a:spLocks noChangeArrowheads="1"/>
          </p:cNvSpPr>
          <p:nvPr/>
        </p:nvSpPr>
        <p:spPr bwMode="auto">
          <a:xfrm>
            <a:off x="6519863" y="3763913"/>
            <a:ext cx="279400" cy="549275"/>
          </a:xfrm>
          <a:prstGeom prst="rect">
            <a:avLst/>
          </a:prstGeom>
          <a:noFill/>
          <a:ln w="9525">
            <a:noFill/>
            <a:miter lim="800000"/>
            <a:headEnd/>
            <a:tailEnd/>
          </a:ln>
        </p:spPr>
        <p:txBody>
          <a:bodyPr wrap="none" lIns="0" tIns="0" rIns="0" bIns="0">
            <a:spAutoFit/>
          </a:bodyPr>
          <a:lstStyle/>
          <a:p>
            <a:r>
              <a:rPr lang="en-US" altLang="zh-TW" sz="3600">
                <a:solidFill>
                  <a:srgbClr val="000000"/>
                </a:solidFill>
                <a:latin typeface="Times New Roman" pitchFamily="18" charset="0"/>
              </a:rPr>
              <a:t>if</a:t>
            </a:r>
            <a:endParaRPr lang="en-US" altLang="zh-TW" sz="2800"/>
          </a:p>
        </p:txBody>
      </p:sp>
      <p:sp>
        <p:nvSpPr>
          <p:cNvPr id="48203" name="Rectangle 76"/>
          <p:cNvSpPr>
            <a:spLocks noChangeArrowheads="1"/>
          </p:cNvSpPr>
          <p:nvPr/>
        </p:nvSpPr>
        <p:spPr bwMode="auto">
          <a:xfrm>
            <a:off x="3544888" y="3763913"/>
            <a:ext cx="254000"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Times New Roman" pitchFamily="18" charset="0"/>
              </a:rPr>
              <a:t>0</a:t>
            </a:r>
            <a:endParaRPr lang="en-US" altLang="zh-TW"/>
          </a:p>
        </p:txBody>
      </p:sp>
      <p:sp>
        <p:nvSpPr>
          <p:cNvPr id="48204" name="Rectangle 77"/>
          <p:cNvSpPr>
            <a:spLocks noChangeArrowheads="1"/>
          </p:cNvSpPr>
          <p:nvPr/>
        </p:nvSpPr>
        <p:spPr bwMode="auto">
          <a:xfrm>
            <a:off x="839788" y="4525913"/>
            <a:ext cx="169862"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Times New Roman" pitchFamily="18" charset="0"/>
              </a:rPr>
              <a:t>]</a:t>
            </a:r>
            <a:endParaRPr lang="en-US" altLang="zh-TW"/>
          </a:p>
        </p:txBody>
      </p:sp>
      <p:sp>
        <p:nvSpPr>
          <p:cNvPr id="48205" name="Rectangle 78"/>
          <p:cNvSpPr>
            <a:spLocks noChangeArrowheads="1"/>
          </p:cNvSpPr>
          <p:nvPr/>
        </p:nvSpPr>
        <p:spPr bwMode="auto">
          <a:xfrm>
            <a:off x="477838" y="4525913"/>
            <a:ext cx="127000"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Times New Roman" pitchFamily="18" charset="0"/>
              </a:rPr>
              <a:t>,</a:t>
            </a:r>
            <a:endParaRPr lang="en-US" altLang="zh-TW"/>
          </a:p>
        </p:txBody>
      </p:sp>
      <p:sp>
        <p:nvSpPr>
          <p:cNvPr id="48206" name="Rectangle 79"/>
          <p:cNvSpPr>
            <a:spLocks noChangeArrowheads="1"/>
          </p:cNvSpPr>
          <p:nvPr/>
        </p:nvSpPr>
        <p:spPr bwMode="auto">
          <a:xfrm>
            <a:off x="217488" y="4525913"/>
            <a:ext cx="169862" cy="609600"/>
          </a:xfrm>
          <a:prstGeom prst="rect">
            <a:avLst/>
          </a:prstGeom>
          <a:noFill/>
          <a:ln w="9525">
            <a:noFill/>
            <a:miter lim="800000"/>
            <a:headEnd/>
            <a:tailEnd/>
          </a:ln>
        </p:spPr>
        <p:txBody>
          <a:bodyPr wrap="none" lIns="0" tIns="0" rIns="0" bIns="0">
            <a:spAutoFit/>
          </a:bodyPr>
          <a:lstStyle/>
          <a:p>
            <a:r>
              <a:rPr lang="en-US" altLang="zh-TW" sz="4000">
                <a:solidFill>
                  <a:srgbClr val="000000"/>
                </a:solidFill>
                <a:latin typeface="Times New Roman" pitchFamily="18" charset="0"/>
              </a:rPr>
              <a:t>[</a:t>
            </a:r>
            <a:endParaRPr lang="en-US" altLang="zh-TW"/>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18</a:t>
            </a:fld>
            <a:endParaRPr lang="en-US" altLang="zh-TW"/>
          </a:p>
        </p:txBody>
      </p:sp>
    </p:spTree>
    <p:extLst>
      <p:ext uri="{BB962C8B-B14F-4D97-AF65-F5344CB8AC3E}">
        <p14:creationId xmlns:p14="http://schemas.microsoft.com/office/powerpoint/2010/main" val="3129356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zh-TW" altLang="en-US" sz="4000" dirty="0"/>
              <a:t>最長共同子</a:t>
            </a:r>
            <a:r>
              <a:rPr lang="zh-TW" altLang="en-US" sz="4000" dirty="0" smtClean="0"/>
              <a:t>序列演算法</a:t>
            </a:r>
            <a:endParaRPr lang="en-US" altLang="zh-TW" sz="4000" dirty="0" smtClean="0"/>
          </a:p>
        </p:txBody>
      </p:sp>
      <p:sp>
        <p:nvSpPr>
          <p:cNvPr id="49156" name="Rectangle 3"/>
          <p:cNvSpPr>
            <a:spLocks noGrp="1" noChangeArrowheads="1"/>
          </p:cNvSpPr>
          <p:nvPr>
            <p:ph type="body" idx="1"/>
          </p:nvPr>
        </p:nvSpPr>
        <p:spPr>
          <a:xfrm>
            <a:off x="1115616" y="2050504"/>
            <a:ext cx="8280920" cy="4114800"/>
          </a:xfrm>
        </p:spPr>
        <p:txBody>
          <a:bodyPr/>
          <a:lstStyle/>
          <a:p>
            <a:pPr>
              <a:buNone/>
            </a:pPr>
            <a:r>
              <a:rPr lang="en-US" altLang="zh-TW" sz="2800" dirty="0" smtClean="0"/>
              <a:t>Algorithm </a:t>
            </a:r>
            <a:r>
              <a:rPr lang="zh-TW" altLang="en-US" sz="2800" dirty="0" smtClean="0"/>
              <a:t>最</a:t>
            </a:r>
            <a:r>
              <a:rPr lang="zh-TW" altLang="en-US" sz="2800" dirty="0"/>
              <a:t>長共同子</a:t>
            </a:r>
            <a:r>
              <a:rPr lang="zh-TW" altLang="en-US" sz="2800" dirty="0" smtClean="0"/>
              <a:t>序列演算法</a:t>
            </a:r>
            <a:endParaRPr lang="en-US" altLang="zh-TW" sz="2800" dirty="0" smtClean="0"/>
          </a:p>
          <a:p>
            <a:pPr>
              <a:buNone/>
            </a:pPr>
            <a:r>
              <a:rPr lang="en-US" altLang="zh-TW" sz="2800" dirty="0" smtClean="0"/>
              <a:t>Input: </a:t>
            </a:r>
            <a:r>
              <a:rPr lang="zh-TW" altLang="en-US" sz="2800" dirty="0" smtClean="0"/>
              <a:t>兩</a:t>
            </a:r>
            <a:r>
              <a:rPr lang="zh-TW" altLang="en-US" sz="2800" dirty="0"/>
              <a:t>個</a:t>
            </a:r>
            <a:r>
              <a:rPr lang="zh-TW" altLang="en-US" sz="2800" dirty="0" smtClean="0"/>
              <a:t>序列</a:t>
            </a:r>
            <a:r>
              <a:rPr lang="en-US" altLang="zh-TW" sz="2800" i="1" dirty="0" smtClean="0">
                <a:latin typeface="Times New Roman" pitchFamily="18" charset="0"/>
              </a:rPr>
              <a:t>X</a:t>
            </a:r>
            <a:r>
              <a:rPr lang="en-US" altLang="zh-TW" sz="2800" dirty="0" smtClean="0">
                <a:latin typeface="Times New Roman" pitchFamily="18" charset="0"/>
              </a:rPr>
              <a:t> </a:t>
            </a:r>
            <a:r>
              <a:rPr lang="en-US" altLang="zh-TW" sz="2800" dirty="0">
                <a:latin typeface="Times New Roman" pitchFamily="18" charset="0"/>
              </a:rPr>
              <a:t>= &lt;</a:t>
            </a:r>
            <a:r>
              <a:rPr lang="en-US" altLang="zh-TW" sz="2800" i="1" dirty="0">
                <a:latin typeface="Times New Roman" pitchFamily="18" charset="0"/>
              </a:rPr>
              <a:t>x</a:t>
            </a:r>
            <a:r>
              <a:rPr lang="en-US" altLang="zh-TW" sz="2800" baseline="-25000" dirty="0">
                <a:latin typeface="Times New Roman" pitchFamily="18" charset="0"/>
              </a:rPr>
              <a:t>1</a:t>
            </a:r>
            <a:r>
              <a:rPr lang="en-US" altLang="zh-TW" sz="2800" dirty="0">
                <a:latin typeface="Times New Roman" pitchFamily="18" charset="0"/>
              </a:rPr>
              <a:t>,</a:t>
            </a:r>
            <a:r>
              <a:rPr lang="en-US" altLang="zh-TW" sz="2800" i="1" dirty="0">
                <a:latin typeface="Times New Roman" pitchFamily="18" charset="0"/>
              </a:rPr>
              <a:t>x</a:t>
            </a:r>
            <a:r>
              <a:rPr lang="en-US" altLang="zh-TW" sz="2800" baseline="-25000" dirty="0">
                <a:latin typeface="Times New Roman" pitchFamily="18" charset="0"/>
              </a:rPr>
              <a:t>2</a:t>
            </a:r>
            <a:r>
              <a:rPr lang="en-US" altLang="zh-TW" sz="2800" dirty="0">
                <a:latin typeface="Times New Roman" pitchFamily="18" charset="0"/>
              </a:rPr>
              <a:t>,...,</a:t>
            </a:r>
            <a:r>
              <a:rPr lang="en-US" altLang="zh-TW" sz="2800" i="1" dirty="0" err="1">
                <a:latin typeface="Times New Roman" pitchFamily="18" charset="0"/>
              </a:rPr>
              <a:t>x</a:t>
            </a:r>
            <a:r>
              <a:rPr lang="en-US" altLang="zh-TW" sz="2800" i="1" baseline="-25000" dirty="0" err="1">
                <a:latin typeface="Times New Roman" pitchFamily="18" charset="0"/>
              </a:rPr>
              <a:t>m</a:t>
            </a:r>
            <a:r>
              <a:rPr lang="en-US" altLang="zh-TW" sz="2800" dirty="0">
                <a:latin typeface="Times New Roman" pitchFamily="18" charset="0"/>
              </a:rPr>
              <a:t>&gt;, </a:t>
            </a:r>
            <a:r>
              <a:rPr lang="en-US" altLang="zh-TW" sz="2800" i="1" dirty="0">
                <a:latin typeface="Times New Roman" pitchFamily="18" charset="0"/>
              </a:rPr>
              <a:t>Y </a:t>
            </a:r>
            <a:r>
              <a:rPr lang="en-US" altLang="zh-TW" sz="2800" dirty="0">
                <a:latin typeface="Times New Roman" pitchFamily="18" charset="0"/>
              </a:rPr>
              <a:t>= &lt;</a:t>
            </a:r>
            <a:r>
              <a:rPr lang="en-US" altLang="zh-TW" sz="2800" i="1" dirty="0">
                <a:latin typeface="Times New Roman" pitchFamily="18" charset="0"/>
              </a:rPr>
              <a:t>y</a:t>
            </a:r>
            <a:r>
              <a:rPr lang="en-US" altLang="zh-TW" sz="2800" baseline="-25000" dirty="0">
                <a:latin typeface="Times New Roman" pitchFamily="18" charset="0"/>
              </a:rPr>
              <a:t>1</a:t>
            </a:r>
            <a:r>
              <a:rPr lang="en-US" altLang="zh-TW" sz="2800" dirty="0">
                <a:latin typeface="Times New Roman" pitchFamily="18" charset="0"/>
              </a:rPr>
              <a:t>,</a:t>
            </a:r>
            <a:r>
              <a:rPr lang="en-US" altLang="zh-TW" sz="2800" i="1" dirty="0">
                <a:latin typeface="Times New Roman" pitchFamily="18" charset="0"/>
              </a:rPr>
              <a:t>y</a:t>
            </a:r>
            <a:r>
              <a:rPr lang="en-US" altLang="zh-TW" sz="2800" baseline="-25000" dirty="0">
                <a:latin typeface="Times New Roman" pitchFamily="18" charset="0"/>
              </a:rPr>
              <a:t>2</a:t>
            </a:r>
            <a:r>
              <a:rPr lang="en-US" altLang="zh-TW" sz="2800" dirty="0">
                <a:latin typeface="Times New Roman" pitchFamily="18" charset="0"/>
              </a:rPr>
              <a:t>,...,</a:t>
            </a:r>
            <a:r>
              <a:rPr lang="en-US" altLang="zh-TW" sz="2800" i="1" dirty="0" err="1">
                <a:latin typeface="Times New Roman" pitchFamily="18" charset="0"/>
              </a:rPr>
              <a:t>y</a:t>
            </a:r>
            <a:r>
              <a:rPr lang="en-US" altLang="zh-TW" sz="2800" i="1" baseline="-25000" dirty="0" err="1">
                <a:latin typeface="Times New Roman" pitchFamily="18" charset="0"/>
              </a:rPr>
              <a:t>n</a:t>
            </a:r>
            <a:r>
              <a:rPr lang="en-US" altLang="zh-TW" sz="2800" dirty="0" smtClean="0">
                <a:latin typeface="Times New Roman" pitchFamily="18" charset="0"/>
              </a:rPr>
              <a:t>&gt;</a:t>
            </a:r>
          </a:p>
          <a:p>
            <a:pPr>
              <a:buNone/>
            </a:pPr>
            <a:r>
              <a:rPr lang="en-US" altLang="zh-TW" sz="2800" dirty="0"/>
              <a:t>Input: </a:t>
            </a:r>
            <a:r>
              <a:rPr lang="en-US" altLang="zh-TW" sz="2800" dirty="0" smtClean="0">
                <a:latin typeface="Times New Roman" pitchFamily="18" charset="0"/>
              </a:rPr>
              <a:t>X</a:t>
            </a:r>
            <a:r>
              <a:rPr lang="zh-TW" altLang="en-US" sz="2800" dirty="0">
                <a:latin typeface="Times New Roman" pitchFamily="18" charset="0"/>
              </a:rPr>
              <a:t>和</a:t>
            </a:r>
            <a:r>
              <a:rPr lang="en-US" altLang="zh-TW" sz="2800" dirty="0">
                <a:latin typeface="Times New Roman" pitchFamily="18" charset="0"/>
              </a:rPr>
              <a:t>Y</a:t>
            </a:r>
            <a:r>
              <a:rPr lang="zh-TW" altLang="en-US" sz="2800" dirty="0">
                <a:latin typeface="Times New Roman" pitchFamily="18" charset="0"/>
              </a:rPr>
              <a:t>的最長共同子序列長度</a:t>
            </a:r>
            <a:endParaRPr lang="en-US" altLang="zh-TW" sz="2800" dirty="0">
              <a:latin typeface="Times New Roman" pitchFamily="18" charset="0"/>
            </a:endParaRPr>
          </a:p>
          <a:p>
            <a:pPr>
              <a:buFont typeface="Wingdings" pitchFamily="2" charset="2"/>
              <a:buNone/>
            </a:pPr>
            <a:r>
              <a:rPr lang="en-US" altLang="zh-TW" sz="2800" dirty="0" smtClean="0">
                <a:latin typeface="Times New Roman" pitchFamily="18" charset="0"/>
              </a:rPr>
              <a:t>1	 </a:t>
            </a:r>
            <a:r>
              <a:rPr lang="en-US" altLang="zh-TW" sz="2800" i="1" dirty="0" smtClean="0">
                <a:latin typeface="Times New Roman" pitchFamily="18" charset="0"/>
              </a:rPr>
              <a:t>m</a:t>
            </a:r>
            <a:r>
              <a:rPr lang="en-US" altLang="zh-TW" sz="2800" dirty="0" smtClean="0">
                <a:latin typeface="Times New Roman" pitchFamily="18" charset="0"/>
              </a:rPr>
              <a:t> </a:t>
            </a:r>
            <a:r>
              <a:rPr lang="en-US" altLang="zh-TW" sz="2800" i="1" dirty="0" smtClean="0">
                <a:latin typeface="Times New Roman" pitchFamily="18" charset="0"/>
                <a:sym typeface="Symbol" pitchFamily="18" charset="2"/>
              </a:rPr>
              <a:t> length</a:t>
            </a:r>
            <a:r>
              <a:rPr lang="en-US" altLang="zh-TW" sz="2800" dirty="0" smtClean="0">
                <a:latin typeface="Times New Roman" pitchFamily="18" charset="0"/>
                <a:sym typeface="Symbol" pitchFamily="18" charset="2"/>
              </a:rPr>
              <a:t>[</a:t>
            </a:r>
            <a:r>
              <a:rPr lang="en-US" altLang="zh-TW" sz="2800" i="1" dirty="0" smtClean="0">
                <a:latin typeface="Times New Roman" pitchFamily="18" charset="0"/>
                <a:sym typeface="Symbol" pitchFamily="18" charset="2"/>
              </a:rPr>
              <a:t>X</a:t>
            </a:r>
            <a:r>
              <a:rPr lang="en-US" altLang="zh-TW" sz="2800" dirty="0" smtClean="0">
                <a:latin typeface="Times New Roman" pitchFamily="18" charset="0"/>
                <a:sym typeface="Symbol" pitchFamily="18" charset="2"/>
              </a:rPr>
              <a:t>]</a:t>
            </a:r>
            <a:endParaRPr lang="en-US" altLang="zh-TW" sz="2800" dirty="0" smtClean="0">
              <a:latin typeface="Times New Roman" pitchFamily="18" charset="0"/>
            </a:endParaRPr>
          </a:p>
          <a:p>
            <a:pPr>
              <a:buFont typeface="Wingdings" pitchFamily="2" charset="2"/>
              <a:buNone/>
            </a:pPr>
            <a:r>
              <a:rPr lang="en-US" altLang="zh-TW" sz="2800" dirty="0" smtClean="0">
                <a:latin typeface="Times New Roman" pitchFamily="18" charset="0"/>
              </a:rPr>
              <a:t>2   </a:t>
            </a:r>
            <a:r>
              <a:rPr lang="en-US" altLang="zh-TW" sz="2800" i="1" dirty="0" smtClean="0">
                <a:latin typeface="Times New Roman" pitchFamily="18" charset="0"/>
              </a:rPr>
              <a:t>n</a:t>
            </a:r>
            <a:r>
              <a:rPr lang="en-US" altLang="zh-TW" sz="2800" dirty="0" smtClean="0">
                <a:latin typeface="Times New Roman" pitchFamily="18" charset="0"/>
              </a:rPr>
              <a:t> </a:t>
            </a:r>
            <a:r>
              <a:rPr lang="en-US" altLang="zh-TW" sz="2800" i="1" dirty="0" smtClean="0">
                <a:latin typeface="Times New Roman" pitchFamily="18" charset="0"/>
                <a:sym typeface="Symbol" pitchFamily="18" charset="2"/>
              </a:rPr>
              <a:t> length</a:t>
            </a:r>
            <a:r>
              <a:rPr lang="en-US" altLang="zh-TW" sz="2800" dirty="0" smtClean="0">
                <a:latin typeface="Times New Roman" pitchFamily="18" charset="0"/>
                <a:sym typeface="Symbol" pitchFamily="18" charset="2"/>
              </a:rPr>
              <a:t>[</a:t>
            </a:r>
            <a:r>
              <a:rPr lang="en-US" altLang="zh-TW" sz="2800" i="1" dirty="0" smtClean="0">
                <a:latin typeface="Times New Roman" pitchFamily="18" charset="0"/>
                <a:sym typeface="Symbol" pitchFamily="18" charset="2"/>
              </a:rPr>
              <a:t>Y</a:t>
            </a:r>
            <a:r>
              <a:rPr lang="en-US" altLang="zh-TW" sz="2800" dirty="0" smtClean="0">
                <a:latin typeface="Times New Roman" pitchFamily="18" charset="0"/>
                <a:sym typeface="Symbol" pitchFamily="18" charset="2"/>
              </a:rPr>
              <a:t>]</a:t>
            </a:r>
            <a:endParaRPr lang="en-US" altLang="zh-TW" sz="2800" dirty="0" smtClean="0">
              <a:latin typeface="Times New Roman" pitchFamily="18" charset="0"/>
            </a:endParaRPr>
          </a:p>
          <a:p>
            <a:pPr>
              <a:buFont typeface="Wingdings" pitchFamily="2" charset="2"/>
              <a:buNone/>
            </a:pPr>
            <a:r>
              <a:rPr lang="en-US" altLang="zh-TW" sz="2800" dirty="0" smtClean="0">
                <a:latin typeface="Times New Roman" pitchFamily="18" charset="0"/>
              </a:rPr>
              <a:t>3   </a:t>
            </a:r>
            <a:r>
              <a:rPr lang="en-US" altLang="zh-TW" sz="2800" b="1" dirty="0" smtClean="0">
                <a:latin typeface="Times New Roman" pitchFamily="18" charset="0"/>
              </a:rPr>
              <a:t>for</a:t>
            </a:r>
            <a:r>
              <a:rPr lang="en-US" altLang="zh-TW" sz="2800" dirty="0" smtClean="0">
                <a:latin typeface="Times New Roman" pitchFamily="18" charset="0"/>
              </a:rPr>
              <a:t> </a:t>
            </a:r>
            <a:r>
              <a:rPr lang="en-US" altLang="zh-TW" sz="2800" i="1" dirty="0" err="1" smtClean="0">
                <a:latin typeface="Times New Roman" pitchFamily="18" charset="0"/>
              </a:rPr>
              <a:t>i</a:t>
            </a:r>
            <a:r>
              <a:rPr lang="en-US" altLang="zh-TW" sz="2800" dirty="0" smtClean="0">
                <a:latin typeface="Times New Roman" pitchFamily="18" charset="0"/>
              </a:rPr>
              <a:t> </a:t>
            </a:r>
            <a:r>
              <a:rPr lang="en-US" altLang="zh-TW" sz="2800" dirty="0" smtClean="0">
                <a:latin typeface="Times New Roman" pitchFamily="18" charset="0"/>
                <a:sym typeface="Symbol" pitchFamily="18" charset="2"/>
              </a:rPr>
              <a:t></a:t>
            </a:r>
            <a:r>
              <a:rPr lang="en-US" altLang="zh-TW" sz="2800" i="1" dirty="0" smtClean="0">
                <a:latin typeface="Times New Roman" pitchFamily="18" charset="0"/>
                <a:sym typeface="Symbol" pitchFamily="18" charset="2"/>
              </a:rPr>
              <a:t> </a:t>
            </a:r>
            <a:r>
              <a:rPr lang="en-US" altLang="zh-TW" sz="2800" dirty="0" smtClean="0">
                <a:latin typeface="Times New Roman" pitchFamily="18" charset="0"/>
                <a:sym typeface="Symbol" pitchFamily="18" charset="2"/>
              </a:rPr>
              <a:t>1</a:t>
            </a:r>
            <a:r>
              <a:rPr lang="en-US" altLang="zh-TW" sz="2800" dirty="0" smtClean="0">
                <a:latin typeface="Times New Roman" pitchFamily="18" charset="0"/>
              </a:rPr>
              <a:t> </a:t>
            </a:r>
            <a:r>
              <a:rPr lang="en-US" altLang="zh-TW" sz="2800" b="1" dirty="0" smtClean="0">
                <a:latin typeface="Times New Roman" pitchFamily="18" charset="0"/>
              </a:rPr>
              <a:t>to</a:t>
            </a:r>
            <a:r>
              <a:rPr lang="en-US" altLang="zh-TW" sz="2800" dirty="0" smtClean="0">
                <a:latin typeface="Times New Roman" pitchFamily="18" charset="0"/>
              </a:rPr>
              <a:t> </a:t>
            </a:r>
            <a:r>
              <a:rPr lang="en-US" altLang="zh-TW" sz="2800" i="1" dirty="0" smtClean="0">
                <a:latin typeface="Times New Roman" pitchFamily="18" charset="0"/>
              </a:rPr>
              <a:t>m </a:t>
            </a:r>
            <a:r>
              <a:rPr lang="en-US" altLang="zh-TW" sz="2800" b="1" dirty="0" smtClean="0">
                <a:latin typeface="Times New Roman" pitchFamily="18" charset="0"/>
              </a:rPr>
              <a:t>do</a:t>
            </a:r>
          </a:p>
          <a:p>
            <a:pPr>
              <a:buFont typeface="Wingdings" pitchFamily="2" charset="2"/>
              <a:buNone/>
            </a:pPr>
            <a:r>
              <a:rPr lang="en-US" altLang="zh-TW" sz="2800" dirty="0" smtClean="0">
                <a:latin typeface="Times New Roman" pitchFamily="18" charset="0"/>
              </a:rPr>
              <a:t>4	 	</a:t>
            </a:r>
            <a:r>
              <a:rPr lang="en-US" altLang="zh-TW" sz="2800" i="1" dirty="0" smtClean="0">
                <a:latin typeface="Times New Roman" pitchFamily="18" charset="0"/>
              </a:rPr>
              <a:t>c</a:t>
            </a:r>
            <a:r>
              <a:rPr lang="en-US" altLang="zh-TW" sz="2800" dirty="0" smtClean="0">
                <a:latin typeface="Times New Roman" pitchFamily="18" charset="0"/>
              </a:rPr>
              <a:t>[</a:t>
            </a:r>
            <a:r>
              <a:rPr lang="en-US" altLang="zh-TW" sz="2800" i="1" dirty="0" err="1" smtClean="0">
                <a:latin typeface="Times New Roman" pitchFamily="18" charset="0"/>
              </a:rPr>
              <a:t>i</a:t>
            </a:r>
            <a:r>
              <a:rPr lang="en-US" altLang="zh-TW" sz="2800" dirty="0" smtClean="0">
                <a:latin typeface="Times New Roman" pitchFamily="18" charset="0"/>
              </a:rPr>
              <a:t>, 0] </a:t>
            </a:r>
            <a:r>
              <a:rPr lang="en-US" altLang="zh-TW" sz="2800" dirty="0" smtClean="0">
                <a:latin typeface="Times New Roman" pitchFamily="18" charset="0"/>
                <a:sym typeface="Symbol" pitchFamily="18" charset="2"/>
              </a:rPr>
              <a:t> 0</a:t>
            </a:r>
            <a:endParaRPr lang="en-US" altLang="zh-TW" sz="2800" dirty="0" smtClean="0">
              <a:latin typeface="Times New Roman" pitchFamily="18" charset="0"/>
            </a:endParaRPr>
          </a:p>
          <a:p>
            <a:pPr>
              <a:buFont typeface="Wingdings" pitchFamily="2" charset="2"/>
              <a:buNone/>
            </a:pPr>
            <a:r>
              <a:rPr lang="en-US" altLang="zh-TW" sz="2800" dirty="0" smtClean="0">
                <a:latin typeface="Times New Roman" pitchFamily="18" charset="0"/>
              </a:rPr>
              <a:t>5	 </a:t>
            </a:r>
            <a:r>
              <a:rPr lang="en-US" altLang="zh-TW" sz="2800" b="1" dirty="0" smtClean="0">
                <a:latin typeface="Times New Roman" pitchFamily="18" charset="0"/>
              </a:rPr>
              <a:t>for</a:t>
            </a:r>
            <a:r>
              <a:rPr lang="en-US" altLang="zh-TW" sz="2800" dirty="0" smtClean="0">
                <a:latin typeface="Times New Roman" pitchFamily="18" charset="0"/>
              </a:rPr>
              <a:t> </a:t>
            </a:r>
            <a:r>
              <a:rPr lang="en-US" altLang="zh-TW" sz="2800" i="1" dirty="0" smtClean="0">
                <a:latin typeface="Times New Roman" pitchFamily="18" charset="0"/>
              </a:rPr>
              <a:t>j</a:t>
            </a:r>
            <a:r>
              <a:rPr lang="en-US" altLang="zh-TW" sz="2800" dirty="0" smtClean="0">
                <a:latin typeface="Times New Roman" pitchFamily="18" charset="0"/>
              </a:rPr>
              <a:t> </a:t>
            </a:r>
            <a:r>
              <a:rPr lang="en-US" altLang="zh-TW" sz="2800" dirty="0" smtClean="0">
                <a:latin typeface="Times New Roman" pitchFamily="18" charset="0"/>
                <a:sym typeface="Symbol" pitchFamily="18" charset="2"/>
              </a:rPr>
              <a:t> 1</a:t>
            </a:r>
            <a:r>
              <a:rPr lang="en-US" altLang="zh-TW" sz="2800" dirty="0" smtClean="0">
                <a:latin typeface="Times New Roman" pitchFamily="18" charset="0"/>
              </a:rPr>
              <a:t> </a:t>
            </a:r>
            <a:r>
              <a:rPr lang="en-US" altLang="zh-TW" sz="2800" b="1" dirty="0" smtClean="0">
                <a:latin typeface="Times New Roman" pitchFamily="18" charset="0"/>
              </a:rPr>
              <a:t>to</a:t>
            </a:r>
            <a:r>
              <a:rPr lang="en-US" altLang="zh-TW" sz="2800" dirty="0" smtClean="0">
                <a:latin typeface="Times New Roman" pitchFamily="18" charset="0"/>
              </a:rPr>
              <a:t> </a:t>
            </a:r>
            <a:r>
              <a:rPr lang="en-US" altLang="zh-TW" sz="2800" i="1" dirty="0" smtClean="0">
                <a:latin typeface="Times New Roman" pitchFamily="18" charset="0"/>
              </a:rPr>
              <a:t>n </a:t>
            </a:r>
            <a:r>
              <a:rPr lang="en-US" altLang="zh-TW" sz="2800" b="1" dirty="0" smtClean="0">
                <a:latin typeface="Times New Roman" pitchFamily="18" charset="0"/>
              </a:rPr>
              <a:t>do</a:t>
            </a:r>
          </a:p>
          <a:p>
            <a:pPr>
              <a:buFont typeface="Wingdings" pitchFamily="2" charset="2"/>
              <a:buNone/>
            </a:pPr>
            <a:r>
              <a:rPr lang="en-US" altLang="zh-TW" sz="2800" dirty="0" smtClean="0">
                <a:latin typeface="Times New Roman" pitchFamily="18" charset="0"/>
              </a:rPr>
              <a:t>6 	 	</a:t>
            </a:r>
            <a:r>
              <a:rPr lang="en-US" altLang="zh-TW" sz="2800" i="1" dirty="0" smtClean="0">
                <a:latin typeface="Times New Roman" pitchFamily="18" charset="0"/>
              </a:rPr>
              <a:t>c</a:t>
            </a:r>
            <a:r>
              <a:rPr lang="en-US" altLang="zh-TW" sz="2800" dirty="0" smtClean="0">
                <a:latin typeface="Times New Roman" pitchFamily="18" charset="0"/>
              </a:rPr>
              <a:t>[0, </a:t>
            </a:r>
            <a:r>
              <a:rPr lang="en-US" altLang="zh-TW" sz="2800" i="1" dirty="0" smtClean="0">
                <a:latin typeface="Times New Roman" pitchFamily="18" charset="0"/>
              </a:rPr>
              <a:t>j</a:t>
            </a:r>
            <a:r>
              <a:rPr lang="en-US" altLang="zh-TW" sz="2800" dirty="0" smtClean="0">
                <a:latin typeface="Times New Roman" pitchFamily="18" charset="0"/>
              </a:rPr>
              <a:t>] </a:t>
            </a:r>
            <a:r>
              <a:rPr lang="en-US" altLang="zh-TW" sz="2800" dirty="0" smtClean="0">
                <a:latin typeface="Times New Roman" pitchFamily="18" charset="0"/>
                <a:sym typeface="Symbol" pitchFamily="18" charset="2"/>
              </a:rPr>
              <a:t> 0</a:t>
            </a:r>
            <a:endParaRPr lang="en-US" altLang="zh-TW" sz="2800" dirty="0" smtClean="0">
              <a:latin typeface="Times New Roman" pitchFamily="18" charset="0"/>
            </a:endParaRPr>
          </a:p>
          <a:p>
            <a:pPr>
              <a:buFont typeface="Wingdings" pitchFamily="2" charset="2"/>
              <a:buNone/>
            </a:pPr>
            <a:endParaRPr lang="en-US" altLang="zh-TW" sz="2800" i="1" dirty="0" smtClean="0">
              <a:latin typeface="Times New Roman" pitchFamily="18" charset="0"/>
            </a:endParaRPr>
          </a:p>
        </p:txBody>
      </p:sp>
      <p:sp>
        <p:nvSpPr>
          <p:cNvPr id="491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TW" altLang="en-US"/>
          </a:p>
        </p:txBody>
      </p:sp>
      <p:sp>
        <p:nvSpPr>
          <p:cNvPr id="49158" name="Rectangle 8"/>
          <p:cNvSpPr>
            <a:spLocks noChangeArrowheads="1"/>
          </p:cNvSpPr>
          <p:nvPr/>
        </p:nvSpPr>
        <p:spPr bwMode="auto">
          <a:xfrm>
            <a:off x="0" y="3276600"/>
            <a:ext cx="9144000" cy="0"/>
          </a:xfrm>
          <a:prstGeom prst="rect">
            <a:avLst/>
          </a:prstGeom>
          <a:noFill/>
          <a:ln w="9525">
            <a:noFill/>
            <a:miter lim="800000"/>
            <a:headEnd/>
            <a:tailEnd/>
          </a:ln>
        </p:spPr>
        <p:txBody>
          <a:bodyPr wrap="none" anchor="ctr">
            <a:spAutoFit/>
          </a:bodyPr>
          <a:lstStyle/>
          <a:p>
            <a:endParaRPr lang="zh-TW" altLang="en-US"/>
          </a:p>
        </p:txBody>
      </p:sp>
      <p:sp>
        <p:nvSpPr>
          <p:cNvPr id="4915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TW" altLang="en-US"/>
          </a:p>
        </p:txBody>
      </p:sp>
      <p:sp>
        <p:nvSpPr>
          <p:cNvPr id="49160" name="Rectangle 12"/>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TW" altLang="en-US"/>
          </a:p>
        </p:txBody>
      </p:sp>
      <p:sp>
        <p:nvSpPr>
          <p:cNvPr id="49161"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TW" altLang="en-US"/>
          </a:p>
        </p:txBody>
      </p:sp>
      <p:sp>
        <p:nvSpPr>
          <p:cNvPr id="49162" name="Rectangle 16"/>
          <p:cNvSpPr>
            <a:spLocks noChangeArrowheads="1"/>
          </p:cNvSpPr>
          <p:nvPr/>
        </p:nvSpPr>
        <p:spPr bwMode="auto">
          <a:xfrm>
            <a:off x="0" y="3276600"/>
            <a:ext cx="9144000" cy="0"/>
          </a:xfrm>
          <a:prstGeom prst="rect">
            <a:avLst/>
          </a:prstGeom>
          <a:noFill/>
          <a:ln w="9525">
            <a:noFill/>
            <a:miter lim="800000"/>
            <a:headEnd/>
            <a:tailEnd/>
          </a:ln>
        </p:spPr>
        <p:txBody>
          <a:bodyPr wrap="none" anchor="ctr">
            <a:spAutoFit/>
          </a:bodyPr>
          <a:lstStyle/>
          <a:p>
            <a:endParaRPr lang="zh-TW" altLang="en-US"/>
          </a:p>
        </p:txBody>
      </p:sp>
      <p:sp>
        <p:nvSpPr>
          <p:cNvPr id="49163"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TW" altLang="en-US"/>
          </a:p>
        </p:txBody>
      </p:sp>
      <p:sp>
        <p:nvSpPr>
          <p:cNvPr id="49164" name="Rectangle 2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TW" altLang="en-US"/>
          </a:p>
        </p:txBody>
      </p:sp>
      <p:sp>
        <p:nvSpPr>
          <p:cNvPr id="49165" name="Rectangle 2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TW" altLang="en-US"/>
          </a:p>
        </p:txBody>
      </p:sp>
      <p:sp>
        <p:nvSpPr>
          <p:cNvPr id="49166" name="Rectangle 3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TW" altLang="en-US"/>
          </a:p>
        </p:txBody>
      </p:sp>
      <p:sp>
        <p:nvSpPr>
          <p:cNvPr id="49167" name="Rectangle 3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TW" altLang="en-US"/>
          </a:p>
        </p:txBody>
      </p:sp>
      <p:sp>
        <p:nvSpPr>
          <p:cNvPr id="49168"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TW" altLang="en-US"/>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19</a:t>
            </a:fld>
            <a:endParaRPr lang="en-US" altLang="zh-TW"/>
          </a:p>
        </p:txBody>
      </p:sp>
    </p:spTree>
    <p:extLst>
      <p:ext uri="{BB962C8B-B14F-4D97-AF65-F5344CB8AC3E}">
        <p14:creationId xmlns:p14="http://schemas.microsoft.com/office/powerpoint/2010/main" val="3372351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p:txBody>
          <a:bodyPr/>
          <a:lstStyle/>
          <a:p>
            <a:endParaRPr lang="zh-TW" altLang="en-US" smtClean="0"/>
          </a:p>
        </p:txBody>
      </p:sp>
      <p:sp>
        <p:nvSpPr>
          <p:cNvPr id="4099" name="內容版面配置區 2"/>
          <p:cNvSpPr>
            <a:spLocks noGrp="1"/>
          </p:cNvSpPr>
          <p:nvPr>
            <p:ph idx="1"/>
          </p:nvPr>
        </p:nvSpPr>
        <p:spPr>
          <a:xfrm>
            <a:off x="1182688" y="2636911"/>
            <a:ext cx="7772400" cy="3495601"/>
          </a:xfrm>
        </p:spPr>
        <p:txBody>
          <a:bodyPr/>
          <a:lstStyle/>
          <a:p>
            <a:pPr marL="0" indent="0">
              <a:buFont typeface="Wingdings" pitchFamily="2" charset="2"/>
              <a:buNone/>
            </a:pPr>
            <a:r>
              <a:rPr lang="en-US" altLang="zh-TW" sz="4400" b="1" dirty="0" smtClean="0"/>
              <a:t> </a:t>
            </a:r>
          </a:p>
          <a:p>
            <a:pPr marL="0" indent="0">
              <a:buFont typeface="Wingdings" pitchFamily="2" charset="2"/>
              <a:buNone/>
            </a:pPr>
            <a:r>
              <a:rPr lang="zh-TW" altLang="en-US" sz="4400" b="1" dirty="0" smtClean="0"/>
              <a:t>動態規劃演算法基本概念</a:t>
            </a:r>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2</a:t>
            </a:fld>
            <a:endParaRPr lang="en-US" altLang="zh-TW"/>
          </a:p>
        </p:txBody>
      </p:sp>
    </p:spTree>
    <p:extLst>
      <p:ext uri="{BB962C8B-B14F-4D97-AF65-F5344CB8AC3E}">
        <p14:creationId xmlns:p14="http://schemas.microsoft.com/office/powerpoint/2010/main" val="1038367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endParaRPr lang="zh-TW" altLang="zh-TW" smtClean="0"/>
          </a:p>
        </p:txBody>
      </p:sp>
      <p:sp>
        <p:nvSpPr>
          <p:cNvPr id="50180" name="Rectangle 3"/>
          <p:cNvSpPr>
            <a:spLocks noGrp="1" noChangeArrowheads="1"/>
          </p:cNvSpPr>
          <p:nvPr>
            <p:ph type="body" idx="1"/>
          </p:nvPr>
        </p:nvSpPr>
        <p:spPr>
          <a:xfrm>
            <a:off x="683568" y="2017713"/>
            <a:ext cx="8271520" cy="4724400"/>
          </a:xfrm>
        </p:spPr>
        <p:txBody>
          <a:bodyPr/>
          <a:lstStyle/>
          <a:p>
            <a:pPr>
              <a:lnSpc>
                <a:spcPct val="80000"/>
              </a:lnSpc>
              <a:buNone/>
            </a:pPr>
            <a:r>
              <a:rPr lang="en-US" altLang="zh-TW" sz="2800" dirty="0" smtClean="0">
                <a:latin typeface="Times New Roman" pitchFamily="18" charset="0"/>
              </a:rPr>
              <a:t>7   </a:t>
            </a:r>
            <a:r>
              <a:rPr lang="en-US" altLang="zh-TW" sz="2800" b="1" dirty="0" smtClean="0">
                <a:latin typeface="Times New Roman" pitchFamily="18" charset="0"/>
              </a:rPr>
              <a:t>for</a:t>
            </a:r>
            <a:r>
              <a:rPr lang="en-US" altLang="zh-TW" sz="2800" dirty="0" smtClean="0">
                <a:latin typeface="Times New Roman" pitchFamily="18" charset="0"/>
              </a:rPr>
              <a:t> </a:t>
            </a:r>
            <a:r>
              <a:rPr lang="en-US" altLang="zh-TW" sz="2800" i="1" dirty="0" err="1" smtClean="0">
                <a:latin typeface="Times New Roman" pitchFamily="18" charset="0"/>
              </a:rPr>
              <a:t>i</a:t>
            </a:r>
            <a:r>
              <a:rPr lang="en-US" altLang="zh-TW" sz="2800" dirty="0" smtClean="0">
                <a:latin typeface="Times New Roman" pitchFamily="18" charset="0"/>
              </a:rPr>
              <a:t> </a:t>
            </a:r>
            <a:r>
              <a:rPr lang="en-US" altLang="zh-TW" sz="2800" dirty="0" smtClean="0">
                <a:latin typeface="Times New Roman" pitchFamily="18" charset="0"/>
                <a:sym typeface="Symbol" pitchFamily="18" charset="2"/>
              </a:rPr>
              <a:t> 1 </a:t>
            </a:r>
            <a:r>
              <a:rPr lang="en-US" altLang="zh-TW" sz="2800" b="1" dirty="0" smtClean="0">
                <a:latin typeface="Times New Roman" pitchFamily="18" charset="0"/>
              </a:rPr>
              <a:t>to</a:t>
            </a:r>
            <a:r>
              <a:rPr lang="en-US" altLang="zh-TW" sz="2800" dirty="0" smtClean="0">
                <a:latin typeface="Times New Roman" pitchFamily="18" charset="0"/>
              </a:rPr>
              <a:t> </a:t>
            </a:r>
            <a:r>
              <a:rPr lang="en-US" altLang="zh-TW" sz="2800" i="1" dirty="0" smtClean="0">
                <a:latin typeface="Times New Roman" pitchFamily="18" charset="0"/>
              </a:rPr>
              <a:t>m </a:t>
            </a:r>
            <a:r>
              <a:rPr lang="en-US" altLang="zh-TW" sz="2800" b="1" dirty="0">
                <a:latin typeface="Times New Roman" pitchFamily="18" charset="0"/>
              </a:rPr>
              <a:t>do</a:t>
            </a:r>
            <a:endParaRPr lang="en-US" altLang="zh-TW" sz="2800" dirty="0" smtClean="0">
              <a:latin typeface="Times New Roman" pitchFamily="18" charset="0"/>
            </a:endParaRPr>
          </a:p>
          <a:p>
            <a:pPr>
              <a:lnSpc>
                <a:spcPct val="80000"/>
              </a:lnSpc>
              <a:buNone/>
            </a:pPr>
            <a:r>
              <a:rPr lang="en-US" altLang="zh-TW" sz="2800" dirty="0" smtClean="0">
                <a:latin typeface="Times New Roman" pitchFamily="18" charset="0"/>
              </a:rPr>
              <a:t>8	     </a:t>
            </a:r>
            <a:r>
              <a:rPr lang="en-US" altLang="zh-TW" sz="2800" b="1" dirty="0" smtClean="0">
                <a:latin typeface="Times New Roman" pitchFamily="18" charset="0"/>
              </a:rPr>
              <a:t>for</a:t>
            </a:r>
            <a:r>
              <a:rPr lang="en-US" altLang="zh-TW" sz="2800" dirty="0" smtClean="0">
                <a:latin typeface="Times New Roman" pitchFamily="18" charset="0"/>
              </a:rPr>
              <a:t> </a:t>
            </a:r>
            <a:r>
              <a:rPr lang="en-US" altLang="zh-TW" sz="2800" i="1" dirty="0" smtClean="0">
                <a:latin typeface="Times New Roman" pitchFamily="18" charset="0"/>
              </a:rPr>
              <a:t>j</a:t>
            </a:r>
            <a:r>
              <a:rPr lang="en-US" altLang="zh-TW" sz="2800" dirty="0" smtClean="0">
                <a:latin typeface="Times New Roman" pitchFamily="18" charset="0"/>
              </a:rPr>
              <a:t> </a:t>
            </a:r>
            <a:r>
              <a:rPr lang="en-US" altLang="zh-TW" sz="2800" dirty="0" smtClean="0">
                <a:latin typeface="Times New Roman" pitchFamily="18" charset="0"/>
                <a:sym typeface="Symbol" pitchFamily="18" charset="2"/>
              </a:rPr>
              <a:t> 1</a:t>
            </a:r>
            <a:r>
              <a:rPr lang="en-US" altLang="zh-TW" sz="2800" dirty="0" smtClean="0">
                <a:latin typeface="Times New Roman" pitchFamily="18" charset="0"/>
              </a:rPr>
              <a:t> </a:t>
            </a:r>
            <a:r>
              <a:rPr lang="en-US" altLang="zh-TW" sz="2800" b="1" dirty="0" smtClean="0">
                <a:latin typeface="Times New Roman" pitchFamily="18" charset="0"/>
              </a:rPr>
              <a:t>to</a:t>
            </a:r>
            <a:r>
              <a:rPr lang="en-US" altLang="zh-TW" sz="2800" dirty="0" smtClean="0">
                <a:latin typeface="Times New Roman" pitchFamily="18" charset="0"/>
              </a:rPr>
              <a:t> </a:t>
            </a:r>
            <a:r>
              <a:rPr lang="en-US" altLang="zh-TW" sz="2800" i="1" dirty="0" smtClean="0">
                <a:latin typeface="Times New Roman" pitchFamily="18" charset="0"/>
              </a:rPr>
              <a:t>n </a:t>
            </a:r>
            <a:r>
              <a:rPr lang="en-US" altLang="zh-TW" sz="2800" b="1" dirty="0">
                <a:latin typeface="Times New Roman" pitchFamily="18" charset="0"/>
              </a:rPr>
              <a:t>do</a:t>
            </a:r>
            <a:endParaRPr lang="en-US" altLang="zh-TW" sz="2800" i="1" dirty="0" smtClean="0">
              <a:latin typeface="Times New Roman" pitchFamily="18" charset="0"/>
            </a:endParaRPr>
          </a:p>
          <a:p>
            <a:pPr>
              <a:lnSpc>
                <a:spcPct val="80000"/>
              </a:lnSpc>
              <a:buNone/>
            </a:pPr>
            <a:r>
              <a:rPr lang="en-US" altLang="zh-TW" sz="2800" dirty="0" smtClean="0">
                <a:latin typeface="Times New Roman" pitchFamily="18" charset="0"/>
              </a:rPr>
              <a:t>9            </a:t>
            </a:r>
            <a:r>
              <a:rPr lang="en-US" altLang="zh-TW" sz="2800" b="1" dirty="0" smtClean="0">
                <a:latin typeface="Times New Roman" pitchFamily="18" charset="0"/>
              </a:rPr>
              <a:t>if</a:t>
            </a:r>
            <a:r>
              <a:rPr lang="en-US" altLang="zh-TW" sz="2800" dirty="0" smtClean="0">
                <a:latin typeface="Times New Roman" pitchFamily="18" charset="0"/>
              </a:rPr>
              <a:t> </a:t>
            </a:r>
            <a:r>
              <a:rPr lang="en-US" altLang="zh-TW" sz="2800" i="1" dirty="0" smtClean="0">
                <a:latin typeface="Times New Roman" pitchFamily="18" charset="0"/>
              </a:rPr>
              <a:t>x</a:t>
            </a:r>
            <a:r>
              <a:rPr lang="en-US" altLang="zh-TW" sz="2800" i="1" baseline="-25000" dirty="0" smtClean="0">
                <a:latin typeface="Times New Roman" pitchFamily="18" charset="0"/>
              </a:rPr>
              <a:t>i</a:t>
            </a:r>
            <a:r>
              <a:rPr lang="en-US" altLang="zh-TW" sz="2800" dirty="0" smtClean="0">
                <a:latin typeface="Times New Roman" pitchFamily="18" charset="0"/>
              </a:rPr>
              <a:t> = </a:t>
            </a:r>
            <a:r>
              <a:rPr lang="en-US" altLang="zh-TW" sz="2800" i="1" dirty="0" err="1" smtClean="0">
                <a:latin typeface="Times New Roman" pitchFamily="18" charset="0"/>
              </a:rPr>
              <a:t>y</a:t>
            </a:r>
            <a:r>
              <a:rPr lang="en-US" altLang="zh-TW" sz="2800" i="1" baseline="-25000" dirty="0" err="1" smtClean="0">
                <a:latin typeface="Times New Roman" pitchFamily="18" charset="0"/>
              </a:rPr>
              <a:t>j</a:t>
            </a:r>
            <a:r>
              <a:rPr lang="en-US" altLang="zh-TW" sz="2800" i="1" baseline="-25000" dirty="0" smtClean="0">
                <a:latin typeface="Times New Roman" pitchFamily="18" charset="0"/>
              </a:rPr>
              <a:t> </a:t>
            </a:r>
            <a:r>
              <a:rPr lang="en-US" altLang="zh-TW" sz="2800" dirty="0">
                <a:latin typeface="Times New Roman" pitchFamily="18" charset="0"/>
              </a:rPr>
              <a:t> </a:t>
            </a:r>
            <a:r>
              <a:rPr lang="en-US" altLang="zh-TW" sz="2800" b="1" dirty="0">
                <a:latin typeface="Times New Roman" pitchFamily="18" charset="0"/>
              </a:rPr>
              <a:t>then</a:t>
            </a:r>
            <a:r>
              <a:rPr lang="en-US" altLang="zh-TW" sz="2800" dirty="0">
                <a:latin typeface="Times New Roman" pitchFamily="18" charset="0"/>
              </a:rPr>
              <a:t> </a:t>
            </a:r>
            <a:endParaRPr lang="en-US" altLang="zh-TW" sz="2800" i="1" baseline="-25000" dirty="0" smtClean="0">
              <a:latin typeface="Times New Roman" pitchFamily="18" charset="0"/>
            </a:endParaRPr>
          </a:p>
          <a:p>
            <a:pPr>
              <a:lnSpc>
                <a:spcPct val="80000"/>
              </a:lnSpc>
              <a:buFont typeface="Wingdings" pitchFamily="2" charset="2"/>
              <a:buNone/>
            </a:pPr>
            <a:r>
              <a:rPr lang="en-US" altLang="zh-TW" sz="2800" dirty="0" smtClean="0">
                <a:latin typeface="Times New Roman" pitchFamily="18" charset="0"/>
              </a:rPr>
              <a:t>10 	        </a:t>
            </a:r>
            <a:r>
              <a:rPr lang="en-US" altLang="zh-TW" sz="2800" i="1" dirty="0" smtClean="0">
                <a:latin typeface="Times New Roman" pitchFamily="18" charset="0"/>
              </a:rPr>
              <a:t>c</a:t>
            </a:r>
            <a:r>
              <a:rPr lang="en-US" altLang="zh-TW" sz="2800" dirty="0" smtClean="0">
                <a:latin typeface="Times New Roman" pitchFamily="18" charset="0"/>
              </a:rPr>
              <a:t>[</a:t>
            </a:r>
            <a:r>
              <a:rPr lang="en-US" altLang="zh-TW" sz="2800" i="1" dirty="0" err="1" smtClean="0">
                <a:latin typeface="Times New Roman" pitchFamily="18" charset="0"/>
              </a:rPr>
              <a:t>i</a:t>
            </a:r>
            <a:r>
              <a:rPr lang="en-US" altLang="zh-TW" sz="2800" dirty="0" smtClean="0">
                <a:latin typeface="Times New Roman" pitchFamily="18" charset="0"/>
              </a:rPr>
              <a:t>, </a:t>
            </a:r>
            <a:r>
              <a:rPr lang="en-US" altLang="zh-TW" sz="2800" i="1" dirty="0" smtClean="0">
                <a:latin typeface="Times New Roman" pitchFamily="18" charset="0"/>
              </a:rPr>
              <a:t>j</a:t>
            </a:r>
            <a:r>
              <a:rPr lang="en-US" altLang="zh-TW" sz="2800" dirty="0" smtClean="0">
                <a:latin typeface="Times New Roman" pitchFamily="18" charset="0"/>
              </a:rPr>
              <a:t>] </a:t>
            </a:r>
            <a:r>
              <a:rPr lang="en-US" altLang="zh-TW" sz="2800" dirty="0" smtClean="0">
                <a:latin typeface="Times New Roman" pitchFamily="18" charset="0"/>
                <a:sym typeface="Symbol" pitchFamily="18" charset="2"/>
              </a:rPr>
              <a:t> </a:t>
            </a:r>
            <a:r>
              <a:rPr lang="en-US" altLang="zh-TW" sz="2800" i="1" dirty="0" smtClean="0">
                <a:latin typeface="Times New Roman" pitchFamily="18" charset="0"/>
                <a:sym typeface="Symbol" pitchFamily="18" charset="2"/>
              </a:rPr>
              <a:t>c</a:t>
            </a:r>
            <a:r>
              <a:rPr lang="en-US" altLang="zh-TW" sz="2800" dirty="0" smtClean="0">
                <a:latin typeface="Times New Roman" pitchFamily="18" charset="0"/>
                <a:sym typeface="Symbol" pitchFamily="18" charset="2"/>
              </a:rPr>
              <a:t>[</a:t>
            </a:r>
            <a:r>
              <a:rPr lang="en-US" altLang="zh-TW" sz="2800" i="1" dirty="0" smtClean="0">
                <a:latin typeface="Times New Roman" pitchFamily="18" charset="0"/>
                <a:sym typeface="Symbol" pitchFamily="18" charset="2"/>
              </a:rPr>
              <a:t>i</a:t>
            </a:r>
            <a:r>
              <a:rPr lang="en-US" altLang="zh-TW" sz="2800" dirty="0" smtClean="0">
                <a:latin typeface="Times New Roman" pitchFamily="18" charset="0"/>
                <a:sym typeface="Symbol" pitchFamily="18" charset="2"/>
              </a:rPr>
              <a:t>-1, </a:t>
            </a:r>
            <a:r>
              <a:rPr lang="en-US" altLang="zh-TW" sz="2800" i="1" dirty="0" smtClean="0">
                <a:latin typeface="Times New Roman" pitchFamily="18" charset="0"/>
                <a:sym typeface="Symbol" pitchFamily="18" charset="2"/>
              </a:rPr>
              <a:t>j</a:t>
            </a:r>
            <a:r>
              <a:rPr lang="en-US" altLang="zh-TW" sz="2800" dirty="0" smtClean="0">
                <a:latin typeface="Times New Roman" pitchFamily="18" charset="0"/>
                <a:sym typeface="Symbol" pitchFamily="18" charset="2"/>
              </a:rPr>
              <a:t>-1]+1</a:t>
            </a:r>
            <a:endParaRPr lang="en-US" altLang="zh-TW" sz="2800" dirty="0" smtClean="0">
              <a:latin typeface="Times New Roman" pitchFamily="18" charset="0"/>
            </a:endParaRPr>
          </a:p>
          <a:p>
            <a:pPr>
              <a:lnSpc>
                <a:spcPct val="80000"/>
              </a:lnSpc>
              <a:buFont typeface="Wingdings" pitchFamily="2" charset="2"/>
              <a:buNone/>
            </a:pPr>
            <a:r>
              <a:rPr lang="en-US" altLang="zh-TW" sz="2800" dirty="0" smtClean="0">
                <a:latin typeface="Times New Roman" pitchFamily="18" charset="0"/>
              </a:rPr>
              <a:t>11               </a:t>
            </a:r>
            <a:r>
              <a:rPr lang="en-US" altLang="zh-TW" sz="2800" i="1" dirty="0" smtClean="0">
                <a:latin typeface="Times New Roman" pitchFamily="18" charset="0"/>
              </a:rPr>
              <a:t>b</a:t>
            </a:r>
            <a:r>
              <a:rPr lang="en-US" altLang="zh-TW" sz="2800" dirty="0" smtClean="0">
                <a:latin typeface="Times New Roman" pitchFamily="18" charset="0"/>
              </a:rPr>
              <a:t>[</a:t>
            </a:r>
            <a:r>
              <a:rPr lang="en-US" altLang="zh-TW" sz="2800" i="1" dirty="0" err="1" smtClean="0">
                <a:latin typeface="Times New Roman" pitchFamily="18" charset="0"/>
              </a:rPr>
              <a:t>i</a:t>
            </a:r>
            <a:r>
              <a:rPr lang="en-US" altLang="zh-TW" sz="2800" dirty="0" smtClean="0">
                <a:latin typeface="Times New Roman" pitchFamily="18" charset="0"/>
              </a:rPr>
              <a:t>, </a:t>
            </a:r>
            <a:r>
              <a:rPr lang="en-US" altLang="zh-TW" sz="2800" i="1" dirty="0" smtClean="0">
                <a:latin typeface="Times New Roman" pitchFamily="18" charset="0"/>
              </a:rPr>
              <a:t>j</a:t>
            </a:r>
            <a:r>
              <a:rPr lang="en-US" altLang="zh-TW" sz="2800" dirty="0" smtClean="0">
                <a:latin typeface="Times New Roman" pitchFamily="18" charset="0"/>
              </a:rPr>
              <a:t>] </a:t>
            </a:r>
            <a:r>
              <a:rPr lang="en-US" altLang="zh-TW" sz="2800" dirty="0" smtClean="0">
                <a:latin typeface="Times New Roman" pitchFamily="18" charset="0"/>
                <a:sym typeface="Symbol" pitchFamily="18" charset="2"/>
              </a:rPr>
              <a:t></a:t>
            </a:r>
            <a:r>
              <a:rPr lang="en-US" altLang="zh-TW" sz="2800" dirty="0" smtClean="0">
                <a:latin typeface="Times New Roman" pitchFamily="18" charset="0"/>
              </a:rPr>
              <a:t> “</a:t>
            </a:r>
            <a:r>
              <a:rPr lang="en-US" altLang="zh-TW" sz="2800" dirty="0" smtClean="0">
                <a:latin typeface="Times New Roman" pitchFamily="18" charset="0"/>
                <a:sym typeface="Wingdings" pitchFamily="2" charset="2"/>
              </a:rPr>
              <a:t>”  //for both i-1 and j-1</a:t>
            </a:r>
            <a:endParaRPr lang="en-US" altLang="zh-TW" sz="2800" dirty="0" smtClean="0">
              <a:latin typeface="Times New Roman" pitchFamily="18" charset="0"/>
            </a:endParaRPr>
          </a:p>
          <a:p>
            <a:pPr>
              <a:lnSpc>
                <a:spcPct val="80000"/>
              </a:lnSpc>
              <a:buNone/>
            </a:pPr>
            <a:r>
              <a:rPr lang="en-US" altLang="zh-TW" sz="2800" dirty="0" smtClean="0">
                <a:latin typeface="Times New Roman" pitchFamily="18" charset="0"/>
              </a:rPr>
              <a:t>12 	    </a:t>
            </a:r>
            <a:r>
              <a:rPr lang="en-US" altLang="zh-TW" sz="2800" b="1" dirty="0" smtClean="0">
                <a:latin typeface="Times New Roman" pitchFamily="18" charset="0"/>
              </a:rPr>
              <a:t>else if </a:t>
            </a:r>
            <a:r>
              <a:rPr lang="en-US" altLang="zh-TW" sz="2800" i="1" dirty="0" smtClean="0">
                <a:latin typeface="Times New Roman" pitchFamily="18" charset="0"/>
              </a:rPr>
              <a:t>c</a:t>
            </a:r>
            <a:r>
              <a:rPr lang="en-US" altLang="zh-TW" sz="2800" dirty="0" smtClean="0">
                <a:latin typeface="Times New Roman" pitchFamily="18" charset="0"/>
              </a:rPr>
              <a:t>[</a:t>
            </a:r>
            <a:r>
              <a:rPr lang="en-US" altLang="zh-TW" sz="2800" i="1" dirty="0" err="1" smtClean="0">
                <a:latin typeface="Times New Roman" pitchFamily="18" charset="0"/>
              </a:rPr>
              <a:t>i</a:t>
            </a:r>
            <a:r>
              <a:rPr lang="en-US" altLang="zh-TW" sz="2800" i="1" dirty="0" smtClean="0">
                <a:latin typeface="Times New Roman" pitchFamily="18" charset="0"/>
              </a:rPr>
              <a:t>–1, j</a:t>
            </a:r>
            <a:r>
              <a:rPr lang="en-US" altLang="zh-TW" sz="2800" dirty="0" smtClean="0">
                <a:latin typeface="Times New Roman" pitchFamily="18" charset="0"/>
              </a:rPr>
              <a:t>] </a:t>
            </a:r>
            <a:r>
              <a:rPr lang="en-US" altLang="zh-TW" sz="2800" dirty="0" smtClean="0">
                <a:latin typeface="Times New Roman" pitchFamily="18" charset="0"/>
                <a:sym typeface="Symbol" pitchFamily="18" charset="2"/>
              </a:rPr>
              <a:t></a:t>
            </a:r>
            <a:r>
              <a:rPr lang="en-US" altLang="zh-TW" sz="2800" dirty="0" smtClean="0">
                <a:latin typeface="Times New Roman" pitchFamily="18" charset="0"/>
              </a:rPr>
              <a:t> </a:t>
            </a:r>
            <a:r>
              <a:rPr lang="en-US" altLang="zh-TW" sz="2800" i="1" dirty="0" smtClean="0">
                <a:latin typeface="Times New Roman" pitchFamily="18" charset="0"/>
              </a:rPr>
              <a:t>c</a:t>
            </a:r>
            <a:r>
              <a:rPr lang="en-US" altLang="zh-TW" sz="2800" dirty="0" smtClean="0">
                <a:latin typeface="Times New Roman" pitchFamily="18" charset="0"/>
              </a:rPr>
              <a:t>[</a:t>
            </a:r>
            <a:r>
              <a:rPr lang="en-US" altLang="zh-TW" sz="2800" i="1" dirty="0" err="1" smtClean="0">
                <a:latin typeface="Times New Roman" pitchFamily="18" charset="0"/>
              </a:rPr>
              <a:t>i</a:t>
            </a:r>
            <a:r>
              <a:rPr lang="en-US" altLang="zh-TW" sz="2800" i="1" dirty="0" smtClean="0">
                <a:latin typeface="Times New Roman" pitchFamily="18" charset="0"/>
              </a:rPr>
              <a:t>, j-1</a:t>
            </a:r>
            <a:r>
              <a:rPr lang="en-US" altLang="zh-TW" sz="2800" dirty="0" smtClean="0">
                <a:latin typeface="Times New Roman" pitchFamily="18" charset="0"/>
              </a:rPr>
              <a:t>]</a:t>
            </a:r>
            <a:r>
              <a:rPr lang="en-US" altLang="zh-TW" sz="2800" b="1" dirty="0">
                <a:latin typeface="Times New Roman" pitchFamily="18" charset="0"/>
              </a:rPr>
              <a:t> then</a:t>
            </a:r>
            <a:r>
              <a:rPr lang="en-US" altLang="zh-TW" sz="2800" dirty="0">
                <a:latin typeface="Times New Roman" pitchFamily="18" charset="0"/>
              </a:rPr>
              <a:t> </a:t>
            </a:r>
            <a:endParaRPr lang="en-US" altLang="zh-TW" sz="2800" dirty="0" smtClean="0">
              <a:latin typeface="Times New Roman" pitchFamily="18" charset="0"/>
            </a:endParaRPr>
          </a:p>
          <a:p>
            <a:pPr>
              <a:lnSpc>
                <a:spcPct val="80000"/>
              </a:lnSpc>
              <a:buFont typeface="Wingdings" pitchFamily="2" charset="2"/>
              <a:buNone/>
            </a:pPr>
            <a:r>
              <a:rPr lang="en-US" altLang="zh-TW" sz="2800" dirty="0" smtClean="0">
                <a:latin typeface="Times New Roman" pitchFamily="18" charset="0"/>
              </a:rPr>
              <a:t>13 	          </a:t>
            </a:r>
            <a:r>
              <a:rPr lang="en-US" altLang="zh-TW" sz="2800" i="1" dirty="0" smtClean="0">
                <a:latin typeface="Times New Roman" pitchFamily="18" charset="0"/>
              </a:rPr>
              <a:t>c</a:t>
            </a:r>
            <a:r>
              <a:rPr lang="en-US" altLang="zh-TW" sz="2800" dirty="0" smtClean="0">
                <a:latin typeface="Times New Roman" pitchFamily="18" charset="0"/>
              </a:rPr>
              <a:t>[</a:t>
            </a:r>
            <a:r>
              <a:rPr lang="en-US" altLang="zh-TW" sz="2800" i="1" dirty="0" err="1" smtClean="0">
                <a:latin typeface="Times New Roman" pitchFamily="18" charset="0"/>
              </a:rPr>
              <a:t>i</a:t>
            </a:r>
            <a:r>
              <a:rPr lang="en-US" altLang="zh-TW" sz="2800" dirty="0" smtClean="0">
                <a:latin typeface="Times New Roman" pitchFamily="18" charset="0"/>
              </a:rPr>
              <a:t>, </a:t>
            </a:r>
            <a:r>
              <a:rPr lang="en-US" altLang="zh-TW" sz="2800" i="1" dirty="0" smtClean="0">
                <a:latin typeface="Times New Roman" pitchFamily="18" charset="0"/>
              </a:rPr>
              <a:t>j</a:t>
            </a:r>
            <a:r>
              <a:rPr lang="en-US" altLang="zh-TW" sz="2800" dirty="0" smtClean="0">
                <a:latin typeface="Times New Roman" pitchFamily="18" charset="0"/>
              </a:rPr>
              <a:t>] </a:t>
            </a:r>
            <a:r>
              <a:rPr lang="en-US" altLang="zh-TW" sz="2800" dirty="0" smtClean="0">
                <a:latin typeface="Times New Roman" pitchFamily="18" charset="0"/>
                <a:sym typeface="Symbol" pitchFamily="18" charset="2"/>
              </a:rPr>
              <a:t> </a:t>
            </a:r>
            <a:r>
              <a:rPr lang="en-US" altLang="zh-TW" sz="2800" i="1" dirty="0" smtClean="0">
                <a:latin typeface="Times New Roman" pitchFamily="18" charset="0"/>
                <a:sym typeface="Symbol" pitchFamily="18" charset="2"/>
              </a:rPr>
              <a:t>c</a:t>
            </a:r>
            <a:r>
              <a:rPr lang="en-US" altLang="zh-TW" sz="2800" dirty="0" smtClean="0">
                <a:latin typeface="Times New Roman" pitchFamily="18" charset="0"/>
                <a:sym typeface="Symbol" pitchFamily="18" charset="2"/>
              </a:rPr>
              <a:t>[</a:t>
            </a:r>
            <a:r>
              <a:rPr lang="en-US" altLang="zh-TW" sz="2800" i="1" dirty="0" smtClean="0">
                <a:latin typeface="Times New Roman" pitchFamily="18" charset="0"/>
                <a:sym typeface="Symbol" pitchFamily="18" charset="2"/>
              </a:rPr>
              <a:t>i</a:t>
            </a:r>
            <a:r>
              <a:rPr lang="en-US" altLang="zh-TW" sz="2800" dirty="0" smtClean="0">
                <a:latin typeface="Times New Roman" pitchFamily="18" charset="0"/>
                <a:sym typeface="Symbol" pitchFamily="18" charset="2"/>
              </a:rPr>
              <a:t>-1, </a:t>
            </a:r>
            <a:r>
              <a:rPr lang="en-US" altLang="zh-TW" sz="2800" i="1" dirty="0" smtClean="0">
                <a:latin typeface="Times New Roman" pitchFamily="18" charset="0"/>
                <a:sym typeface="Symbol" pitchFamily="18" charset="2"/>
              </a:rPr>
              <a:t>j</a:t>
            </a:r>
            <a:r>
              <a:rPr lang="en-US" altLang="zh-TW" sz="2800" dirty="0" smtClean="0">
                <a:latin typeface="Times New Roman" pitchFamily="18" charset="0"/>
                <a:sym typeface="Symbol" pitchFamily="18" charset="2"/>
              </a:rPr>
              <a:t>]</a:t>
            </a:r>
            <a:endParaRPr lang="en-US" altLang="zh-TW" sz="2800" dirty="0" smtClean="0">
              <a:latin typeface="Times New Roman" pitchFamily="18" charset="0"/>
            </a:endParaRPr>
          </a:p>
          <a:p>
            <a:pPr>
              <a:lnSpc>
                <a:spcPct val="80000"/>
              </a:lnSpc>
              <a:buFont typeface="Wingdings" pitchFamily="2" charset="2"/>
              <a:buNone/>
            </a:pPr>
            <a:r>
              <a:rPr lang="en-US" altLang="zh-TW" sz="2800" dirty="0" smtClean="0">
                <a:latin typeface="Times New Roman" pitchFamily="18" charset="0"/>
              </a:rPr>
              <a:t>14     		</a:t>
            </a:r>
            <a:r>
              <a:rPr lang="en-US" altLang="zh-TW" sz="2800" i="1" dirty="0" smtClean="0">
                <a:latin typeface="Times New Roman" pitchFamily="18" charset="0"/>
              </a:rPr>
              <a:t>b</a:t>
            </a:r>
            <a:r>
              <a:rPr lang="en-US" altLang="zh-TW" sz="2800" dirty="0" smtClean="0">
                <a:latin typeface="Times New Roman" pitchFamily="18" charset="0"/>
              </a:rPr>
              <a:t>[</a:t>
            </a:r>
            <a:r>
              <a:rPr lang="en-US" altLang="zh-TW" sz="2800" i="1" dirty="0" err="1" smtClean="0">
                <a:latin typeface="Times New Roman" pitchFamily="18" charset="0"/>
              </a:rPr>
              <a:t>i</a:t>
            </a:r>
            <a:r>
              <a:rPr lang="en-US" altLang="zh-TW" sz="2800" dirty="0" smtClean="0">
                <a:latin typeface="Times New Roman" pitchFamily="18" charset="0"/>
              </a:rPr>
              <a:t>, </a:t>
            </a:r>
            <a:r>
              <a:rPr lang="en-US" altLang="zh-TW" sz="2800" i="1" dirty="0" smtClean="0">
                <a:latin typeface="Times New Roman" pitchFamily="18" charset="0"/>
              </a:rPr>
              <a:t>j</a:t>
            </a:r>
            <a:r>
              <a:rPr lang="en-US" altLang="zh-TW" sz="2800" dirty="0" smtClean="0">
                <a:latin typeface="Times New Roman" pitchFamily="18" charset="0"/>
              </a:rPr>
              <a:t>] </a:t>
            </a:r>
            <a:r>
              <a:rPr lang="en-US" altLang="zh-TW" sz="2800" dirty="0" smtClean="0">
                <a:latin typeface="Times New Roman" pitchFamily="18" charset="0"/>
                <a:sym typeface="Symbol" pitchFamily="18" charset="2"/>
              </a:rPr>
              <a:t></a:t>
            </a:r>
            <a:r>
              <a:rPr lang="en-US" altLang="zh-TW" sz="2800" dirty="0" smtClean="0">
                <a:latin typeface="Times New Roman" pitchFamily="18" charset="0"/>
              </a:rPr>
              <a:t> “</a:t>
            </a:r>
            <a:r>
              <a:rPr lang="en-US" altLang="zh-TW" sz="2800" dirty="0" smtClean="0">
                <a:latin typeface="Times New Roman" pitchFamily="18" charset="0"/>
                <a:sym typeface="Wingdings" pitchFamily="2" charset="2"/>
              </a:rPr>
              <a:t>”  //for i-1</a:t>
            </a:r>
            <a:endParaRPr lang="en-US" altLang="zh-TW" sz="2800" dirty="0" smtClean="0">
              <a:latin typeface="Times New Roman" pitchFamily="18" charset="0"/>
            </a:endParaRPr>
          </a:p>
          <a:p>
            <a:pPr>
              <a:lnSpc>
                <a:spcPct val="80000"/>
              </a:lnSpc>
              <a:buFont typeface="Wingdings" pitchFamily="2" charset="2"/>
              <a:buNone/>
            </a:pPr>
            <a:r>
              <a:rPr lang="en-US" altLang="zh-TW" sz="2800" dirty="0" smtClean="0">
                <a:latin typeface="Times New Roman" pitchFamily="18" charset="0"/>
              </a:rPr>
              <a:t>15 	     </a:t>
            </a:r>
            <a:r>
              <a:rPr lang="en-US" altLang="zh-TW" sz="2800" b="1" dirty="0" smtClean="0">
                <a:latin typeface="Times New Roman" pitchFamily="18" charset="0"/>
              </a:rPr>
              <a:t>else</a:t>
            </a:r>
            <a:r>
              <a:rPr lang="en-US" altLang="zh-TW" sz="2800" dirty="0" smtClean="0">
                <a:latin typeface="Times New Roman" pitchFamily="18" charset="0"/>
              </a:rPr>
              <a:t>   </a:t>
            </a:r>
            <a:r>
              <a:rPr lang="en-US" altLang="zh-TW" sz="2800" i="1" dirty="0" smtClean="0">
                <a:latin typeface="Times New Roman" pitchFamily="18" charset="0"/>
              </a:rPr>
              <a:t>c</a:t>
            </a:r>
            <a:r>
              <a:rPr lang="en-US" altLang="zh-TW" sz="2800" dirty="0" smtClean="0">
                <a:latin typeface="Times New Roman" pitchFamily="18" charset="0"/>
              </a:rPr>
              <a:t>[</a:t>
            </a:r>
            <a:r>
              <a:rPr lang="en-US" altLang="zh-TW" sz="2800" i="1" dirty="0" err="1" smtClean="0">
                <a:latin typeface="Times New Roman" pitchFamily="18" charset="0"/>
              </a:rPr>
              <a:t>i</a:t>
            </a:r>
            <a:r>
              <a:rPr lang="en-US" altLang="zh-TW" sz="2800" dirty="0" smtClean="0">
                <a:latin typeface="Times New Roman" pitchFamily="18" charset="0"/>
              </a:rPr>
              <a:t>, </a:t>
            </a:r>
            <a:r>
              <a:rPr lang="en-US" altLang="zh-TW" sz="2800" i="1" dirty="0" smtClean="0">
                <a:latin typeface="Times New Roman" pitchFamily="18" charset="0"/>
              </a:rPr>
              <a:t>j</a:t>
            </a:r>
            <a:r>
              <a:rPr lang="en-US" altLang="zh-TW" sz="2800" dirty="0" smtClean="0">
                <a:latin typeface="Times New Roman" pitchFamily="18" charset="0"/>
              </a:rPr>
              <a:t>]</a:t>
            </a:r>
            <a:r>
              <a:rPr lang="en-US" altLang="zh-TW" sz="2800" b="1" dirty="0" smtClean="0">
                <a:latin typeface="Times New Roman" pitchFamily="18" charset="0"/>
              </a:rPr>
              <a:t> </a:t>
            </a:r>
            <a:r>
              <a:rPr lang="en-US" altLang="zh-TW" sz="2800" dirty="0" smtClean="0">
                <a:latin typeface="Times New Roman" pitchFamily="18" charset="0"/>
                <a:sym typeface="Symbol" pitchFamily="18" charset="2"/>
              </a:rPr>
              <a:t> </a:t>
            </a:r>
            <a:r>
              <a:rPr lang="en-US" altLang="zh-TW" sz="2800" i="1" dirty="0" smtClean="0">
                <a:latin typeface="Times New Roman" pitchFamily="18" charset="0"/>
                <a:sym typeface="Symbol" pitchFamily="18" charset="2"/>
              </a:rPr>
              <a:t>c</a:t>
            </a:r>
            <a:r>
              <a:rPr lang="en-US" altLang="zh-TW" sz="2800" dirty="0" smtClean="0">
                <a:latin typeface="Times New Roman" pitchFamily="18" charset="0"/>
                <a:sym typeface="Symbol" pitchFamily="18" charset="2"/>
              </a:rPr>
              <a:t>[</a:t>
            </a:r>
            <a:r>
              <a:rPr lang="en-US" altLang="zh-TW" sz="2800" i="1" dirty="0" err="1" smtClean="0">
                <a:latin typeface="Times New Roman" pitchFamily="18" charset="0"/>
                <a:sym typeface="Symbol" pitchFamily="18" charset="2"/>
              </a:rPr>
              <a:t>i</a:t>
            </a:r>
            <a:r>
              <a:rPr lang="en-US" altLang="zh-TW" sz="2800" dirty="0" smtClean="0">
                <a:latin typeface="Times New Roman" pitchFamily="18" charset="0"/>
                <a:sym typeface="Symbol" pitchFamily="18" charset="2"/>
              </a:rPr>
              <a:t>, </a:t>
            </a:r>
            <a:r>
              <a:rPr lang="en-US" altLang="zh-TW" sz="2800" i="1" dirty="0" smtClean="0">
                <a:latin typeface="Times New Roman" pitchFamily="18" charset="0"/>
                <a:sym typeface="Symbol" pitchFamily="18" charset="2"/>
              </a:rPr>
              <a:t>j</a:t>
            </a:r>
            <a:r>
              <a:rPr lang="en-US" altLang="zh-TW" sz="2800" dirty="0" smtClean="0">
                <a:latin typeface="Times New Roman" pitchFamily="18" charset="0"/>
                <a:sym typeface="Symbol" pitchFamily="18" charset="2"/>
              </a:rPr>
              <a:t>-1]</a:t>
            </a:r>
            <a:endParaRPr lang="en-US" altLang="zh-TW" sz="2800" b="1" dirty="0" smtClean="0">
              <a:latin typeface="Times New Roman" pitchFamily="18" charset="0"/>
            </a:endParaRPr>
          </a:p>
          <a:p>
            <a:pPr>
              <a:lnSpc>
                <a:spcPct val="80000"/>
              </a:lnSpc>
              <a:buFont typeface="Wingdings" pitchFamily="2" charset="2"/>
              <a:buNone/>
            </a:pPr>
            <a:r>
              <a:rPr lang="en-US" altLang="zh-TW" sz="2800" dirty="0" smtClean="0">
                <a:latin typeface="Times New Roman" pitchFamily="18" charset="0"/>
              </a:rPr>
              <a:t>16	              </a:t>
            </a:r>
            <a:r>
              <a:rPr lang="en-US" altLang="zh-TW" sz="2800" i="1" dirty="0" smtClean="0">
                <a:latin typeface="Times New Roman" pitchFamily="18" charset="0"/>
              </a:rPr>
              <a:t>b</a:t>
            </a:r>
            <a:r>
              <a:rPr lang="en-US" altLang="zh-TW" sz="2800" dirty="0" smtClean="0">
                <a:latin typeface="Times New Roman" pitchFamily="18" charset="0"/>
              </a:rPr>
              <a:t>[</a:t>
            </a:r>
            <a:r>
              <a:rPr lang="en-US" altLang="zh-TW" sz="2800" i="1" dirty="0" err="1" smtClean="0">
                <a:latin typeface="Times New Roman" pitchFamily="18" charset="0"/>
              </a:rPr>
              <a:t>i</a:t>
            </a:r>
            <a:r>
              <a:rPr lang="en-US" altLang="zh-TW" sz="2800" dirty="0" smtClean="0">
                <a:latin typeface="Times New Roman" pitchFamily="18" charset="0"/>
              </a:rPr>
              <a:t>, </a:t>
            </a:r>
            <a:r>
              <a:rPr lang="en-US" altLang="zh-TW" sz="2800" i="1" dirty="0" smtClean="0">
                <a:latin typeface="Times New Roman" pitchFamily="18" charset="0"/>
              </a:rPr>
              <a:t>j</a:t>
            </a:r>
            <a:r>
              <a:rPr lang="en-US" altLang="zh-TW" sz="2800" dirty="0" smtClean="0">
                <a:latin typeface="Times New Roman" pitchFamily="18" charset="0"/>
              </a:rPr>
              <a:t>] </a:t>
            </a:r>
            <a:r>
              <a:rPr lang="en-US" altLang="zh-TW" sz="2800" dirty="0" smtClean="0">
                <a:latin typeface="Times New Roman" pitchFamily="18" charset="0"/>
                <a:sym typeface="Symbol" pitchFamily="18" charset="2"/>
              </a:rPr>
              <a:t></a:t>
            </a:r>
            <a:r>
              <a:rPr lang="en-US" altLang="zh-TW" sz="2800" dirty="0" smtClean="0">
                <a:latin typeface="Times New Roman" pitchFamily="18" charset="0"/>
              </a:rPr>
              <a:t> “</a:t>
            </a:r>
            <a:r>
              <a:rPr lang="en-US" altLang="zh-TW" sz="2800" dirty="0" smtClean="0">
                <a:latin typeface="Times New Roman" pitchFamily="18" charset="0"/>
                <a:sym typeface="Wingdings" pitchFamily="2" charset="2"/>
              </a:rPr>
              <a:t>”  //for j-1 only</a:t>
            </a:r>
            <a:endParaRPr lang="en-US" altLang="zh-TW" sz="2800" dirty="0" smtClean="0">
              <a:latin typeface="Times New Roman" pitchFamily="18" charset="0"/>
            </a:endParaRPr>
          </a:p>
          <a:p>
            <a:pPr>
              <a:lnSpc>
                <a:spcPct val="80000"/>
              </a:lnSpc>
              <a:buFont typeface="Wingdings" pitchFamily="2" charset="2"/>
              <a:buNone/>
            </a:pPr>
            <a:r>
              <a:rPr lang="en-US" altLang="zh-TW" sz="2800" dirty="0" smtClean="0">
                <a:latin typeface="Times New Roman" pitchFamily="18" charset="0"/>
              </a:rPr>
              <a:t>17 </a:t>
            </a:r>
            <a:r>
              <a:rPr lang="en-US" altLang="zh-TW" sz="2800" b="1" dirty="0" smtClean="0">
                <a:latin typeface="Times New Roman" pitchFamily="18" charset="0"/>
              </a:rPr>
              <a:t>return</a:t>
            </a:r>
            <a:r>
              <a:rPr lang="en-US" altLang="zh-TW" sz="2800" dirty="0" smtClean="0">
                <a:latin typeface="Times New Roman" pitchFamily="18" charset="0"/>
              </a:rPr>
              <a:t> </a:t>
            </a:r>
            <a:r>
              <a:rPr lang="en-US" altLang="zh-TW" sz="2800" i="1" dirty="0" smtClean="0">
                <a:latin typeface="Times New Roman" pitchFamily="18" charset="0"/>
              </a:rPr>
              <a:t>c</a:t>
            </a:r>
            <a:r>
              <a:rPr lang="en-US" altLang="zh-TW" sz="2800" dirty="0" smtClean="0">
                <a:latin typeface="Times New Roman" pitchFamily="18" charset="0"/>
              </a:rPr>
              <a:t> and </a:t>
            </a:r>
            <a:r>
              <a:rPr lang="en-US" altLang="zh-TW" sz="2800" i="1" dirty="0" smtClean="0">
                <a:latin typeface="Times New Roman" pitchFamily="18" charset="0"/>
              </a:rPr>
              <a:t>b</a:t>
            </a:r>
            <a:r>
              <a:rPr lang="en-US" altLang="zh-TW" sz="2800" dirty="0" smtClean="0">
                <a:latin typeface="Times New Roman" pitchFamily="18" charset="0"/>
              </a:rPr>
              <a:t> </a:t>
            </a:r>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20</a:t>
            </a:fld>
            <a:endParaRPr lang="en-US" altLang="zh-TW"/>
          </a:p>
        </p:txBody>
      </p:sp>
    </p:spTree>
    <p:extLst>
      <p:ext uri="{BB962C8B-B14F-4D97-AF65-F5344CB8AC3E}">
        <p14:creationId xmlns:p14="http://schemas.microsoft.com/office/powerpoint/2010/main" val="3689059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5"/>
          <p:cNvSpPr>
            <a:spLocks noChangeArrowheads="1"/>
          </p:cNvSpPr>
          <p:nvPr/>
        </p:nvSpPr>
        <p:spPr bwMode="auto">
          <a:xfrm>
            <a:off x="0" y="614363"/>
            <a:ext cx="9144000" cy="0"/>
          </a:xfrm>
          <a:prstGeom prst="rect">
            <a:avLst/>
          </a:prstGeom>
          <a:noFill/>
          <a:ln w="9525">
            <a:noFill/>
            <a:miter lim="800000"/>
            <a:headEnd/>
            <a:tailEnd/>
          </a:ln>
        </p:spPr>
        <p:txBody>
          <a:bodyPr wrap="none" anchor="ctr">
            <a:spAutoFit/>
          </a:bodyPr>
          <a:lstStyle/>
          <a:p>
            <a:endParaRPr lang="zh-TW" altLang="en-US"/>
          </a:p>
        </p:txBody>
      </p:sp>
      <p:pic>
        <p:nvPicPr>
          <p:cNvPr id="51205" name="Picture 7"/>
          <p:cNvPicPr>
            <a:picLocks noChangeAspect="1" noChangeArrowheads="1"/>
          </p:cNvPicPr>
          <p:nvPr/>
        </p:nvPicPr>
        <p:blipFill>
          <a:blip r:embed="rId2" cstate="print"/>
          <a:srcRect/>
          <a:stretch>
            <a:fillRect/>
          </a:stretch>
        </p:blipFill>
        <p:spPr bwMode="auto">
          <a:xfrm>
            <a:off x="3851920" y="1268760"/>
            <a:ext cx="5040560" cy="5524885"/>
          </a:xfrm>
          <a:prstGeom prst="rect">
            <a:avLst/>
          </a:prstGeom>
          <a:noFill/>
          <a:ln w="9525">
            <a:noFill/>
            <a:miter lim="800000"/>
            <a:headEnd/>
            <a:tailEnd/>
          </a:ln>
        </p:spPr>
      </p:pic>
      <p:sp>
        <p:nvSpPr>
          <p:cNvPr id="6" name="標題 1"/>
          <p:cNvSpPr txBox="1">
            <a:spLocks/>
          </p:cNvSpPr>
          <p:nvPr/>
        </p:nvSpPr>
        <p:spPr>
          <a:xfrm>
            <a:off x="1243459" y="360723"/>
            <a:ext cx="7793037" cy="1143000"/>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fontAlgn="base">
              <a:spcBef>
                <a:spcPct val="0"/>
              </a:spcBef>
              <a:spcAft>
                <a:spcPct val="0"/>
              </a:spcAft>
              <a:defRPr kumimoji="1" sz="4400">
                <a:solidFill>
                  <a:schemeClr val="tx2"/>
                </a:solidFill>
                <a:latin typeface="Tahoma" pitchFamily="34" charset="0"/>
                <a:ea typeface="新細明體" pitchFamily="18" charset="-120"/>
              </a:defRPr>
            </a:lvl6pPr>
            <a:lvl7pPr marL="914400" algn="l" rtl="0" fontAlgn="base">
              <a:spcBef>
                <a:spcPct val="0"/>
              </a:spcBef>
              <a:spcAft>
                <a:spcPct val="0"/>
              </a:spcAft>
              <a:defRPr kumimoji="1" sz="4400">
                <a:solidFill>
                  <a:schemeClr val="tx2"/>
                </a:solidFill>
                <a:latin typeface="Tahoma" pitchFamily="34" charset="0"/>
                <a:ea typeface="新細明體" pitchFamily="18" charset="-120"/>
              </a:defRPr>
            </a:lvl7pPr>
            <a:lvl8pPr marL="1371600" algn="l" rtl="0" fontAlgn="base">
              <a:spcBef>
                <a:spcPct val="0"/>
              </a:spcBef>
              <a:spcAft>
                <a:spcPct val="0"/>
              </a:spcAft>
              <a:defRPr kumimoji="1" sz="4400">
                <a:solidFill>
                  <a:schemeClr val="tx2"/>
                </a:solidFill>
                <a:latin typeface="Tahoma" pitchFamily="34" charset="0"/>
                <a:ea typeface="新細明體" pitchFamily="18" charset="-120"/>
              </a:defRPr>
            </a:lvl8pPr>
            <a:lvl9pPr marL="1828800" algn="l" rtl="0" fontAlgn="base">
              <a:spcBef>
                <a:spcPct val="0"/>
              </a:spcBef>
              <a:spcAft>
                <a:spcPct val="0"/>
              </a:spcAft>
              <a:defRPr kumimoji="1" sz="4400">
                <a:solidFill>
                  <a:schemeClr val="tx2"/>
                </a:solidFill>
                <a:latin typeface="Tahoma" pitchFamily="34" charset="0"/>
                <a:ea typeface="新細明體" pitchFamily="18" charset="-120"/>
              </a:defRPr>
            </a:lvl9pPr>
          </a:lstStyle>
          <a:p>
            <a:r>
              <a:rPr lang="zh-TW" altLang="en-US" kern="0" dirty="0" smtClean="0"/>
              <a:t>最長共同子序列演算法</a:t>
            </a:r>
            <a:endParaRPr lang="en-US" altLang="zh-TW" kern="0" dirty="0" smtClean="0"/>
          </a:p>
          <a:p>
            <a:r>
              <a:rPr lang="zh-TW" altLang="en-US" kern="0" dirty="0"/>
              <a:t>執行</a:t>
            </a:r>
            <a:r>
              <a:rPr lang="zh-TW" altLang="en-US" kern="0" dirty="0" smtClean="0"/>
              <a:t>範例</a:t>
            </a:r>
          </a:p>
        </p:txBody>
      </p:sp>
      <p:sp>
        <p:nvSpPr>
          <p:cNvPr id="2" name="文字方塊 1"/>
          <p:cNvSpPr txBox="1"/>
          <p:nvPr/>
        </p:nvSpPr>
        <p:spPr>
          <a:xfrm>
            <a:off x="827584" y="3717032"/>
            <a:ext cx="1946367" cy="830997"/>
          </a:xfrm>
          <a:prstGeom prst="rect">
            <a:avLst/>
          </a:prstGeom>
          <a:noFill/>
        </p:spPr>
        <p:txBody>
          <a:bodyPr wrap="none" rtlCol="0">
            <a:spAutoFit/>
          </a:bodyPr>
          <a:lstStyle/>
          <a:p>
            <a:r>
              <a:rPr lang="en-US" altLang="zh-TW" i="1" dirty="0" smtClean="0">
                <a:latin typeface="Times New Roman" panose="02020603050405020304" pitchFamily="18" charset="0"/>
                <a:cs typeface="Times New Roman" panose="02020603050405020304" pitchFamily="18" charset="0"/>
              </a:rPr>
              <a:t>X=ABCBDAB</a:t>
            </a:r>
          </a:p>
          <a:p>
            <a:r>
              <a:rPr lang="en-US" altLang="zh-TW" i="1" dirty="0" smtClean="0">
                <a:latin typeface="Times New Roman" panose="02020603050405020304" pitchFamily="18" charset="0"/>
                <a:cs typeface="Times New Roman" panose="02020603050405020304" pitchFamily="18" charset="0"/>
              </a:rPr>
              <a:t>Y=BDCABA</a:t>
            </a:r>
            <a:endParaRPr lang="zh-TW" altLang="en-US" i="1" dirty="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0"/>
          </p:nvPr>
        </p:nvSpPr>
        <p:spPr/>
        <p:txBody>
          <a:bodyPr/>
          <a:lstStyle/>
          <a:p>
            <a:pPr>
              <a:defRPr/>
            </a:pPr>
            <a:fld id="{C2154711-2668-4113-ACC5-3DEE0ED45003}" type="slidenum">
              <a:rPr lang="zh-TW" altLang="en-US" smtClean="0"/>
              <a:pPr>
                <a:defRPr/>
              </a:pPr>
              <a:t>21</a:t>
            </a:fld>
            <a:endParaRPr lang="en-US" altLang="zh-TW"/>
          </a:p>
        </p:txBody>
      </p:sp>
    </p:spTree>
    <p:extLst>
      <p:ext uri="{BB962C8B-B14F-4D97-AF65-F5344CB8AC3E}">
        <p14:creationId xmlns:p14="http://schemas.microsoft.com/office/powerpoint/2010/main" val="379643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5"/>
                                        </p:tgtEl>
                                        <p:attrNameLst>
                                          <p:attrName>style.visibility</p:attrName>
                                        </p:attrNameLst>
                                      </p:cBhvr>
                                      <p:to>
                                        <p:strVal val="visible"/>
                                      </p:to>
                                    </p:set>
                                    <p:anim calcmode="lin" valueType="num">
                                      <p:cBhvr additive="base">
                                        <p:cTn id="19" dur="500" fill="hold"/>
                                        <p:tgtEl>
                                          <p:spTgt spid="51205"/>
                                        </p:tgtEl>
                                        <p:attrNameLst>
                                          <p:attrName>ppt_x</p:attrName>
                                        </p:attrNameLst>
                                      </p:cBhvr>
                                      <p:tavLst>
                                        <p:tav tm="0">
                                          <p:val>
                                            <p:strVal val="#ppt_x"/>
                                          </p:val>
                                        </p:tav>
                                        <p:tav tm="100000">
                                          <p:val>
                                            <p:strVal val="#ppt_x"/>
                                          </p:val>
                                        </p:tav>
                                      </p:tavLst>
                                    </p:anim>
                                    <p:anim calcmode="lin" valueType="num">
                                      <p:cBhvr additive="base">
                                        <p:cTn id="20" dur="500" fill="hold"/>
                                        <p:tgtEl>
                                          <p:spTgt spid="51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5"/>
          <p:cNvSpPr>
            <a:spLocks noChangeArrowheads="1"/>
          </p:cNvSpPr>
          <p:nvPr/>
        </p:nvSpPr>
        <p:spPr bwMode="auto">
          <a:xfrm>
            <a:off x="0" y="614363"/>
            <a:ext cx="9144000" cy="0"/>
          </a:xfrm>
          <a:prstGeom prst="rect">
            <a:avLst/>
          </a:prstGeom>
          <a:noFill/>
          <a:ln w="9525">
            <a:noFill/>
            <a:miter lim="800000"/>
            <a:headEnd/>
            <a:tailEnd/>
          </a:ln>
        </p:spPr>
        <p:txBody>
          <a:bodyPr wrap="none" anchor="ctr">
            <a:spAutoFit/>
          </a:bodyPr>
          <a:lstStyle/>
          <a:p>
            <a:endParaRPr lang="zh-TW" altLang="en-US"/>
          </a:p>
        </p:txBody>
      </p:sp>
      <p:sp>
        <p:nvSpPr>
          <p:cNvPr id="6" name="標題 1"/>
          <p:cNvSpPr txBox="1">
            <a:spLocks/>
          </p:cNvSpPr>
          <p:nvPr/>
        </p:nvSpPr>
        <p:spPr>
          <a:xfrm>
            <a:off x="1243459" y="360723"/>
            <a:ext cx="7793037" cy="1143000"/>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fontAlgn="base">
              <a:spcBef>
                <a:spcPct val="0"/>
              </a:spcBef>
              <a:spcAft>
                <a:spcPct val="0"/>
              </a:spcAft>
              <a:defRPr kumimoji="1" sz="4400">
                <a:solidFill>
                  <a:schemeClr val="tx2"/>
                </a:solidFill>
                <a:latin typeface="Tahoma" pitchFamily="34" charset="0"/>
                <a:ea typeface="新細明體" pitchFamily="18" charset="-120"/>
              </a:defRPr>
            </a:lvl6pPr>
            <a:lvl7pPr marL="914400" algn="l" rtl="0" fontAlgn="base">
              <a:spcBef>
                <a:spcPct val="0"/>
              </a:spcBef>
              <a:spcAft>
                <a:spcPct val="0"/>
              </a:spcAft>
              <a:defRPr kumimoji="1" sz="4400">
                <a:solidFill>
                  <a:schemeClr val="tx2"/>
                </a:solidFill>
                <a:latin typeface="Tahoma" pitchFamily="34" charset="0"/>
                <a:ea typeface="新細明體" pitchFamily="18" charset="-120"/>
              </a:defRPr>
            </a:lvl7pPr>
            <a:lvl8pPr marL="1371600" algn="l" rtl="0" fontAlgn="base">
              <a:spcBef>
                <a:spcPct val="0"/>
              </a:spcBef>
              <a:spcAft>
                <a:spcPct val="0"/>
              </a:spcAft>
              <a:defRPr kumimoji="1" sz="4400">
                <a:solidFill>
                  <a:schemeClr val="tx2"/>
                </a:solidFill>
                <a:latin typeface="Tahoma" pitchFamily="34" charset="0"/>
                <a:ea typeface="新細明體" pitchFamily="18" charset="-120"/>
              </a:defRPr>
            </a:lvl8pPr>
            <a:lvl9pPr marL="1828800" algn="l" rtl="0" fontAlgn="base">
              <a:spcBef>
                <a:spcPct val="0"/>
              </a:spcBef>
              <a:spcAft>
                <a:spcPct val="0"/>
              </a:spcAft>
              <a:defRPr kumimoji="1" sz="4400">
                <a:solidFill>
                  <a:schemeClr val="tx2"/>
                </a:solidFill>
                <a:latin typeface="Tahoma" pitchFamily="34" charset="0"/>
                <a:ea typeface="新細明體" pitchFamily="18" charset="-120"/>
              </a:defRPr>
            </a:lvl9pPr>
          </a:lstStyle>
          <a:p>
            <a:r>
              <a:rPr lang="zh-TW" altLang="en-US" kern="0" dirty="0" smtClean="0"/>
              <a:t>最長共同子序列演算法</a:t>
            </a:r>
            <a:endParaRPr lang="en-US" altLang="zh-TW" kern="0" dirty="0" smtClean="0"/>
          </a:p>
          <a:p>
            <a:r>
              <a:rPr lang="zh-TW" altLang="en-US" kern="0" dirty="0" smtClean="0"/>
              <a:t>時間複雜度</a:t>
            </a:r>
          </a:p>
        </p:txBody>
      </p:sp>
      <p:sp>
        <p:nvSpPr>
          <p:cNvPr id="3" name="投影片編號版面配置區 2"/>
          <p:cNvSpPr>
            <a:spLocks noGrp="1"/>
          </p:cNvSpPr>
          <p:nvPr>
            <p:ph type="sldNum" sz="quarter" idx="10"/>
          </p:nvPr>
        </p:nvSpPr>
        <p:spPr/>
        <p:txBody>
          <a:bodyPr/>
          <a:lstStyle/>
          <a:p>
            <a:pPr>
              <a:defRPr/>
            </a:pPr>
            <a:fld id="{C2154711-2668-4113-ACC5-3DEE0ED45003}" type="slidenum">
              <a:rPr lang="zh-TW" altLang="en-US" smtClean="0"/>
              <a:pPr>
                <a:defRPr/>
              </a:pPr>
              <a:t>22</a:t>
            </a:fld>
            <a:endParaRPr lang="en-US" altLang="zh-TW" dirty="0"/>
          </a:p>
        </p:txBody>
      </p:sp>
      <p:sp>
        <p:nvSpPr>
          <p:cNvPr id="4" name="矩形 3"/>
          <p:cNvSpPr/>
          <p:nvPr/>
        </p:nvSpPr>
        <p:spPr>
          <a:xfrm>
            <a:off x="683568" y="2348880"/>
            <a:ext cx="7132240" cy="2308324"/>
          </a:xfrm>
          <a:prstGeom prst="rect">
            <a:avLst/>
          </a:prstGeom>
        </p:spPr>
        <p:txBody>
          <a:bodyPr wrap="square">
            <a:spAutoFit/>
          </a:bodyPr>
          <a:lstStyle/>
          <a:p>
            <a:pPr marL="342900" indent="-342900">
              <a:buFont typeface="Wingdings" panose="05000000000000000000" pitchFamily="2" charset="2"/>
              <a:buChar char="n"/>
            </a:pPr>
            <a:r>
              <a:rPr lang="zh-TW" altLang="en-US" b="1" u="sng" dirty="0" smtClean="0">
                <a:solidFill>
                  <a:srgbClr val="0000FF"/>
                </a:solidFill>
              </a:rPr>
              <a:t>行</a:t>
            </a:r>
            <a:r>
              <a:rPr lang="en-US" altLang="zh-TW" b="1" u="sng" dirty="0" smtClean="0">
                <a:solidFill>
                  <a:srgbClr val="0000FF"/>
                </a:solidFill>
              </a:rPr>
              <a:t>7</a:t>
            </a:r>
            <a:r>
              <a:rPr lang="zh-TW" altLang="en-US" dirty="0" smtClean="0"/>
              <a:t>的</a:t>
            </a:r>
            <a:r>
              <a:rPr lang="zh-TW" altLang="en-US" dirty="0"/>
              <a:t>外層</a:t>
            </a:r>
            <a:r>
              <a:rPr lang="en-US" altLang="zh-TW" dirty="0"/>
              <a:t>for</a:t>
            </a:r>
            <a:r>
              <a:rPr lang="zh-TW" altLang="en-US" dirty="0"/>
              <a:t>迴圈一</a:t>
            </a:r>
            <a:r>
              <a:rPr lang="zh-TW" altLang="en-US" dirty="0" smtClean="0"/>
              <a:t>共有</a:t>
            </a:r>
            <a:r>
              <a:rPr lang="en-US" altLang="zh-TW" dirty="0" smtClean="0"/>
              <a:t>m</a:t>
            </a:r>
            <a:r>
              <a:rPr lang="zh-TW" altLang="en-US" dirty="0" smtClean="0"/>
              <a:t>次</a:t>
            </a:r>
            <a:r>
              <a:rPr lang="zh-TW" altLang="en-US" dirty="0"/>
              <a:t>迭代</a:t>
            </a:r>
            <a:endParaRPr lang="en-US" altLang="zh-TW" dirty="0"/>
          </a:p>
          <a:p>
            <a:pPr marL="342900" indent="-342900">
              <a:buFont typeface="Wingdings" panose="05000000000000000000" pitchFamily="2" charset="2"/>
              <a:buChar char="n"/>
            </a:pPr>
            <a:r>
              <a:rPr lang="zh-TW" altLang="en-US" b="1" u="sng" dirty="0" smtClean="0">
                <a:solidFill>
                  <a:srgbClr val="0000FF"/>
                </a:solidFill>
              </a:rPr>
              <a:t>行</a:t>
            </a:r>
            <a:r>
              <a:rPr lang="en-US" altLang="zh-TW" b="1" u="sng" dirty="0" smtClean="0">
                <a:solidFill>
                  <a:srgbClr val="0000FF"/>
                </a:solidFill>
              </a:rPr>
              <a:t>8</a:t>
            </a:r>
            <a:r>
              <a:rPr lang="zh-TW" altLang="en-US" dirty="0" smtClean="0"/>
              <a:t>的</a:t>
            </a:r>
            <a:r>
              <a:rPr lang="zh-TW" altLang="en-US" dirty="0"/>
              <a:t>內層</a:t>
            </a:r>
            <a:r>
              <a:rPr lang="en-US" altLang="zh-TW" dirty="0"/>
              <a:t>for</a:t>
            </a:r>
            <a:r>
              <a:rPr lang="zh-TW" altLang="en-US" dirty="0"/>
              <a:t>迴圈一</a:t>
            </a:r>
            <a:r>
              <a:rPr lang="zh-TW" altLang="en-US" dirty="0" smtClean="0"/>
              <a:t>共有</a:t>
            </a:r>
            <a:r>
              <a:rPr lang="en-US" altLang="zh-TW" dirty="0" smtClean="0"/>
              <a:t>n</a:t>
            </a:r>
            <a:r>
              <a:rPr lang="zh-TW" altLang="en-US" dirty="0" smtClean="0"/>
              <a:t>次</a:t>
            </a:r>
            <a:r>
              <a:rPr lang="zh-TW" altLang="en-US" dirty="0"/>
              <a:t>迭代</a:t>
            </a:r>
            <a:endParaRPr lang="en-US" altLang="zh-TW" dirty="0"/>
          </a:p>
          <a:p>
            <a:pPr marL="342900" indent="-342900">
              <a:buFont typeface="Wingdings" panose="05000000000000000000" pitchFamily="2" charset="2"/>
              <a:buChar char="n"/>
            </a:pPr>
            <a:r>
              <a:rPr lang="zh-TW" altLang="en-US" b="1" u="sng" dirty="0" smtClean="0">
                <a:solidFill>
                  <a:srgbClr val="0000FF"/>
                </a:solidFill>
              </a:rPr>
              <a:t>行</a:t>
            </a:r>
            <a:r>
              <a:rPr lang="en-US" altLang="zh-TW" b="1" u="sng" dirty="0" smtClean="0">
                <a:solidFill>
                  <a:srgbClr val="0000FF"/>
                </a:solidFill>
              </a:rPr>
              <a:t>9-16</a:t>
            </a:r>
            <a:r>
              <a:rPr lang="zh-TW" altLang="en-US" dirty="0" smtClean="0"/>
              <a:t>的</a:t>
            </a:r>
            <a:r>
              <a:rPr lang="en-US" altLang="zh-TW" dirty="0" smtClean="0"/>
              <a:t>if</a:t>
            </a:r>
            <a:r>
              <a:rPr lang="zh-TW" altLang="en-US" dirty="0" smtClean="0"/>
              <a:t>敘述需要常數時間</a:t>
            </a:r>
            <a:endParaRPr lang="en-US" altLang="zh-TW" dirty="0" smtClean="0"/>
          </a:p>
          <a:p>
            <a:endParaRPr lang="en-US" altLang="zh-TW" dirty="0" smtClean="0"/>
          </a:p>
          <a:p>
            <a:r>
              <a:rPr lang="zh-TW" altLang="en-US" dirty="0" smtClean="0"/>
              <a:t>因此</a:t>
            </a:r>
            <a:r>
              <a:rPr lang="zh-TW" altLang="en-US" dirty="0">
                <a:solidFill>
                  <a:srgbClr val="0000FF"/>
                </a:solidFill>
              </a:rPr>
              <a:t>總時間複雜度</a:t>
            </a:r>
            <a:r>
              <a:rPr lang="zh-TW" altLang="en-US" dirty="0" smtClean="0"/>
              <a:t>為</a:t>
            </a:r>
            <a:r>
              <a:rPr lang="en-US" altLang="zh-TW" dirty="0" smtClean="0"/>
              <a:t>O(</a:t>
            </a:r>
            <a:r>
              <a:rPr lang="en-US" altLang="zh-TW" dirty="0" err="1" smtClean="0"/>
              <a:t>m</a:t>
            </a:r>
            <a:r>
              <a:rPr lang="en-US" altLang="zh-TW" dirty="0" err="1" smtClean="0">
                <a:sym typeface="Symbol"/>
              </a:rPr>
              <a:t></a:t>
            </a:r>
            <a:r>
              <a:rPr lang="en-US" altLang="zh-TW" dirty="0" err="1" smtClean="0"/>
              <a:t>n</a:t>
            </a:r>
            <a:r>
              <a:rPr lang="en-US" altLang="zh-TW" dirty="0" smtClean="0"/>
              <a:t>) </a:t>
            </a:r>
            <a:r>
              <a:rPr lang="zh-TW" altLang="en-US" dirty="0"/>
              <a:t>，而非暴力法的 </a:t>
            </a:r>
            <a:r>
              <a:rPr lang="en-US" altLang="zh-TW" dirty="0" smtClean="0"/>
              <a:t>O(2</a:t>
            </a:r>
            <a:r>
              <a:rPr lang="en-US" altLang="zh-TW" i="1" baseline="30000" dirty="0" smtClean="0"/>
              <a:t>m</a:t>
            </a:r>
            <a:r>
              <a:rPr lang="en-US" altLang="zh-TW" dirty="0" smtClean="0"/>
              <a:t>)</a:t>
            </a:r>
            <a:r>
              <a:rPr lang="zh-TW" altLang="en-US" dirty="0" smtClean="0"/>
              <a:t>或</a:t>
            </a:r>
            <a:r>
              <a:rPr lang="en-US" altLang="zh-TW" dirty="0" smtClean="0"/>
              <a:t> O(2</a:t>
            </a:r>
            <a:r>
              <a:rPr lang="en-US" altLang="zh-TW" i="1" baseline="30000" dirty="0" smtClean="0"/>
              <a:t>n</a:t>
            </a:r>
            <a:r>
              <a:rPr lang="en-US" altLang="zh-TW" dirty="0"/>
              <a:t>)</a:t>
            </a:r>
          </a:p>
        </p:txBody>
      </p:sp>
    </p:spTree>
    <p:extLst>
      <p:ext uri="{BB962C8B-B14F-4D97-AF65-F5344CB8AC3E}">
        <p14:creationId xmlns:p14="http://schemas.microsoft.com/office/powerpoint/2010/main" val="4169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zh-TW" altLang="en-US" dirty="0"/>
              <a:t>最長共同子序列演算法</a:t>
            </a:r>
            <a:r>
              <a:rPr lang="en-US" altLang="zh-TW" dirty="0"/>
              <a:t/>
            </a:r>
            <a:br>
              <a:rPr lang="en-US" altLang="zh-TW" dirty="0"/>
            </a:br>
            <a:r>
              <a:rPr lang="zh-TW" altLang="en-US" dirty="0" smtClean="0"/>
              <a:t>如何找出</a:t>
            </a:r>
            <a:r>
              <a:rPr lang="zh-TW" altLang="en-US" dirty="0"/>
              <a:t>最長共同子</a:t>
            </a:r>
            <a:r>
              <a:rPr lang="zh-TW" altLang="en-US" dirty="0" smtClean="0"/>
              <a:t>序列</a:t>
            </a:r>
            <a:endParaRPr lang="en-US" altLang="zh-TW" dirty="0" smtClean="0"/>
          </a:p>
        </p:txBody>
      </p:sp>
      <p:sp>
        <p:nvSpPr>
          <p:cNvPr id="52228" name="Rectangle 3"/>
          <p:cNvSpPr>
            <a:spLocks noGrp="1" noChangeArrowheads="1"/>
          </p:cNvSpPr>
          <p:nvPr>
            <p:ph type="body" idx="1"/>
          </p:nvPr>
        </p:nvSpPr>
        <p:spPr/>
        <p:txBody>
          <a:bodyPr/>
          <a:lstStyle/>
          <a:p>
            <a:pPr>
              <a:lnSpc>
                <a:spcPct val="90000"/>
              </a:lnSpc>
              <a:buFont typeface="Wingdings" pitchFamily="2" charset="2"/>
              <a:buNone/>
            </a:pPr>
            <a:r>
              <a:rPr lang="en-US" altLang="zh-TW" sz="2800" dirty="0" smtClean="0"/>
              <a:t>PRINT_LCS(</a:t>
            </a:r>
            <a:r>
              <a:rPr lang="en-US" altLang="zh-TW" sz="2800" i="1" dirty="0" smtClean="0"/>
              <a:t>b, X, </a:t>
            </a:r>
            <a:r>
              <a:rPr lang="en-US" altLang="zh-TW" sz="2800" i="1" dirty="0" err="1" smtClean="0"/>
              <a:t>i</a:t>
            </a:r>
            <a:r>
              <a:rPr lang="en-US" altLang="zh-TW" sz="2800" i="1" dirty="0" smtClean="0"/>
              <a:t>, j </a:t>
            </a:r>
            <a:r>
              <a:rPr lang="en-US" altLang="zh-TW" sz="2800" dirty="0" smtClean="0"/>
              <a:t>)</a:t>
            </a:r>
            <a:endParaRPr lang="en-US" altLang="zh-TW" sz="2800" dirty="0" smtClean="0">
              <a:latin typeface="Times New Roman" pitchFamily="18" charset="0"/>
            </a:endParaRPr>
          </a:p>
          <a:p>
            <a:pPr>
              <a:lnSpc>
                <a:spcPct val="90000"/>
              </a:lnSpc>
              <a:buNone/>
            </a:pPr>
            <a:r>
              <a:rPr lang="en-US" altLang="zh-TW" sz="2800" dirty="0" smtClean="0">
                <a:latin typeface="Times New Roman" pitchFamily="18" charset="0"/>
              </a:rPr>
              <a:t>1	</a:t>
            </a:r>
            <a:r>
              <a:rPr lang="en-US" altLang="zh-TW" sz="2800" b="1" dirty="0" smtClean="0">
                <a:latin typeface="Times New Roman" pitchFamily="18" charset="0"/>
              </a:rPr>
              <a:t>if</a:t>
            </a:r>
            <a:r>
              <a:rPr lang="en-US" altLang="zh-TW" sz="2800" dirty="0" smtClean="0">
                <a:latin typeface="Times New Roman" pitchFamily="18" charset="0"/>
              </a:rPr>
              <a:t> </a:t>
            </a:r>
            <a:r>
              <a:rPr lang="en-US" altLang="zh-TW" sz="2800" i="1" dirty="0" err="1" smtClean="0">
                <a:latin typeface="Times New Roman" pitchFamily="18" charset="0"/>
              </a:rPr>
              <a:t>i</a:t>
            </a:r>
            <a:r>
              <a:rPr lang="en-US" altLang="zh-TW" sz="2800" i="1" dirty="0" smtClean="0">
                <a:latin typeface="Times New Roman" pitchFamily="18" charset="0"/>
              </a:rPr>
              <a:t> = 0</a:t>
            </a:r>
            <a:r>
              <a:rPr lang="en-US" altLang="zh-TW" sz="2800" dirty="0" smtClean="0">
                <a:latin typeface="Times New Roman" pitchFamily="18" charset="0"/>
              </a:rPr>
              <a:t> </a:t>
            </a:r>
            <a:r>
              <a:rPr lang="en-US" altLang="zh-TW" sz="2800" b="1" dirty="0" smtClean="0">
                <a:latin typeface="Times New Roman" pitchFamily="18" charset="0"/>
              </a:rPr>
              <a:t>or</a:t>
            </a:r>
            <a:r>
              <a:rPr lang="en-US" altLang="zh-TW" sz="2800" dirty="0" smtClean="0">
                <a:latin typeface="Times New Roman" pitchFamily="18" charset="0"/>
              </a:rPr>
              <a:t> </a:t>
            </a:r>
            <a:r>
              <a:rPr lang="en-US" altLang="zh-TW" sz="2800" i="1" dirty="0" smtClean="0">
                <a:latin typeface="Times New Roman" pitchFamily="18" charset="0"/>
              </a:rPr>
              <a:t>j = 0</a:t>
            </a:r>
            <a:r>
              <a:rPr lang="zh-TW" altLang="en-US" sz="2800" i="1" dirty="0" smtClean="0">
                <a:latin typeface="Times New Roman" pitchFamily="18" charset="0"/>
              </a:rPr>
              <a:t> </a:t>
            </a:r>
            <a:r>
              <a:rPr lang="en-US" altLang="zh-TW" sz="2800" b="1" dirty="0" smtClean="0">
                <a:latin typeface="Times New Roman" pitchFamily="18" charset="0"/>
              </a:rPr>
              <a:t>then </a:t>
            </a:r>
            <a:endParaRPr lang="en-US" altLang="zh-TW" sz="2800" dirty="0" smtClean="0">
              <a:latin typeface="Times New Roman" pitchFamily="18" charset="0"/>
            </a:endParaRPr>
          </a:p>
          <a:p>
            <a:pPr>
              <a:lnSpc>
                <a:spcPct val="90000"/>
              </a:lnSpc>
              <a:buFont typeface="Wingdings" pitchFamily="2" charset="2"/>
              <a:buNone/>
            </a:pPr>
            <a:r>
              <a:rPr lang="en-US" altLang="zh-TW" sz="2800" dirty="0" smtClean="0">
                <a:latin typeface="Times New Roman" pitchFamily="18" charset="0"/>
              </a:rPr>
              <a:t>2	</a:t>
            </a:r>
            <a:r>
              <a:rPr lang="zh-TW" altLang="en-US" sz="2800" dirty="0" smtClean="0">
                <a:latin typeface="Times New Roman" pitchFamily="18" charset="0"/>
              </a:rPr>
              <a:t>    </a:t>
            </a:r>
            <a:r>
              <a:rPr lang="en-US" altLang="zh-TW" sz="2800" b="1" dirty="0" smtClean="0">
                <a:latin typeface="Times New Roman" pitchFamily="18" charset="0"/>
              </a:rPr>
              <a:t>return</a:t>
            </a:r>
            <a:endParaRPr lang="en-US" altLang="zh-TW" sz="2800" dirty="0" smtClean="0">
              <a:latin typeface="Times New Roman" pitchFamily="18" charset="0"/>
            </a:endParaRPr>
          </a:p>
          <a:p>
            <a:pPr>
              <a:lnSpc>
                <a:spcPct val="90000"/>
              </a:lnSpc>
              <a:buNone/>
            </a:pPr>
            <a:r>
              <a:rPr lang="en-US" altLang="zh-TW" sz="2800" dirty="0" smtClean="0">
                <a:latin typeface="Times New Roman" pitchFamily="18" charset="0"/>
              </a:rPr>
              <a:t>3	</a:t>
            </a:r>
            <a:r>
              <a:rPr lang="en-US" altLang="zh-TW" sz="2800" b="1" dirty="0" smtClean="0">
                <a:latin typeface="Times New Roman" pitchFamily="18" charset="0"/>
              </a:rPr>
              <a:t>if</a:t>
            </a:r>
            <a:r>
              <a:rPr lang="en-US" altLang="zh-TW" sz="2800" dirty="0" smtClean="0">
                <a:latin typeface="Times New Roman" pitchFamily="18" charset="0"/>
              </a:rPr>
              <a:t> </a:t>
            </a:r>
            <a:r>
              <a:rPr lang="en-US" altLang="zh-TW" sz="2800" i="1" dirty="0" smtClean="0">
                <a:latin typeface="Times New Roman" pitchFamily="18" charset="0"/>
              </a:rPr>
              <a:t>b</a:t>
            </a:r>
            <a:r>
              <a:rPr lang="en-US" altLang="zh-TW" sz="2800" dirty="0" smtClean="0">
                <a:latin typeface="Times New Roman" pitchFamily="18" charset="0"/>
              </a:rPr>
              <a:t>[</a:t>
            </a:r>
            <a:r>
              <a:rPr lang="en-US" altLang="zh-TW" sz="2800" i="1" dirty="0" err="1" smtClean="0">
                <a:latin typeface="Times New Roman" pitchFamily="18" charset="0"/>
              </a:rPr>
              <a:t>i</a:t>
            </a:r>
            <a:r>
              <a:rPr lang="en-US" altLang="zh-TW" sz="2800" i="1" dirty="0" smtClean="0">
                <a:latin typeface="Times New Roman" pitchFamily="18" charset="0"/>
              </a:rPr>
              <a:t>, j</a:t>
            </a:r>
            <a:r>
              <a:rPr lang="en-US" altLang="zh-TW" sz="2800" dirty="0" smtClean="0">
                <a:latin typeface="Times New Roman" pitchFamily="18" charset="0"/>
              </a:rPr>
              <a:t>] = “</a:t>
            </a:r>
            <a:r>
              <a:rPr lang="en-US" altLang="zh-TW" sz="2800" dirty="0" smtClean="0">
                <a:latin typeface="Times New Roman" pitchFamily="18" charset="0"/>
                <a:sym typeface="Wingdings" pitchFamily="2" charset="2"/>
              </a:rPr>
              <a:t>”</a:t>
            </a:r>
            <a:r>
              <a:rPr lang="en-US" altLang="zh-TW" sz="2800" b="1" dirty="0">
                <a:latin typeface="Times New Roman" pitchFamily="18" charset="0"/>
              </a:rPr>
              <a:t> then</a:t>
            </a:r>
            <a:r>
              <a:rPr lang="en-US" altLang="zh-TW" sz="2800" dirty="0">
                <a:latin typeface="Times New Roman" pitchFamily="18" charset="0"/>
              </a:rPr>
              <a:t> </a:t>
            </a:r>
            <a:endParaRPr lang="en-US" altLang="zh-TW" sz="2800" dirty="0" smtClean="0">
              <a:latin typeface="Times New Roman" pitchFamily="18" charset="0"/>
            </a:endParaRPr>
          </a:p>
          <a:p>
            <a:pPr>
              <a:lnSpc>
                <a:spcPct val="90000"/>
              </a:lnSpc>
              <a:buFont typeface="Wingdings" pitchFamily="2" charset="2"/>
              <a:buNone/>
            </a:pPr>
            <a:r>
              <a:rPr lang="en-US" altLang="zh-TW" sz="2800" dirty="0" smtClean="0">
                <a:latin typeface="Times New Roman" pitchFamily="18" charset="0"/>
              </a:rPr>
              <a:t>4	</a:t>
            </a:r>
            <a:r>
              <a:rPr lang="zh-TW" altLang="en-US" sz="2800" dirty="0" smtClean="0">
                <a:latin typeface="Times New Roman" pitchFamily="18" charset="0"/>
              </a:rPr>
              <a:t>    </a:t>
            </a:r>
            <a:r>
              <a:rPr lang="en-US" altLang="zh-TW" sz="2800" dirty="0" smtClean="0">
                <a:latin typeface="Times New Roman" pitchFamily="18" charset="0"/>
              </a:rPr>
              <a:t>PRINT_LCS(</a:t>
            </a:r>
            <a:r>
              <a:rPr lang="en-US" altLang="zh-TW" sz="2800" i="1" dirty="0" smtClean="0">
                <a:latin typeface="Times New Roman" pitchFamily="18" charset="0"/>
              </a:rPr>
              <a:t>b, X, i-1, j-1</a:t>
            </a:r>
            <a:r>
              <a:rPr lang="en-US" altLang="zh-TW" sz="2800" dirty="0" smtClean="0">
                <a:latin typeface="Times New Roman" pitchFamily="18" charset="0"/>
              </a:rPr>
              <a:t>)</a:t>
            </a:r>
          </a:p>
          <a:p>
            <a:pPr>
              <a:lnSpc>
                <a:spcPct val="90000"/>
              </a:lnSpc>
              <a:buFont typeface="Wingdings" pitchFamily="2" charset="2"/>
              <a:buNone/>
            </a:pPr>
            <a:r>
              <a:rPr lang="en-US" altLang="zh-TW" sz="2800" dirty="0" smtClean="0">
                <a:latin typeface="Times New Roman" pitchFamily="18" charset="0"/>
              </a:rPr>
              <a:t>5	   </a:t>
            </a:r>
            <a:r>
              <a:rPr lang="zh-TW" altLang="en-US" sz="2800" dirty="0" smtClean="0">
                <a:latin typeface="Times New Roman" pitchFamily="18" charset="0"/>
              </a:rPr>
              <a:t> </a:t>
            </a:r>
            <a:r>
              <a:rPr lang="en-US" altLang="zh-TW" sz="2800" dirty="0" smtClean="0">
                <a:latin typeface="Times New Roman" pitchFamily="18" charset="0"/>
              </a:rPr>
              <a:t>print </a:t>
            </a:r>
            <a:r>
              <a:rPr lang="en-US" altLang="zh-TW" sz="2800" i="1" dirty="0" smtClean="0">
                <a:latin typeface="Times New Roman" pitchFamily="18" charset="0"/>
              </a:rPr>
              <a:t>x</a:t>
            </a:r>
            <a:r>
              <a:rPr lang="en-US" altLang="zh-TW" sz="2800" i="1" baseline="-25000" dirty="0" smtClean="0">
                <a:latin typeface="Times New Roman" pitchFamily="18" charset="0"/>
              </a:rPr>
              <a:t>i</a:t>
            </a:r>
          </a:p>
          <a:p>
            <a:pPr>
              <a:lnSpc>
                <a:spcPct val="90000"/>
              </a:lnSpc>
              <a:buNone/>
            </a:pPr>
            <a:r>
              <a:rPr lang="en-US" altLang="zh-TW" sz="2800" dirty="0" smtClean="0">
                <a:latin typeface="Times New Roman" pitchFamily="18" charset="0"/>
              </a:rPr>
              <a:t>6	</a:t>
            </a:r>
            <a:r>
              <a:rPr lang="en-US" altLang="zh-TW" sz="2800" b="1" dirty="0" smtClean="0">
                <a:latin typeface="Times New Roman" pitchFamily="18" charset="0"/>
              </a:rPr>
              <a:t>else if</a:t>
            </a:r>
            <a:r>
              <a:rPr lang="en-US" altLang="zh-TW" sz="2800" dirty="0" smtClean="0">
                <a:latin typeface="Times New Roman" pitchFamily="18" charset="0"/>
              </a:rPr>
              <a:t> </a:t>
            </a:r>
            <a:r>
              <a:rPr lang="en-US" altLang="zh-TW" sz="2800" i="1" dirty="0" smtClean="0">
                <a:latin typeface="Times New Roman" pitchFamily="18" charset="0"/>
              </a:rPr>
              <a:t>b</a:t>
            </a:r>
            <a:r>
              <a:rPr lang="en-US" altLang="zh-TW" sz="2800" dirty="0" smtClean="0">
                <a:latin typeface="Times New Roman" pitchFamily="18" charset="0"/>
              </a:rPr>
              <a:t>[</a:t>
            </a:r>
            <a:r>
              <a:rPr lang="en-US" altLang="zh-TW" sz="2800" i="1" dirty="0" err="1" smtClean="0">
                <a:latin typeface="Times New Roman" pitchFamily="18" charset="0"/>
              </a:rPr>
              <a:t>i</a:t>
            </a:r>
            <a:r>
              <a:rPr lang="en-US" altLang="zh-TW" sz="2800" i="1" dirty="0" smtClean="0">
                <a:latin typeface="Times New Roman" pitchFamily="18" charset="0"/>
              </a:rPr>
              <a:t>, j</a:t>
            </a:r>
            <a:r>
              <a:rPr lang="en-US" altLang="zh-TW" sz="2800" dirty="0" smtClean="0">
                <a:latin typeface="Times New Roman" pitchFamily="18" charset="0"/>
              </a:rPr>
              <a:t>] = “</a:t>
            </a:r>
            <a:r>
              <a:rPr lang="en-US" altLang="zh-TW" sz="2800" dirty="0" smtClean="0">
                <a:latin typeface="Times New Roman" pitchFamily="18" charset="0"/>
                <a:sym typeface="Wingdings" pitchFamily="2" charset="2"/>
              </a:rPr>
              <a:t>”</a:t>
            </a:r>
            <a:r>
              <a:rPr lang="en-US" altLang="zh-TW" sz="2800" b="1" dirty="0">
                <a:latin typeface="Times New Roman" pitchFamily="18" charset="0"/>
              </a:rPr>
              <a:t> then</a:t>
            </a:r>
            <a:r>
              <a:rPr lang="en-US" altLang="zh-TW" sz="2800" dirty="0">
                <a:latin typeface="Times New Roman" pitchFamily="18" charset="0"/>
              </a:rPr>
              <a:t> </a:t>
            </a:r>
            <a:endParaRPr lang="en-US" altLang="zh-TW" sz="2800" dirty="0" smtClean="0">
              <a:latin typeface="Times New Roman" pitchFamily="18" charset="0"/>
            </a:endParaRPr>
          </a:p>
          <a:p>
            <a:pPr>
              <a:lnSpc>
                <a:spcPct val="90000"/>
              </a:lnSpc>
              <a:buFont typeface="Wingdings" pitchFamily="2" charset="2"/>
              <a:buNone/>
            </a:pPr>
            <a:r>
              <a:rPr lang="en-US" altLang="zh-TW" sz="2800" dirty="0" smtClean="0">
                <a:latin typeface="Times New Roman" pitchFamily="18" charset="0"/>
              </a:rPr>
              <a:t>7	</a:t>
            </a:r>
            <a:r>
              <a:rPr lang="zh-TW" altLang="en-US" sz="2800" dirty="0" smtClean="0">
                <a:latin typeface="Times New Roman" pitchFamily="18" charset="0"/>
              </a:rPr>
              <a:t>    </a:t>
            </a:r>
            <a:r>
              <a:rPr lang="en-US" altLang="zh-TW" sz="2800" dirty="0" smtClean="0">
                <a:latin typeface="Times New Roman" pitchFamily="18" charset="0"/>
              </a:rPr>
              <a:t>PRINT_LCS(</a:t>
            </a:r>
            <a:r>
              <a:rPr lang="en-US" altLang="zh-TW" sz="2800" i="1" dirty="0" smtClean="0">
                <a:latin typeface="Times New Roman" pitchFamily="18" charset="0"/>
              </a:rPr>
              <a:t>b, X, i-1, j</a:t>
            </a:r>
            <a:r>
              <a:rPr lang="en-US" altLang="zh-TW" sz="2800" dirty="0" smtClean="0">
                <a:latin typeface="Times New Roman" pitchFamily="18" charset="0"/>
              </a:rPr>
              <a:t>)</a:t>
            </a:r>
          </a:p>
          <a:p>
            <a:pPr>
              <a:lnSpc>
                <a:spcPct val="90000"/>
              </a:lnSpc>
              <a:buFont typeface="Wingdings" pitchFamily="2" charset="2"/>
              <a:buNone/>
            </a:pPr>
            <a:r>
              <a:rPr lang="en-US" altLang="zh-TW" sz="2800" dirty="0" smtClean="0">
                <a:latin typeface="Times New Roman" pitchFamily="18" charset="0"/>
              </a:rPr>
              <a:t>8	</a:t>
            </a:r>
            <a:r>
              <a:rPr lang="en-US" altLang="zh-TW" sz="2800" b="1" dirty="0" smtClean="0">
                <a:latin typeface="Times New Roman" pitchFamily="18" charset="0"/>
              </a:rPr>
              <a:t>else</a:t>
            </a:r>
            <a:r>
              <a:rPr lang="en-US" altLang="zh-TW" sz="2800" dirty="0" smtClean="0">
                <a:latin typeface="Times New Roman" pitchFamily="18" charset="0"/>
              </a:rPr>
              <a:t> PRINT_LCS(</a:t>
            </a:r>
            <a:r>
              <a:rPr lang="en-US" altLang="zh-TW" sz="2800" i="1" dirty="0" smtClean="0">
                <a:latin typeface="Times New Roman" pitchFamily="18" charset="0"/>
              </a:rPr>
              <a:t>b, X, </a:t>
            </a:r>
            <a:r>
              <a:rPr lang="en-US" altLang="zh-TW" sz="2800" i="1" dirty="0" err="1" smtClean="0">
                <a:latin typeface="Times New Roman" pitchFamily="18" charset="0"/>
              </a:rPr>
              <a:t>i</a:t>
            </a:r>
            <a:r>
              <a:rPr lang="en-US" altLang="zh-TW" sz="2800" i="1" dirty="0" smtClean="0">
                <a:latin typeface="Times New Roman" pitchFamily="18" charset="0"/>
              </a:rPr>
              <a:t>, j-1</a:t>
            </a:r>
            <a:r>
              <a:rPr lang="en-US" altLang="zh-TW" sz="2800" dirty="0" smtClean="0">
                <a:latin typeface="Times New Roman" pitchFamily="18" charset="0"/>
              </a:rPr>
              <a:t>)</a:t>
            </a:r>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TW" altLang="en-US"/>
          </a:p>
        </p:txBody>
      </p:sp>
      <p:sp>
        <p:nvSpPr>
          <p:cNvPr id="72710" name="Rectangle 6"/>
          <p:cNvSpPr>
            <a:spLocks noChangeArrowheads="1"/>
          </p:cNvSpPr>
          <p:nvPr/>
        </p:nvSpPr>
        <p:spPr bwMode="auto">
          <a:xfrm>
            <a:off x="4859338" y="2779247"/>
            <a:ext cx="3510898" cy="523220"/>
          </a:xfrm>
          <a:prstGeom prst="rect">
            <a:avLst/>
          </a:prstGeom>
          <a:noFill/>
          <a:ln w="9525">
            <a:noFill/>
            <a:miter lim="800000"/>
            <a:headEnd/>
            <a:tailEnd/>
          </a:ln>
          <a:effectLst/>
        </p:spPr>
        <p:txBody>
          <a:bodyPr wrap="none" anchor="ctr">
            <a:spAutoFit/>
          </a:bodyPr>
          <a:lstStyle/>
          <a:p>
            <a:pPr>
              <a:tabLst>
                <a:tab pos="228600" algn="l"/>
                <a:tab pos="342900" algn="l"/>
                <a:tab pos="4457700" algn="l"/>
              </a:tabLst>
              <a:defRPr/>
            </a:pPr>
            <a:r>
              <a:rPr lang="zh-TW" altLang="en-US" sz="2800" dirty="0" smtClean="0">
                <a:solidFill>
                  <a:schemeClr val="hlink"/>
                </a:solidFill>
                <a:effectLst>
                  <a:outerShdw blurRad="38100" dist="38100" dir="2700000" algn="tl">
                    <a:srgbClr val="C0C0C0"/>
                  </a:outerShdw>
                </a:effectLst>
              </a:rPr>
              <a:t>時間複雜度</a:t>
            </a:r>
            <a:r>
              <a:rPr lang="en-US" altLang="zh-TW" sz="2800" dirty="0" smtClean="0">
                <a:solidFill>
                  <a:schemeClr val="hlink"/>
                </a:solidFill>
                <a:effectLst>
                  <a:outerShdw blurRad="38100" dist="38100" dir="2700000" algn="tl">
                    <a:srgbClr val="C0C0C0"/>
                  </a:outerShdw>
                </a:effectLst>
              </a:rPr>
              <a:t>: </a:t>
            </a:r>
            <a:r>
              <a:rPr lang="en-US" altLang="zh-TW" sz="2800" dirty="0">
                <a:solidFill>
                  <a:schemeClr val="hlink"/>
                </a:solidFill>
                <a:effectLst>
                  <a:outerShdw blurRad="38100" dist="38100" dir="2700000" algn="tl">
                    <a:srgbClr val="C0C0C0"/>
                  </a:outerShdw>
                </a:effectLst>
              </a:rPr>
              <a:t>O(</a:t>
            </a:r>
            <a:r>
              <a:rPr lang="en-US" altLang="zh-TW" sz="2800" i="1" dirty="0" err="1">
                <a:solidFill>
                  <a:schemeClr val="hlink"/>
                </a:solidFill>
                <a:effectLst>
                  <a:outerShdw blurRad="38100" dist="38100" dir="2700000" algn="tl">
                    <a:srgbClr val="C0C0C0"/>
                  </a:outerShdw>
                </a:effectLst>
              </a:rPr>
              <a:t>m+n</a:t>
            </a:r>
            <a:r>
              <a:rPr lang="en-US" altLang="zh-TW" sz="2800" dirty="0">
                <a:solidFill>
                  <a:schemeClr val="hlink"/>
                </a:solidFill>
                <a:effectLst>
                  <a:outerShdw blurRad="38100" dist="38100" dir="2700000" algn="tl">
                    <a:srgbClr val="C0C0C0"/>
                  </a:outerShdw>
                </a:effectLst>
              </a:rPr>
              <a:t>)</a:t>
            </a:r>
          </a:p>
        </p:txBody>
      </p:sp>
      <p:sp>
        <p:nvSpPr>
          <p:cNvPr id="52231" name="Text Box 7"/>
          <p:cNvSpPr txBox="1">
            <a:spLocks noChangeArrowheads="1"/>
          </p:cNvSpPr>
          <p:nvPr/>
        </p:nvSpPr>
        <p:spPr bwMode="auto">
          <a:xfrm>
            <a:off x="35496" y="6203950"/>
            <a:ext cx="9065302" cy="523220"/>
          </a:xfrm>
          <a:prstGeom prst="rect">
            <a:avLst/>
          </a:prstGeom>
          <a:noFill/>
          <a:ln w="9525">
            <a:noFill/>
            <a:miter lim="800000"/>
            <a:headEnd/>
            <a:tailEnd/>
          </a:ln>
        </p:spPr>
        <p:txBody>
          <a:bodyPr wrap="none">
            <a:spAutoFit/>
          </a:bodyPr>
          <a:lstStyle/>
          <a:p>
            <a:r>
              <a:rPr lang="zh-TW" altLang="en-US" sz="2800" dirty="0" smtClean="0">
                <a:solidFill>
                  <a:schemeClr val="hlink"/>
                </a:solidFill>
                <a:latin typeface="Arial Narrow" pitchFamily="34" charset="0"/>
              </a:rPr>
              <a:t>藉由呼叫</a:t>
            </a:r>
            <a:r>
              <a:rPr lang="en-US" altLang="zh-TW" sz="2800" dirty="0" smtClean="0">
                <a:solidFill>
                  <a:schemeClr val="hlink"/>
                </a:solidFill>
                <a:latin typeface="Arial Narrow" pitchFamily="34" charset="0"/>
              </a:rPr>
              <a:t>PRINT_LCS(b</a:t>
            </a:r>
            <a:r>
              <a:rPr lang="en-US" altLang="zh-TW" sz="2800" dirty="0">
                <a:solidFill>
                  <a:schemeClr val="hlink"/>
                </a:solidFill>
                <a:latin typeface="Arial Narrow" pitchFamily="34" charset="0"/>
              </a:rPr>
              <a:t>, X, length[X], length[Y</a:t>
            </a:r>
            <a:r>
              <a:rPr lang="en-US" altLang="zh-TW" sz="2800" dirty="0" smtClean="0">
                <a:solidFill>
                  <a:schemeClr val="hlink"/>
                </a:solidFill>
                <a:latin typeface="Arial Narrow" pitchFamily="34" charset="0"/>
              </a:rPr>
              <a:t>])</a:t>
            </a:r>
            <a:r>
              <a:rPr lang="zh-TW" altLang="en-US" sz="2800" dirty="0" smtClean="0">
                <a:solidFill>
                  <a:schemeClr val="hlink"/>
                </a:solidFill>
                <a:latin typeface="Arial Narrow" pitchFamily="34" charset="0"/>
              </a:rPr>
              <a:t>函數來印出</a:t>
            </a:r>
            <a:r>
              <a:rPr lang="en-US" altLang="zh-TW" sz="2800" dirty="0" smtClean="0">
                <a:solidFill>
                  <a:schemeClr val="hlink"/>
                </a:solidFill>
                <a:latin typeface="Arial Narrow" pitchFamily="34" charset="0"/>
              </a:rPr>
              <a:t> </a:t>
            </a:r>
            <a:r>
              <a:rPr lang="en-US" altLang="zh-TW" sz="2800" dirty="0">
                <a:solidFill>
                  <a:schemeClr val="hlink"/>
                </a:solidFill>
                <a:latin typeface="Arial Narrow" pitchFamily="34" charset="0"/>
              </a:rPr>
              <a:t>LCS</a:t>
            </a:r>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23</a:t>
            </a:fld>
            <a:endParaRPr lang="en-US" altLang="zh-TW"/>
          </a:p>
        </p:txBody>
      </p:sp>
    </p:spTree>
    <p:extLst>
      <p:ext uri="{BB962C8B-B14F-4D97-AF65-F5344CB8AC3E}">
        <p14:creationId xmlns:p14="http://schemas.microsoft.com/office/powerpoint/2010/main" val="2294182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p:txBody>
          <a:bodyPr/>
          <a:lstStyle/>
          <a:p>
            <a:endParaRPr lang="zh-TW" altLang="en-US" smtClean="0"/>
          </a:p>
        </p:txBody>
      </p:sp>
      <p:sp>
        <p:nvSpPr>
          <p:cNvPr id="4099" name="內容版面配置區 2"/>
          <p:cNvSpPr>
            <a:spLocks noGrp="1"/>
          </p:cNvSpPr>
          <p:nvPr>
            <p:ph idx="1"/>
          </p:nvPr>
        </p:nvSpPr>
        <p:spPr>
          <a:xfrm>
            <a:off x="971600" y="2636911"/>
            <a:ext cx="7983488" cy="3495601"/>
          </a:xfrm>
        </p:spPr>
        <p:txBody>
          <a:bodyPr/>
          <a:lstStyle/>
          <a:p>
            <a:pPr marL="0" indent="0">
              <a:buNone/>
            </a:pPr>
            <a:r>
              <a:rPr lang="en-US" altLang="zh-TW" sz="4400" b="1" dirty="0" smtClean="0"/>
              <a:t>  </a:t>
            </a:r>
            <a:r>
              <a:rPr lang="en-US" altLang="zh-TW" sz="4400" b="1" dirty="0"/>
              <a:t/>
            </a:r>
            <a:br>
              <a:rPr lang="en-US" altLang="zh-TW" sz="4400" b="1" dirty="0"/>
            </a:br>
            <a:r>
              <a:rPr lang="zh-TW" altLang="zh-TW" sz="4400" dirty="0"/>
              <a:t>最小編輯</a:t>
            </a:r>
            <a:r>
              <a:rPr lang="zh-TW" altLang="zh-TW" sz="4400" dirty="0" smtClean="0"/>
              <a:t>成本</a:t>
            </a:r>
            <a:r>
              <a:rPr lang="zh-TW" altLang="en-US" sz="4400" b="1" dirty="0" smtClean="0"/>
              <a:t>演算法</a:t>
            </a:r>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24</a:t>
            </a:fld>
            <a:endParaRPr lang="en-US" altLang="zh-TW"/>
          </a:p>
        </p:txBody>
      </p:sp>
    </p:spTree>
    <p:extLst>
      <p:ext uri="{BB962C8B-B14F-4D97-AF65-F5344CB8AC3E}">
        <p14:creationId xmlns:p14="http://schemas.microsoft.com/office/powerpoint/2010/main" val="2196113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t>最小</a:t>
            </a:r>
            <a:r>
              <a:rPr lang="zh-TW" altLang="zh-TW" dirty="0"/>
              <a:t>編輯</a:t>
            </a:r>
            <a:r>
              <a:rPr lang="zh-TW" altLang="zh-TW" dirty="0" smtClean="0"/>
              <a:t>成本 </a:t>
            </a:r>
            <a:r>
              <a:rPr lang="en-US" altLang="zh-TW" dirty="0" smtClean="0"/>
              <a:t>(</a:t>
            </a:r>
            <a:r>
              <a:rPr lang="en-US" altLang="zh-TW" dirty="0"/>
              <a:t>Minimum Edit Cost, MEC)</a:t>
            </a:r>
            <a:r>
              <a:rPr lang="zh-TW" altLang="zh-TW" dirty="0"/>
              <a:t>問題</a:t>
            </a:r>
            <a:endParaRPr lang="zh-TW" altLang="en-US" dirty="0"/>
          </a:p>
        </p:txBody>
      </p:sp>
      <p:sp>
        <p:nvSpPr>
          <p:cNvPr id="3" name="內容版面配置區 2"/>
          <p:cNvSpPr>
            <a:spLocks noGrp="1"/>
          </p:cNvSpPr>
          <p:nvPr>
            <p:ph idx="1"/>
          </p:nvPr>
        </p:nvSpPr>
        <p:spPr>
          <a:xfrm>
            <a:off x="0" y="1988840"/>
            <a:ext cx="9144000" cy="4114800"/>
          </a:xfrm>
        </p:spPr>
        <p:txBody>
          <a:bodyPr/>
          <a:lstStyle/>
          <a:p>
            <a:pPr lvl="0"/>
            <a:r>
              <a:rPr lang="zh-TW" altLang="en-US" dirty="0">
                <a:latin typeface="Times New Roman" panose="02020603050405020304" pitchFamily="18" charset="0"/>
                <a:cs typeface="Times New Roman" panose="02020603050405020304" pitchFamily="18" charset="0"/>
              </a:rPr>
              <a:t>也</a:t>
            </a:r>
            <a:r>
              <a:rPr lang="zh-TW" altLang="en-US" dirty="0" smtClean="0">
                <a:latin typeface="Times New Roman" panose="02020603050405020304" pitchFamily="18" charset="0"/>
                <a:cs typeface="Times New Roman" panose="02020603050405020304" pitchFamily="18" charset="0"/>
              </a:rPr>
              <a:t>稱為</a:t>
            </a:r>
            <a:r>
              <a:rPr lang="zh-TW" altLang="zh-TW" dirty="0"/>
              <a:t>最小</a:t>
            </a:r>
            <a:r>
              <a:rPr lang="zh-TW" altLang="zh-TW" dirty="0" smtClean="0"/>
              <a:t>編輯</a:t>
            </a:r>
            <a:r>
              <a:rPr lang="zh-TW" altLang="en-US" dirty="0" smtClean="0"/>
              <a:t>距離</a:t>
            </a:r>
            <a:r>
              <a:rPr lang="zh-TW" altLang="zh-TW" dirty="0" smtClean="0"/>
              <a:t> </a:t>
            </a:r>
            <a:r>
              <a:rPr lang="en-US" altLang="zh-TW" dirty="0"/>
              <a:t>(Minimum Edit </a:t>
            </a:r>
            <a:r>
              <a:rPr lang="en-US" altLang="zh-TW" dirty="0" smtClean="0"/>
              <a:t>Distance, MED)</a:t>
            </a:r>
            <a:r>
              <a:rPr lang="zh-TW" altLang="zh-TW" dirty="0" smtClean="0"/>
              <a:t>問題</a:t>
            </a:r>
            <a:endParaRPr lang="en-US" altLang="zh-TW" dirty="0" smtClean="0"/>
          </a:p>
          <a:p>
            <a:pPr lvl="0"/>
            <a:r>
              <a:rPr lang="zh-TW" altLang="zh-TW" dirty="0" smtClean="0">
                <a:latin typeface="Times New Roman" panose="02020603050405020304" pitchFamily="18" charset="0"/>
                <a:cs typeface="Times New Roman" panose="02020603050405020304" pitchFamily="18" charset="0"/>
              </a:rPr>
              <a:t>給</a:t>
            </a:r>
            <a:r>
              <a:rPr lang="zh-TW" altLang="zh-TW" dirty="0">
                <a:latin typeface="Times New Roman" panose="02020603050405020304" pitchFamily="18" charset="0"/>
                <a:cs typeface="Times New Roman" panose="02020603050405020304" pitchFamily="18" charset="0"/>
              </a:rPr>
              <a:t>定字串</a:t>
            </a:r>
            <a:r>
              <a:rPr lang="en-US" altLang="zh-TW" i="1" dirty="0">
                <a:latin typeface="Times New Roman" panose="02020603050405020304" pitchFamily="18" charset="0"/>
                <a:cs typeface="Times New Roman" panose="02020603050405020304" pitchFamily="18" charset="0"/>
              </a:rPr>
              <a:t>A</a:t>
            </a:r>
            <a:r>
              <a:rPr lang="en-US" altLang="zh-TW" dirty="0">
                <a:latin typeface="Times New Roman" panose="02020603050405020304" pitchFamily="18" charset="0"/>
                <a:cs typeface="Times New Roman" panose="02020603050405020304" pitchFamily="18" charset="0"/>
              </a:rPr>
              <a:t>=</a:t>
            </a:r>
            <a:r>
              <a:rPr lang="en-US" altLang="zh-TW" i="1" dirty="0">
                <a:latin typeface="Times New Roman" panose="02020603050405020304" pitchFamily="18" charset="0"/>
                <a:cs typeface="Times New Roman" panose="02020603050405020304" pitchFamily="18" charset="0"/>
              </a:rPr>
              <a:t>a</a:t>
            </a:r>
            <a:r>
              <a:rPr lang="en-US" altLang="zh-TW" baseline="-25000" dirty="0">
                <a:latin typeface="Times New Roman" panose="02020603050405020304" pitchFamily="18" charset="0"/>
                <a:cs typeface="Times New Roman" panose="02020603050405020304" pitchFamily="18" charset="0"/>
              </a:rPr>
              <a:t>1</a:t>
            </a:r>
            <a:r>
              <a:rPr lang="en-US" altLang="zh-TW" i="1" dirty="0">
                <a:latin typeface="Times New Roman" panose="02020603050405020304" pitchFamily="18" charset="0"/>
                <a:cs typeface="Times New Roman" panose="02020603050405020304" pitchFamily="18" charset="0"/>
              </a:rPr>
              <a:t>a</a:t>
            </a:r>
            <a:r>
              <a:rPr lang="en-US" altLang="zh-TW" baseline="-25000" dirty="0">
                <a:latin typeface="Times New Roman" panose="02020603050405020304" pitchFamily="18" charset="0"/>
                <a:cs typeface="Times New Roman" panose="02020603050405020304" pitchFamily="18" charset="0"/>
              </a:rPr>
              <a:t>2</a:t>
            </a:r>
            <a:r>
              <a:rPr lang="en-US" altLang="zh-TW" dirty="0">
                <a:latin typeface="Times New Roman" panose="02020603050405020304" pitchFamily="18" charset="0"/>
                <a:cs typeface="Times New Roman" panose="02020603050405020304" pitchFamily="18" charset="0"/>
              </a:rPr>
              <a:t>…</a:t>
            </a:r>
            <a:r>
              <a:rPr lang="en-US" altLang="zh-TW" i="1" dirty="0">
                <a:latin typeface="Times New Roman" panose="02020603050405020304" pitchFamily="18" charset="0"/>
                <a:cs typeface="Times New Roman" panose="02020603050405020304" pitchFamily="18" charset="0"/>
              </a:rPr>
              <a:t>a</a:t>
            </a:r>
            <a:r>
              <a:rPr lang="en-US" altLang="zh-TW" i="1" baseline="-25000" dirty="0">
                <a:latin typeface="Times New Roman" panose="02020603050405020304" pitchFamily="18" charset="0"/>
                <a:cs typeface="Times New Roman" panose="02020603050405020304" pitchFamily="18" charset="0"/>
              </a:rPr>
              <a:t>m</a:t>
            </a:r>
            <a:r>
              <a:rPr lang="zh-TW" altLang="zh-TW" dirty="0">
                <a:latin typeface="Times New Roman" panose="02020603050405020304" pitchFamily="18" charset="0"/>
                <a:cs typeface="Times New Roman" panose="02020603050405020304" pitchFamily="18" charset="0"/>
              </a:rPr>
              <a:t>及字串</a:t>
            </a:r>
            <a:r>
              <a:rPr lang="en-US" altLang="zh-TW" i="1" dirty="0">
                <a:latin typeface="Times New Roman" panose="02020603050405020304" pitchFamily="18" charset="0"/>
                <a:cs typeface="Times New Roman" panose="02020603050405020304" pitchFamily="18" charset="0"/>
              </a:rPr>
              <a:t>B</a:t>
            </a:r>
            <a:r>
              <a:rPr lang="en-US" altLang="zh-TW" dirty="0">
                <a:latin typeface="Times New Roman" panose="02020603050405020304" pitchFamily="18" charset="0"/>
                <a:cs typeface="Times New Roman" panose="02020603050405020304" pitchFamily="18" charset="0"/>
              </a:rPr>
              <a:t>=</a:t>
            </a:r>
            <a:r>
              <a:rPr lang="en-US" altLang="zh-TW" i="1" dirty="0">
                <a:latin typeface="Times New Roman" panose="02020603050405020304" pitchFamily="18" charset="0"/>
                <a:cs typeface="Times New Roman" panose="02020603050405020304" pitchFamily="18" charset="0"/>
              </a:rPr>
              <a:t>b</a:t>
            </a:r>
            <a:r>
              <a:rPr lang="en-US" altLang="zh-TW" baseline="-25000" dirty="0">
                <a:latin typeface="Times New Roman" panose="02020603050405020304" pitchFamily="18" charset="0"/>
                <a:cs typeface="Times New Roman" panose="02020603050405020304" pitchFamily="18" charset="0"/>
              </a:rPr>
              <a:t>1</a:t>
            </a:r>
            <a:r>
              <a:rPr lang="en-US" altLang="zh-TW" i="1" dirty="0">
                <a:latin typeface="Times New Roman" panose="02020603050405020304" pitchFamily="18" charset="0"/>
                <a:cs typeface="Times New Roman" panose="02020603050405020304" pitchFamily="18" charset="0"/>
              </a:rPr>
              <a:t>b</a:t>
            </a:r>
            <a:r>
              <a:rPr lang="en-US" altLang="zh-TW" baseline="-25000" dirty="0">
                <a:latin typeface="Times New Roman" panose="02020603050405020304" pitchFamily="18" charset="0"/>
                <a:cs typeface="Times New Roman" panose="02020603050405020304" pitchFamily="18" charset="0"/>
              </a:rPr>
              <a:t>2</a:t>
            </a:r>
            <a:r>
              <a:rPr lang="en-US" altLang="zh-TW" dirty="0">
                <a:latin typeface="Times New Roman" panose="02020603050405020304" pitchFamily="18" charset="0"/>
                <a:cs typeface="Times New Roman" panose="02020603050405020304" pitchFamily="18" charset="0"/>
              </a:rPr>
              <a:t>...</a:t>
            </a:r>
            <a:r>
              <a:rPr lang="en-US" altLang="zh-TW" i="1" dirty="0" err="1">
                <a:latin typeface="Times New Roman" panose="02020603050405020304" pitchFamily="18" charset="0"/>
                <a:cs typeface="Times New Roman" panose="02020603050405020304" pitchFamily="18" charset="0"/>
              </a:rPr>
              <a:t>b</a:t>
            </a:r>
            <a:r>
              <a:rPr lang="en-US" altLang="zh-TW" i="1" baseline="-25000" dirty="0" err="1">
                <a:latin typeface="Times New Roman" panose="02020603050405020304" pitchFamily="18" charset="0"/>
                <a:cs typeface="Times New Roman" panose="02020603050405020304" pitchFamily="18" charset="0"/>
              </a:rPr>
              <a:t>n</a:t>
            </a:r>
            <a:r>
              <a:rPr lang="en-US" altLang="zh-TW" dirty="0">
                <a:latin typeface="Times New Roman" panose="02020603050405020304" pitchFamily="18" charset="0"/>
                <a:cs typeface="Times New Roman" panose="02020603050405020304" pitchFamily="18" charset="0"/>
              </a:rPr>
              <a:t>, MEC</a:t>
            </a:r>
            <a:r>
              <a:rPr lang="zh-TW" altLang="zh-TW" dirty="0">
                <a:latin typeface="Times New Roman" panose="02020603050405020304" pitchFamily="18" charset="0"/>
                <a:cs typeface="Times New Roman" panose="02020603050405020304" pitchFamily="18" charset="0"/>
              </a:rPr>
              <a:t>問題是要找到成本最低的一連串的編輯操作將字串</a:t>
            </a:r>
            <a:r>
              <a:rPr lang="en-US" altLang="zh-TW" i="1" dirty="0">
                <a:latin typeface="Times New Roman" panose="02020603050405020304" pitchFamily="18" charset="0"/>
                <a:cs typeface="Times New Roman" panose="02020603050405020304" pitchFamily="18" charset="0"/>
              </a:rPr>
              <a:t>A</a:t>
            </a:r>
            <a:r>
              <a:rPr lang="zh-TW" altLang="zh-TW" dirty="0">
                <a:latin typeface="Times New Roman" panose="02020603050405020304" pitchFamily="18" charset="0"/>
                <a:cs typeface="Times New Roman" panose="02020603050405020304" pitchFamily="18" charset="0"/>
              </a:rPr>
              <a:t>轉為字串</a:t>
            </a:r>
            <a:r>
              <a:rPr lang="en-US" altLang="zh-TW" i="1" dirty="0">
                <a:latin typeface="Times New Roman" panose="02020603050405020304" pitchFamily="18" charset="0"/>
                <a:cs typeface="Times New Roman" panose="02020603050405020304" pitchFamily="18" charset="0"/>
              </a:rPr>
              <a:t>B</a:t>
            </a:r>
            <a:r>
              <a:rPr lang="zh-TW" altLang="zh-TW" dirty="0">
                <a:latin typeface="Times New Roman" panose="02020603050405020304" pitchFamily="18" charset="0"/>
                <a:cs typeface="Times New Roman" panose="02020603050405020304" pitchFamily="18" charset="0"/>
              </a:rPr>
              <a:t>。可以使用的操作及其成本如下所述</a:t>
            </a:r>
            <a:r>
              <a:rPr lang="en-US" altLang="zh-TW" dirty="0" smtClean="0">
                <a:latin typeface="Times New Roman" panose="02020603050405020304" pitchFamily="18" charset="0"/>
                <a:cs typeface="Times New Roman" panose="02020603050405020304" pitchFamily="18" charset="0"/>
              </a:rPr>
              <a:t>:</a:t>
            </a:r>
          </a:p>
          <a:p>
            <a:pPr lvl="1"/>
            <a:r>
              <a:rPr lang="zh-TW" altLang="zh-TW" dirty="0" smtClean="0">
                <a:latin typeface="Times New Roman" panose="02020603050405020304" pitchFamily="18" charset="0"/>
                <a:cs typeface="Times New Roman" panose="02020603050405020304" pitchFamily="18" charset="0"/>
              </a:rPr>
              <a:t>操作</a:t>
            </a:r>
            <a:r>
              <a:rPr lang="en-US" altLang="zh-TW" dirty="0">
                <a:latin typeface="Times New Roman" panose="02020603050405020304" pitchFamily="18" charset="0"/>
                <a:cs typeface="Times New Roman" panose="02020603050405020304" pitchFamily="18" charset="0"/>
              </a:rPr>
              <a:t>1: </a:t>
            </a:r>
            <a:r>
              <a:rPr lang="zh-TW" altLang="zh-TW" dirty="0">
                <a:latin typeface="Times New Roman" panose="02020603050405020304" pitchFamily="18" charset="0"/>
                <a:cs typeface="Times New Roman" panose="02020603050405020304" pitchFamily="18" charset="0"/>
              </a:rPr>
              <a:t>由字串</a:t>
            </a:r>
            <a:r>
              <a:rPr lang="en-US" altLang="zh-TW" dirty="0">
                <a:latin typeface="Times New Roman" panose="02020603050405020304" pitchFamily="18" charset="0"/>
                <a:cs typeface="Times New Roman" panose="02020603050405020304" pitchFamily="18" charset="0"/>
              </a:rPr>
              <a:t>A</a:t>
            </a:r>
            <a:r>
              <a:rPr lang="zh-TW" altLang="zh-TW" dirty="0">
                <a:latin typeface="Times New Roman" panose="02020603050405020304" pitchFamily="18" charset="0"/>
                <a:cs typeface="Times New Roman" panose="02020603050405020304" pitchFamily="18" charset="0"/>
              </a:rPr>
              <a:t>刪除一個字元</a:t>
            </a:r>
            <a:r>
              <a:rPr lang="zh-TW" altLang="zh-TW" i="1"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(Cost1)</a:t>
            </a:r>
            <a:endParaRPr lang="zh-TW" altLang="zh-TW" dirty="0">
              <a:latin typeface="Times New Roman" panose="02020603050405020304" pitchFamily="18" charset="0"/>
              <a:cs typeface="Times New Roman" panose="02020603050405020304" pitchFamily="18" charset="0"/>
            </a:endParaRPr>
          </a:p>
          <a:p>
            <a:pPr lvl="1"/>
            <a:r>
              <a:rPr lang="zh-TW" altLang="zh-TW" dirty="0">
                <a:latin typeface="Times New Roman" panose="02020603050405020304" pitchFamily="18" charset="0"/>
                <a:cs typeface="Times New Roman" panose="02020603050405020304" pitchFamily="18" charset="0"/>
              </a:rPr>
              <a:t>操作</a:t>
            </a:r>
            <a:r>
              <a:rPr lang="en-US" altLang="zh-TW" dirty="0">
                <a:latin typeface="Times New Roman" panose="02020603050405020304" pitchFamily="18" charset="0"/>
                <a:cs typeface="Times New Roman" panose="02020603050405020304" pitchFamily="18" charset="0"/>
              </a:rPr>
              <a:t>2: </a:t>
            </a:r>
            <a:r>
              <a:rPr lang="zh-TW" altLang="zh-TW" dirty="0">
                <a:latin typeface="Times New Roman" panose="02020603050405020304" pitchFamily="18" charset="0"/>
                <a:cs typeface="Times New Roman" panose="02020603050405020304" pitchFamily="18" charset="0"/>
              </a:rPr>
              <a:t>在字串</a:t>
            </a:r>
            <a:r>
              <a:rPr lang="en-US" altLang="zh-TW" dirty="0">
                <a:latin typeface="Times New Roman" panose="02020603050405020304" pitchFamily="18" charset="0"/>
                <a:cs typeface="Times New Roman" panose="02020603050405020304" pitchFamily="18" charset="0"/>
              </a:rPr>
              <a:t>A</a:t>
            </a:r>
            <a:r>
              <a:rPr lang="zh-TW" altLang="zh-TW" dirty="0">
                <a:latin typeface="Times New Roman" panose="02020603050405020304" pitchFamily="18" charset="0"/>
                <a:cs typeface="Times New Roman" panose="02020603050405020304" pitchFamily="18" charset="0"/>
              </a:rPr>
              <a:t>插入一個字元</a:t>
            </a: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(Cost2)</a:t>
            </a:r>
            <a:endParaRPr lang="zh-TW" altLang="zh-TW" dirty="0">
              <a:latin typeface="Times New Roman" panose="02020603050405020304" pitchFamily="18" charset="0"/>
              <a:cs typeface="Times New Roman" panose="02020603050405020304" pitchFamily="18" charset="0"/>
            </a:endParaRPr>
          </a:p>
          <a:p>
            <a:pPr lvl="1"/>
            <a:r>
              <a:rPr lang="zh-TW" altLang="zh-TW" dirty="0">
                <a:latin typeface="Times New Roman" panose="02020603050405020304" pitchFamily="18" charset="0"/>
                <a:cs typeface="Times New Roman" panose="02020603050405020304" pitchFamily="18" charset="0"/>
              </a:rPr>
              <a:t>操作</a:t>
            </a:r>
            <a:r>
              <a:rPr lang="en-US" altLang="zh-TW" dirty="0">
                <a:latin typeface="Times New Roman" panose="02020603050405020304" pitchFamily="18" charset="0"/>
                <a:cs typeface="Times New Roman" panose="02020603050405020304" pitchFamily="18" charset="0"/>
              </a:rPr>
              <a:t>3: </a:t>
            </a:r>
            <a:r>
              <a:rPr lang="zh-TW" altLang="zh-TW" dirty="0">
                <a:latin typeface="Times New Roman" panose="02020603050405020304" pitchFamily="18" charset="0"/>
                <a:cs typeface="Times New Roman" panose="02020603050405020304" pitchFamily="18" charset="0"/>
              </a:rPr>
              <a:t>在字串</a:t>
            </a:r>
            <a:r>
              <a:rPr lang="en-US" altLang="zh-TW" dirty="0">
                <a:latin typeface="Times New Roman" panose="02020603050405020304" pitchFamily="18" charset="0"/>
                <a:cs typeface="Times New Roman" panose="02020603050405020304" pitchFamily="18" charset="0"/>
              </a:rPr>
              <a:t>A</a:t>
            </a:r>
            <a:r>
              <a:rPr lang="zh-TW" altLang="zh-TW" dirty="0">
                <a:latin typeface="Times New Roman" panose="02020603050405020304" pitchFamily="18" charset="0"/>
                <a:cs typeface="Times New Roman" panose="02020603050405020304" pitchFamily="18" charset="0"/>
              </a:rPr>
              <a:t>將一個字元換成另一個字元</a:t>
            </a: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(Cost3)</a:t>
            </a:r>
            <a:endParaRPr lang="zh-TW" altLang="zh-TW" dirty="0">
              <a:latin typeface="Times New Roman" panose="02020603050405020304" pitchFamily="18" charset="0"/>
              <a:cs typeface="Times New Roman" panose="02020603050405020304" pitchFamily="18" charset="0"/>
            </a:endParaRPr>
          </a:p>
          <a:p>
            <a:pPr marL="0" indent="0">
              <a:buNone/>
            </a:pPr>
            <a:endParaRPr lang="zh-TW" altLang="en-US" dirty="0"/>
          </a:p>
        </p:txBody>
      </p:sp>
      <p:sp>
        <p:nvSpPr>
          <p:cNvPr id="4" name="投影片編號版面配置區 3"/>
          <p:cNvSpPr>
            <a:spLocks noGrp="1"/>
          </p:cNvSpPr>
          <p:nvPr>
            <p:ph type="sldNum" sz="quarter" idx="10"/>
          </p:nvPr>
        </p:nvSpPr>
        <p:spPr/>
        <p:txBody>
          <a:bodyPr/>
          <a:lstStyle/>
          <a:p>
            <a:pPr>
              <a:defRPr/>
            </a:pPr>
            <a:fld id="{B470CC45-7452-4DAB-A2F7-F98704FF9730}" type="slidenum">
              <a:rPr lang="zh-TW" altLang="en-US" smtClean="0"/>
              <a:pPr>
                <a:defRPr/>
              </a:pPr>
              <a:t>25</a:t>
            </a:fld>
            <a:endParaRPr lang="en-US" altLang="zh-TW"/>
          </a:p>
        </p:txBody>
      </p:sp>
    </p:spTree>
    <p:extLst>
      <p:ext uri="{BB962C8B-B14F-4D97-AF65-F5344CB8AC3E}">
        <p14:creationId xmlns:p14="http://schemas.microsoft.com/office/powerpoint/2010/main" val="801121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最小編輯成本 </a:t>
            </a:r>
            <a:r>
              <a:rPr lang="en-US" altLang="zh-TW" dirty="0"/>
              <a:t>(Minimum Edit Cost, MEC)</a:t>
            </a:r>
            <a:r>
              <a:rPr lang="zh-TW" altLang="zh-TW" dirty="0" smtClean="0"/>
              <a:t>問題</a:t>
            </a:r>
            <a:r>
              <a:rPr lang="zh-TW" altLang="en-US" dirty="0" smtClean="0"/>
              <a:t> </a:t>
            </a:r>
            <a:r>
              <a:rPr lang="en-US" altLang="zh-TW" dirty="0" smtClean="0"/>
              <a:t>(cont.)</a:t>
            </a:r>
            <a:endParaRPr lang="zh-TW" altLang="en-US" dirty="0"/>
          </a:p>
        </p:txBody>
      </p:sp>
      <p:sp>
        <p:nvSpPr>
          <p:cNvPr id="3" name="內容版面配置區 2"/>
          <p:cNvSpPr>
            <a:spLocks noGrp="1"/>
          </p:cNvSpPr>
          <p:nvPr>
            <p:ph idx="1"/>
          </p:nvPr>
        </p:nvSpPr>
        <p:spPr>
          <a:xfrm>
            <a:off x="755576" y="2017713"/>
            <a:ext cx="7992888" cy="4114800"/>
          </a:xfrm>
        </p:spPr>
        <p:txBody>
          <a:bodyPr/>
          <a:lstStyle/>
          <a:p>
            <a:r>
              <a:rPr lang="en-US" altLang="zh-TW" dirty="0">
                <a:latin typeface="Times New Roman" panose="02020603050405020304" pitchFamily="18" charset="0"/>
                <a:cs typeface="Times New Roman" panose="02020603050405020304" pitchFamily="18" charset="0"/>
              </a:rPr>
              <a:t>MEC</a:t>
            </a:r>
            <a:r>
              <a:rPr lang="zh-TW" altLang="zh-TW" dirty="0">
                <a:latin typeface="Times New Roman" panose="02020603050405020304" pitchFamily="18" charset="0"/>
                <a:cs typeface="Times New Roman" panose="02020603050405020304" pitchFamily="18" charset="0"/>
              </a:rPr>
              <a:t>問題可以使用動態規劃演算法解決，在陣列</a:t>
            </a:r>
            <a:r>
              <a:rPr lang="en-US" altLang="zh-TW" i="1" dirty="0">
                <a:latin typeface="Times New Roman" panose="02020603050405020304" pitchFamily="18" charset="0"/>
                <a:cs typeface="Times New Roman" panose="02020603050405020304" pitchFamily="18" charset="0"/>
              </a:rPr>
              <a:t>c</a:t>
            </a:r>
            <a:r>
              <a:rPr lang="en-US" altLang="zh-TW" dirty="0">
                <a:latin typeface="Times New Roman" panose="02020603050405020304" pitchFamily="18" charset="0"/>
                <a:cs typeface="Times New Roman" panose="02020603050405020304" pitchFamily="18" charset="0"/>
              </a:rPr>
              <a:t>[</a:t>
            </a:r>
            <a:r>
              <a:rPr lang="en-US" altLang="zh-TW" i="1"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a:t>
            </a:r>
            <a:r>
              <a:rPr lang="en-US" altLang="zh-TW" i="1" dirty="0">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a:t>
            </a:r>
            <a:r>
              <a:rPr lang="zh-TW" altLang="zh-TW" dirty="0">
                <a:latin typeface="Times New Roman" panose="02020603050405020304" pitchFamily="18" charset="0"/>
                <a:cs typeface="Times New Roman" panose="02020603050405020304" pitchFamily="18" charset="0"/>
              </a:rPr>
              <a:t>中儲存將</a:t>
            </a:r>
            <a:r>
              <a:rPr lang="en-US" altLang="zh-TW" i="1" dirty="0">
                <a:latin typeface="Times New Roman" panose="02020603050405020304" pitchFamily="18" charset="0"/>
                <a:cs typeface="Times New Roman" panose="02020603050405020304" pitchFamily="18" charset="0"/>
              </a:rPr>
              <a:t>A</a:t>
            </a:r>
            <a:r>
              <a:rPr lang="zh-TW" altLang="zh-TW" dirty="0">
                <a:latin typeface="Times New Roman" panose="02020603050405020304" pitchFamily="18" charset="0"/>
                <a:cs typeface="Times New Roman" panose="02020603050405020304" pitchFamily="18" charset="0"/>
              </a:rPr>
              <a:t>的子字串</a:t>
            </a:r>
            <a:r>
              <a:rPr lang="en-US" altLang="zh-TW" i="1" dirty="0">
                <a:latin typeface="Times New Roman" panose="02020603050405020304" pitchFamily="18" charset="0"/>
                <a:cs typeface="Times New Roman" panose="02020603050405020304" pitchFamily="18" charset="0"/>
              </a:rPr>
              <a:t>a</a:t>
            </a:r>
            <a:r>
              <a:rPr lang="en-US" altLang="zh-TW" baseline="-25000" dirty="0">
                <a:latin typeface="Times New Roman" panose="02020603050405020304" pitchFamily="18" charset="0"/>
                <a:cs typeface="Times New Roman" panose="02020603050405020304" pitchFamily="18" charset="0"/>
              </a:rPr>
              <a:t>1</a:t>
            </a:r>
            <a:r>
              <a:rPr lang="en-US" altLang="zh-TW" i="1" dirty="0">
                <a:latin typeface="Times New Roman" panose="02020603050405020304" pitchFamily="18" charset="0"/>
                <a:cs typeface="Times New Roman" panose="02020603050405020304" pitchFamily="18" charset="0"/>
              </a:rPr>
              <a:t>a</a:t>
            </a:r>
            <a:r>
              <a:rPr lang="en-US" altLang="zh-TW" baseline="-25000" dirty="0">
                <a:latin typeface="Times New Roman" panose="02020603050405020304" pitchFamily="18" charset="0"/>
                <a:cs typeface="Times New Roman" panose="02020603050405020304" pitchFamily="18" charset="0"/>
              </a:rPr>
              <a:t>2</a:t>
            </a:r>
            <a:r>
              <a:rPr lang="en-US" altLang="zh-TW" dirty="0">
                <a:latin typeface="Times New Roman" panose="02020603050405020304" pitchFamily="18" charset="0"/>
                <a:cs typeface="Times New Roman" panose="02020603050405020304" pitchFamily="18" charset="0"/>
              </a:rPr>
              <a:t>...</a:t>
            </a:r>
            <a:r>
              <a:rPr lang="en-US" altLang="zh-TW" i="1" dirty="0" err="1">
                <a:latin typeface="Times New Roman" panose="02020603050405020304" pitchFamily="18" charset="0"/>
                <a:cs typeface="Times New Roman" panose="02020603050405020304" pitchFamily="18" charset="0"/>
              </a:rPr>
              <a:t>a</a:t>
            </a:r>
            <a:r>
              <a:rPr lang="en-US" altLang="zh-TW" i="1" baseline="-25000"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a:t>
            </a:r>
            <a:r>
              <a:rPr lang="zh-TW" altLang="zh-TW" dirty="0">
                <a:latin typeface="Times New Roman" panose="02020603050405020304" pitchFamily="18" charset="0"/>
                <a:cs typeface="Times New Roman" panose="02020603050405020304" pitchFamily="18" charset="0"/>
              </a:rPr>
              <a:t>轉為</a:t>
            </a:r>
            <a:r>
              <a:rPr lang="en-US" altLang="zh-TW" i="1" dirty="0">
                <a:latin typeface="Times New Roman" panose="02020603050405020304" pitchFamily="18" charset="0"/>
                <a:cs typeface="Times New Roman" panose="02020603050405020304" pitchFamily="18" charset="0"/>
              </a:rPr>
              <a:t>B</a:t>
            </a:r>
            <a:r>
              <a:rPr lang="zh-TW" altLang="zh-TW" dirty="0">
                <a:latin typeface="Times New Roman" panose="02020603050405020304" pitchFamily="18" charset="0"/>
                <a:cs typeface="Times New Roman" panose="02020603050405020304" pitchFamily="18" charset="0"/>
              </a:rPr>
              <a:t>的子字串</a:t>
            </a:r>
            <a:r>
              <a:rPr lang="en-US" altLang="zh-TW" i="1" dirty="0">
                <a:latin typeface="Times New Roman" panose="02020603050405020304" pitchFamily="18" charset="0"/>
                <a:cs typeface="Times New Roman" panose="02020603050405020304" pitchFamily="18" charset="0"/>
              </a:rPr>
              <a:t>b</a:t>
            </a:r>
            <a:r>
              <a:rPr lang="en-US" altLang="zh-TW" baseline="-25000" dirty="0">
                <a:latin typeface="Times New Roman" panose="02020603050405020304" pitchFamily="18" charset="0"/>
                <a:cs typeface="Times New Roman" panose="02020603050405020304" pitchFamily="18" charset="0"/>
              </a:rPr>
              <a:t>1</a:t>
            </a:r>
            <a:r>
              <a:rPr lang="en-US" altLang="zh-TW" i="1" dirty="0">
                <a:latin typeface="Times New Roman" panose="02020603050405020304" pitchFamily="18" charset="0"/>
                <a:cs typeface="Times New Roman" panose="02020603050405020304" pitchFamily="18" charset="0"/>
              </a:rPr>
              <a:t>b</a:t>
            </a:r>
            <a:r>
              <a:rPr lang="en-US" altLang="zh-TW" baseline="-25000" dirty="0">
                <a:latin typeface="Times New Roman" panose="02020603050405020304" pitchFamily="18" charset="0"/>
                <a:cs typeface="Times New Roman" panose="02020603050405020304" pitchFamily="18" charset="0"/>
              </a:rPr>
              <a:t>2</a:t>
            </a:r>
            <a:r>
              <a:rPr lang="en-US" altLang="zh-TW" dirty="0">
                <a:latin typeface="Times New Roman" panose="02020603050405020304" pitchFamily="18" charset="0"/>
                <a:cs typeface="Times New Roman" panose="02020603050405020304" pitchFamily="18" charset="0"/>
              </a:rPr>
              <a:t>...</a:t>
            </a:r>
            <a:r>
              <a:rPr lang="en-US" altLang="zh-TW" i="1" dirty="0" err="1">
                <a:latin typeface="Times New Roman" panose="02020603050405020304" pitchFamily="18" charset="0"/>
                <a:cs typeface="Times New Roman" panose="02020603050405020304" pitchFamily="18" charset="0"/>
              </a:rPr>
              <a:t>b</a:t>
            </a:r>
            <a:r>
              <a:rPr lang="en-US" altLang="zh-TW" i="1" baseline="-25000" dirty="0" err="1">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 </a:t>
            </a:r>
            <a:r>
              <a:rPr lang="zh-TW" altLang="zh-TW" dirty="0">
                <a:latin typeface="Times New Roman" panose="02020603050405020304" pitchFamily="18" charset="0"/>
                <a:cs typeface="Times New Roman" panose="02020603050405020304" pitchFamily="18" charset="0"/>
              </a:rPr>
              <a:t>的最小成本，</a:t>
            </a:r>
            <a:r>
              <a:rPr lang="zh-TW" altLang="zh-TW" dirty="0" smtClean="0">
                <a:latin typeface="Times New Roman" panose="02020603050405020304" pitchFamily="18" charset="0"/>
                <a:cs typeface="Times New Roman" panose="02020603050405020304" pitchFamily="18" charset="0"/>
              </a:rPr>
              <a:t>其中</a:t>
            </a:r>
            <a:r>
              <a:rPr lang="en-US" altLang="zh-TW" dirty="0" smtClean="0">
                <a:latin typeface="Times New Roman" panose="02020603050405020304" pitchFamily="18" charset="0"/>
                <a:cs typeface="Times New Roman" panose="02020603050405020304" pitchFamily="18" charset="0"/>
              </a:rPr>
              <a:t/>
            </a:r>
            <a:br>
              <a:rPr lang="en-US" altLang="zh-TW" dirty="0" smtClean="0">
                <a:latin typeface="Times New Roman" panose="02020603050405020304" pitchFamily="18" charset="0"/>
                <a:cs typeface="Times New Roman" panose="02020603050405020304" pitchFamily="18" charset="0"/>
              </a:rPr>
            </a:b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 </a:t>
            </a:r>
            <a:r>
              <a:rPr lang="en-US" altLang="zh-TW" dirty="0">
                <a:latin typeface="Times New Roman" panose="02020603050405020304" pitchFamily="18" charset="0"/>
                <a:cs typeface="Times New Roman" panose="02020603050405020304" pitchFamily="18" charset="0"/>
                <a:sym typeface="Symbol"/>
              </a:rPr>
              <a:t></a:t>
            </a:r>
            <a:r>
              <a:rPr lang="en-US" altLang="zh-TW" dirty="0">
                <a:latin typeface="Times New Roman" panose="02020603050405020304" pitchFamily="18" charset="0"/>
                <a:cs typeface="Times New Roman" panose="02020603050405020304" pitchFamily="18" charset="0"/>
              </a:rPr>
              <a:t> </a:t>
            </a:r>
            <a:r>
              <a:rPr lang="en-US" altLang="zh-TW" i="1"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sym typeface="Symbol"/>
              </a:rPr>
              <a:t></a:t>
            </a:r>
            <a:r>
              <a:rPr lang="en-US" altLang="zh-TW" dirty="0">
                <a:latin typeface="Times New Roman" panose="02020603050405020304" pitchFamily="18" charset="0"/>
                <a:cs typeface="Times New Roman" panose="02020603050405020304" pitchFamily="18" charset="0"/>
              </a:rPr>
              <a:t> </a:t>
            </a:r>
            <a:r>
              <a:rPr lang="en-US" altLang="zh-TW" i="1" dirty="0">
                <a:latin typeface="Times New Roman" panose="02020603050405020304" pitchFamily="18" charset="0"/>
                <a:cs typeface="Times New Roman" panose="02020603050405020304" pitchFamily="18" charset="0"/>
              </a:rPr>
              <a:t>m</a:t>
            </a:r>
            <a:r>
              <a:rPr lang="en-US" altLang="zh-TW" dirty="0">
                <a:latin typeface="Times New Roman" panose="02020603050405020304" pitchFamily="18" charset="0"/>
                <a:cs typeface="Times New Roman" panose="02020603050405020304" pitchFamily="18" charset="0"/>
              </a:rPr>
              <a:t> </a:t>
            </a:r>
            <a:r>
              <a:rPr lang="zh-TW" altLang="zh-TW" dirty="0">
                <a:latin typeface="Times New Roman" panose="02020603050405020304" pitchFamily="18" charset="0"/>
                <a:cs typeface="Times New Roman" panose="02020603050405020304" pitchFamily="18" charset="0"/>
              </a:rPr>
              <a:t>且</a:t>
            </a:r>
            <a:r>
              <a:rPr lang="en-US" altLang="zh-TW" dirty="0">
                <a:latin typeface="Times New Roman" panose="02020603050405020304" pitchFamily="18" charset="0"/>
                <a:cs typeface="Times New Roman" panose="02020603050405020304" pitchFamily="18" charset="0"/>
              </a:rPr>
              <a:t> 0 </a:t>
            </a:r>
            <a:r>
              <a:rPr lang="en-US" altLang="zh-TW" dirty="0">
                <a:latin typeface="Times New Roman" panose="02020603050405020304" pitchFamily="18" charset="0"/>
                <a:cs typeface="Times New Roman" panose="02020603050405020304" pitchFamily="18" charset="0"/>
                <a:sym typeface="Symbol"/>
              </a:rPr>
              <a:t></a:t>
            </a:r>
            <a:r>
              <a:rPr lang="en-US" altLang="zh-TW" dirty="0">
                <a:latin typeface="Times New Roman" panose="02020603050405020304" pitchFamily="18" charset="0"/>
                <a:cs typeface="Times New Roman" panose="02020603050405020304" pitchFamily="18" charset="0"/>
              </a:rPr>
              <a:t> </a:t>
            </a:r>
            <a:r>
              <a:rPr lang="en-US" altLang="zh-TW" i="1" dirty="0">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sym typeface="Symbol"/>
              </a:rPr>
              <a:t></a:t>
            </a:r>
            <a:r>
              <a:rPr lang="en-US" altLang="zh-TW" dirty="0">
                <a:latin typeface="Times New Roman" panose="02020603050405020304" pitchFamily="18" charset="0"/>
                <a:cs typeface="Times New Roman" panose="02020603050405020304" pitchFamily="18" charset="0"/>
              </a:rPr>
              <a:t> </a:t>
            </a:r>
            <a:r>
              <a:rPr lang="en-US" altLang="zh-TW" i="1" dirty="0">
                <a:latin typeface="Times New Roman" panose="02020603050405020304" pitchFamily="18" charset="0"/>
                <a:cs typeface="Times New Roman" panose="02020603050405020304" pitchFamily="18" charset="0"/>
              </a:rPr>
              <a:t>n</a:t>
            </a:r>
            <a:r>
              <a:rPr lang="zh-TW" altLang="zh-TW" dirty="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a:p>
            <a:r>
              <a:rPr lang="en-US" altLang="zh-TW" i="1" dirty="0" smtClean="0">
                <a:latin typeface="Times New Roman" panose="02020603050405020304" pitchFamily="18" charset="0"/>
                <a:cs typeface="Times New Roman" panose="02020603050405020304" pitchFamily="18" charset="0"/>
              </a:rPr>
              <a:t>c</a:t>
            </a:r>
            <a:r>
              <a:rPr lang="en-US" altLang="zh-TW" dirty="0" smtClean="0">
                <a:latin typeface="Times New Roman" panose="02020603050405020304" pitchFamily="18" charset="0"/>
                <a:cs typeface="Times New Roman" panose="02020603050405020304" pitchFamily="18" charset="0"/>
              </a:rPr>
              <a:t>[</a:t>
            </a:r>
            <a:r>
              <a:rPr lang="en-US" altLang="zh-TW" i="1" dirty="0" err="1" smtClean="0">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a:t>
            </a:r>
            <a:r>
              <a:rPr lang="en-US" altLang="zh-TW" i="1" dirty="0">
                <a:latin typeface="Times New Roman" panose="02020603050405020304" pitchFamily="18" charset="0"/>
                <a:cs typeface="Times New Roman" panose="02020603050405020304" pitchFamily="18" charset="0"/>
              </a:rPr>
              <a:t>j</a:t>
            </a:r>
            <a:r>
              <a:rPr lang="en-US" altLang="zh-TW" dirty="0" smtClean="0">
                <a:latin typeface="Times New Roman" panose="02020603050405020304" pitchFamily="18" charset="0"/>
                <a:cs typeface="Times New Roman" panose="02020603050405020304" pitchFamily="18" charset="0"/>
              </a:rPr>
              <a:t>]</a:t>
            </a:r>
            <a:r>
              <a:rPr lang="zh-TW" altLang="zh-TW" dirty="0" smtClean="0">
                <a:latin typeface="Times New Roman" panose="02020603050405020304" pitchFamily="18" charset="0"/>
                <a:cs typeface="Times New Roman" panose="02020603050405020304" pitchFamily="18" charset="0"/>
              </a:rPr>
              <a:t>的</a:t>
            </a:r>
            <a:r>
              <a:rPr lang="zh-TW" altLang="zh-TW" dirty="0">
                <a:latin typeface="Times New Roman" panose="02020603050405020304" pitchFamily="18" charset="0"/>
                <a:cs typeface="Times New Roman" panose="02020603050405020304" pitchFamily="18" charset="0"/>
              </a:rPr>
              <a:t>遞迴關係及其邊界條件是動態規劃演算法</a:t>
            </a:r>
            <a:r>
              <a:rPr lang="zh-TW" altLang="zh-TW" dirty="0" smtClean="0">
                <a:latin typeface="Times New Roman" panose="02020603050405020304" pitchFamily="18" charset="0"/>
                <a:cs typeface="Times New Roman" panose="02020603050405020304" pitchFamily="18" charset="0"/>
              </a:rPr>
              <a:t>的</a:t>
            </a:r>
            <a:r>
              <a:rPr lang="zh-TW" altLang="zh-TW" dirty="0">
                <a:latin typeface="Times New Roman" panose="02020603050405020304" pitchFamily="18" charset="0"/>
                <a:cs typeface="Times New Roman" panose="02020603050405020304" pitchFamily="18" charset="0"/>
              </a:rPr>
              <a:t>設計</a:t>
            </a:r>
            <a:r>
              <a:rPr lang="zh-TW" altLang="zh-TW" dirty="0" smtClean="0">
                <a:latin typeface="Times New Roman" panose="02020603050405020304" pitchFamily="18" charset="0"/>
                <a:cs typeface="Times New Roman" panose="02020603050405020304" pitchFamily="18" charset="0"/>
              </a:rPr>
              <a:t>核心。</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pPr>
              <a:defRPr/>
            </a:pPr>
            <a:fld id="{B470CC45-7452-4DAB-A2F7-F98704FF9730}" type="slidenum">
              <a:rPr lang="zh-TW" altLang="en-US" smtClean="0"/>
              <a:pPr>
                <a:defRPr/>
              </a:pPr>
              <a:t>26</a:t>
            </a:fld>
            <a:endParaRPr lang="en-US" altLang="zh-TW"/>
          </a:p>
        </p:txBody>
      </p:sp>
    </p:spTree>
    <p:extLst>
      <p:ext uri="{BB962C8B-B14F-4D97-AF65-F5344CB8AC3E}">
        <p14:creationId xmlns:p14="http://schemas.microsoft.com/office/powerpoint/2010/main" val="19122504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最小編輯成本 </a:t>
            </a:r>
            <a:r>
              <a:rPr lang="en-US" altLang="zh-TW" dirty="0"/>
              <a:t>(Minimum Edit Cost, MEC)</a:t>
            </a:r>
            <a:r>
              <a:rPr lang="zh-TW" altLang="zh-TW" dirty="0" smtClean="0"/>
              <a:t>問題</a:t>
            </a:r>
            <a:r>
              <a:rPr lang="zh-TW" altLang="en-US" dirty="0" smtClean="0"/>
              <a:t> </a:t>
            </a:r>
            <a:r>
              <a:rPr lang="en-US" altLang="zh-TW" dirty="0" smtClean="0"/>
              <a:t>(cont.)</a:t>
            </a:r>
            <a:endParaRPr lang="zh-TW" altLang="en-US" dirty="0"/>
          </a:p>
        </p:txBody>
      </p:sp>
      <p:sp>
        <p:nvSpPr>
          <p:cNvPr id="4" name="投影片編號版面配置區 3"/>
          <p:cNvSpPr>
            <a:spLocks noGrp="1"/>
          </p:cNvSpPr>
          <p:nvPr>
            <p:ph type="sldNum" sz="quarter" idx="10"/>
          </p:nvPr>
        </p:nvSpPr>
        <p:spPr/>
        <p:txBody>
          <a:bodyPr/>
          <a:lstStyle/>
          <a:p>
            <a:pPr>
              <a:defRPr/>
            </a:pPr>
            <a:fld id="{B470CC45-7452-4DAB-A2F7-F98704FF9730}" type="slidenum">
              <a:rPr lang="zh-TW" altLang="en-US" smtClean="0"/>
              <a:pPr>
                <a:defRPr/>
              </a:pPr>
              <a:t>27</a:t>
            </a:fld>
            <a:endParaRPr lang="en-US" altLang="zh-TW"/>
          </a:p>
        </p:txBody>
      </p:sp>
      <mc:AlternateContent xmlns:mc="http://schemas.openxmlformats.org/markup-compatibility/2006" xmlns:a14="http://schemas.microsoft.com/office/drawing/2010/main">
        <mc:Choice Requires="a14">
          <p:sp>
            <p:nvSpPr>
              <p:cNvPr id="8" name="矩形 7"/>
              <p:cNvSpPr/>
              <p:nvPr/>
            </p:nvSpPr>
            <p:spPr>
              <a:xfrm>
                <a:off x="780274" y="3933056"/>
                <a:ext cx="6768752" cy="17571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a:rPr>
                        <m:t>𝑐</m:t>
                      </m:r>
                      <m:d>
                        <m:dPr>
                          <m:begChr m:val="["/>
                          <m:endChr m:val="]"/>
                          <m:ctrlPr>
                            <a:rPr lang="zh-TW" altLang="zh-TW" i="1">
                              <a:latin typeface="Cambria Math" panose="02040503050406030204" pitchFamily="18" charset="0"/>
                            </a:rPr>
                          </m:ctrlPr>
                        </m:dPr>
                        <m:e>
                          <m:r>
                            <a:rPr lang="en-US" altLang="zh-TW" i="1">
                              <a:latin typeface="Cambria Math"/>
                            </a:rPr>
                            <m:t>𝑖</m:t>
                          </m:r>
                          <m:r>
                            <a:rPr lang="en-US" altLang="zh-TW">
                              <a:latin typeface="Cambria Math"/>
                            </a:rPr>
                            <m:t>, </m:t>
                          </m:r>
                          <m:r>
                            <a:rPr lang="en-US" altLang="zh-TW" i="1">
                              <a:latin typeface="Cambria Math"/>
                            </a:rPr>
                            <m:t>𝑗</m:t>
                          </m:r>
                        </m:e>
                      </m:d>
                      <m:r>
                        <a:rPr lang="en-US" altLang="zh-TW">
                          <a:latin typeface="Cambria Math"/>
                        </a:rPr>
                        <m:t>=</m:t>
                      </m:r>
                      <m:d>
                        <m:dPr>
                          <m:begChr m:val="{"/>
                          <m:endChr m:val=""/>
                          <m:ctrlPr>
                            <a:rPr lang="zh-TW" altLang="zh-TW" i="1">
                              <a:latin typeface="Cambria Math" panose="02040503050406030204" pitchFamily="18" charset="0"/>
                            </a:rPr>
                          </m:ctrlPr>
                        </m:dPr>
                        <m:e>
                          <m:eqArr>
                            <m:eqArrPr>
                              <m:ctrlPr>
                                <a:rPr lang="zh-TW" altLang="zh-TW" i="1">
                                  <a:latin typeface="Cambria Math" panose="02040503050406030204" pitchFamily="18" charset="0"/>
                                </a:rPr>
                              </m:ctrlPr>
                            </m:eqArrPr>
                            <m:e>
                              <m:r>
                                <a:rPr lang="en-US" altLang="zh-TW" i="1">
                                  <a:latin typeface="Cambria Math"/>
                                </a:rPr>
                                <m:t>𝑐</m:t>
                              </m:r>
                              <m:d>
                                <m:dPr>
                                  <m:begChr m:val="["/>
                                  <m:endChr m:val="]"/>
                                  <m:ctrlPr>
                                    <a:rPr lang="zh-TW" altLang="zh-TW" i="1">
                                      <a:latin typeface="Cambria Math" panose="02040503050406030204" pitchFamily="18" charset="0"/>
                                    </a:rPr>
                                  </m:ctrlPr>
                                </m:dPr>
                                <m:e>
                                  <m:r>
                                    <a:rPr lang="en-US" altLang="zh-TW" i="1">
                                      <a:latin typeface="Cambria Math"/>
                                    </a:rPr>
                                    <m:t>𝑖</m:t>
                                  </m:r>
                                  <m:r>
                                    <a:rPr lang="en-US" altLang="zh-TW" i="1">
                                      <a:latin typeface="Cambria Math"/>
                                    </a:rPr>
                                    <m:t>−1, </m:t>
                                  </m:r>
                                  <m:r>
                                    <a:rPr lang="en-US" altLang="zh-TW" i="1">
                                      <a:latin typeface="Cambria Math"/>
                                    </a:rPr>
                                    <m:t>𝑗</m:t>
                                  </m:r>
                                  <m:r>
                                    <a:rPr lang="en-US" altLang="zh-TW" i="1">
                                      <a:latin typeface="Cambria Math"/>
                                    </a:rPr>
                                    <m:t>−1</m:t>
                                  </m:r>
                                </m:e>
                              </m:d>
                              <m:r>
                                <a:rPr lang="en-US" altLang="zh-TW" i="1">
                                  <a:latin typeface="Cambria Math"/>
                                </a:rPr>
                                <m:t>    </m:t>
                              </m:r>
                              <m:r>
                                <a:rPr lang="en-US" altLang="zh-TW" b="0" i="1" smtClean="0">
                                  <a:latin typeface="Cambria Math"/>
                                </a:rPr>
                                <m:t>                        </m:t>
                              </m:r>
                              <m:r>
                                <a:rPr lang="en-US" altLang="zh-TW" i="1">
                                  <a:latin typeface="Cambria Math"/>
                                </a:rPr>
                                <m:t>𝑖𝑓</m:t>
                              </m:r>
                              <m:r>
                                <a:rPr lang="en-US" altLang="zh-TW" i="1">
                                  <a:latin typeface="Cambria Math"/>
                                </a:rPr>
                                <m:t> </m:t>
                              </m:r>
                              <m:sSub>
                                <m:sSubPr>
                                  <m:ctrlPr>
                                    <a:rPr lang="zh-TW" altLang="zh-TW" i="1">
                                      <a:latin typeface="Cambria Math" panose="02040503050406030204" pitchFamily="18" charset="0"/>
                                    </a:rPr>
                                  </m:ctrlPr>
                                </m:sSubPr>
                                <m:e>
                                  <m:r>
                                    <a:rPr lang="en-US" altLang="zh-TW" i="1">
                                      <a:latin typeface="Cambria Math"/>
                                    </a:rPr>
                                    <m:t>𝑎</m:t>
                                  </m:r>
                                </m:e>
                                <m:sub>
                                  <m:r>
                                    <a:rPr lang="en-US" altLang="zh-TW" i="1">
                                      <a:latin typeface="Cambria Math"/>
                                    </a:rPr>
                                    <m:t>𝑖</m:t>
                                  </m:r>
                                </m:sub>
                              </m:sSub>
                              <m:r>
                                <a:rPr lang="en-US" altLang="zh-TW" i="1">
                                  <a:latin typeface="Cambria Math"/>
                                </a:rPr>
                                <m:t>=</m:t>
                              </m:r>
                              <m:sSub>
                                <m:sSubPr>
                                  <m:ctrlPr>
                                    <a:rPr lang="zh-TW" altLang="zh-TW" i="1">
                                      <a:latin typeface="Cambria Math" panose="02040503050406030204" pitchFamily="18" charset="0"/>
                                    </a:rPr>
                                  </m:ctrlPr>
                                </m:sSubPr>
                                <m:e>
                                  <m:r>
                                    <a:rPr lang="en-US" altLang="zh-TW" i="1">
                                      <a:latin typeface="Cambria Math"/>
                                    </a:rPr>
                                    <m:t>𝑏</m:t>
                                  </m:r>
                                </m:e>
                                <m:sub>
                                  <m:r>
                                    <a:rPr lang="en-US" altLang="zh-TW" i="1">
                                      <a:latin typeface="Cambria Math"/>
                                    </a:rPr>
                                    <m:t>𝑗</m:t>
                                  </m:r>
                                </m:sub>
                              </m:sSub>
                            </m:e>
                            <m:e>
                              <m:func>
                                <m:funcPr>
                                  <m:ctrlPr>
                                    <a:rPr lang="zh-TW" altLang="zh-TW" i="1">
                                      <a:latin typeface="Cambria Math" panose="02040503050406030204" pitchFamily="18" charset="0"/>
                                    </a:rPr>
                                  </m:ctrlPr>
                                </m:funcPr>
                                <m:fName>
                                  <m:r>
                                    <a:rPr lang="en-US" altLang="zh-TW" i="1">
                                      <a:latin typeface="Cambria Math"/>
                                    </a:rPr>
                                    <m:t>𝑚𝑖𝑛</m:t>
                                  </m:r>
                                </m:fName>
                                <m:e>
                                  <m:r>
                                    <a:rPr lang="en-US" altLang="zh-TW" i="1">
                                      <a:latin typeface="Cambria Math"/>
                                    </a:rPr>
                                    <m:t> </m:t>
                                  </m:r>
                                  <m:d>
                                    <m:dPr>
                                      <m:begChr m:val="{"/>
                                      <m:endChr m:val=""/>
                                      <m:ctrlPr>
                                        <a:rPr lang="zh-TW" altLang="zh-TW" i="1">
                                          <a:latin typeface="Cambria Math" panose="02040503050406030204" pitchFamily="18" charset="0"/>
                                        </a:rPr>
                                      </m:ctrlPr>
                                    </m:dPr>
                                    <m:e>
                                      <m:eqArr>
                                        <m:eqArrPr>
                                          <m:ctrlPr>
                                            <a:rPr lang="zh-TW" altLang="zh-TW" i="1">
                                              <a:latin typeface="Cambria Math" panose="02040503050406030204" pitchFamily="18" charset="0"/>
                                            </a:rPr>
                                          </m:ctrlPr>
                                        </m:eqArrPr>
                                        <m:e>
                                          <m:r>
                                            <a:rPr lang="en-US" altLang="zh-TW" i="1">
                                              <a:latin typeface="Cambria Math"/>
                                            </a:rPr>
                                            <m:t>𝑐</m:t>
                                          </m:r>
                                          <m:d>
                                            <m:dPr>
                                              <m:begChr m:val="["/>
                                              <m:endChr m:val="]"/>
                                              <m:ctrlPr>
                                                <a:rPr lang="zh-TW" altLang="zh-TW" i="1">
                                                  <a:latin typeface="Cambria Math" panose="02040503050406030204" pitchFamily="18" charset="0"/>
                                                </a:rPr>
                                              </m:ctrlPr>
                                            </m:dPr>
                                            <m:e>
                                              <m:r>
                                                <a:rPr lang="en-US" altLang="zh-TW" i="1">
                                                  <a:latin typeface="Cambria Math"/>
                                                </a:rPr>
                                                <m:t>𝑖</m:t>
                                              </m:r>
                                              <m:r>
                                                <a:rPr lang="en-US" altLang="zh-TW" i="1">
                                                  <a:latin typeface="Cambria Math"/>
                                                </a:rPr>
                                                <m:t>−1, </m:t>
                                              </m:r>
                                              <m:r>
                                                <a:rPr lang="en-US" altLang="zh-TW" i="1">
                                                  <a:latin typeface="Cambria Math"/>
                                                </a:rPr>
                                                <m:t>𝑗</m:t>
                                              </m:r>
                                            </m:e>
                                          </m:d>
                                          <m:r>
                                            <a:rPr lang="en-US" altLang="zh-TW" i="1">
                                              <a:latin typeface="Cambria Math"/>
                                            </a:rPr>
                                            <m:t>+</m:t>
                                          </m:r>
                                          <m:r>
                                            <m:rPr>
                                              <m:sty m:val="p"/>
                                            </m:rPr>
                                            <a:rPr lang="en-US" altLang="zh-TW" b="0" i="0" smtClean="0">
                                              <a:latin typeface="Cambria Math"/>
                                            </a:rPr>
                                            <m:t>Cost</m:t>
                                          </m:r>
                                          <m:r>
                                            <a:rPr lang="en-US" altLang="zh-TW" i="1">
                                              <a:latin typeface="Cambria Math"/>
                                            </a:rPr>
                                            <m:t>1       </m:t>
                                          </m:r>
                                          <m:r>
                                            <a:rPr lang="en-US" altLang="zh-TW" i="1">
                                              <a:latin typeface="Cambria Math"/>
                                            </a:rPr>
                                            <m:t>𝑜𝑡h𝑒𝑟𝑤𝑖𝑠𝑒</m:t>
                                          </m:r>
                                        </m:e>
                                        <m:e>
                                          <m:r>
                                            <a:rPr lang="en-US" altLang="zh-TW" i="1">
                                              <a:latin typeface="Cambria Math"/>
                                            </a:rPr>
                                            <m:t>𝑐</m:t>
                                          </m:r>
                                          <m:d>
                                            <m:dPr>
                                              <m:begChr m:val="["/>
                                              <m:endChr m:val="]"/>
                                              <m:ctrlPr>
                                                <a:rPr lang="zh-TW" altLang="zh-TW" i="1">
                                                  <a:latin typeface="Cambria Math" panose="02040503050406030204" pitchFamily="18" charset="0"/>
                                                </a:rPr>
                                              </m:ctrlPr>
                                            </m:dPr>
                                            <m:e>
                                              <m:r>
                                                <a:rPr lang="en-US" altLang="zh-TW" i="1">
                                                  <a:latin typeface="Cambria Math"/>
                                                </a:rPr>
                                                <m:t>𝑖</m:t>
                                              </m:r>
                                              <m:r>
                                                <a:rPr lang="en-US" altLang="zh-TW" i="1">
                                                  <a:latin typeface="Cambria Math"/>
                                                </a:rPr>
                                                <m:t>, </m:t>
                                              </m:r>
                                              <m:r>
                                                <a:rPr lang="en-US" altLang="zh-TW" i="1">
                                                  <a:latin typeface="Cambria Math"/>
                                                </a:rPr>
                                                <m:t>𝑗</m:t>
                                              </m:r>
                                              <m:r>
                                                <a:rPr lang="en-US" altLang="zh-TW" i="1">
                                                  <a:latin typeface="Cambria Math"/>
                                                </a:rPr>
                                                <m:t>−1</m:t>
                                              </m:r>
                                            </m:e>
                                          </m:d>
                                          <m:r>
                                            <a:rPr lang="en-US" altLang="zh-TW" i="1">
                                              <a:latin typeface="Cambria Math"/>
                                            </a:rPr>
                                            <m:t>+</m:t>
                                          </m:r>
                                          <m:r>
                                            <m:rPr>
                                              <m:sty m:val="p"/>
                                            </m:rPr>
                                            <a:rPr lang="en-US" altLang="zh-TW" b="0" i="0" smtClean="0">
                                              <a:latin typeface="Cambria Math"/>
                                            </a:rPr>
                                            <m:t>Cost</m:t>
                                          </m:r>
                                          <m:r>
                                            <a:rPr lang="en-US" altLang="zh-TW" i="1">
                                              <a:latin typeface="Cambria Math"/>
                                            </a:rPr>
                                            <m:t>2                            </m:t>
                                          </m:r>
                                        </m:e>
                                        <m:e>
                                          <m:r>
                                            <a:rPr lang="en-US" altLang="zh-TW" i="1">
                                              <a:latin typeface="Cambria Math"/>
                                            </a:rPr>
                                            <m:t>𝑐</m:t>
                                          </m:r>
                                          <m:d>
                                            <m:dPr>
                                              <m:begChr m:val="["/>
                                              <m:endChr m:val="]"/>
                                              <m:ctrlPr>
                                                <a:rPr lang="zh-TW" altLang="zh-TW" i="1">
                                                  <a:latin typeface="Cambria Math" panose="02040503050406030204" pitchFamily="18" charset="0"/>
                                                </a:rPr>
                                              </m:ctrlPr>
                                            </m:dPr>
                                            <m:e>
                                              <m:r>
                                                <a:rPr lang="en-US" altLang="zh-TW" i="1">
                                                  <a:latin typeface="Cambria Math"/>
                                                </a:rPr>
                                                <m:t>𝑖</m:t>
                                              </m:r>
                                              <m:r>
                                                <a:rPr lang="en-US" altLang="zh-TW" i="1">
                                                  <a:latin typeface="Cambria Math"/>
                                                </a:rPr>
                                                <m:t>−1, </m:t>
                                              </m:r>
                                              <m:r>
                                                <a:rPr lang="en-US" altLang="zh-TW" i="1">
                                                  <a:latin typeface="Cambria Math"/>
                                                </a:rPr>
                                                <m:t>𝑗</m:t>
                                              </m:r>
                                              <m:r>
                                                <a:rPr lang="en-US" altLang="zh-TW" i="1">
                                                  <a:latin typeface="Cambria Math"/>
                                                </a:rPr>
                                                <m:t>−1</m:t>
                                              </m:r>
                                            </m:e>
                                          </m:d>
                                          <m:r>
                                            <a:rPr lang="en-US" altLang="zh-TW" i="1">
                                              <a:latin typeface="Cambria Math"/>
                                            </a:rPr>
                                            <m:t>+</m:t>
                                          </m:r>
                                          <m:r>
                                            <m:rPr>
                                              <m:sty m:val="p"/>
                                            </m:rPr>
                                            <a:rPr lang="en-US" altLang="zh-TW" b="0" i="0" smtClean="0">
                                              <a:latin typeface="Cambria Math"/>
                                            </a:rPr>
                                            <m:t>Cost</m:t>
                                          </m:r>
                                          <m:r>
                                            <a:rPr lang="en-US" altLang="zh-TW" i="1">
                                              <a:latin typeface="Cambria Math"/>
                                            </a:rPr>
                                            <m:t>3                    </m:t>
                                          </m:r>
                                        </m:e>
                                      </m:eqArr>
                                    </m:e>
                                  </m:d>
                                </m:e>
                              </m:func>
                            </m:e>
                          </m:eqArr>
                        </m:e>
                      </m:d>
                    </m:oMath>
                  </m:oMathPara>
                </a14:m>
                <a:endParaRPr lang="zh-TW" altLang="en-US" dirty="0"/>
              </a:p>
            </p:txBody>
          </p:sp>
        </mc:Choice>
        <mc:Fallback xmlns="">
          <p:sp>
            <p:nvSpPr>
              <p:cNvPr id="8" name="矩形 7"/>
              <p:cNvSpPr>
                <a:spLocks noRot="1" noChangeAspect="1" noMove="1" noResize="1" noEditPoints="1" noAdjustHandles="1" noChangeArrowheads="1" noChangeShapeType="1" noTextEdit="1"/>
              </p:cNvSpPr>
              <p:nvPr/>
            </p:nvSpPr>
            <p:spPr>
              <a:xfrm>
                <a:off x="780274" y="3933056"/>
                <a:ext cx="6768752" cy="1757148"/>
              </a:xfrm>
              <a:prstGeom prst="rect">
                <a:avLst/>
              </a:prstGeom>
              <a:blipFill rotWithShape="1">
                <a:blip r:embed="rId2"/>
                <a:stretch>
                  <a:fillRect/>
                </a:stretch>
              </a:blipFill>
            </p:spPr>
            <p:txBody>
              <a:bodyPr/>
              <a:lstStyle/>
              <a:p>
                <a:r>
                  <a:rPr lang="zh-TW" altLang="en-US">
                    <a:noFill/>
                  </a:rPr>
                  <a:t> </a:t>
                </a:r>
              </a:p>
            </p:txBody>
          </p:sp>
        </mc:Fallback>
      </mc:AlternateContent>
      <p:sp>
        <p:nvSpPr>
          <p:cNvPr id="9" name="文字方塊 8"/>
          <p:cNvSpPr txBox="1"/>
          <p:nvPr/>
        </p:nvSpPr>
        <p:spPr>
          <a:xfrm>
            <a:off x="1498886" y="2984758"/>
            <a:ext cx="3998348" cy="523220"/>
          </a:xfrm>
          <a:prstGeom prst="rect">
            <a:avLst/>
          </a:prstGeom>
          <a:noFill/>
        </p:spPr>
        <p:txBody>
          <a:bodyPr wrap="square" rtlCol="0">
            <a:spAutoFit/>
          </a:bodyPr>
          <a:lstStyle/>
          <a:p>
            <a:r>
              <a:rPr lang="en-US" altLang="zh-TW" sz="2800" i="1" dirty="0">
                <a:latin typeface="Times New Roman" panose="02020603050405020304" pitchFamily="18" charset="0"/>
                <a:cs typeface="Times New Roman" panose="02020603050405020304" pitchFamily="18" charset="0"/>
              </a:rPr>
              <a:t>a</a:t>
            </a:r>
            <a:r>
              <a:rPr lang="en-US" altLang="zh-TW" sz="2800" baseline="-25000" dirty="0">
                <a:latin typeface="Times New Roman" panose="02020603050405020304" pitchFamily="18" charset="0"/>
                <a:cs typeface="Times New Roman" panose="02020603050405020304" pitchFamily="18" charset="0"/>
              </a:rPr>
              <a:t>1</a:t>
            </a:r>
            <a:r>
              <a:rPr lang="en-US" altLang="zh-TW" sz="2800" i="1" dirty="0">
                <a:latin typeface="Times New Roman" panose="02020603050405020304" pitchFamily="18" charset="0"/>
                <a:cs typeface="Times New Roman" panose="02020603050405020304" pitchFamily="18" charset="0"/>
              </a:rPr>
              <a:t>a</a:t>
            </a:r>
            <a:r>
              <a:rPr lang="en-US" altLang="zh-TW" sz="2800" baseline="-25000" dirty="0">
                <a:latin typeface="Times New Roman" panose="02020603050405020304" pitchFamily="18" charset="0"/>
                <a:cs typeface="Times New Roman" panose="02020603050405020304" pitchFamily="18" charset="0"/>
              </a:rPr>
              <a:t>2</a:t>
            </a:r>
            <a:r>
              <a:rPr lang="en-US" altLang="zh-TW" sz="2800" dirty="0">
                <a:latin typeface="Times New Roman" panose="02020603050405020304" pitchFamily="18" charset="0"/>
                <a:cs typeface="Times New Roman" panose="02020603050405020304" pitchFamily="18" charset="0"/>
              </a:rPr>
              <a:t>...</a:t>
            </a:r>
            <a:r>
              <a:rPr lang="en-US" altLang="zh-TW" sz="2800" i="1" dirty="0" err="1">
                <a:latin typeface="Times New Roman" panose="02020603050405020304" pitchFamily="18" charset="0"/>
                <a:cs typeface="Times New Roman" panose="02020603050405020304" pitchFamily="18" charset="0"/>
              </a:rPr>
              <a:t>a</a:t>
            </a:r>
            <a:r>
              <a:rPr lang="en-US" altLang="zh-TW" sz="2800" i="1" baseline="-25000" dirty="0" err="1">
                <a:latin typeface="Times New Roman" panose="02020603050405020304" pitchFamily="18" charset="0"/>
                <a:cs typeface="Times New Roman" panose="02020603050405020304" pitchFamily="18" charset="0"/>
              </a:rPr>
              <a:t>i</a:t>
            </a:r>
            <a:r>
              <a:rPr lang="en-US" altLang="zh-TW" sz="2800" dirty="0">
                <a:latin typeface="Times New Roman" panose="02020603050405020304" pitchFamily="18" charset="0"/>
                <a:cs typeface="Times New Roman" panose="02020603050405020304" pitchFamily="18" charset="0"/>
              </a:rPr>
              <a:t> </a:t>
            </a:r>
            <a:r>
              <a:rPr lang="en-US" altLang="zh-TW" sz="2800" dirty="0" smtClean="0">
                <a:latin typeface="Times New Roman" panose="02020603050405020304" pitchFamily="18" charset="0"/>
                <a:cs typeface="Times New Roman" panose="02020603050405020304" pitchFamily="18" charset="0"/>
              </a:rPr>
              <a:t> </a:t>
            </a:r>
            <a:r>
              <a:rPr lang="en-US" altLang="zh-TW" sz="28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zh-TW" sz="2800" i="1" dirty="0" smtClean="0">
                <a:latin typeface="Times New Roman" panose="02020603050405020304" pitchFamily="18" charset="0"/>
                <a:cs typeface="Times New Roman" panose="02020603050405020304" pitchFamily="18" charset="0"/>
              </a:rPr>
              <a:t>b</a:t>
            </a:r>
            <a:r>
              <a:rPr lang="en-US" altLang="zh-TW" sz="2800" baseline="-25000" dirty="0" smtClean="0">
                <a:latin typeface="Times New Roman" panose="02020603050405020304" pitchFamily="18" charset="0"/>
                <a:cs typeface="Times New Roman" panose="02020603050405020304" pitchFamily="18" charset="0"/>
              </a:rPr>
              <a:t>1</a:t>
            </a:r>
            <a:r>
              <a:rPr lang="en-US" altLang="zh-TW" sz="2800" i="1" dirty="0" smtClean="0">
                <a:latin typeface="Times New Roman" panose="02020603050405020304" pitchFamily="18" charset="0"/>
                <a:cs typeface="Times New Roman" panose="02020603050405020304" pitchFamily="18" charset="0"/>
              </a:rPr>
              <a:t>b</a:t>
            </a:r>
            <a:r>
              <a:rPr lang="en-US" altLang="zh-TW" sz="2800" baseline="-25000" dirty="0" smtClean="0">
                <a:latin typeface="Times New Roman" panose="02020603050405020304" pitchFamily="18" charset="0"/>
                <a:cs typeface="Times New Roman" panose="02020603050405020304" pitchFamily="18" charset="0"/>
              </a:rPr>
              <a:t>2</a:t>
            </a:r>
            <a:r>
              <a:rPr lang="en-US" altLang="zh-TW" sz="2800" dirty="0">
                <a:latin typeface="Times New Roman" panose="02020603050405020304" pitchFamily="18" charset="0"/>
                <a:cs typeface="Times New Roman" panose="02020603050405020304" pitchFamily="18" charset="0"/>
              </a:rPr>
              <a:t>...</a:t>
            </a:r>
            <a:r>
              <a:rPr lang="en-US" altLang="zh-TW" sz="2800" i="1" dirty="0" err="1">
                <a:latin typeface="Times New Roman" panose="02020603050405020304" pitchFamily="18" charset="0"/>
                <a:cs typeface="Times New Roman" panose="02020603050405020304" pitchFamily="18" charset="0"/>
              </a:rPr>
              <a:t>b</a:t>
            </a:r>
            <a:r>
              <a:rPr lang="en-US" altLang="zh-TW" sz="2800" i="1" baseline="-25000" dirty="0" err="1">
                <a:latin typeface="Times New Roman" panose="02020603050405020304" pitchFamily="18" charset="0"/>
                <a:cs typeface="Times New Roman" panose="02020603050405020304" pitchFamily="18" charset="0"/>
              </a:rPr>
              <a:t>j</a:t>
            </a:r>
            <a:endParaRPr lang="zh-TW" altLang="en-US" sz="2800" dirty="0">
              <a:latin typeface="Times New Roman" panose="02020603050405020304" pitchFamily="18" charset="0"/>
              <a:cs typeface="Times New Roman" panose="02020603050405020304" pitchFamily="18" charset="0"/>
            </a:endParaRPr>
          </a:p>
        </p:txBody>
      </p:sp>
      <p:sp>
        <p:nvSpPr>
          <p:cNvPr id="10" name="矩形 9"/>
          <p:cNvSpPr/>
          <p:nvPr/>
        </p:nvSpPr>
        <p:spPr>
          <a:xfrm>
            <a:off x="539552" y="2204864"/>
            <a:ext cx="4572000" cy="646331"/>
          </a:xfrm>
          <a:prstGeom prst="rect">
            <a:avLst/>
          </a:prstGeom>
        </p:spPr>
        <p:txBody>
          <a:bodyPr>
            <a:spAutoFit/>
          </a:bodyPr>
          <a:lstStyle/>
          <a:p>
            <a:pPr marL="342900" indent="-342900">
              <a:buFont typeface="Wingdings" panose="05000000000000000000" pitchFamily="2" charset="2"/>
              <a:buChar char="n"/>
            </a:pPr>
            <a:r>
              <a:rPr lang="en-US" altLang="zh-TW" sz="3600" i="1" dirty="0">
                <a:latin typeface="Times New Roman" panose="02020603050405020304" pitchFamily="18" charset="0"/>
                <a:cs typeface="Times New Roman" panose="02020603050405020304" pitchFamily="18" charset="0"/>
              </a:rPr>
              <a:t>c</a:t>
            </a:r>
            <a:r>
              <a:rPr lang="en-US" altLang="zh-TW" sz="3600" dirty="0">
                <a:latin typeface="Times New Roman" panose="02020603050405020304" pitchFamily="18" charset="0"/>
                <a:cs typeface="Times New Roman" panose="02020603050405020304" pitchFamily="18" charset="0"/>
              </a:rPr>
              <a:t>[</a:t>
            </a:r>
            <a:r>
              <a:rPr lang="en-US" altLang="zh-TW" sz="3600" i="1" dirty="0" err="1">
                <a:latin typeface="Times New Roman" panose="02020603050405020304" pitchFamily="18" charset="0"/>
                <a:cs typeface="Times New Roman" panose="02020603050405020304" pitchFamily="18" charset="0"/>
              </a:rPr>
              <a:t>i</a:t>
            </a:r>
            <a:r>
              <a:rPr lang="en-US" altLang="zh-TW" sz="3600" dirty="0">
                <a:latin typeface="Times New Roman" panose="02020603050405020304" pitchFamily="18" charset="0"/>
                <a:cs typeface="Times New Roman" panose="02020603050405020304" pitchFamily="18" charset="0"/>
              </a:rPr>
              <a:t>, </a:t>
            </a:r>
            <a:r>
              <a:rPr lang="en-US" altLang="zh-TW" sz="3600" i="1" dirty="0">
                <a:latin typeface="Times New Roman" panose="02020603050405020304" pitchFamily="18" charset="0"/>
                <a:cs typeface="Times New Roman" panose="02020603050405020304" pitchFamily="18" charset="0"/>
              </a:rPr>
              <a:t>j</a:t>
            </a:r>
            <a:r>
              <a:rPr lang="en-US" altLang="zh-TW" sz="3600" dirty="0">
                <a:latin typeface="Times New Roman" panose="02020603050405020304" pitchFamily="18" charset="0"/>
                <a:cs typeface="Times New Roman" panose="02020603050405020304" pitchFamily="18" charset="0"/>
              </a:rPr>
              <a:t>]</a:t>
            </a:r>
            <a:r>
              <a:rPr lang="zh-TW" altLang="zh-TW" sz="3600" dirty="0">
                <a:latin typeface="Times New Roman" panose="02020603050405020304" pitchFamily="18" charset="0"/>
                <a:cs typeface="Times New Roman" panose="02020603050405020304" pitchFamily="18" charset="0"/>
              </a:rPr>
              <a:t>的遞迴</a:t>
            </a:r>
            <a:r>
              <a:rPr lang="zh-TW" altLang="zh-TW" sz="3600" dirty="0" smtClean="0">
                <a:latin typeface="Times New Roman" panose="02020603050405020304" pitchFamily="18" charset="0"/>
                <a:cs typeface="Times New Roman" panose="02020603050405020304" pitchFamily="18" charset="0"/>
              </a:rPr>
              <a:t>關係</a:t>
            </a:r>
            <a:endParaRPr lang="zh-TW"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8360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最小編輯成本 </a:t>
            </a:r>
            <a:r>
              <a:rPr lang="en-US" altLang="zh-TW" dirty="0"/>
              <a:t>(Minimum Edit Cost, MEC)</a:t>
            </a:r>
            <a:r>
              <a:rPr lang="zh-TW" altLang="zh-TW" dirty="0" smtClean="0"/>
              <a:t>問題</a:t>
            </a:r>
            <a:r>
              <a:rPr lang="zh-TW" altLang="en-US" dirty="0" smtClean="0"/>
              <a:t> </a:t>
            </a:r>
            <a:r>
              <a:rPr lang="en-US" altLang="zh-TW" dirty="0" smtClean="0"/>
              <a:t>(cont.)</a:t>
            </a:r>
            <a:endParaRPr lang="zh-TW" altLang="en-US" dirty="0"/>
          </a:p>
        </p:txBody>
      </p:sp>
      <p:sp>
        <p:nvSpPr>
          <p:cNvPr id="4" name="投影片編號版面配置區 3"/>
          <p:cNvSpPr>
            <a:spLocks noGrp="1"/>
          </p:cNvSpPr>
          <p:nvPr>
            <p:ph type="sldNum" sz="quarter" idx="10"/>
          </p:nvPr>
        </p:nvSpPr>
        <p:spPr/>
        <p:txBody>
          <a:bodyPr/>
          <a:lstStyle/>
          <a:p>
            <a:pPr>
              <a:defRPr/>
            </a:pPr>
            <a:fld id="{B470CC45-7452-4DAB-A2F7-F98704FF9730}" type="slidenum">
              <a:rPr lang="zh-TW" altLang="en-US" smtClean="0"/>
              <a:pPr>
                <a:defRPr/>
              </a:pPr>
              <a:t>28</a:t>
            </a:fld>
            <a:endParaRPr lang="en-US" altLang="zh-TW"/>
          </a:p>
        </p:txBody>
      </p:sp>
      <p:sp>
        <p:nvSpPr>
          <p:cNvPr id="5" name="內容版面配置區 4"/>
          <p:cNvSpPr>
            <a:spLocks noGrp="1"/>
          </p:cNvSpPr>
          <p:nvPr>
            <p:ph idx="1"/>
          </p:nvPr>
        </p:nvSpPr>
        <p:spPr>
          <a:xfrm>
            <a:off x="827584" y="1988840"/>
            <a:ext cx="7772400" cy="4114800"/>
          </a:xfrm>
        </p:spPr>
        <p:txBody>
          <a:bodyPr/>
          <a:lstStyle/>
          <a:p>
            <a:r>
              <a:rPr lang="en-US" altLang="zh-TW" sz="3600" i="1" dirty="0" smtClean="0">
                <a:latin typeface="Times New Roman" panose="02020603050405020304" pitchFamily="18" charset="0"/>
                <a:cs typeface="Times New Roman" panose="02020603050405020304" pitchFamily="18" charset="0"/>
              </a:rPr>
              <a:t>c</a:t>
            </a:r>
            <a:r>
              <a:rPr lang="en-US" altLang="zh-TW" sz="3600" dirty="0" smtClean="0">
                <a:latin typeface="Times New Roman" panose="02020603050405020304" pitchFamily="18" charset="0"/>
                <a:cs typeface="Times New Roman" panose="02020603050405020304" pitchFamily="18" charset="0"/>
              </a:rPr>
              <a:t>[</a:t>
            </a:r>
            <a:r>
              <a:rPr lang="en-US" altLang="zh-TW" sz="3600" i="1" dirty="0" err="1" smtClean="0">
                <a:latin typeface="Times New Roman" panose="02020603050405020304" pitchFamily="18" charset="0"/>
                <a:cs typeface="Times New Roman" panose="02020603050405020304" pitchFamily="18" charset="0"/>
              </a:rPr>
              <a:t>i</a:t>
            </a:r>
            <a:r>
              <a:rPr lang="en-US" altLang="zh-TW" sz="3600" dirty="0" smtClean="0">
                <a:latin typeface="Times New Roman" panose="02020603050405020304" pitchFamily="18" charset="0"/>
                <a:cs typeface="Times New Roman" panose="02020603050405020304" pitchFamily="18" charset="0"/>
              </a:rPr>
              <a:t>, </a:t>
            </a:r>
            <a:r>
              <a:rPr lang="en-US" altLang="zh-TW" sz="3600" i="1" dirty="0" smtClean="0">
                <a:latin typeface="Times New Roman" panose="02020603050405020304" pitchFamily="18" charset="0"/>
                <a:cs typeface="Times New Roman" panose="02020603050405020304" pitchFamily="18" charset="0"/>
              </a:rPr>
              <a:t>j</a:t>
            </a:r>
            <a:r>
              <a:rPr lang="en-US" altLang="zh-TW" sz="3600" dirty="0" smtClean="0">
                <a:latin typeface="Times New Roman" panose="02020603050405020304" pitchFamily="18" charset="0"/>
                <a:cs typeface="Times New Roman" panose="02020603050405020304" pitchFamily="18" charset="0"/>
              </a:rPr>
              <a:t>]</a:t>
            </a:r>
            <a:r>
              <a:rPr lang="zh-TW" altLang="zh-TW" sz="3600" dirty="0" smtClean="0">
                <a:latin typeface="Times New Roman" panose="02020603050405020304" pitchFamily="18" charset="0"/>
                <a:cs typeface="Times New Roman" panose="02020603050405020304" pitchFamily="18" charset="0"/>
              </a:rPr>
              <a:t>的邊界條件</a:t>
            </a:r>
            <a:endParaRPr lang="zh-TW" altLang="en-US" sz="3600" dirty="0" smtClean="0">
              <a:latin typeface="Times New Roman" panose="02020603050405020304" pitchFamily="18" charset="0"/>
              <a:cs typeface="Times New Roman" panose="02020603050405020304" pitchFamily="18" charset="0"/>
            </a:endParaRPr>
          </a:p>
          <a:p>
            <a:endParaRPr lang="en-US" altLang="zh-TW" sz="4000" dirty="0" smtClean="0"/>
          </a:p>
          <a:p>
            <a:endParaRPr lang="en-US" altLang="zh-TW" sz="4000" dirty="0"/>
          </a:p>
          <a:p>
            <a:endParaRPr lang="en-US" altLang="zh-TW" sz="4000" dirty="0" smtClean="0"/>
          </a:p>
          <a:p>
            <a:endParaRPr lang="en-US" altLang="zh-TW" sz="4000" dirty="0"/>
          </a:p>
          <a:p>
            <a:r>
              <a:rPr lang="en-US" altLang="zh-TW" sz="3600" i="1" dirty="0" smtClean="0">
                <a:latin typeface="Times New Roman" panose="02020603050405020304" pitchFamily="18" charset="0"/>
                <a:cs typeface="Times New Roman" panose="02020603050405020304" pitchFamily="18" charset="0"/>
              </a:rPr>
              <a:t>c</a:t>
            </a:r>
            <a:r>
              <a:rPr lang="en-US" altLang="zh-TW" sz="3600" dirty="0" smtClean="0">
                <a:latin typeface="Times New Roman" panose="02020603050405020304" pitchFamily="18" charset="0"/>
                <a:cs typeface="Times New Roman" panose="02020603050405020304" pitchFamily="18" charset="0"/>
              </a:rPr>
              <a:t>[</a:t>
            </a:r>
            <a:r>
              <a:rPr lang="en-US" altLang="zh-TW" sz="3600" i="1" dirty="0" smtClean="0">
                <a:latin typeface="Times New Roman" panose="02020603050405020304" pitchFamily="18" charset="0"/>
                <a:cs typeface="Times New Roman" panose="02020603050405020304" pitchFamily="18" charset="0"/>
              </a:rPr>
              <a:t>m</a:t>
            </a:r>
            <a:r>
              <a:rPr lang="en-US" altLang="zh-TW" sz="3600" dirty="0" smtClean="0">
                <a:latin typeface="Times New Roman" panose="02020603050405020304" pitchFamily="18" charset="0"/>
                <a:cs typeface="Times New Roman" panose="02020603050405020304" pitchFamily="18" charset="0"/>
              </a:rPr>
              <a:t>, </a:t>
            </a:r>
            <a:r>
              <a:rPr lang="en-US" altLang="zh-TW" sz="3600" i="1" dirty="0" smtClean="0">
                <a:latin typeface="Times New Roman" panose="02020603050405020304" pitchFamily="18" charset="0"/>
                <a:cs typeface="Times New Roman" panose="02020603050405020304" pitchFamily="18" charset="0"/>
              </a:rPr>
              <a:t>n</a:t>
            </a:r>
            <a:r>
              <a:rPr lang="en-US" altLang="zh-TW" sz="3600" dirty="0" smtClean="0">
                <a:latin typeface="Times New Roman" panose="02020603050405020304" pitchFamily="18" charset="0"/>
                <a:cs typeface="Times New Roman" panose="02020603050405020304" pitchFamily="18" charset="0"/>
              </a:rPr>
              <a:t>] </a:t>
            </a:r>
            <a:r>
              <a:rPr lang="zh-TW" altLang="en-US" sz="3600" dirty="0">
                <a:latin typeface="Times New Roman" panose="02020603050405020304" pitchFamily="18" charset="0"/>
                <a:cs typeface="Times New Roman" panose="02020603050405020304" pitchFamily="18" charset="0"/>
              </a:rPr>
              <a:t>就是</a:t>
            </a:r>
            <a:r>
              <a:rPr lang="zh-TW" altLang="en-US" sz="3600" dirty="0" smtClean="0">
                <a:latin typeface="Times New Roman" panose="02020603050405020304" pitchFamily="18" charset="0"/>
                <a:cs typeface="Times New Roman" panose="02020603050405020304" pitchFamily="18" charset="0"/>
              </a:rPr>
              <a:t>解答</a:t>
            </a:r>
            <a:endParaRPr lang="zh-TW" altLang="en-US" sz="4000" dirty="0">
              <a:latin typeface="Times New Roman" panose="02020603050405020304" pitchFamily="18" charset="0"/>
              <a:cs typeface="Times New Roman" panose="02020603050405020304" pitchFamily="18" charset="0"/>
            </a:endParaRPr>
          </a:p>
          <a:p>
            <a:endParaRPr lang="zh-TW" altLang="en-US" sz="4000" dirty="0"/>
          </a:p>
        </p:txBody>
      </p:sp>
      <mc:AlternateContent xmlns:mc="http://schemas.openxmlformats.org/markup-compatibility/2006" xmlns:a14="http://schemas.microsoft.com/office/drawing/2010/main">
        <mc:Choice Requires="a14">
          <p:sp>
            <p:nvSpPr>
              <p:cNvPr id="3" name="矩形 2"/>
              <p:cNvSpPr/>
              <p:nvPr/>
            </p:nvSpPr>
            <p:spPr>
              <a:xfrm>
                <a:off x="755576" y="4565972"/>
                <a:ext cx="5472608" cy="9161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zh-TW" i="1" smtClean="0">
                              <a:latin typeface="Cambria Math" panose="02040503050406030204" pitchFamily="18" charset="0"/>
                            </a:rPr>
                          </m:ctrlPr>
                        </m:dPr>
                        <m:e>
                          <m:eqArr>
                            <m:eqArrPr>
                              <m:ctrlPr>
                                <a:rPr lang="zh-TW" altLang="zh-TW" i="1">
                                  <a:latin typeface="Cambria Math" panose="02040503050406030204" pitchFamily="18" charset="0"/>
                                </a:rPr>
                              </m:ctrlPr>
                            </m:eqArrPr>
                            <m:e>
                              <m:r>
                                <a:rPr lang="en-US" altLang="zh-TW" i="1">
                                  <a:latin typeface="Cambria Math"/>
                                </a:rPr>
                                <m:t>𝑐</m:t>
                              </m:r>
                              <m:d>
                                <m:dPr>
                                  <m:begChr m:val="["/>
                                  <m:endChr m:val="]"/>
                                  <m:ctrlPr>
                                    <a:rPr lang="zh-TW" altLang="zh-TW" i="1">
                                      <a:latin typeface="Cambria Math" panose="02040503050406030204" pitchFamily="18" charset="0"/>
                                    </a:rPr>
                                  </m:ctrlPr>
                                </m:dPr>
                                <m:e>
                                  <m:r>
                                    <a:rPr lang="en-US" altLang="zh-TW" i="1">
                                      <a:latin typeface="Cambria Math"/>
                                    </a:rPr>
                                    <m:t>𝑖</m:t>
                                  </m:r>
                                  <m:r>
                                    <a:rPr lang="en-US" altLang="zh-TW" i="1">
                                      <a:latin typeface="Cambria Math"/>
                                    </a:rPr>
                                    <m:t>,0</m:t>
                                  </m:r>
                                </m:e>
                              </m:d>
                              <m:r>
                                <a:rPr lang="en-US" altLang="zh-TW" i="1">
                                  <a:latin typeface="Cambria Math"/>
                                </a:rPr>
                                <m:t>=</m:t>
                              </m:r>
                              <m:r>
                                <a:rPr lang="en-US" altLang="zh-TW" i="1">
                                  <a:latin typeface="Cambria Math"/>
                                </a:rPr>
                                <m:t>𝑖</m:t>
                              </m:r>
                              <m:r>
                                <a:rPr lang="en-US" altLang="zh-TW" i="1" smtClean="0">
                                  <a:latin typeface="Cambria Math"/>
                                  <a:ea typeface="Cambria Math"/>
                                </a:rPr>
                                <m:t>×</m:t>
                              </m:r>
                              <m:r>
                                <m:rPr>
                                  <m:sty m:val="p"/>
                                </m:rPr>
                                <a:rPr lang="en-US" altLang="zh-TW" b="0" i="0" smtClean="0">
                                  <a:latin typeface="Cambria Math"/>
                                  <a:ea typeface="Cambria Math"/>
                                </a:rPr>
                                <m:t>cost</m:t>
                              </m:r>
                              <m:r>
                                <a:rPr lang="en-US" altLang="zh-TW" b="0" i="1" smtClean="0">
                                  <a:latin typeface="Cambria Math"/>
                                  <a:ea typeface="Cambria Math"/>
                                </a:rPr>
                                <m:t>1</m:t>
                              </m:r>
                              <m:r>
                                <a:rPr lang="en-US" altLang="zh-TW" i="1">
                                  <a:latin typeface="Cambria Math"/>
                                </a:rPr>
                                <m:t> ,  </m:t>
                              </m:r>
                              <m:r>
                                <a:rPr lang="en-US" altLang="zh-TW" i="1">
                                  <a:latin typeface="Cambria Math"/>
                                </a:rPr>
                                <m:t>𝑓𝑜𝑟</m:t>
                              </m:r>
                              <m:r>
                                <a:rPr lang="en-US" altLang="zh-TW" i="1">
                                  <a:latin typeface="Cambria Math"/>
                                </a:rPr>
                                <m:t> 0≤</m:t>
                              </m:r>
                              <m:r>
                                <a:rPr lang="en-US" altLang="zh-TW" i="1">
                                  <a:latin typeface="Cambria Math"/>
                                </a:rPr>
                                <m:t>𝑖</m:t>
                              </m:r>
                              <m:r>
                                <a:rPr lang="en-US" altLang="zh-TW" i="1">
                                  <a:latin typeface="Cambria Math"/>
                                </a:rPr>
                                <m:t>≤</m:t>
                              </m:r>
                              <m:r>
                                <a:rPr lang="en-US" altLang="zh-TW" i="1">
                                  <a:latin typeface="Cambria Math"/>
                                </a:rPr>
                                <m:t>𝑚</m:t>
                              </m:r>
                            </m:e>
                            <m:e>
                              <m:r>
                                <a:rPr lang="en-US" altLang="zh-TW" i="1">
                                  <a:latin typeface="Cambria Math"/>
                                </a:rPr>
                                <m:t>𝑐</m:t>
                              </m:r>
                              <m:d>
                                <m:dPr>
                                  <m:begChr m:val="["/>
                                  <m:endChr m:val="]"/>
                                  <m:ctrlPr>
                                    <a:rPr lang="zh-TW" altLang="zh-TW" i="1">
                                      <a:latin typeface="Cambria Math" panose="02040503050406030204" pitchFamily="18" charset="0"/>
                                    </a:rPr>
                                  </m:ctrlPr>
                                </m:dPr>
                                <m:e>
                                  <m:r>
                                    <a:rPr lang="en-US" altLang="zh-TW" i="1">
                                      <a:latin typeface="Cambria Math"/>
                                    </a:rPr>
                                    <m:t>0,</m:t>
                                  </m:r>
                                  <m:r>
                                    <a:rPr lang="en-US" altLang="zh-TW" i="1">
                                      <a:latin typeface="Cambria Math"/>
                                    </a:rPr>
                                    <m:t>𝑗</m:t>
                                  </m:r>
                                </m:e>
                              </m:d>
                              <m:r>
                                <a:rPr lang="en-US" altLang="zh-TW" i="1">
                                  <a:latin typeface="Cambria Math"/>
                                </a:rPr>
                                <m:t>=</m:t>
                              </m:r>
                              <m:r>
                                <a:rPr lang="en-US" altLang="zh-TW" i="1">
                                  <a:latin typeface="Cambria Math"/>
                                </a:rPr>
                                <m:t>𝑗</m:t>
                              </m:r>
                              <m:r>
                                <a:rPr lang="en-US" altLang="zh-TW" i="1" smtClean="0">
                                  <a:latin typeface="Cambria Math"/>
                                  <a:ea typeface="Cambria Math"/>
                                </a:rPr>
                                <m:t>×</m:t>
                              </m:r>
                              <m:r>
                                <m:rPr>
                                  <m:sty m:val="p"/>
                                </m:rPr>
                                <a:rPr lang="en-US" altLang="zh-TW" b="0" i="0" smtClean="0">
                                  <a:latin typeface="Cambria Math"/>
                                  <a:ea typeface="Cambria Math"/>
                                </a:rPr>
                                <m:t>cost</m:t>
                              </m:r>
                              <m:r>
                                <a:rPr lang="en-US" altLang="zh-TW" b="0" i="0" smtClean="0">
                                  <a:latin typeface="Cambria Math"/>
                                  <a:ea typeface="Cambria Math"/>
                                </a:rPr>
                                <m:t>2</m:t>
                              </m:r>
                              <m:r>
                                <a:rPr lang="en-US" altLang="zh-TW" i="1">
                                  <a:latin typeface="Cambria Math"/>
                                </a:rPr>
                                <m:t> ,  </m:t>
                              </m:r>
                              <m:r>
                                <a:rPr lang="en-US" altLang="zh-TW" i="1">
                                  <a:latin typeface="Cambria Math"/>
                                </a:rPr>
                                <m:t>𝑓𝑜𝑟</m:t>
                              </m:r>
                              <m:r>
                                <a:rPr lang="en-US" altLang="zh-TW" i="1">
                                  <a:latin typeface="Cambria Math"/>
                                </a:rPr>
                                <m:t> 0≤</m:t>
                              </m:r>
                              <m:r>
                                <a:rPr lang="en-US" altLang="zh-TW" i="1">
                                  <a:latin typeface="Cambria Math"/>
                                </a:rPr>
                                <m:t>𝑗</m:t>
                              </m:r>
                              <m:r>
                                <a:rPr lang="en-US" altLang="zh-TW" i="1">
                                  <a:latin typeface="Cambria Math"/>
                                </a:rPr>
                                <m:t>≤</m:t>
                              </m:r>
                              <m:r>
                                <a:rPr lang="en-US" altLang="zh-TW" i="1">
                                  <a:latin typeface="Cambria Math"/>
                                </a:rPr>
                                <m:t>𝑛</m:t>
                              </m:r>
                            </m:e>
                          </m:eqArr>
                        </m:e>
                      </m:d>
                    </m:oMath>
                  </m:oMathPara>
                </a14:m>
                <a:endParaRPr lang="zh-TW" altLang="en-US" dirty="0"/>
              </a:p>
            </p:txBody>
          </p:sp>
        </mc:Choice>
        <mc:Fallback xmlns="">
          <p:sp>
            <p:nvSpPr>
              <p:cNvPr id="3" name="矩形 2"/>
              <p:cNvSpPr>
                <a:spLocks noRot="1" noChangeAspect="1" noMove="1" noResize="1" noEditPoints="1" noAdjustHandles="1" noChangeArrowheads="1" noChangeShapeType="1" noTextEdit="1"/>
              </p:cNvSpPr>
              <p:nvPr/>
            </p:nvSpPr>
            <p:spPr>
              <a:xfrm>
                <a:off x="755576" y="4565972"/>
                <a:ext cx="5472608" cy="916148"/>
              </a:xfrm>
              <a:prstGeom prst="rect">
                <a:avLst/>
              </a:prstGeom>
              <a:blipFill rotWithShape="1">
                <a:blip r:embed="rId2"/>
                <a:stretch>
                  <a:fillRect/>
                </a:stretch>
              </a:blipFill>
            </p:spPr>
            <p:txBody>
              <a:bodyPr/>
              <a:lstStyle/>
              <a:p>
                <a:r>
                  <a:rPr lang="zh-TW" altLang="en-US">
                    <a:noFill/>
                  </a:rPr>
                  <a:t> </a:t>
                </a:r>
              </a:p>
            </p:txBody>
          </p:sp>
        </mc:Fallback>
      </mc:AlternateContent>
      <p:sp>
        <p:nvSpPr>
          <p:cNvPr id="8" name="文字方塊 7"/>
          <p:cNvSpPr txBox="1"/>
          <p:nvPr/>
        </p:nvSpPr>
        <p:spPr>
          <a:xfrm>
            <a:off x="1498886" y="2984758"/>
            <a:ext cx="3998348" cy="523220"/>
          </a:xfrm>
          <a:prstGeom prst="rect">
            <a:avLst/>
          </a:prstGeom>
          <a:noFill/>
        </p:spPr>
        <p:txBody>
          <a:bodyPr wrap="square" rtlCol="0">
            <a:spAutoFit/>
          </a:bodyPr>
          <a:lstStyle/>
          <a:p>
            <a:r>
              <a:rPr lang="en-US" altLang="zh-TW" sz="2800" i="1" dirty="0">
                <a:latin typeface="Times New Roman" panose="02020603050405020304" pitchFamily="18" charset="0"/>
                <a:cs typeface="Times New Roman" panose="02020603050405020304" pitchFamily="18" charset="0"/>
              </a:rPr>
              <a:t>a</a:t>
            </a:r>
            <a:r>
              <a:rPr lang="en-US" altLang="zh-TW" sz="2800" baseline="-25000" dirty="0">
                <a:latin typeface="Times New Roman" panose="02020603050405020304" pitchFamily="18" charset="0"/>
                <a:cs typeface="Times New Roman" panose="02020603050405020304" pitchFamily="18" charset="0"/>
              </a:rPr>
              <a:t>1</a:t>
            </a:r>
            <a:r>
              <a:rPr lang="en-US" altLang="zh-TW" sz="2800" i="1" dirty="0">
                <a:latin typeface="Times New Roman" panose="02020603050405020304" pitchFamily="18" charset="0"/>
                <a:cs typeface="Times New Roman" panose="02020603050405020304" pitchFamily="18" charset="0"/>
              </a:rPr>
              <a:t>a</a:t>
            </a:r>
            <a:r>
              <a:rPr lang="en-US" altLang="zh-TW" sz="2800" baseline="-25000" dirty="0">
                <a:latin typeface="Times New Roman" panose="02020603050405020304" pitchFamily="18" charset="0"/>
                <a:cs typeface="Times New Roman" panose="02020603050405020304" pitchFamily="18" charset="0"/>
              </a:rPr>
              <a:t>2</a:t>
            </a:r>
            <a:r>
              <a:rPr lang="en-US" altLang="zh-TW" sz="2800" dirty="0">
                <a:latin typeface="Times New Roman" panose="02020603050405020304" pitchFamily="18" charset="0"/>
                <a:cs typeface="Times New Roman" panose="02020603050405020304" pitchFamily="18" charset="0"/>
              </a:rPr>
              <a:t>...</a:t>
            </a:r>
            <a:r>
              <a:rPr lang="en-US" altLang="zh-TW" sz="2800" i="1" dirty="0" err="1">
                <a:latin typeface="Times New Roman" panose="02020603050405020304" pitchFamily="18" charset="0"/>
                <a:cs typeface="Times New Roman" panose="02020603050405020304" pitchFamily="18" charset="0"/>
              </a:rPr>
              <a:t>a</a:t>
            </a:r>
            <a:r>
              <a:rPr lang="en-US" altLang="zh-TW" sz="2800" i="1" baseline="-25000" dirty="0" err="1">
                <a:latin typeface="Times New Roman" panose="02020603050405020304" pitchFamily="18" charset="0"/>
                <a:cs typeface="Times New Roman" panose="02020603050405020304" pitchFamily="18" charset="0"/>
              </a:rPr>
              <a:t>i</a:t>
            </a:r>
            <a:r>
              <a:rPr lang="en-US" altLang="zh-TW" sz="2800" dirty="0">
                <a:latin typeface="Times New Roman" panose="02020603050405020304" pitchFamily="18" charset="0"/>
                <a:cs typeface="Times New Roman" panose="02020603050405020304" pitchFamily="18" charset="0"/>
              </a:rPr>
              <a:t> </a:t>
            </a:r>
            <a:r>
              <a:rPr lang="en-US" altLang="zh-TW" sz="2800" dirty="0" smtClean="0">
                <a:latin typeface="Times New Roman" panose="02020603050405020304" pitchFamily="18" charset="0"/>
                <a:cs typeface="Times New Roman" panose="02020603050405020304" pitchFamily="18" charset="0"/>
              </a:rPr>
              <a:t> </a:t>
            </a:r>
            <a:r>
              <a:rPr lang="en-US" altLang="zh-TW" sz="28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zh-TW" sz="2800" i="1" dirty="0" smtClean="0">
                <a:latin typeface="Times New Roman" panose="02020603050405020304" pitchFamily="18" charset="0"/>
                <a:cs typeface="Times New Roman" panose="02020603050405020304" pitchFamily="18" charset="0"/>
                <a:sym typeface="Wingdings" panose="05000000000000000000" pitchFamily="2" charset="2"/>
              </a:rPr>
              <a:t>Null</a:t>
            </a:r>
            <a:endParaRPr lang="zh-TW" altLang="en-US" sz="2800" i="1" dirty="0">
              <a:latin typeface="Times New Roman" panose="02020603050405020304" pitchFamily="18" charset="0"/>
              <a:cs typeface="Times New Roman" panose="02020603050405020304" pitchFamily="18" charset="0"/>
            </a:endParaRPr>
          </a:p>
        </p:txBody>
      </p:sp>
      <p:sp>
        <p:nvSpPr>
          <p:cNvPr id="9" name="文字方塊 8"/>
          <p:cNvSpPr txBox="1"/>
          <p:nvPr/>
        </p:nvSpPr>
        <p:spPr>
          <a:xfrm>
            <a:off x="1498886" y="3676603"/>
            <a:ext cx="3998348" cy="523220"/>
          </a:xfrm>
          <a:prstGeom prst="rect">
            <a:avLst/>
          </a:prstGeom>
          <a:noFill/>
        </p:spPr>
        <p:txBody>
          <a:bodyPr wrap="square" rtlCol="0">
            <a:spAutoFit/>
          </a:bodyPr>
          <a:lstStyle/>
          <a:p>
            <a:r>
              <a:rPr lang="en-US" altLang="zh-TW" sz="2800" i="1" dirty="0" smtClean="0">
                <a:latin typeface="Times New Roman" panose="02020603050405020304" pitchFamily="18" charset="0"/>
                <a:cs typeface="Times New Roman" panose="02020603050405020304" pitchFamily="18" charset="0"/>
              </a:rPr>
              <a:t>Null       </a:t>
            </a:r>
            <a:r>
              <a:rPr lang="en-US" altLang="zh-TW" sz="2800" dirty="0" smtClean="0">
                <a:latin typeface="Times New Roman" panose="02020603050405020304" pitchFamily="18" charset="0"/>
                <a:cs typeface="Times New Roman" panose="02020603050405020304" pitchFamily="18" charset="0"/>
              </a:rPr>
              <a:t> </a:t>
            </a:r>
            <a:r>
              <a:rPr lang="en-US" altLang="zh-TW" sz="28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zh-TW" sz="2800" i="1" dirty="0" smtClean="0">
                <a:latin typeface="Times New Roman" panose="02020603050405020304" pitchFamily="18" charset="0"/>
                <a:cs typeface="Times New Roman" panose="02020603050405020304" pitchFamily="18" charset="0"/>
              </a:rPr>
              <a:t>b</a:t>
            </a:r>
            <a:r>
              <a:rPr lang="en-US" altLang="zh-TW" sz="2800" baseline="-25000" dirty="0" smtClean="0">
                <a:latin typeface="Times New Roman" panose="02020603050405020304" pitchFamily="18" charset="0"/>
                <a:cs typeface="Times New Roman" panose="02020603050405020304" pitchFamily="18" charset="0"/>
              </a:rPr>
              <a:t>1</a:t>
            </a:r>
            <a:r>
              <a:rPr lang="en-US" altLang="zh-TW" sz="2800" i="1" dirty="0" smtClean="0">
                <a:latin typeface="Times New Roman" panose="02020603050405020304" pitchFamily="18" charset="0"/>
                <a:cs typeface="Times New Roman" panose="02020603050405020304" pitchFamily="18" charset="0"/>
              </a:rPr>
              <a:t>b</a:t>
            </a:r>
            <a:r>
              <a:rPr lang="en-US" altLang="zh-TW" sz="2800" baseline="-25000" dirty="0" smtClean="0">
                <a:latin typeface="Times New Roman" panose="02020603050405020304" pitchFamily="18" charset="0"/>
                <a:cs typeface="Times New Roman" panose="02020603050405020304" pitchFamily="18" charset="0"/>
              </a:rPr>
              <a:t>2</a:t>
            </a:r>
            <a:r>
              <a:rPr lang="en-US" altLang="zh-TW" sz="2800" dirty="0">
                <a:latin typeface="Times New Roman" panose="02020603050405020304" pitchFamily="18" charset="0"/>
                <a:cs typeface="Times New Roman" panose="02020603050405020304" pitchFamily="18" charset="0"/>
              </a:rPr>
              <a:t>...</a:t>
            </a:r>
            <a:r>
              <a:rPr lang="en-US" altLang="zh-TW" sz="2800" i="1" dirty="0" err="1">
                <a:latin typeface="Times New Roman" panose="02020603050405020304" pitchFamily="18" charset="0"/>
                <a:cs typeface="Times New Roman" panose="02020603050405020304" pitchFamily="18" charset="0"/>
              </a:rPr>
              <a:t>b</a:t>
            </a:r>
            <a:r>
              <a:rPr lang="en-US" altLang="zh-TW" sz="2800" i="1" baseline="-25000" dirty="0" err="1">
                <a:latin typeface="Times New Roman" panose="02020603050405020304" pitchFamily="18" charset="0"/>
                <a:cs typeface="Times New Roman" panose="02020603050405020304" pitchFamily="18" charset="0"/>
              </a:rPr>
              <a:t>j</a:t>
            </a:r>
            <a:endParaRPr lang="zh-TW"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4806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p:txBody>
          <a:bodyPr/>
          <a:lstStyle/>
          <a:p>
            <a:endParaRPr lang="zh-TW" altLang="en-US" smtClean="0"/>
          </a:p>
        </p:txBody>
      </p:sp>
      <p:sp>
        <p:nvSpPr>
          <p:cNvPr id="4099" name="內容版面配置區 2"/>
          <p:cNvSpPr>
            <a:spLocks noGrp="1"/>
          </p:cNvSpPr>
          <p:nvPr>
            <p:ph idx="1"/>
          </p:nvPr>
        </p:nvSpPr>
        <p:spPr>
          <a:xfrm>
            <a:off x="971600" y="2636911"/>
            <a:ext cx="7983488" cy="3495601"/>
          </a:xfrm>
        </p:spPr>
        <p:txBody>
          <a:bodyPr/>
          <a:lstStyle/>
          <a:p>
            <a:pPr marL="0" indent="0">
              <a:buNone/>
            </a:pPr>
            <a:r>
              <a:rPr lang="en-US" altLang="zh-TW" sz="4400" b="1" dirty="0" smtClean="0"/>
              <a:t>  </a:t>
            </a:r>
            <a:r>
              <a:rPr lang="en-US" altLang="zh-TW" sz="4400" b="1" dirty="0"/>
              <a:t/>
            </a:r>
            <a:br>
              <a:rPr lang="en-US" altLang="zh-TW" sz="4400" b="1" dirty="0"/>
            </a:br>
            <a:r>
              <a:rPr lang="en-US" altLang="zh-TW" sz="4400" dirty="0"/>
              <a:t>0/1 </a:t>
            </a:r>
            <a:r>
              <a:rPr lang="zh-TW" altLang="en-US" sz="4400" dirty="0" smtClean="0"/>
              <a:t>背包</a:t>
            </a:r>
            <a:r>
              <a:rPr lang="zh-TW" altLang="en-US" sz="4400" dirty="0"/>
              <a:t>動態</a:t>
            </a:r>
            <a:r>
              <a:rPr lang="zh-TW" altLang="en-US" sz="4400" dirty="0" smtClean="0"/>
              <a:t>規劃演算法</a:t>
            </a:r>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29</a:t>
            </a:fld>
            <a:endParaRPr lang="en-US" altLang="zh-TW"/>
          </a:p>
        </p:txBody>
      </p:sp>
    </p:spTree>
    <p:extLst>
      <p:ext uri="{BB962C8B-B14F-4D97-AF65-F5344CB8AC3E}">
        <p14:creationId xmlns:p14="http://schemas.microsoft.com/office/powerpoint/2010/main" val="2963127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動態規劃</a:t>
            </a:r>
            <a:r>
              <a:rPr lang="zh-TW" altLang="zh-TW" dirty="0"/>
              <a:t>解題</a:t>
            </a:r>
            <a:r>
              <a:rPr lang="zh-TW" altLang="zh-TW" dirty="0" smtClean="0"/>
              <a:t>策略</a:t>
            </a:r>
            <a:r>
              <a:rPr lang="en-US" altLang="zh-TW" dirty="0" smtClean="0"/>
              <a:t>(1)</a:t>
            </a:r>
            <a:endParaRPr lang="zh-TW" altLang="en-US" dirty="0"/>
          </a:p>
        </p:txBody>
      </p:sp>
      <p:sp>
        <p:nvSpPr>
          <p:cNvPr id="3" name="內容版面配置區 2"/>
          <p:cNvSpPr>
            <a:spLocks noGrp="1"/>
          </p:cNvSpPr>
          <p:nvPr>
            <p:ph idx="1"/>
          </p:nvPr>
        </p:nvSpPr>
        <p:spPr>
          <a:xfrm>
            <a:off x="395536" y="2017712"/>
            <a:ext cx="8559552" cy="4651647"/>
          </a:xfrm>
        </p:spPr>
        <p:txBody>
          <a:bodyPr/>
          <a:lstStyle/>
          <a:p>
            <a:pPr algn="just"/>
            <a:r>
              <a:rPr lang="zh-TW" altLang="en-US" sz="2400" dirty="0">
                <a:solidFill>
                  <a:srgbClr val="0000FF"/>
                </a:solidFill>
              </a:rPr>
              <a:t>動態</a:t>
            </a:r>
            <a:r>
              <a:rPr lang="zh-TW" altLang="en-US" sz="2400" dirty="0" smtClean="0">
                <a:solidFill>
                  <a:srgbClr val="0000FF"/>
                </a:solidFill>
              </a:rPr>
              <a:t>規劃</a:t>
            </a:r>
            <a:r>
              <a:rPr lang="zh-TW" altLang="zh-TW" sz="2400" dirty="0">
                <a:solidFill>
                  <a:srgbClr val="0000FF"/>
                </a:solidFill>
              </a:rPr>
              <a:t>演算法</a:t>
            </a:r>
            <a:r>
              <a:rPr lang="en-US" altLang="zh-TW" sz="2400" dirty="0" smtClean="0">
                <a:solidFill>
                  <a:srgbClr val="0000FF"/>
                </a:solidFill>
              </a:rPr>
              <a:t>(</a:t>
            </a:r>
            <a:r>
              <a:rPr lang="en-US" altLang="zh-TW" sz="2400" dirty="0">
                <a:solidFill>
                  <a:srgbClr val="0000FF"/>
                </a:solidFill>
              </a:rPr>
              <a:t>dynamic </a:t>
            </a:r>
            <a:r>
              <a:rPr lang="en-US" altLang="zh-TW" sz="2400" dirty="0" smtClean="0">
                <a:solidFill>
                  <a:srgbClr val="0000FF"/>
                </a:solidFill>
              </a:rPr>
              <a:t>programming</a:t>
            </a:r>
            <a:r>
              <a:rPr lang="zh-TW" altLang="en-US" sz="2400" dirty="0" smtClean="0">
                <a:solidFill>
                  <a:srgbClr val="0000FF"/>
                </a:solidFill>
              </a:rPr>
              <a:t> </a:t>
            </a:r>
            <a:r>
              <a:rPr lang="en-US" altLang="zh-TW" sz="2400" dirty="0" smtClean="0">
                <a:solidFill>
                  <a:srgbClr val="0000FF"/>
                </a:solidFill>
              </a:rPr>
              <a:t>algorithm)</a:t>
            </a:r>
            <a:r>
              <a:rPr lang="zh-TW" altLang="zh-TW" sz="2400" dirty="0" smtClean="0"/>
              <a:t>使用</a:t>
            </a:r>
            <a:r>
              <a:rPr lang="zh-TW" altLang="en-US" sz="2400" dirty="0">
                <a:solidFill>
                  <a:srgbClr val="0000FF"/>
                </a:solidFill>
              </a:rPr>
              <a:t>動態</a:t>
            </a:r>
            <a:r>
              <a:rPr lang="zh-TW" altLang="en-US" sz="2400" dirty="0" smtClean="0">
                <a:solidFill>
                  <a:srgbClr val="0000FF"/>
                </a:solidFill>
              </a:rPr>
              <a:t>規劃</a:t>
            </a:r>
            <a:r>
              <a:rPr lang="zh-TW" altLang="zh-TW" sz="2400" dirty="0" smtClean="0">
                <a:solidFill>
                  <a:srgbClr val="0000FF"/>
                </a:solidFill>
              </a:rPr>
              <a:t>策略</a:t>
            </a:r>
            <a:r>
              <a:rPr lang="en-US" altLang="zh-TW" sz="2400" dirty="0" smtClean="0">
                <a:solidFill>
                  <a:srgbClr val="0000FF"/>
                </a:solidFill>
              </a:rPr>
              <a:t>(dynamic programming strategy</a:t>
            </a:r>
            <a:r>
              <a:rPr lang="en-US" altLang="zh-TW" sz="2400" dirty="0">
                <a:solidFill>
                  <a:srgbClr val="0000FF"/>
                </a:solidFill>
              </a:rPr>
              <a:t>)</a:t>
            </a:r>
            <a:r>
              <a:rPr lang="zh-TW" altLang="zh-TW" sz="2400" dirty="0"/>
              <a:t>解決問題</a:t>
            </a:r>
            <a:r>
              <a:rPr lang="zh-TW" altLang="zh-TW" sz="2400" dirty="0" smtClean="0"/>
              <a:t>。</a:t>
            </a:r>
            <a:r>
              <a:rPr lang="zh-TW" altLang="en-US" sz="2400" dirty="0" smtClean="0"/>
              <a:t>它將</a:t>
            </a:r>
            <a:r>
              <a:rPr lang="zh-TW" altLang="en-US" sz="2400" dirty="0"/>
              <a:t>原</a:t>
            </a:r>
            <a:r>
              <a:rPr lang="zh-TW" altLang="en-US" sz="2400" dirty="0" smtClean="0"/>
              <a:t>問題分解</a:t>
            </a:r>
            <a:r>
              <a:rPr lang="zh-TW" altLang="en-US" sz="2400" dirty="0"/>
              <a:t>成一系列子問題</a:t>
            </a:r>
            <a:r>
              <a:rPr lang="en-US" altLang="zh-TW" sz="2400" dirty="0"/>
              <a:t>(</a:t>
            </a:r>
            <a:r>
              <a:rPr lang="en-US" altLang="zh-TW" sz="2400" dirty="0" err="1"/>
              <a:t>subproblems</a:t>
            </a:r>
            <a:r>
              <a:rPr lang="en-US" altLang="zh-TW" sz="2400" dirty="0"/>
              <a:t>)</a:t>
            </a:r>
            <a:r>
              <a:rPr lang="zh-TW" altLang="en-US" sz="2400" dirty="0"/>
              <a:t>，並依序</a:t>
            </a:r>
            <a:r>
              <a:rPr lang="zh-TW" altLang="en-US" sz="2400" dirty="0" smtClean="0"/>
              <a:t>解決子問題</a:t>
            </a:r>
            <a:r>
              <a:rPr lang="zh-TW" altLang="en-US" sz="2400" dirty="0"/>
              <a:t>來解決原問題。為避免一再地解重複的子問 題，一旦解出子問題的</a:t>
            </a:r>
            <a:r>
              <a:rPr lang="zh-TW" altLang="en-US" sz="2400" dirty="0" smtClean="0"/>
              <a:t>解答</a:t>
            </a:r>
            <a:r>
              <a:rPr lang="en-US" altLang="zh-TW" sz="2400" dirty="0" smtClean="0"/>
              <a:t>(solution</a:t>
            </a:r>
            <a:r>
              <a:rPr lang="en-US" altLang="zh-TW" sz="2400" dirty="0"/>
              <a:t>)</a:t>
            </a:r>
            <a:r>
              <a:rPr lang="zh-TW" altLang="en-US" sz="2400" dirty="0"/>
              <a:t>，即會將其</a:t>
            </a:r>
            <a:r>
              <a:rPr lang="zh-TW" altLang="en-US" sz="2400" dirty="0">
                <a:solidFill>
                  <a:srgbClr val="0000FF"/>
                </a:solidFill>
              </a:rPr>
              <a:t>存在表格</a:t>
            </a:r>
            <a:r>
              <a:rPr lang="en-US" altLang="zh-TW" sz="2400" dirty="0">
                <a:solidFill>
                  <a:srgbClr val="0000FF"/>
                </a:solidFill>
              </a:rPr>
              <a:t>(</a:t>
            </a:r>
            <a:r>
              <a:rPr lang="zh-TW" altLang="en-US" sz="2400" dirty="0">
                <a:solidFill>
                  <a:srgbClr val="0000FF"/>
                </a:solidFill>
              </a:rPr>
              <a:t>或陣列</a:t>
            </a:r>
            <a:r>
              <a:rPr lang="en-US" altLang="zh-TW" sz="2400" dirty="0">
                <a:solidFill>
                  <a:srgbClr val="0000FF"/>
                </a:solidFill>
              </a:rPr>
              <a:t>)</a:t>
            </a:r>
            <a:r>
              <a:rPr lang="zh-TW" altLang="en-US" sz="2400" dirty="0">
                <a:solidFill>
                  <a:srgbClr val="0000FF"/>
                </a:solidFill>
              </a:rPr>
              <a:t>中</a:t>
            </a:r>
            <a:r>
              <a:rPr lang="zh-TW" altLang="en-US" sz="2400" dirty="0"/>
              <a:t>。當需要用到某一子問題的解答時</a:t>
            </a:r>
            <a:r>
              <a:rPr lang="zh-TW" altLang="en-US" sz="2400" dirty="0" smtClean="0"/>
              <a:t>，即直接從</a:t>
            </a:r>
            <a:r>
              <a:rPr lang="zh-TW" altLang="en-US" sz="2400" dirty="0"/>
              <a:t>表格</a:t>
            </a:r>
            <a:r>
              <a:rPr lang="zh-TW" altLang="en-US" sz="2400" dirty="0" smtClean="0"/>
              <a:t>中取出</a:t>
            </a:r>
            <a:r>
              <a:rPr lang="zh-TW" altLang="en-US" sz="2400" dirty="0"/>
              <a:t>其解答以節省計算時間，是</a:t>
            </a:r>
            <a:r>
              <a:rPr lang="zh-TW" altLang="en-US" sz="2400" dirty="0" smtClean="0"/>
              <a:t>一個</a:t>
            </a:r>
            <a:r>
              <a:rPr lang="zh-TW" altLang="en-US" sz="2400" dirty="0" smtClean="0">
                <a:solidFill>
                  <a:srgbClr val="0000FF"/>
                </a:solidFill>
              </a:rPr>
              <a:t>「系統化」</a:t>
            </a:r>
            <a:r>
              <a:rPr lang="zh-TW" altLang="en-US" sz="2400" dirty="0" smtClean="0"/>
              <a:t>的、</a:t>
            </a:r>
            <a:r>
              <a:rPr lang="zh-TW" altLang="en-US" sz="2400" dirty="0" smtClean="0">
                <a:solidFill>
                  <a:srgbClr val="0000FF"/>
                </a:solidFill>
              </a:rPr>
              <a:t>「節省不必要計算」</a:t>
            </a:r>
            <a:r>
              <a:rPr lang="zh-TW" altLang="en-US" sz="2400" dirty="0" smtClean="0"/>
              <a:t>的、</a:t>
            </a:r>
            <a:r>
              <a:rPr lang="zh-TW" altLang="en-US" sz="2400" dirty="0" smtClean="0">
                <a:solidFill>
                  <a:srgbClr val="0000FF"/>
                </a:solidFill>
              </a:rPr>
              <a:t>「</a:t>
            </a:r>
            <a:r>
              <a:rPr lang="zh-TW" altLang="en-US" sz="2400" dirty="0">
                <a:solidFill>
                  <a:srgbClr val="0000FF"/>
                </a:solidFill>
              </a:rPr>
              <a:t>以空間換取時間」</a:t>
            </a:r>
            <a:r>
              <a:rPr lang="zh-TW" altLang="en-US" sz="2400" dirty="0"/>
              <a:t>的演算法</a:t>
            </a:r>
            <a:r>
              <a:rPr lang="zh-TW" altLang="en-US" sz="2400" dirty="0" smtClean="0"/>
              <a:t>。</a:t>
            </a:r>
            <a:endParaRPr lang="en-US" altLang="zh-TW" sz="2400" dirty="0" smtClean="0"/>
          </a:p>
          <a:p>
            <a:r>
              <a:rPr lang="zh-TW" altLang="en-US" sz="2400" dirty="0" smtClean="0"/>
              <a:t>一個</a:t>
            </a:r>
            <a:r>
              <a:rPr lang="zh-TW" altLang="en-US" sz="2400" dirty="0"/>
              <a:t>動態規劃</a:t>
            </a:r>
            <a:r>
              <a:rPr lang="zh-TW" altLang="en-US" sz="2400" dirty="0" smtClean="0"/>
              <a:t>演算法一般先解出最</a:t>
            </a:r>
            <a:r>
              <a:rPr lang="zh-TW" altLang="en-US" sz="2400" dirty="0"/>
              <a:t>簡單的子</a:t>
            </a:r>
            <a:r>
              <a:rPr lang="zh-TW" altLang="en-US" sz="2400" dirty="0" smtClean="0"/>
              <a:t>問題，</a:t>
            </a:r>
            <a:r>
              <a:rPr lang="zh-TW" altLang="en-US" sz="2400" dirty="0"/>
              <a:t>並以一定的程序持續運行直</a:t>
            </a:r>
            <a:r>
              <a:rPr lang="zh-TW" altLang="en-US" sz="2400" dirty="0" smtClean="0"/>
              <a:t>至求</a:t>
            </a:r>
            <a:r>
              <a:rPr lang="zh-TW" altLang="en-US" sz="2400" dirty="0"/>
              <a:t>出原問題解答為止。</a:t>
            </a:r>
            <a:br>
              <a:rPr lang="zh-TW" altLang="en-US" sz="2400" dirty="0"/>
            </a:br>
            <a:endParaRPr lang="zh-TW" altLang="en-US" sz="2400" dirty="0"/>
          </a:p>
        </p:txBody>
      </p:sp>
      <p:sp>
        <p:nvSpPr>
          <p:cNvPr id="5" name="投影片編號版面配置區 4"/>
          <p:cNvSpPr>
            <a:spLocks noGrp="1"/>
          </p:cNvSpPr>
          <p:nvPr>
            <p:ph type="sldNum" sz="quarter" idx="10"/>
          </p:nvPr>
        </p:nvSpPr>
        <p:spPr/>
        <p:txBody>
          <a:bodyPr/>
          <a:lstStyle/>
          <a:p>
            <a:pPr>
              <a:defRPr/>
            </a:pPr>
            <a:fld id="{B470CC45-7452-4DAB-A2F7-F98704FF9730}" type="slidenum">
              <a:rPr lang="zh-TW" altLang="en-US" smtClean="0"/>
              <a:pPr>
                <a:defRPr/>
              </a:pPr>
              <a:t>3</a:t>
            </a:fld>
            <a:endParaRPr lang="en-US" altLang="zh-TW"/>
          </a:p>
        </p:txBody>
      </p:sp>
    </p:spTree>
    <p:extLst>
      <p:ext uri="{BB962C8B-B14F-4D97-AF65-F5344CB8AC3E}">
        <p14:creationId xmlns:p14="http://schemas.microsoft.com/office/powerpoint/2010/main" val="399002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投影片編號版面配置區 3"/>
          <p:cNvSpPr>
            <a:spLocks noGrp="1"/>
          </p:cNvSpPr>
          <p:nvPr>
            <p:ph type="sldNum" sz="quarter" idx="10"/>
          </p:nvPr>
        </p:nvSpPr>
        <p:spPr>
          <a:noFill/>
        </p:spPr>
        <p:txBody>
          <a:bodyPr/>
          <a:lstStyle/>
          <a:p>
            <a:fld id="{AC904C58-1371-42F5-852D-8F66E180B207}" type="slidenum">
              <a:rPr lang="zh-TW" altLang="en-US" smtClean="0"/>
              <a:pPr/>
              <a:t>30</a:t>
            </a:fld>
            <a:endParaRPr lang="en-US" altLang="zh-TW" smtClean="0"/>
          </a:p>
        </p:txBody>
      </p:sp>
      <p:sp>
        <p:nvSpPr>
          <p:cNvPr id="6150" name="Rectangle 2"/>
          <p:cNvSpPr>
            <a:spLocks noGrp="1" noChangeArrowheads="1"/>
          </p:cNvSpPr>
          <p:nvPr>
            <p:ph type="title"/>
          </p:nvPr>
        </p:nvSpPr>
        <p:spPr/>
        <p:txBody>
          <a:bodyPr/>
          <a:lstStyle/>
          <a:p>
            <a:pPr eaLnBrk="1" hangingPunct="1"/>
            <a:r>
              <a:rPr lang="en-US" altLang="zh-TW" dirty="0" smtClean="0"/>
              <a:t>0/1 </a:t>
            </a:r>
            <a:r>
              <a:rPr lang="zh-TW" altLang="en-US" dirty="0" smtClean="0"/>
              <a:t>背包問題</a:t>
            </a:r>
            <a:r>
              <a:rPr lang="en-US" altLang="zh-TW" dirty="0"/>
              <a:t/>
            </a:r>
            <a:br>
              <a:rPr lang="en-US" altLang="zh-TW" dirty="0"/>
            </a:br>
            <a:r>
              <a:rPr lang="en-US" altLang="zh-TW" dirty="0"/>
              <a:t>0/1 knapsack problem</a:t>
            </a:r>
            <a:endParaRPr lang="zh-TW" altLang="en-US" dirty="0" smtClean="0"/>
          </a:p>
        </p:txBody>
      </p:sp>
      <p:sp>
        <p:nvSpPr>
          <p:cNvPr id="6151" name="Rectangle 3"/>
          <p:cNvSpPr>
            <a:spLocks noGrp="1" noChangeArrowheads="1"/>
          </p:cNvSpPr>
          <p:nvPr>
            <p:ph type="body" idx="1"/>
          </p:nvPr>
        </p:nvSpPr>
        <p:spPr>
          <a:xfrm>
            <a:off x="539552" y="2017713"/>
            <a:ext cx="8604448" cy="4114800"/>
          </a:xfrm>
        </p:spPr>
        <p:txBody>
          <a:bodyPr/>
          <a:lstStyle/>
          <a:p>
            <a:pPr algn="just" eaLnBrk="1" hangingPunct="1">
              <a:lnSpc>
                <a:spcPct val="150000"/>
              </a:lnSpc>
            </a:pPr>
            <a:r>
              <a:rPr lang="en-US" altLang="zh-TW" sz="2800" dirty="0"/>
              <a:t>n</a:t>
            </a:r>
            <a:r>
              <a:rPr lang="zh-TW" altLang="en-US" sz="2800" dirty="0" smtClean="0"/>
              <a:t>個物品，</a:t>
            </a:r>
            <a:r>
              <a:rPr lang="en-US" altLang="zh-TW" sz="2800" dirty="0" smtClean="0"/>
              <a:t>  </a:t>
            </a:r>
            <a:r>
              <a:rPr lang="zh-TW" altLang="en-US" sz="2800" dirty="0" smtClean="0"/>
              <a:t>帶著重量</a:t>
            </a:r>
            <a:r>
              <a:rPr lang="en-US" altLang="zh-TW" sz="2800" dirty="0" smtClean="0"/>
              <a:t>    w</a:t>
            </a:r>
            <a:r>
              <a:rPr lang="en-US" altLang="zh-TW" sz="2800" baseline="-30000" dirty="0" smtClean="0"/>
              <a:t>1</a:t>
            </a:r>
            <a:r>
              <a:rPr lang="en-US" altLang="zh-TW" sz="2800" dirty="0" smtClean="0"/>
              <a:t>, w</a:t>
            </a:r>
            <a:r>
              <a:rPr lang="en-US" altLang="zh-TW" sz="2800" baseline="-30000" dirty="0" smtClean="0"/>
              <a:t>2</a:t>
            </a:r>
            <a:r>
              <a:rPr lang="en-US" altLang="zh-TW" sz="2800" dirty="0" smtClean="0"/>
              <a:t>, </a:t>
            </a:r>
            <a:r>
              <a:rPr lang="en-US" altLang="zh-TW" sz="2800" dirty="0" smtClean="0">
                <a:latin typeface="Times New Roman" pitchFamily="18" charset="0"/>
                <a:sym typeface="Symbol" pitchFamily="18" charset="2"/>
              </a:rPr>
              <a:t></a:t>
            </a:r>
            <a:r>
              <a:rPr lang="en-US" altLang="zh-TW" sz="2800" dirty="0" smtClean="0"/>
              <a:t>, </a:t>
            </a:r>
            <a:r>
              <a:rPr lang="en-US" altLang="zh-TW" sz="2800" dirty="0" err="1" smtClean="0"/>
              <a:t>w</a:t>
            </a:r>
            <a:r>
              <a:rPr lang="en-US" altLang="zh-TW" sz="2800" baseline="-30000" dirty="0" err="1" smtClean="0"/>
              <a:t>n</a:t>
            </a:r>
            <a:r>
              <a:rPr lang="en-US" altLang="zh-TW" sz="2800" dirty="0" smtClean="0"/>
              <a:t>,</a:t>
            </a:r>
          </a:p>
          <a:p>
            <a:pPr algn="just" eaLnBrk="1" hangingPunct="1">
              <a:lnSpc>
                <a:spcPct val="150000"/>
              </a:lnSpc>
              <a:buFont typeface="Wingdings" pitchFamily="2" charset="2"/>
              <a:buNone/>
            </a:pPr>
            <a:r>
              <a:rPr lang="en-US" altLang="zh-TW" sz="2800" dirty="0" smtClean="0"/>
              <a:t>                    </a:t>
            </a:r>
            <a:r>
              <a:rPr lang="zh-TW" altLang="en-US" sz="2800" dirty="0"/>
              <a:t>值</a:t>
            </a:r>
            <a:r>
              <a:rPr lang="en-US" altLang="zh-TW" sz="2800" dirty="0" smtClean="0"/>
              <a:t> (</a:t>
            </a:r>
            <a:r>
              <a:rPr lang="zh-TW" altLang="en-US" sz="2800" dirty="0"/>
              <a:t>利潤</a:t>
            </a:r>
            <a:r>
              <a:rPr lang="en-US" altLang="zh-TW" sz="2800" dirty="0" smtClean="0"/>
              <a:t>)   v</a:t>
            </a:r>
            <a:r>
              <a:rPr lang="en-US" altLang="zh-TW" sz="2800" baseline="-30000" dirty="0" smtClean="0"/>
              <a:t>1</a:t>
            </a:r>
            <a:r>
              <a:rPr lang="en-US" altLang="zh-TW" sz="2800" dirty="0" smtClean="0"/>
              <a:t>, v</a:t>
            </a:r>
            <a:r>
              <a:rPr lang="en-US" altLang="zh-TW" sz="2800" baseline="-30000" dirty="0" smtClean="0"/>
              <a:t>2</a:t>
            </a:r>
            <a:r>
              <a:rPr lang="en-US" altLang="zh-TW" sz="2800" dirty="0" smtClean="0"/>
              <a:t>, </a:t>
            </a:r>
            <a:r>
              <a:rPr lang="en-US" altLang="zh-TW" sz="2800" dirty="0" smtClean="0">
                <a:latin typeface="Times New Roman" pitchFamily="18" charset="0"/>
                <a:sym typeface="Symbol" pitchFamily="18" charset="2"/>
              </a:rPr>
              <a:t></a:t>
            </a:r>
            <a:r>
              <a:rPr lang="en-US" altLang="zh-TW" sz="2800" dirty="0" smtClean="0"/>
              <a:t>, </a:t>
            </a:r>
            <a:r>
              <a:rPr lang="en-US" altLang="zh-TW" sz="2800" dirty="0" err="1" smtClean="0"/>
              <a:t>v</a:t>
            </a:r>
            <a:r>
              <a:rPr lang="en-US" altLang="zh-TW" sz="2800" baseline="-30000" dirty="0" err="1" smtClean="0"/>
              <a:t>n</a:t>
            </a:r>
            <a:r>
              <a:rPr lang="en-US" altLang="zh-TW" sz="2800" dirty="0" smtClean="0"/>
              <a:t>,</a:t>
            </a:r>
          </a:p>
          <a:p>
            <a:pPr algn="just" eaLnBrk="1" hangingPunct="1">
              <a:lnSpc>
                <a:spcPct val="150000"/>
              </a:lnSpc>
              <a:buFont typeface="Wingdings" pitchFamily="2" charset="2"/>
              <a:buNone/>
            </a:pPr>
            <a:r>
              <a:rPr lang="en-US" altLang="zh-TW" sz="2800" dirty="0" smtClean="0"/>
              <a:t>	                 </a:t>
            </a:r>
            <a:r>
              <a:rPr lang="zh-TW" altLang="en-US" sz="2800" dirty="0" smtClean="0"/>
              <a:t>背包載重容量 </a:t>
            </a:r>
            <a:r>
              <a:rPr lang="en-US" altLang="zh-TW" sz="2800" dirty="0" smtClean="0"/>
              <a:t>(capacity) W,</a:t>
            </a:r>
          </a:p>
          <a:p>
            <a:pPr algn="just" eaLnBrk="1" hangingPunct="1">
              <a:lnSpc>
                <a:spcPct val="150000"/>
              </a:lnSpc>
              <a:buFont typeface="Wingdings" pitchFamily="2" charset="2"/>
              <a:buNone/>
            </a:pPr>
            <a:r>
              <a:rPr lang="en-US" altLang="zh-TW" sz="2800" dirty="0" smtClean="0"/>
              <a:t>			   </a:t>
            </a:r>
            <a:r>
              <a:rPr lang="zh-TW" altLang="en-US" sz="2800" dirty="0" smtClean="0"/>
              <a:t>欲最大化              </a:t>
            </a:r>
            <a:r>
              <a:rPr lang="en-US" altLang="zh-TW" sz="2800" dirty="0" smtClean="0"/>
              <a:t>,</a:t>
            </a:r>
          </a:p>
          <a:p>
            <a:pPr algn="just" eaLnBrk="1" hangingPunct="1">
              <a:lnSpc>
                <a:spcPct val="150000"/>
              </a:lnSpc>
              <a:buFont typeface="Wingdings" pitchFamily="2" charset="2"/>
              <a:buNone/>
            </a:pPr>
            <a:r>
              <a:rPr lang="zh-TW" altLang="en-US" sz="2800" dirty="0" smtClean="0"/>
              <a:t>                    限制條件為       </a:t>
            </a:r>
            <a:r>
              <a:rPr lang="en-US" altLang="zh-TW" sz="2800" dirty="0" smtClean="0"/>
              <a:t>     </a:t>
            </a:r>
            <a:r>
              <a:rPr lang="zh-TW" altLang="en-US" sz="2800" dirty="0" smtClean="0">
                <a:latin typeface="Times New Roman" pitchFamily="18" charset="0"/>
                <a:sym typeface="Symbol" pitchFamily="18" charset="2"/>
              </a:rPr>
              <a:t></a:t>
            </a:r>
            <a:r>
              <a:rPr lang="zh-TW" altLang="en-US" sz="2800" dirty="0" smtClean="0"/>
              <a:t> </a:t>
            </a:r>
            <a:r>
              <a:rPr lang="en-US" altLang="zh-TW" sz="2800" dirty="0" smtClean="0"/>
              <a:t>W,</a:t>
            </a:r>
          </a:p>
          <a:p>
            <a:pPr algn="just" eaLnBrk="1" hangingPunct="1">
              <a:buFont typeface="Wingdings" pitchFamily="2" charset="2"/>
              <a:buNone/>
            </a:pPr>
            <a:r>
              <a:rPr lang="zh-TW" altLang="en-US" sz="2800" dirty="0" smtClean="0"/>
              <a:t>                    </a:t>
            </a:r>
            <a:r>
              <a:rPr lang="en-US" altLang="zh-TW" sz="2800" dirty="0" smtClean="0"/>
              <a:t>x</a:t>
            </a:r>
            <a:r>
              <a:rPr lang="en-US" altLang="zh-TW" sz="2800" baseline="-30000" dirty="0" smtClean="0"/>
              <a:t>i</a:t>
            </a:r>
            <a:r>
              <a:rPr lang="en-US" altLang="zh-TW" sz="2800" dirty="0" smtClean="0"/>
              <a:t> = 0 or 1, 1</a:t>
            </a:r>
            <a:r>
              <a:rPr lang="en-US" altLang="zh-TW" sz="2800" dirty="0" smtClean="0">
                <a:latin typeface="Times New Roman" pitchFamily="18" charset="0"/>
                <a:sym typeface="Symbol" pitchFamily="18" charset="2"/>
              </a:rPr>
              <a:t></a:t>
            </a:r>
            <a:r>
              <a:rPr lang="en-US" altLang="zh-TW" sz="2800" dirty="0" smtClean="0"/>
              <a:t>i</a:t>
            </a:r>
            <a:r>
              <a:rPr lang="en-US" altLang="zh-TW" sz="2800" dirty="0" smtClean="0">
                <a:latin typeface="Times New Roman" pitchFamily="18" charset="0"/>
                <a:sym typeface="Symbol" pitchFamily="18" charset="2"/>
              </a:rPr>
              <a:t></a:t>
            </a:r>
            <a:r>
              <a:rPr lang="en-US" altLang="zh-TW" sz="2800" dirty="0" smtClean="0"/>
              <a:t>n</a:t>
            </a:r>
            <a:r>
              <a:rPr lang="zh-TW" altLang="en-US" sz="2800" dirty="0" smtClean="0"/>
              <a:t>。</a:t>
            </a:r>
            <a:endParaRPr lang="en-US" altLang="zh-TW" sz="2800" dirty="0" smtClean="0"/>
          </a:p>
          <a:p>
            <a:pPr algn="just" eaLnBrk="1" hangingPunct="1">
              <a:buNone/>
            </a:pPr>
            <a:r>
              <a:rPr lang="en-US" altLang="zh-TW" sz="2800" dirty="0" smtClean="0"/>
              <a:t>                    (</a:t>
            </a:r>
            <a:r>
              <a:rPr lang="zh-TW" altLang="en-US" sz="2800" dirty="0" smtClean="0"/>
              <a:t>令 </a:t>
            </a:r>
            <a:r>
              <a:rPr lang="en-US" altLang="zh-TW" sz="2800" dirty="0">
                <a:sym typeface="Symbol"/>
              </a:rPr>
              <a:t>S={1,…,</a:t>
            </a:r>
            <a:r>
              <a:rPr lang="en-US" altLang="zh-TW" sz="2800" dirty="0" smtClean="0">
                <a:sym typeface="Symbol"/>
              </a:rPr>
              <a:t>n}</a:t>
            </a:r>
            <a:r>
              <a:rPr lang="zh-TW" altLang="en-US" sz="2800" dirty="0" smtClean="0">
                <a:sym typeface="Symbol"/>
              </a:rPr>
              <a:t>且</a:t>
            </a:r>
            <a:r>
              <a:rPr lang="en-US" altLang="zh-TW" sz="2800" dirty="0" smtClean="0"/>
              <a:t>T={</a:t>
            </a:r>
            <a:r>
              <a:rPr lang="en-US" altLang="zh-TW" sz="2800" dirty="0" err="1" smtClean="0"/>
              <a:t>i</a:t>
            </a:r>
            <a:r>
              <a:rPr lang="zh-TW" altLang="en-US" sz="2800" dirty="0" smtClean="0"/>
              <a:t> </a:t>
            </a:r>
            <a:r>
              <a:rPr lang="en-US" altLang="zh-TW" sz="2800" dirty="0" smtClean="0"/>
              <a:t>| x</a:t>
            </a:r>
            <a:r>
              <a:rPr lang="en-US" altLang="zh-TW" sz="2800" baseline="-25000" dirty="0" smtClean="0"/>
              <a:t>i</a:t>
            </a:r>
            <a:r>
              <a:rPr lang="en-US" altLang="zh-TW" sz="2800" dirty="0" smtClean="0"/>
              <a:t>=1}</a:t>
            </a:r>
            <a:r>
              <a:rPr lang="en-US" altLang="zh-TW" sz="2800" dirty="0" smtClean="0">
                <a:sym typeface="Symbol"/>
              </a:rPr>
              <a:t>S)</a:t>
            </a:r>
            <a:endParaRPr lang="en-US" altLang="zh-TW" sz="2800" dirty="0" smtClean="0"/>
          </a:p>
          <a:p>
            <a:pPr algn="just" eaLnBrk="1" hangingPunct="1">
              <a:buFont typeface="Wingdings" pitchFamily="2" charset="2"/>
              <a:buNone/>
            </a:pPr>
            <a:endParaRPr lang="zh-TW" altLang="en-US" sz="2800" dirty="0" smtClean="0"/>
          </a:p>
        </p:txBody>
      </p:sp>
      <p:graphicFrame>
        <p:nvGraphicFramePr>
          <p:cNvPr id="6146" name="Object 4"/>
          <p:cNvGraphicFramePr>
            <a:graphicFrameLocks noChangeAspect="1"/>
          </p:cNvGraphicFramePr>
          <p:nvPr>
            <p:extLst/>
          </p:nvPr>
        </p:nvGraphicFramePr>
        <p:xfrm>
          <a:off x="4683298" y="4293096"/>
          <a:ext cx="1112838" cy="661988"/>
        </p:xfrm>
        <a:graphic>
          <a:graphicData uri="http://schemas.openxmlformats.org/presentationml/2006/ole">
            <mc:AlternateContent xmlns:mc="http://schemas.openxmlformats.org/markup-compatibility/2006">
              <mc:Choice xmlns:v="urn:schemas-microsoft-com:vml" Requires="v">
                <p:oleObj spid="_x0000_s141358" name="方程式" r:id="rId3" imgW="469800" imgH="342720" progId="Equation.3">
                  <p:embed/>
                </p:oleObj>
              </mc:Choice>
              <mc:Fallback>
                <p:oleObj name="方程式" r:id="rId3" imgW="46980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298" y="4293096"/>
                        <a:ext cx="1112838" cy="6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5"/>
          <p:cNvGraphicFramePr>
            <a:graphicFrameLocks noChangeAspect="1"/>
          </p:cNvGraphicFramePr>
          <p:nvPr>
            <p:extLst/>
          </p:nvPr>
        </p:nvGraphicFramePr>
        <p:xfrm>
          <a:off x="4831953" y="5085184"/>
          <a:ext cx="892175" cy="603250"/>
        </p:xfrm>
        <a:graphic>
          <a:graphicData uri="http://schemas.openxmlformats.org/presentationml/2006/ole">
            <mc:AlternateContent xmlns:mc="http://schemas.openxmlformats.org/markup-compatibility/2006">
              <mc:Choice xmlns:v="urn:schemas-microsoft-com:vml" Requires="v">
                <p:oleObj spid="_x0000_s141359" name="方程式" r:id="rId5" imgW="507960" imgH="342720" progId="Equation.3">
                  <p:embed/>
                </p:oleObj>
              </mc:Choice>
              <mc:Fallback>
                <p:oleObj name="方程式" r:id="rId5" imgW="50796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1953" y="5085184"/>
                        <a:ext cx="89217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6102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投影片編號版面配置區 3"/>
          <p:cNvSpPr>
            <a:spLocks noGrp="1"/>
          </p:cNvSpPr>
          <p:nvPr>
            <p:ph type="sldNum" sz="quarter" idx="10"/>
          </p:nvPr>
        </p:nvSpPr>
        <p:spPr>
          <a:noFill/>
        </p:spPr>
        <p:txBody>
          <a:bodyPr/>
          <a:lstStyle/>
          <a:p>
            <a:fld id="{51946CCF-80DE-4ED8-A025-C0F083261A4F}" type="slidenum">
              <a:rPr lang="zh-TW" altLang="en-US" smtClean="0"/>
              <a:pPr/>
              <a:t>31</a:t>
            </a:fld>
            <a:endParaRPr lang="en-US" altLang="zh-TW" smtClean="0"/>
          </a:p>
        </p:txBody>
      </p:sp>
      <p:sp>
        <p:nvSpPr>
          <p:cNvPr id="9221" name="Rectangle 2"/>
          <p:cNvSpPr>
            <a:spLocks noGrp="1" noChangeArrowheads="1"/>
          </p:cNvSpPr>
          <p:nvPr>
            <p:ph type="title"/>
          </p:nvPr>
        </p:nvSpPr>
        <p:spPr/>
        <p:txBody>
          <a:bodyPr/>
          <a:lstStyle/>
          <a:p>
            <a:pPr eaLnBrk="1" hangingPunct="1"/>
            <a:r>
              <a:rPr lang="zh-TW" altLang="en-US" dirty="0" smtClean="0"/>
              <a:t>暴力法解決方案</a:t>
            </a:r>
            <a:r>
              <a:rPr lang="en-US" altLang="zh-TW" dirty="0"/>
              <a:t/>
            </a:r>
            <a:br>
              <a:rPr lang="en-US" altLang="zh-TW" dirty="0"/>
            </a:br>
            <a:r>
              <a:rPr lang="en-US" altLang="zh-TW" dirty="0" smtClean="0"/>
              <a:t>(brute force solution)</a:t>
            </a:r>
          </a:p>
        </p:txBody>
      </p:sp>
      <p:sp>
        <p:nvSpPr>
          <p:cNvPr id="9222" name="Rectangle 3"/>
          <p:cNvSpPr>
            <a:spLocks noGrp="1" noChangeArrowheads="1"/>
          </p:cNvSpPr>
          <p:nvPr>
            <p:ph type="body" idx="1"/>
          </p:nvPr>
        </p:nvSpPr>
        <p:spPr>
          <a:xfrm>
            <a:off x="611560" y="2017713"/>
            <a:ext cx="8343528" cy="4114800"/>
          </a:xfrm>
        </p:spPr>
        <p:txBody>
          <a:bodyPr/>
          <a:lstStyle/>
          <a:p>
            <a:pPr eaLnBrk="1" hangingPunct="1">
              <a:lnSpc>
                <a:spcPct val="90000"/>
              </a:lnSpc>
            </a:pPr>
            <a:r>
              <a:rPr lang="en-US" altLang="zh-TW" sz="2800" dirty="0" smtClean="0"/>
              <a:t>0/1</a:t>
            </a:r>
            <a:r>
              <a:rPr lang="zh-TW" altLang="en-US" sz="2800" dirty="0" smtClean="0"/>
              <a:t>背包問題</a:t>
            </a:r>
            <a:r>
              <a:rPr lang="en-US" altLang="zh-TW" sz="2800" dirty="0" smtClean="0"/>
              <a:t>(</a:t>
            </a:r>
            <a:r>
              <a:rPr lang="zh-TW" altLang="en-US" sz="2800" dirty="0" smtClean="0"/>
              <a:t>或簡稱背包問題</a:t>
            </a:r>
            <a:r>
              <a:rPr lang="en-US" altLang="zh-TW" sz="2800" dirty="0" smtClean="0"/>
              <a:t>)</a:t>
            </a:r>
            <a:r>
              <a:rPr lang="zh-TW" altLang="en-US" sz="2800" dirty="0" smtClean="0"/>
              <a:t>是一個最佳化問題</a:t>
            </a:r>
            <a:r>
              <a:rPr lang="en-US" altLang="zh-TW" sz="2800" dirty="0" smtClean="0"/>
              <a:t>(optimization problem)</a:t>
            </a:r>
            <a:r>
              <a:rPr lang="zh-TW" altLang="en-US" sz="2800" dirty="0" smtClean="0"/>
              <a:t>。</a:t>
            </a:r>
            <a:endParaRPr lang="en-US" altLang="zh-TW" sz="2800" dirty="0"/>
          </a:p>
          <a:p>
            <a:pPr eaLnBrk="1" hangingPunct="1">
              <a:lnSpc>
                <a:spcPct val="90000"/>
              </a:lnSpc>
            </a:pPr>
            <a:endParaRPr lang="en-US" altLang="zh-TW" sz="2800" dirty="0" smtClean="0"/>
          </a:p>
          <a:p>
            <a:pPr eaLnBrk="1" hangingPunct="1">
              <a:lnSpc>
                <a:spcPct val="90000"/>
              </a:lnSpc>
            </a:pPr>
            <a:r>
              <a:rPr lang="zh-TW" altLang="en-US" sz="2800" dirty="0" smtClean="0"/>
              <a:t>我們可以一一試過</a:t>
            </a:r>
            <a:r>
              <a:rPr lang="en-US" altLang="zh-TW" sz="2800" dirty="0"/>
              <a:t>S</a:t>
            </a:r>
            <a:r>
              <a:rPr lang="zh-TW" altLang="en-US" sz="2800" dirty="0"/>
              <a:t>集合所有</a:t>
            </a:r>
            <a:r>
              <a:rPr lang="en-US" altLang="zh-TW" sz="2800" dirty="0" smtClean="0"/>
              <a:t>2</a:t>
            </a:r>
            <a:r>
              <a:rPr lang="en-US" altLang="zh-TW" sz="2800" baseline="30000" dirty="0" smtClean="0"/>
              <a:t>n</a:t>
            </a:r>
            <a:r>
              <a:rPr lang="zh-TW" altLang="en-US" sz="2800" dirty="0" smtClean="0"/>
              <a:t>個子集合來解這問題，其時間複雜為</a:t>
            </a:r>
            <a:r>
              <a:rPr lang="en-US" altLang="zh-TW" sz="2800" dirty="0" smtClean="0"/>
              <a:t>O(2</a:t>
            </a:r>
            <a:r>
              <a:rPr lang="en-US" altLang="zh-TW" sz="2800" baseline="30000" dirty="0" smtClean="0"/>
              <a:t>n</a:t>
            </a:r>
            <a:r>
              <a:rPr lang="en-US" altLang="zh-TW" sz="2800" dirty="0" smtClean="0"/>
              <a:t>)</a:t>
            </a:r>
            <a:r>
              <a:rPr lang="zh-TW" altLang="en-US" sz="2800" dirty="0" smtClean="0"/>
              <a:t>。</a:t>
            </a:r>
            <a:endParaRPr lang="en-US" altLang="zh-TW" sz="2800" dirty="0"/>
          </a:p>
          <a:p>
            <a:pPr eaLnBrk="1" hangingPunct="1">
              <a:lnSpc>
                <a:spcPct val="90000"/>
              </a:lnSpc>
            </a:pPr>
            <a:endParaRPr lang="en-US" altLang="zh-TW" sz="2800" dirty="0" smtClean="0"/>
          </a:p>
          <a:p>
            <a:pPr eaLnBrk="1" hangingPunct="1">
              <a:lnSpc>
                <a:spcPct val="90000"/>
              </a:lnSpc>
            </a:pPr>
            <a:r>
              <a:rPr lang="zh-TW" altLang="en-US" sz="2800" dirty="0" smtClean="0"/>
              <a:t>問題</a:t>
            </a:r>
            <a:r>
              <a:rPr lang="en-US" altLang="zh-TW" sz="2800" dirty="0" smtClean="0"/>
              <a:t>:</a:t>
            </a:r>
            <a:r>
              <a:rPr lang="zh-TW" altLang="en-US" sz="2800" dirty="0" smtClean="0"/>
              <a:t> 有任何解決方案比暴力法更好嗎</a:t>
            </a:r>
            <a:r>
              <a:rPr lang="en-US" altLang="zh-TW" sz="2800" dirty="0" smtClean="0"/>
              <a:t>?</a:t>
            </a:r>
          </a:p>
          <a:p>
            <a:pPr eaLnBrk="1" hangingPunct="1">
              <a:lnSpc>
                <a:spcPct val="90000"/>
              </a:lnSpc>
            </a:pPr>
            <a:r>
              <a:rPr lang="zh-TW" altLang="en-US" sz="2800" dirty="0" smtClean="0"/>
              <a:t>回答</a:t>
            </a:r>
            <a:r>
              <a:rPr lang="en-US" altLang="zh-TW" sz="2800" dirty="0" smtClean="0"/>
              <a:t>: </a:t>
            </a:r>
            <a:r>
              <a:rPr lang="zh-TW" altLang="en-US" sz="2800" dirty="0" smtClean="0"/>
              <a:t>有。我們可以利用</a:t>
            </a:r>
            <a:r>
              <a:rPr lang="zh-TW" altLang="en-US" sz="2800" dirty="0" smtClean="0">
                <a:solidFill>
                  <a:srgbClr val="FF0000"/>
                </a:solidFill>
              </a:rPr>
              <a:t>動態規劃</a:t>
            </a:r>
            <a:r>
              <a:rPr lang="en-US" altLang="zh-TW" sz="2800" dirty="0" smtClean="0">
                <a:solidFill>
                  <a:srgbClr val="FF0000"/>
                </a:solidFill>
              </a:rPr>
              <a:t>(dynamic programming, DP)</a:t>
            </a:r>
            <a:r>
              <a:rPr lang="zh-TW" altLang="en-US" sz="2800" dirty="0" smtClean="0"/>
              <a:t> ，用</a:t>
            </a:r>
            <a:r>
              <a:rPr lang="zh-TW" altLang="en-US" sz="2800" dirty="0" smtClean="0">
                <a:solidFill>
                  <a:srgbClr val="FF0000"/>
                </a:solidFill>
              </a:rPr>
              <a:t>空間</a:t>
            </a:r>
            <a:r>
              <a:rPr lang="en-US" altLang="zh-TW" sz="2800" dirty="0" smtClean="0">
                <a:solidFill>
                  <a:srgbClr val="FF0000"/>
                </a:solidFill>
              </a:rPr>
              <a:t>(</a:t>
            </a:r>
            <a:r>
              <a:rPr lang="zh-TW" altLang="en-US" sz="2800" dirty="0" smtClean="0">
                <a:solidFill>
                  <a:srgbClr val="FF0000"/>
                </a:solidFill>
              </a:rPr>
              <a:t>表格或陣列</a:t>
            </a:r>
            <a:r>
              <a:rPr lang="en-US" altLang="zh-TW" sz="2800" dirty="0" smtClean="0">
                <a:solidFill>
                  <a:srgbClr val="FF0000"/>
                </a:solidFill>
              </a:rPr>
              <a:t>)</a:t>
            </a:r>
            <a:r>
              <a:rPr lang="zh-TW" altLang="en-US" sz="2800" dirty="0" smtClean="0">
                <a:solidFill>
                  <a:srgbClr val="FF0000"/>
                </a:solidFill>
              </a:rPr>
              <a:t>以換取時間</a:t>
            </a:r>
            <a:r>
              <a:rPr lang="en-US" altLang="zh-TW" sz="2800" dirty="0" smtClean="0">
                <a:solidFill>
                  <a:srgbClr val="FF0000"/>
                </a:solidFill>
              </a:rPr>
              <a:t>(trade space for time)</a:t>
            </a:r>
            <a:r>
              <a:rPr lang="zh-TW" altLang="en-US" sz="2800" dirty="0" smtClean="0"/>
              <a:t>。</a:t>
            </a:r>
            <a:endParaRPr lang="en-US" altLang="zh-TW" sz="2800" dirty="0" smtClean="0"/>
          </a:p>
          <a:p>
            <a:pPr eaLnBrk="1" hangingPunct="1">
              <a:lnSpc>
                <a:spcPct val="90000"/>
              </a:lnSpc>
            </a:pPr>
            <a:endParaRPr lang="en-US" altLang="zh-TW" sz="2800" dirty="0" smtClean="0"/>
          </a:p>
        </p:txBody>
      </p:sp>
    </p:spTree>
    <p:extLst>
      <p:ext uri="{BB962C8B-B14F-4D97-AF65-F5344CB8AC3E}">
        <p14:creationId xmlns:p14="http://schemas.microsoft.com/office/powerpoint/2010/main" val="416332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編號版面配置區 3"/>
          <p:cNvSpPr>
            <a:spLocks noGrp="1"/>
          </p:cNvSpPr>
          <p:nvPr>
            <p:ph type="sldNum" sz="quarter" idx="10"/>
          </p:nvPr>
        </p:nvSpPr>
        <p:spPr>
          <a:noFill/>
        </p:spPr>
        <p:txBody>
          <a:bodyPr/>
          <a:lstStyle/>
          <a:p>
            <a:fld id="{63451DE0-05C2-4135-AA7F-68CB2E79585D}" type="slidenum">
              <a:rPr lang="zh-TW" altLang="en-US" smtClean="0"/>
              <a:pPr/>
              <a:t>32</a:t>
            </a:fld>
            <a:endParaRPr lang="en-US" altLang="zh-TW" smtClean="0"/>
          </a:p>
        </p:txBody>
      </p:sp>
      <p:sp>
        <p:nvSpPr>
          <p:cNvPr id="36867" name="Rectangle 2"/>
          <p:cNvSpPr>
            <a:spLocks noGrp="1" noChangeArrowheads="1"/>
          </p:cNvSpPr>
          <p:nvPr>
            <p:ph type="title"/>
          </p:nvPr>
        </p:nvSpPr>
        <p:spPr/>
        <p:txBody>
          <a:bodyPr/>
          <a:lstStyle/>
          <a:p>
            <a:pPr eaLnBrk="1" hangingPunct="1"/>
            <a:r>
              <a:rPr lang="zh-TW" altLang="en-US" dirty="0" smtClean="0"/>
              <a:t>表格</a:t>
            </a:r>
            <a:r>
              <a:rPr lang="en-US" altLang="zh-TW" dirty="0" smtClean="0"/>
              <a:t>(</a:t>
            </a:r>
            <a:r>
              <a:rPr lang="zh-TW" altLang="en-US" dirty="0" smtClean="0"/>
              <a:t>陣列</a:t>
            </a:r>
            <a:r>
              <a:rPr lang="en-US" altLang="zh-TW" dirty="0" smtClean="0"/>
              <a:t>)</a:t>
            </a:r>
            <a:endParaRPr lang="zh-TW" altLang="en-US" dirty="0" smtClean="0"/>
          </a:p>
        </p:txBody>
      </p:sp>
      <p:sp>
        <p:nvSpPr>
          <p:cNvPr id="36868" name="Rectangle 3"/>
          <p:cNvSpPr>
            <a:spLocks noGrp="1" noChangeArrowheads="1"/>
          </p:cNvSpPr>
          <p:nvPr>
            <p:ph type="body" idx="1"/>
          </p:nvPr>
        </p:nvSpPr>
        <p:spPr/>
        <p:txBody>
          <a:bodyPr/>
          <a:lstStyle/>
          <a:p>
            <a:pPr eaLnBrk="1" hangingPunct="1">
              <a:lnSpc>
                <a:spcPct val="90000"/>
              </a:lnSpc>
            </a:pPr>
            <a:r>
              <a:rPr lang="zh-TW" altLang="en-US" sz="2800" dirty="0" smtClean="0"/>
              <a:t>我們建構一個陣列</a:t>
            </a:r>
            <a:r>
              <a:rPr lang="en-US" altLang="zh-TW" sz="2800" dirty="0" smtClean="0"/>
              <a:t>V[0..n, 0..W]</a:t>
            </a:r>
            <a:r>
              <a:rPr lang="zh-TW" altLang="en-US" sz="2800" dirty="0" smtClean="0"/>
              <a:t>。</a:t>
            </a:r>
            <a:endParaRPr lang="en-US" altLang="zh-TW" sz="2800" dirty="0" smtClean="0"/>
          </a:p>
          <a:p>
            <a:pPr eaLnBrk="1" hangingPunct="1">
              <a:lnSpc>
                <a:spcPct val="90000"/>
              </a:lnSpc>
            </a:pPr>
            <a:endParaRPr lang="en-US" altLang="zh-TW" sz="2800" dirty="0" smtClean="0"/>
          </a:p>
          <a:p>
            <a:pPr eaLnBrk="1" hangingPunct="1">
              <a:lnSpc>
                <a:spcPct val="90000"/>
              </a:lnSpc>
            </a:pPr>
            <a:r>
              <a:rPr lang="zh-TW" altLang="en-US" sz="2800" dirty="0" smtClean="0"/>
              <a:t>元素</a:t>
            </a:r>
            <a:r>
              <a:rPr lang="en-US" altLang="zh-TW" sz="2800" dirty="0" smtClean="0"/>
              <a:t>V[</a:t>
            </a:r>
            <a:r>
              <a:rPr lang="en-US" altLang="zh-TW" sz="2800" dirty="0" err="1" smtClean="0">
                <a:solidFill>
                  <a:srgbClr val="FF0000"/>
                </a:solidFill>
              </a:rPr>
              <a:t>i</a:t>
            </a:r>
            <a:r>
              <a:rPr lang="en-US" altLang="zh-TW" sz="2800" dirty="0" smtClean="0"/>
              <a:t>, </a:t>
            </a:r>
            <a:r>
              <a:rPr lang="en-US" altLang="zh-TW" sz="2800" dirty="0" smtClean="0">
                <a:solidFill>
                  <a:srgbClr val="0000CC"/>
                </a:solidFill>
              </a:rPr>
              <a:t>w</a:t>
            </a:r>
            <a:r>
              <a:rPr lang="en-US" altLang="zh-TW" sz="2800" dirty="0" smtClean="0"/>
              <a:t>], 1</a:t>
            </a:r>
            <a:r>
              <a:rPr lang="en-US" altLang="zh-TW" sz="2800" dirty="0">
                <a:sym typeface="Symbol"/>
              </a:rPr>
              <a:t>in, </a:t>
            </a:r>
            <a:r>
              <a:rPr lang="zh-TW" altLang="en-US" sz="2800" dirty="0" smtClean="0">
                <a:sym typeface="Symbol"/>
              </a:rPr>
              <a:t>且</a:t>
            </a:r>
            <a:r>
              <a:rPr lang="en-US" altLang="zh-TW" sz="2800" dirty="0" smtClean="0">
                <a:sym typeface="Symbol"/>
              </a:rPr>
              <a:t> </a:t>
            </a:r>
            <a:r>
              <a:rPr lang="en-US" altLang="zh-TW" sz="2800" dirty="0">
                <a:sym typeface="Symbol"/>
              </a:rPr>
              <a:t>0</a:t>
            </a:r>
            <a:r>
              <a:rPr lang="en-US" altLang="zh-TW" sz="2800" dirty="0" smtClean="0">
                <a:sym typeface="Symbol"/>
              </a:rPr>
              <a:t>wW,</a:t>
            </a:r>
            <a:r>
              <a:rPr lang="en-US" altLang="zh-TW" sz="2800" dirty="0" smtClean="0"/>
              <a:t> </a:t>
            </a:r>
            <a:r>
              <a:rPr lang="zh-TW" altLang="en-US" sz="2800" dirty="0" smtClean="0"/>
              <a:t>將儲存</a:t>
            </a:r>
            <a:r>
              <a:rPr lang="zh-TW" altLang="en-US" sz="2800" dirty="0"/>
              <a:t>來自物品</a:t>
            </a:r>
            <a:r>
              <a:rPr lang="en-US" altLang="zh-TW" sz="2800" dirty="0" smtClean="0">
                <a:solidFill>
                  <a:srgbClr val="FF0000"/>
                </a:solidFill>
              </a:rPr>
              <a:t>1,2</a:t>
            </a:r>
            <a:r>
              <a:rPr lang="en-US" altLang="zh-TW" sz="2800" dirty="0">
                <a:solidFill>
                  <a:srgbClr val="FF0000"/>
                </a:solidFill>
              </a:rPr>
              <a:t>,…,</a:t>
            </a:r>
            <a:r>
              <a:rPr lang="en-US" altLang="zh-TW" sz="2800" dirty="0" err="1" smtClean="0">
                <a:solidFill>
                  <a:srgbClr val="FF0000"/>
                </a:solidFill>
              </a:rPr>
              <a:t>i</a:t>
            </a:r>
            <a:r>
              <a:rPr lang="zh-TW" altLang="en-US" sz="2800" dirty="0" smtClean="0"/>
              <a:t>的任何</a:t>
            </a:r>
            <a:r>
              <a:rPr lang="zh-TW" altLang="en-US" sz="2800" dirty="0"/>
              <a:t>子集合的</a:t>
            </a:r>
            <a:r>
              <a:rPr lang="zh-TW" altLang="en-US" sz="2800" dirty="0" smtClean="0"/>
              <a:t>最大合併價值，而這些物品的合併重量小於或等於</a:t>
            </a:r>
            <a:r>
              <a:rPr lang="en-US" altLang="zh-TW" sz="2800" dirty="0" smtClean="0">
                <a:solidFill>
                  <a:srgbClr val="0000CC"/>
                </a:solidFill>
              </a:rPr>
              <a:t>w</a:t>
            </a:r>
            <a:r>
              <a:rPr lang="zh-TW" altLang="en-US" sz="2800" dirty="0" smtClean="0"/>
              <a:t>。</a:t>
            </a:r>
            <a:endParaRPr lang="en-US" altLang="zh-TW" sz="2800" dirty="0" smtClean="0"/>
          </a:p>
          <a:p>
            <a:pPr eaLnBrk="1" hangingPunct="1">
              <a:lnSpc>
                <a:spcPct val="90000"/>
              </a:lnSpc>
            </a:pPr>
            <a:endParaRPr lang="en-US" altLang="zh-TW" sz="2800" dirty="0"/>
          </a:p>
          <a:p>
            <a:pPr eaLnBrk="1" hangingPunct="1">
              <a:lnSpc>
                <a:spcPct val="90000"/>
              </a:lnSpc>
            </a:pPr>
            <a:r>
              <a:rPr lang="zh-TW" altLang="en-US" sz="2800" dirty="0" smtClean="0"/>
              <a:t>如果我們可以計算陣列</a:t>
            </a:r>
            <a:r>
              <a:rPr lang="zh-TW" altLang="en-US" sz="2800" dirty="0"/>
              <a:t>中的</a:t>
            </a:r>
            <a:r>
              <a:rPr lang="zh-TW" altLang="en-US" sz="2800" dirty="0" smtClean="0"/>
              <a:t>所有元素，那麼元素</a:t>
            </a:r>
            <a:r>
              <a:rPr lang="en-US" altLang="zh-TW" sz="2800" dirty="0" smtClean="0"/>
              <a:t>V[</a:t>
            </a:r>
            <a:r>
              <a:rPr lang="en-US" altLang="zh-TW" sz="2800" dirty="0" smtClean="0">
                <a:solidFill>
                  <a:srgbClr val="FF0000"/>
                </a:solidFill>
              </a:rPr>
              <a:t>n</a:t>
            </a:r>
            <a:r>
              <a:rPr lang="en-US" altLang="zh-TW" sz="2800" dirty="0" smtClean="0"/>
              <a:t>, </a:t>
            </a:r>
            <a:r>
              <a:rPr lang="en-US" altLang="zh-TW" sz="2800" dirty="0" smtClean="0">
                <a:solidFill>
                  <a:srgbClr val="0000CC"/>
                </a:solidFill>
              </a:rPr>
              <a:t>W</a:t>
            </a:r>
            <a:r>
              <a:rPr lang="en-US" altLang="zh-TW" sz="2800" dirty="0" smtClean="0"/>
              <a:t>]</a:t>
            </a:r>
            <a:r>
              <a:rPr lang="zh-TW" altLang="en-US" sz="2800" dirty="0" smtClean="0"/>
              <a:t>儲存的值為物品</a:t>
            </a:r>
            <a:r>
              <a:rPr lang="en-US" altLang="zh-TW" sz="2800" dirty="0" smtClean="0">
                <a:solidFill>
                  <a:srgbClr val="FF0000"/>
                </a:solidFill>
              </a:rPr>
              <a:t>1,2</a:t>
            </a:r>
            <a:r>
              <a:rPr lang="en-US" altLang="zh-TW" sz="2800" dirty="0">
                <a:solidFill>
                  <a:srgbClr val="FF0000"/>
                </a:solidFill>
              </a:rPr>
              <a:t>,…,</a:t>
            </a:r>
            <a:r>
              <a:rPr lang="en-US" altLang="zh-TW" sz="2800" dirty="0" smtClean="0">
                <a:solidFill>
                  <a:srgbClr val="FF0000"/>
                </a:solidFill>
              </a:rPr>
              <a:t>n</a:t>
            </a:r>
            <a:r>
              <a:rPr lang="zh-TW" altLang="en-US" sz="2800" dirty="0" smtClean="0">
                <a:solidFill>
                  <a:schemeClr val="bg2"/>
                </a:solidFill>
              </a:rPr>
              <a:t>中的任一子集合，此子集合中的物品可以放入容量</a:t>
            </a:r>
            <a:r>
              <a:rPr lang="en-US" altLang="zh-TW" sz="2800" dirty="0" smtClean="0">
                <a:solidFill>
                  <a:srgbClr val="0000CC"/>
                </a:solidFill>
              </a:rPr>
              <a:t>W</a:t>
            </a:r>
            <a:r>
              <a:rPr lang="zh-TW" altLang="en-US" sz="2800" dirty="0" smtClean="0">
                <a:solidFill>
                  <a:schemeClr val="bg2"/>
                </a:solidFill>
              </a:rPr>
              <a:t>的背包中，而具有</a:t>
            </a:r>
            <a:r>
              <a:rPr lang="zh-TW" altLang="en-US" sz="2800" dirty="0" smtClean="0"/>
              <a:t>最大的合併價值。</a:t>
            </a:r>
            <a:endParaRPr lang="en-US" altLang="zh-TW" sz="2800" dirty="0" smtClean="0"/>
          </a:p>
        </p:txBody>
      </p:sp>
    </p:spTree>
    <p:extLst>
      <p:ext uri="{BB962C8B-B14F-4D97-AF65-F5344CB8AC3E}">
        <p14:creationId xmlns:p14="http://schemas.microsoft.com/office/powerpoint/2010/main" val="10710284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編號版面配置區 3"/>
          <p:cNvSpPr>
            <a:spLocks noGrp="1"/>
          </p:cNvSpPr>
          <p:nvPr>
            <p:ph type="sldNum" sz="quarter" idx="10"/>
          </p:nvPr>
        </p:nvSpPr>
        <p:spPr>
          <a:noFill/>
        </p:spPr>
        <p:txBody>
          <a:bodyPr/>
          <a:lstStyle/>
          <a:p>
            <a:fld id="{3A86193D-0205-4D8A-8CF4-33DD3E6C8397}" type="slidenum">
              <a:rPr lang="zh-TW" altLang="en-US" smtClean="0"/>
              <a:pPr/>
              <a:t>33</a:t>
            </a:fld>
            <a:endParaRPr lang="en-US" altLang="zh-TW" smtClean="0"/>
          </a:p>
        </p:txBody>
      </p:sp>
      <p:sp>
        <p:nvSpPr>
          <p:cNvPr id="37891" name="Rectangle 2"/>
          <p:cNvSpPr>
            <a:spLocks noGrp="1" noChangeArrowheads="1"/>
          </p:cNvSpPr>
          <p:nvPr>
            <p:ph type="title"/>
          </p:nvPr>
        </p:nvSpPr>
        <p:spPr/>
        <p:txBody>
          <a:bodyPr/>
          <a:lstStyle/>
          <a:p>
            <a:pPr eaLnBrk="1" hangingPunct="1"/>
            <a:r>
              <a:rPr lang="zh-TW" altLang="en-US" dirty="0" smtClean="0"/>
              <a:t>遞迴關係</a:t>
            </a:r>
          </a:p>
        </p:txBody>
      </p:sp>
      <p:sp>
        <p:nvSpPr>
          <p:cNvPr id="37892" name="Rectangle 3"/>
          <p:cNvSpPr>
            <a:spLocks noGrp="1" noChangeArrowheads="1"/>
          </p:cNvSpPr>
          <p:nvPr>
            <p:ph type="body" idx="1"/>
          </p:nvPr>
        </p:nvSpPr>
        <p:spPr/>
        <p:txBody>
          <a:bodyPr/>
          <a:lstStyle/>
          <a:p>
            <a:pPr eaLnBrk="1" hangingPunct="1">
              <a:lnSpc>
                <a:spcPct val="90000"/>
              </a:lnSpc>
            </a:pPr>
            <a:r>
              <a:rPr lang="zh-TW" altLang="en-US" sz="2800" dirty="0" smtClean="0"/>
              <a:t>初始化設定</a:t>
            </a:r>
            <a:r>
              <a:rPr lang="en-US" altLang="zh-TW" sz="2800" dirty="0" smtClean="0"/>
              <a:t>(initial settings):</a:t>
            </a:r>
            <a:br>
              <a:rPr lang="en-US" altLang="zh-TW" sz="2800" dirty="0" smtClean="0"/>
            </a:br>
            <a:r>
              <a:rPr lang="en-US" altLang="zh-TW" sz="2800" dirty="0" smtClean="0"/>
              <a:t/>
            </a:r>
            <a:br>
              <a:rPr lang="en-US" altLang="zh-TW" sz="2800" dirty="0" smtClean="0"/>
            </a:br>
            <a:r>
              <a:rPr lang="en-US" altLang="zh-TW" sz="2800" dirty="0" smtClean="0"/>
              <a:t>V[0, w]=0 for 0</a:t>
            </a:r>
            <a:r>
              <a:rPr lang="en-US" altLang="zh-TW" sz="2800" dirty="0" smtClean="0">
                <a:sym typeface="Symbol"/>
              </a:rPr>
              <a:t>wW</a:t>
            </a:r>
            <a:endParaRPr lang="en-US" altLang="zh-TW" sz="2800" dirty="0" smtClean="0"/>
          </a:p>
          <a:p>
            <a:pPr eaLnBrk="1" hangingPunct="1">
              <a:lnSpc>
                <a:spcPct val="90000"/>
              </a:lnSpc>
            </a:pPr>
            <a:endParaRPr lang="en-US" altLang="zh-TW" sz="2800" dirty="0" smtClean="0"/>
          </a:p>
          <a:p>
            <a:pPr eaLnBrk="1" hangingPunct="1">
              <a:lnSpc>
                <a:spcPct val="90000"/>
              </a:lnSpc>
            </a:pPr>
            <a:r>
              <a:rPr lang="zh-TW" altLang="en-US" sz="2800" dirty="0" smtClean="0">
                <a:sym typeface="Symbol"/>
              </a:rPr>
              <a:t>若</a:t>
            </a:r>
            <a:r>
              <a:rPr lang="en-US" altLang="zh-TW" sz="2800" dirty="0" err="1" smtClean="0">
                <a:sym typeface="Symbol"/>
              </a:rPr>
              <a:t>w</a:t>
            </a:r>
            <a:r>
              <a:rPr lang="en-US" altLang="zh-TW" sz="2800" baseline="-25000" dirty="0" err="1" smtClean="0">
                <a:sym typeface="Symbol"/>
              </a:rPr>
              <a:t>i</a:t>
            </a:r>
            <a:r>
              <a:rPr lang="en-US" altLang="zh-TW" sz="2800" dirty="0" err="1">
                <a:sym typeface="Symbol"/>
              </a:rPr>
              <a:t></a:t>
            </a:r>
            <a:r>
              <a:rPr lang="en-US" altLang="zh-TW" sz="2800" dirty="0" err="1" smtClean="0">
                <a:sym typeface="Symbol"/>
              </a:rPr>
              <a:t>w</a:t>
            </a:r>
            <a:r>
              <a:rPr lang="zh-TW" altLang="en-US" sz="2800" dirty="0" smtClean="0">
                <a:sym typeface="Symbol"/>
              </a:rPr>
              <a:t>，則</a:t>
            </a:r>
            <a:r>
              <a:rPr lang="en-US" altLang="zh-TW" sz="2800" dirty="0" smtClean="0">
                <a:sym typeface="Symbol"/>
              </a:rPr>
              <a:t/>
            </a:r>
            <a:br>
              <a:rPr lang="en-US" altLang="zh-TW" sz="2800" dirty="0" smtClean="0">
                <a:sym typeface="Symbol"/>
              </a:rPr>
            </a:br>
            <a:r>
              <a:rPr lang="en-US" altLang="zh-TW" sz="2800" dirty="0" smtClean="0">
                <a:sym typeface="Symbol"/>
              </a:rPr>
              <a:t/>
            </a:r>
            <a:br>
              <a:rPr lang="en-US" altLang="zh-TW" sz="2800" dirty="0" smtClean="0">
                <a:sym typeface="Symbol"/>
              </a:rPr>
            </a:br>
            <a:r>
              <a:rPr lang="en-US" altLang="zh-TW" sz="2800" dirty="0" smtClean="0"/>
              <a:t>V[</a:t>
            </a:r>
            <a:r>
              <a:rPr lang="en-US" altLang="zh-TW" sz="2800" dirty="0" err="1" smtClean="0"/>
              <a:t>i</a:t>
            </a:r>
            <a:r>
              <a:rPr lang="en-US" altLang="zh-TW" sz="2800" dirty="0" smtClean="0"/>
              <a:t>, w]=max(V[i-1, w], </a:t>
            </a:r>
            <a:r>
              <a:rPr lang="en-US" altLang="zh-TW" sz="2800" dirty="0" err="1" smtClean="0"/>
              <a:t>v</a:t>
            </a:r>
            <a:r>
              <a:rPr lang="en-US" altLang="zh-TW" sz="2800" baseline="-25000" dirty="0" err="1" smtClean="0"/>
              <a:t>i</a:t>
            </a:r>
            <a:r>
              <a:rPr lang="en-US" altLang="zh-TW" sz="2800" dirty="0" err="1" smtClean="0"/>
              <a:t>+V</a:t>
            </a:r>
            <a:r>
              <a:rPr lang="en-US" altLang="zh-TW" sz="2800" dirty="0" smtClean="0"/>
              <a:t>[i-1, w-</a:t>
            </a:r>
            <a:r>
              <a:rPr lang="en-US" altLang="zh-TW" sz="2800" dirty="0" err="1" smtClean="0"/>
              <a:t>w</a:t>
            </a:r>
            <a:r>
              <a:rPr lang="en-US" altLang="zh-TW" sz="2800" baseline="-25000" dirty="0" err="1" smtClean="0"/>
              <a:t>i</a:t>
            </a:r>
            <a:r>
              <a:rPr lang="en-US" altLang="zh-TW" sz="2800" dirty="0" smtClean="0"/>
              <a:t>])</a:t>
            </a:r>
            <a:br>
              <a:rPr lang="en-US" altLang="zh-TW" sz="2800" dirty="0" smtClean="0"/>
            </a:br>
            <a:r>
              <a:rPr lang="en-US" altLang="zh-TW" sz="2800" dirty="0" smtClean="0">
                <a:sym typeface="Symbol"/>
              </a:rPr>
              <a:t/>
            </a:r>
            <a:br>
              <a:rPr lang="en-US" altLang="zh-TW" sz="2800" dirty="0" smtClean="0">
                <a:sym typeface="Symbol"/>
              </a:rPr>
            </a:br>
            <a:r>
              <a:rPr lang="zh-TW" altLang="en-US" sz="2800" dirty="0" smtClean="0">
                <a:sym typeface="Symbol"/>
              </a:rPr>
              <a:t>否則，</a:t>
            </a:r>
            <a:r>
              <a:rPr lang="en-US" altLang="zh-TW" sz="2800" dirty="0" smtClean="0"/>
              <a:t>V[</a:t>
            </a:r>
            <a:r>
              <a:rPr lang="en-US" altLang="zh-TW" sz="2800" dirty="0" err="1" smtClean="0"/>
              <a:t>i</a:t>
            </a:r>
            <a:r>
              <a:rPr lang="en-US" altLang="zh-TW" sz="2800" dirty="0"/>
              <a:t>, w</a:t>
            </a:r>
            <a:r>
              <a:rPr lang="en-US" altLang="zh-TW" sz="2800" dirty="0" smtClean="0"/>
              <a:t>]=V[i-1</a:t>
            </a:r>
            <a:r>
              <a:rPr lang="en-US" altLang="zh-TW" sz="2800" dirty="0"/>
              <a:t>, </a:t>
            </a:r>
            <a:r>
              <a:rPr lang="en-US" altLang="zh-TW" sz="2800" dirty="0" smtClean="0"/>
              <a:t>w]</a:t>
            </a:r>
            <a:r>
              <a:rPr lang="zh-TW" altLang="en-US" sz="2800" dirty="0" smtClean="0"/>
              <a:t> </a:t>
            </a:r>
            <a:r>
              <a:rPr lang="en-US" altLang="zh-TW" sz="2800" dirty="0" smtClean="0"/>
              <a:t>for </a:t>
            </a:r>
            <a:r>
              <a:rPr lang="en-US" altLang="zh-TW" sz="2800" dirty="0"/>
              <a:t>0</a:t>
            </a:r>
            <a:r>
              <a:rPr lang="en-US" altLang="zh-TW" sz="2800" dirty="0">
                <a:sym typeface="Symbol"/>
              </a:rPr>
              <a:t>in and </a:t>
            </a:r>
            <a:r>
              <a:rPr lang="en-US" altLang="zh-TW" sz="2800" dirty="0"/>
              <a:t>0</a:t>
            </a:r>
            <a:r>
              <a:rPr lang="en-US" altLang="zh-TW" sz="2800" dirty="0">
                <a:sym typeface="Symbol"/>
              </a:rPr>
              <a:t>w</a:t>
            </a:r>
            <a:r>
              <a:rPr lang="en-US" altLang="zh-TW" sz="2800" dirty="0" smtClean="0">
                <a:sym typeface="Symbol"/>
              </a:rPr>
              <a:t>W</a:t>
            </a:r>
            <a:r>
              <a:rPr lang="en-US" altLang="zh-TW" sz="2800" dirty="0" smtClean="0"/>
              <a:t> </a:t>
            </a:r>
          </a:p>
          <a:p>
            <a:pPr eaLnBrk="1" hangingPunct="1">
              <a:lnSpc>
                <a:spcPct val="90000"/>
              </a:lnSpc>
            </a:pPr>
            <a:endParaRPr lang="en-US" altLang="zh-TW" sz="2800" dirty="0"/>
          </a:p>
        </p:txBody>
      </p:sp>
    </p:spTree>
    <p:extLst>
      <p:ext uri="{BB962C8B-B14F-4D97-AF65-F5344CB8AC3E}">
        <p14:creationId xmlns:p14="http://schemas.microsoft.com/office/powerpoint/2010/main" val="20698726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EB23DFB3-C2E5-41A3-94A9-52E8D807C2D8}" type="slidenum">
              <a:rPr lang="zh-TW" altLang="en-US" smtClean="0"/>
              <a:pPr>
                <a:defRPr/>
              </a:pPr>
              <a:t>34</a:t>
            </a:fld>
            <a:endParaRPr lang="en-US" altLang="zh-TW"/>
          </a:p>
        </p:txBody>
      </p:sp>
      <p:pic>
        <p:nvPicPr>
          <p:cNvPr id="952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9400"/>
            <a:ext cx="9144000"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107504" y="404664"/>
            <a:ext cx="1368152" cy="288032"/>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7" name="文字方塊 6"/>
          <p:cNvSpPr txBox="1"/>
          <p:nvPr/>
        </p:nvSpPr>
        <p:spPr>
          <a:xfrm>
            <a:off x="96391" y="423118"/>
            <a:ext cx="8847584" cy="954107"/>
          </a:xfrm>
          <a:prstGeom prst="rect">
            <a:avLst/>
          </a:prstGeom>
          <a:solidFill>
            <a:schemeClr val="bg1"/>
          </a:solidFill>
        </p:spPr>
        <p:txBody>
          <a:bodyPr wrap="square" rtlCol="0">
            <a:spAutoFit/>
          </a:bodyPr>
          <a:lstStyle/>
          <a:p>
            <a:r>
              <a:rPr lang="zh-TW" altLang="en-US" sz="2800" b="1" dirty="0" smtClean="0"/>
              <a:t>使用迭代</a:t>
            </a:r>
            <a:r>
              <a:rPr lang="en-US" altLang="zh-TW" sz="2800" b="1" dirty="0" smtClean="0"/>
              <a:t>(iteration)</a:t>
            </a:r>
            <a:r>
              <a:rPr lang="zh-TW" altLang="en-US" sz="2800" b="1" dirty="0" smtClean="0"/>
              <a:t>而非遞迴</a:t>
            </a:r>
            <a:r>
              <a:rPr lang="en-US" altLang="zh-TW" sz="2800" b="1" dirty="0" smtClean="0"/>
              <a:t>(recursion)</a:t>
            </a:r>
            <a:br>
              <a:rPr lang="en-US" altLang="zh-TW" sz="2800" b="1" dirty="0" smtClean="0"/>
            </a:br>
            <a:r>
              <a:rPr lang="zh-TW" altLang="en-US" sz="2800" b="1" dirty="0" smtClean="0">
                <a:solidFill>
                  <a:srgbClr val="0000CC"/>
                </a:solidFill>
              </a:rPr>
              <a:t>由下而上</a:t>
            </a:r>
            <a:r>
              <a:rPr lang="en-US" altLang="zh-TW" sz="2800" b="1" dirty="0" smtClean="0">
                <a:solidFill>
                  <a:srgbClr val="0000CC"/>
                </a:solidFill>
              </a:rPr>
              <a:t>(bottom-up)</a:t>
            </a:r>
            <a:r>
              <a:rPr lang="zh-TW" altLang="en-US" sz="2800" b="1" dirty="0" smtClean="0"/>
              <a:t>計算</a:t>
            </a:r>
            <a:r>
              <a:rPr lang="en-US" altLang="zh-TW" sz="2800" b="1" dirty="0" smtClean="0"/>
              <a:t>V[</a:t>
            </a:r>
            <a:r>
              <a:rPr lang="en-US" altLang="zh-TW" sz="2800" b="1" dirty="0" err="1" smtClean="0"/>
              <a:t>i</a:t>
            </a:r>
            <a:r>
              <a:rPr lang="en-US" altLang="zh-TW" sz="2800" b="1" dirty="0" smtClean="0"/>
              <a:t>, w]</a:t>
            </a:r>
            <a:endParaRPr lang="zh-TW" altLang="en-US" sz="2800" b="1" dirty="0"/>
          </a:p>
        </p:txBody>
      </p:sp>
      <p:sp>
        <p:nvSpPr>
          <p:cNvPr id="8" name="文字方塊 7"/>
          <p:cNvSpPr txBox="1"/>
          <p:nvPr/>
        </p:nvSpPr>
        <p:spPr>
          <a:xfrm>
            <a:off x="107504" y="2200176"/>
            <a:ext cx="8928992" cy="461665"/>
          </a:xfrm>
          <a:prstGeom prst="rect">
            <a:avLst/>
          </a:prstGeom>
          <a:solidFill>
            <a:schemeClr val="bg1"/>
          </a:solidFill>
        </p:spPr>
        <p:txBody>
          <a:bodyPr wrap="square" rtlCol="0">
            <a:spAutoFit/>
          </a:bodyPr>
          <a:lstStyle/>
          <a:p>
            <a:r>
              <a:rPr lang="zh-TW" altLang="en-US" dirty="0" smtClean="0"/>
              <a:t>由下而上的計算：逐行的計算表格，使用</a:t>
            </a:r>
            <a:endParaRPr lang="zh-TW" altLang="en-US" dirty="0"/>
          </a:p>
        </p:txBody>
      </p:sp>
      <p:sp>
        <p:nvSpPr>
          <p:cNvPr id="9" name="文字方塊 8"/>
          <p:cNvSpPr txBox="1"/>
          <p:nvPr/>
        </p:nvSpPr>
        <p:spPr>
          <a:xfrm>
            <a:off x="0" y="3265041"/>
            <a:ext cx="2051720" cy="461665"/>
          </a:xfrm>
          <a:prstGeom prst="rect">
            <a:avLst/>
          </a:prstGeom>
          <a:solidFill>
            <a:schemeClr val="bg1"/>
          </a:solidFill>
        </p:spPr>
        <p:txBody>
          <a:bodyPr wrap="square" rtlCol="0">
            <a:spAutoFit/>
          </a:bodyPr>
          <a:lstStyle/>
          <a:p>
            <a:endParaRPr lang="zh-TW" altLang="en-US" dirty="0"/>
          </a:p>
        </p:txBody>
      </p:sp>
    </p:spTree>
    <p:extLst>
      <p:ext uri="{BB962C8B-B14F-4D97-AF65-F5344CB8AC3E}">
        <p14:creationId xmlns:p14="http://schemas.microsoft.com/office/powerpoint/2010/main" val="20402215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EB23DFB3-C2E5-41A3-94A9-52E8D807C2D8}" type="slidenum">
              <a:rPr lang="zh-TW" altLang="en-US" smtClean="0"/>
              <a:pPr>
                <a:defRPr/>
              </a:pPr>
              <a:t>35</a:t>
            </a:fld>
            <a:endParaRPr lang="en-US" altLang="zh-TW"/>
          </a:p>
        </p:txBody>
      </p:sp>
      <p:pic>
        <p:nvPicPr>
          <p:cNvPr id="972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95" y="620688"/>
            <a:ext cx="8990023"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395536" y="5385410"/>
            <a:ext cx="8172997" cy="1077218"/>
          </a:xfrm>
          <a:prstGeom prst="rect">
            <a:avLst/>
          </a:prstGeom>
          <a:solidFill>
            <a:schemeClr val="bg1"/>
          </a:solidFill>
        </p:spPr>
        <p:txBody>
          <a:bodyPr wrap="square" rtlCol="0">
            <a:spAutoFit/>
          </a:bodyPr>
          <a:lstStyle/>
          <a:p>
            <a:r>
              <a:rPr lang="zh-TW" altLang="en-US" sz="3200" dirty="0" smtClean="0"/>
              <a:t>時間複雜度：</a:t>
            </a:r>
            <a:r>
              <a:rPr lang="en-US" altLang="zh-TW" sz="3200" dirty="0" smtClean="0"/>
              <a:t>O(</a:t>
            </a:r>
            <a:r>
              <a:rPr lang="en-US" altLang="zh-TW" sz="3200" i="1" dirty="0" err="1" smtClean="0">
                <a:latin typeface="Times New Roman" panose="02020603050405020304" pitchFamily="18" charset="0"/>
                <a:cs typeface="Times New Roman" panose="02020603050405020304" pitchFamily="18" charset="0"/>
              </a:rPr>
              <a:t>nW</a:t>
            </a:r>
            <a:r>
              <a:rPr lang="en-US" altLang="zh-TW" sz="3200" dirty="0" smtClean="0"/>
              <a:t>)</a:t>
            </a:r>
            <a:br>
              <a:rPr lang="en-US" altLang="zh-TW" sz="3200" dirty="0" smtClean="0"/>
            </a:br>
            <a:endParaRPr lang="zh-TW" altLang="en-US" sz="3200" dirty="0"/>
          </a:p>
        </p:txBody>
      </p:sp>
    </p:spTree>
    <p:extLst>
      <p:ext uri="{BB962C8B-B14F-4D97-AF65-F5344CB8AC3E}">
        <p14:creationId xmlns:p14="http://schemas.microsoft.com/office/powerpoint/2010/main" val="26393337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EB23DFB3-C2E5-41A3-94A9-52E8D807C2D8}" type="slidenum">
              <a:rPr lang="zh-TW" altLang="en-US" smtClean="0"/>
              <a:pPr>
                <a:defRPr/>
              </a:pPr>
              <a:t>36</a:t>
            </a:fld>
            <a:endParaRPr lang="en-US" altLang="zh-TW"/>
          </a:p>
        </p:txBody>
      </p:sp>
      <p:pic>
        <p:nvPicPr>
          <p:cNvPr id="962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3" y="-92148"/>
            <a:ext cx="9144000" cy="683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179512" y="4653136"/>
            <a:ext cx="1728192" cy="461665"/>
          </a:xfrm>
          <a:prstGeom prst="rect">
            <a:avLst/>
          </a:prstGeom>
          <a:solidFill>
            <a:schemeClr val="bg1"/>
          </a:solidFill>
        </p:spPr>
        <p:txBody>
          <a:bodyPr wrap="square" rtlCol="0">
            <a:spAutoFit/>
          </a:bodyPr>
          <a:lstStyle/>
          <a:p>
            <a:r>
              <a:rPr lang="zh-TW" altLang="en-US" dirty="0" smtClean="0"/>
              <a:t>備註：</a:t>
            </a:r>
            <a:endParaRPr lang="zh-TW" altLang="en-US" dirty="0"/>
          </a:p>
        </p:txBody>
      </p:sp>
      <p:sp>
        <p:nvSpPr>
          <p:cNvPr id="6" name="文字方塊 5"/>
          <p:cNvSpPr txBox="1"/>
          <p:nvPr/>
        </p:nvSpPr>
        <p:spPr>
          <a:xfrm>
            <a:off x="899592" y="5255575"/>
            <a:ext cx="2564445" cy="461665"/>
          </a:xfrm>
          <a:prstGeom prst="rect">
            <a:avLst/>
          </a:prstGeom>
          <a:solidFill>
            <a:schemeClr val="bg1"/>
          </a:solidFill>
        </p:spPr>
        <p:txBody>
          <a:bodyPr wrap="square" rtlCol="0">
            <a:spAutoFit/>
          </a:bodyPr>
          <a:lstStyle/>
          <a:p>
            <a:r>
              <a:rPr lang="zh-TW" altLang="en-US" dirty="0" smtClean="0"/>
              <a:t>最後的輸出為</a:t>
            </a:r>
            <a:r>
              <a:rPr lang="en-US" altLang="zh-TW" dirty="0" smtClean="0"/>
              <a:t>:</a:t>
            </a:r>
            <a:endParaRPr lang="zh-TW" altLang="en-US" dirty="0"/>
          </a:p>
        </p:txBody>
      </p:sp>
      <p:sp>
        <p:nvSpPr>
          <p:cNvPr id="7" name="文字方塊 6"/>
          <p:cNvSpPr txBox="1"/>
          <p:nvPr/>
        </p:nvSpPr>
        <p:spPr>
          <a:xfrm>
            <a:off x="910705" y="5930587"/>
            <a:ext cx="8044383" cy="830997"/>
          </a:xfrm>
          <a:prstGeom prst="rect">
            <a:avLst/>
          </a:prstGeom>
          <a:solidFill>
            <a:schemeClr val="bg1"/>
          </a:solidFill>
        </p:spPr>
        <p:txBody>
          <a:bodyPr wrap="square" rtlCol="0">
            <a:spAutoFit/>
          </a:bodyPr>
          <a:lstStyle/>
          <a:p>
            <a:r>
              <a:rPr lang="zh-TW" altLang="en-US" dirty="0" smtClean="0"/>
              <a:t>這方法並沒有告訴</a:t>
            </a:r>
            <a:r>
              <a:rPr lang="zh-TW" altLang="en-US" dirty="0"/>
              <a:t>我們最佳</a:t>
            </a:r>
            <a:r>
              <a:rPr lang="zh-TW" altLang="en-US" dirty="0" smtClean="0"/>
              <a:t>解是由哪個</a:t>
            </a:r>
            <a:r>
              <a:rPr lang="en-US" altLang="zh-TW" dirty="0" smtClean="0"/>
              <a:t>S={1,2,3,4}</a:t>
            </a:r>
            <a:r>
              <a:rPr lang="zh-TW" altLang="en-US" dirty="0" smtClean="0"/>
              <a:t>的子集合所產生的</a:t>
            </a:r>
            <a:r>
              <a:rPr lang="en-US" altLang="zh-TW" dirty="0" smtClean="0"/>
              <a:t>(</a:t>
            </a:r>
            <a:r>
              <a:rPr lang="zh-TW" altLang="en-US" dirty="0"/>
              <a:t>在這個例子中</a:t>
            </a:r>
            <a:r>
              <a:rPr lang="zh-TW" altLang="en-US" dirty="0" smtClean="0"/>
              <a:t>為子集合</a:t>
            </a:r>
            <a:r>
              <a:rPr lang="en-US" altLang="zh-TW" dirty="0" smtClean="0"/>
              <a:t>{2,4})</a:t>
            </a:r>
            <a:endParaRPr lang="zh-TW" altLang="en-US" dirty="0"/>
          </a:p>
        </p:txBody>
      </p:sp>
    </p:spTree>
    <p:extLst>
      <p:ext uri="{BB962C8B-B14F-4D97-AF65-F5344CB8AC3E}">
        <p14:creationId xmlns:p14="http://schemas.microsoft.com/office/powerpoint/2010/main" val="14961704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前面提到</a:t>
            </a:r>
            <a:r>
              <a:rPr lang="zh-TW" altLang="en-US" dirty="0"/>
              <a:t>的</a:t>
            </a:r>
            <a:r>
              <a:rPr lang="zh-TW" altLang="en-US" dirty="0" smtClean="0"/>
              <a:t>用於計算</a:t>
            </a:r>
            <a:r>
              <a:rPr lang="en-US" altLang="zh-TW" dirty="0" smtClean="0"/>
              <a:t>V[</a:t>
            </a:r>
            <a:r>
              <a:rPr lang="en-US" altLang="zh-TW" dirty="0" err="1" smtClean="0"/>
              <a:t>i</a:t>
            </a:r>
            <a:r>
              <a:rPr lang="en-US" altLang="zh-TW" dirty="0" smtClean="0"/>
              <a:t>, w]</a:t>
            </a:r>
            <a:r>
              <a:rPr lang="zh-TW" altLang="en-US" dirty="0" smtClean="0"/>
              <a:t>的演算法，</a:t>
            </a:r>
            <a:r>
              <a:rPr lang="zh-TW" altLang="en-US" dirty="0"/>
              <a:t>並沒有記錄那些物品所形成的</a:t>
            </a:r>
            <a:r>
              <a:rPr lang="zh-TW" altLang="en-US" dirty="0" smtClean="0"/>
              <a:t>子集合可以形成最佳解。</a:t>
            </a:r>
            <a:endParaRPr lang="en-US" altLang="zh-TW" dirty="0" smtClean="0"/>
          </a:p>
          <a:p>
            <a:r>
              <a:rPr lang="zh-TW" altLang="en-US" dirty="0"/>
              <a:t>為了計算出實際形成最佳解的</a:t>
            </a:r>
            <a:r>
              <a:rPr lang="zh-TW" altLang="en-US" dirty="0" smtClean="0"/>
              <a:t>子集合，我們增加一個輔助的布林陣列</a:t>
            </a:r>
            <a:r>
              <a:rPr lang="en-US" altLang="zh-TW" dirty="0" smtClean="0"/>
              <a:t>keep[</a:t>
            </a:r>
            <a:r>
              <a:rPr lang="en-US" altLang="zh-TW" dirty="0" err="1" smtClean="0"/>
              <a:t>i</a:t>
            </a:r>
            <a:r>
              <a:rPr lang="en-US" altLang="zh-TW" dirty="0" smtClean="0"/>
              <a:t>, w]</a:t>
            </a:r>
            <a:r>
              <a:rPr lang="zh-TW" altLang="en-US" dirty="0" smtClean="0"/>
              <a:t>，</a:t>
            </a:r>
            <a:r>
              <a:rPr lang="zh-TW" altLang="en-US" dirty="0"/>
              <a:t>若第 </a:t>
            </a:r>
            <a:r>
              <a:rPr lang="en-US" altLang="zh-TW" dirty="0" err="1"/>
              <a:t>i</a:t>
            </a:r>
            <a:r>
              <a:rPr lang="zh-TW" altLang="en-US" dirty="0"/>
              <a:t> 個</a:t>
            </a:r>
            <a:r>
              <a:rPr lang="zh-TW" altLang="en-US" dirty="0" smtClean="0"/>
              <a:t>物品在子集合中，則設其</a:t>
            </a:r>
            <a:r>
              <a:rPr lang="zh-TW" altLang="en-US" dirty="0"/>
              <a:t>值</a:t>
            </a:r>
            <a:r>
              <a:rPr lang="zh-TW" altLang="en-US" dirty="0" smtClean="0"/>
              <a:t>為 </a:t>
            </a:r>
            <a:r>
              <a:rPr lang="en-US" altLang="zh-TW" dirty="0" smtClean="0"/>
              <a:t>1</a:t>
            </a:r>
            <a:r>
              <a:rPr lang="zh-TW" altLang="en-US" dirty="0" smtClean="0"/>
              <a:t>，否則設其值為 </a:t>
            </a:r>
            <a:r>
              <a:rPr lang="en-US" altLang="zh-TW" dirty="0" smtClean="0"/>
              <a:t>0</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pPr>
              <a:defRPr/>
            </a:pPr>
            <a:fld id="{EB23DFB3-C2E5-41A3-94A9-52E8D807C2D8}" type="slidenum">
              <a:rPr lang="zh-TW" altLang="en-US" smtClean="0"/>
              <a:pPr>
                <a:defRPr/>
              </a:pPr>
              <a:t>37</a:t>
            </a:fld>
            <a:endParaRPr lang="en-US" altLang="zh-TW"/>
          </a:p>
        </p:txBody>
      </p:sp>
    </p:spTree>
    <p:extLst>
      <p:ext uri="{BB962C8B-B14F-4D97-AF65-F5344CB8AC3E}">
        <p14:creationId xmlns:p14="http://schemas.microsoft.com/office/powerpoint/2010/main" val="34141952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EB23DFB3-C2E5-41A3-94A9-52E8D807C2D8}" type="slidenum">
              <a:rPr lang="zh-TW" altLang="en-US" smtClean="0"/>
              <a:pPr>
                <a:defRPr/>
              </a:pPr>
              <a:t>38</a:t>
            </a:fld>
            <a:endParaRPr lang="en-US" altLang="zh-TW"/>
          </a:p>
        </p:txBody>
      </p:sp>
      <p:pic>
        <p:nvPicPr>
          <p:cNvPr id="9933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1924" b="1"/>
          <a:stretch/>
        </p:blipFill>
        <p:spPr bwMode="auto">
          <a:xfrm>
            <a:off x="13399" y="3875964"/>
            <a:ext cx="8708916" cy="2865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文字方塊 4"/>
              <p:cNvSpPr txBox="1"/>
              <p:nvPr/>
            </p:nvSpPr>
            <p:spPr>
              <a:xfrm>
                <a:off x="611560" y="1919734"/>
                <a:ext cx="7704856" cy="3046988"/>
              </a:xfrm>
              <a:prstGeom prst="rect">
                <a:avLst/>
              </a:prstGeom>
              <a:noFill/>
            </p:spPr>
            <p:txBody>
              <a:bodyPr wrap="square" rtlCol="0">
                <a:spAutoFit/>
              </a:bodyPr>
              <a:lstStyle/>
              <a:p>
                <a:pPr marL="342900" indent="-342900">
                  <a:buFont typeface="Arial" panose="020B0604020202020204" pitchFamily="34" charset="0"/>
                  <a:buChar char="•"/>
                </a:pPr>
                <a:r>
                  <a:rPr lang="zh-TW" altLang="en-US" dirty="0" smtClean="0"/>
                  <a:t>若 </a:t>
                </a:r>
                <a:r>
                  <a:rPr lang="en-US" altLang="zh-TW" dirty="0" smtClean="0"/>
                  <a:t>keep[n, W]</a:t>
                </a:r>
                <a:r>
                  <a:rPr lang="zh-TW" altLang="en-US" dirty="0" smtClean="0"/>
                  <a:t>為</a:t>
                </a:r>
                <a:r>
                  <a:rPr lang="en-US" altLang="zh-TW" dirty="0" smtClean="0"/>
                  <a:t>1</a:t>
                </a:r>
                <a:r>
                  <a:rPr lang="zh-TW" altLang="en-US" dirty="0" smtClean="0"/>
                  <a:t>，則</a:t>
                </a:r>
                <a14:m>
                  <m:oMath xmlns:m="http://schemas.openxmlformats.org/officeDocument/2006/math">
                    <m:r>
                      <a:rPr lang="en-US" altLang="zh-TW" b="0" i="0" dirty="0" smtClean="0">
                        <a:latin typeface="Cambria Math"/>
                        <a:ea typeface="Cambria Math"/>
                      </a:rPr>
                      <m:t> </m:t>
                    </m:r>
                    <m:r>
                      <m:rPr>
                        <m:sty m:val="p"/>
                      </m:rPr>
                      <a:rPr lang="en-US" altLang="zh-TW" b="0" i="0" dirty="0" smtClean="0">
                        <a:latin typeface="Cambria Math"/>
                        <a:ea typeface="Cambria Math"/>
                      </a:rPr>
                      <m:t>n</m:t>
                    </m:r>
                    <m:r>
                      <a:rPr lang="en-US" altLang="zh-TW" i="1" dirty="0" smtClean="0">
                        <a:latin typeface="Cambria Math"/>
                        <a:ea typeface="Cambria Math"/>
                      </a:rPr>
                      <m:t>∈</m:t>
                    </m:r>
                    <m:r>
                      <a:rPr lang="en-US" altLang="zh-TW" b="0" i="1" dirty="0" smtClean="0">
                        <a:latin typeface="Cambria Math"/>
                        <a:ea typeface="Cambria Math"/>
                      </a:rPr>
                      <m:t>𝑇</m:t>
                    </m:r>
                  </m:oMath>
                </a14:m>
                <a:r>
                  <a:rPr lang="zh-TW" altLang="en-US" dirty="0" smtClean="0"/>
                  <a:t>，</a:t>
                </a:r>
                <a:r>
                  <a:rPr lang="zh-TW" altLang="en-US" dirty="0"/>
                  <a:t>我們可以重複這種討論來</a:t>
                </a:r>
                <a:r>
                  <a:rPr lang="zh-TW" altLang="en-US" dirty="0" smtClean="0"/>
                  <a:t>計算 </a:t>
                </a:r>
                <a:r>
                  <a:rPr lang="en-US" altLang="zh-TW" dirty="0" smtClean="0"/>
                  <a:t>keep[n-1, W-</a:t>
                </a:r>
                <a:r>
                  <a:rPr lang="en-US" altLang="zh-TW" dirty="0" err="1" smtClean="0"/>
                  <a:t>w</a:t>
                </a:r>
                <a:r>
                  <a:rPr lang="en-US" altLang="zh-TW" baseline="-25000" dirty="0" err="1" smtClean="0"/>
                  <a:t>n</a:t>
                </a:r>
                <a:r>
                  <a:rPr lang="en-US" altLang="zh-TW" dirty="0" smtClean="0"/>
                  <a:t>]</a:t>
                </a:r>
              </a:p>
              <a:p>
                <a:pPr marL="342900" indent="-342900">
                  <a:buFont typeface="Arial" panose="020B0604020202020204" pitchFamily="34" charset="0"/>
                  <a:buChar char="•"/>
                </a:pPr>
                <a:r>
                  <a:rPr lang="zh-TW" altLang="en-US" dirty="0"/>
                  <a:t>若 </a:t>
                </a:r>
                <a:r>
                  <a:rPr lang="en-US" altLang="zh-TW" dirty="0"/>
                  <a:t>keep[n, W]</a:t>
                </a:r>
                <a:r>
                  <a:rPr lang="zh-TW" altLang="en-US" dirty="0" smtClean="0"/>
                  <a:t>為</a:t>
                </a:r>
                <a:r>
                  <a:rPr lang="en-US" altLang="zh-TW" dirty="0" smtClean="0"/>
                  <a:t>0</a:t>
                </a:r>
                <a:r>
                  <a:rPr lang="zh-TW" altLang="en-US" dirty="0" smtClean="0"/>
                  <a:t>，</a:t>
                </a:r>
                <a:r>
                  <a:rPr lang="zh-TW" altLang="en-US" dirty="0"/>
                  <a:t>則</a:t>
                </a:r>
                <a14:m>
                  <m:oMath xmlns:m="http://schemas.openxmlformats.org/officeDocument/2006/math">
                    <m:r>
                      <a:rPr lang="en-US" altLang="zh-TW" dirty="0">
                        <a:latin typeface="Cambria Math"/>
                        <a:ea typeface="Cambria Math"/>
                      </a:rPr>
                      <m:t> </m:t>
                    </m:r>
                    <m:r>
                      <m:rPr>
                        <m:sty m:val="p"/>
                      </m:rPr>
                      <a:rPr lang="en-US" altLang="zh-TW" dirty="0">
                        <a:latin typeface="Cambria Math"/>
                        <a:ea typeface="Cambria Math"/>
                      </a:rPr>
                      <m:t>n</m:t>
                    </m:r>
                    <m:r>
                      <a:rPr lang="en-US" altLang="zh-TW" i="1" dirty="0" smtClean="0">
                        <a:latin typeface="Cambria Math"/>
                        <a:ea typeface="Cambria Math"/>
                      </a:rPr>
                      <m:t>∉</m:t>
                    </m:r>
                    <m:r>
                      <a:rPr lang="en-US" altLang="zh-TW" i="1" dirty="0">
                        <a:latin typeface="Cambria Math"/>
                        <a:ea typeface="Cambria Math"/>
                      </a:rPr>
                      <m:t>𝑇</m:t>
                    </m:r>
                  </m:oMath>
                </a14:m>
                <a:r>
                  <a:rPr lang="zh-TW" altLang="en-US" dirty="0"/>
                  <a:t>，我們可以重複這種討論來計算 </a:t>
                </a:r>
                <a:r>
                  <a:rPr lang="en-US" altLang="zh-TW" dirty="0"/>
                  <a:t>keep[n-1, </a:t>
                </a:r>
                <a:r>
                  <a:rPr lang="en-US" altLang="zh-TW" dirty="0" smtClean="0"/>
                  <a:t>W]</a:t>
                </a:r>
              </a:p>
              <a:p>
                <a:pPr marL="342900" indent="-342900">
                  <a:buFont typeface="Arial" panose="020B0604020202020204" pitchFamily="34" charset="0"/>
                  <a:buChar char="•"/>
                </a:pPr>
                <a:r>
                  <a:rPr lang="zh-TW" altLang="en-US" dirty="0" smtClean="0"/>
                  <a:t>因此，</a:t>
                </a:r>
                <a:r>
                  <a:rPr lang="zh-TW" altLang="en-US" dirty="0"/>
                  <a:t>以下</a:t>
                </a:r>
                <a:r>
                  <a:rPr lang="zh-TW" altLang="en-US" dirty="0" smtClean="0"/>
                  <a:t>的碼可以輸出</a:t>
                </a:r>
                <a:r>
                  <a:rPr lang="en-US" altLang="zh-TW" dirty="0"/>
                  <a:t>T</a:t>
                </a:r>
                <a:r>
                  <a:rPr lang="zh-TW" altLang="en-US" dirty="0"/>
                  <a:t>中的元素。</a:t>
                </a:r>
              </a:p>
              <a:p>
                <a:pPr marL="342900" indent="-342900">
                  <a:buFont typeface="Arial" panose="020B0604020202020204" pitchFamily="34" charset="0"/>
                  <a:buChar char="•"/>
                </a:pPr>
                <a:endParaRPr lang="en-US" altLang="zh-TW" dirty="0" smtClean="0"/>
              </a:p>
              <a:p>
                <a:endParaRPr lang="zh-TW" altLang="en-US" dirty="0"/>
              </a:p>
              <a:p>
                <a:endParaRPr lang="zh-TW" altLang="en-US"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611560" y="1919734"/>
                <a:ext cx="7704856" cy="3046988"/>
              </a:xfrm>
              <a:prstGeom prst="rect">
                <a:avLst/>
              </a:prstGeom>
              <a:blipFill rotWithShape="1">
                <a:blip r:embed="rId3"/>
                <a:stretch>
                  <a:fillRect l="-1028" t="-2000" r="-47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149206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EB23DFB3-C2E5-41A3-94A9-52E8D807C2D8}" type="slidenum">
              <a:rPr lang="zh-TW" altLang="en-US" smtClean="0"/>
              <a:pPr>
                <a:defRPr/>
              </a:pPr>
              <a:t>39</a:t>
            </a:fld>
            <a:endParaRPr lang="en-US" altLang="zh-TW"/>
          </a:p>
        </p:txBody>
      </p:sp>
      <p:pic>
        <p:nvPicPr>
          <p:cNvPr id="1003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404664"/>
            <a:ext cx="9036496" cy="632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385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zh-TW" altLang="en-US" dirty="0"/>
              <a:t>動態規劃</a:t>
            </a:r>
            <a:r>
              <a:rPr lang="zh-TW" altLang="zh-TW" dirty="0"/>
              <a:t>解題策略</a:t>
            </a:r>
            <a:r>
              <a:rPr lang="en-US" altLang="zh-TW" dirty="0" smtClean="0"/>
              <a:t>(2)</a:t>
            </a:r>
            <a:endParaRPr lang="zh-TW" altLang="en-US" dirty="0" smtClean="0"/>
          </a:p>
        </p:txBody>
      </p:sp>
      <p:sp>
        <p:nvSpPr>
          <p:cNvPr id="30724" name="Rectangle 3"/>
          <p:cNvSpPr>
            <a:spLocks noGrp="1" noChangeArrowheads="1"/>
          </p:cNvSpPr>
          <p:nvPr>
            <p:ph type="body" idx="1"/>
          </p:nvPr>
        </p:nvSpPr>
        <p:spPr>
          <a:xfrm>
            <a:off x="107503" y="2132856"/>
            <a:ext cx="8836471" cy="4143673"/>
          </a:xfrm>
        </p:spPr>
        <p:txBody>
          <a:bodyPr/>
          <a:lstStyle/>
          <a:p>
            <a:pPr algn="just" eaLnBrk="1">
              <a:lnSpc>
                <a:spcPct val="90000"/>
              </a:lnSpc>
            </a:pPr>
            <a:r>
              <a:rPr lang="zh-TW" altLang="en-US" sz="2400" dirty="0" smtClean="0"/>
              <a:t>動態規劃演算法</a:t>
            </a:r>
            <a:r>
              <a:rPr lang="zh-TW" altLang="en-US" sz="2400" dirty="0"/>
              <a:t>將一個最佳化問題</a:t>
            </a:r>
            <a:r>
              <a:rPr lang="en-US" altLang="zh-TW" sz="2400" dirty="0" smtClean="0"/>
              <a:t>P</a:t>
            </a:r>
            <a:r>
              <a:rPr lang="zh-TW" altLang="en-US" sz="2400" dirty="0" smtClean="0"/>
              <a:t>分解為一系列的子問題</a:t>
            </a:r>
            <a:r>
              <a:rPr lang="en-US" altLang="zh-TW" sz="2400" dirty="0" smtClean="0"/>
              <a:t>P</a:t>
            </a:r>
            <a:r>
              <a:rPr lang="en-US" altLang="zh-TW" sz="2400" baseline="-25000" dirty="0" smtClean="0"/>
              <a:t>1</a:t>
            </a:r>
            <a:r>
              <a:rPr lang="en-US" altLang="zh-TW" sz="2400" dirty="0"/>
              <a:t> , </a:t>
            </a:r>
            <a:r>
              <a:rPr lang="en-US" altLang="zh-TW" sz="2400" dirty="0" smtClean="0"/>
              <a:t>…P</a:t>
            </a:r>
            <a:r>
              <a:rPr lang="en-US" altLang="zh-TW" sz="2400" baseline="-30000" dirty="0" smtClean="0"/>
              <a:t>i</a:t>
            </a:r>
            <a:r>
              <a:rPr lang="en-US" altLang="zh-TW" sz="2400" dirty="0" smtClean="0"/>
              <a:t>, </a:t>
            </a:r>
            <a:r>
              <a:rPr lang="en-US" altLang="zh-TW" sz="2400" dirty="0">
                <a:latin typeface="Times New Roman" pitchFamily="18" charset="0"/>
              </a:rPr>
              <a:t>…</a:t>
            </a:r>
            <a:r>
              <a:rPr lang="en-US" altLang="zh-TW" sz="2400" dirty="0"/>
              <a:t>,</a:t>
            </a:r>
            <a:r>
              <a:rPr lang="en-US" altLang="zh-TW" sz="2400" dirty="0">
                <a:latin typeface="Times New Roman" pitchFamily="18" charset="0"/>
              </a:rPr>
              <a:t> </a:t>
            </a:r>
            <a:r>
              <a:rPr lang="en-US" altLang="zh-TW" sz="2400" dirty="0" err="1" smtClean="0">
                <a:latin typeface="Times New Roman" pitchFamily="18" charset="0"/>
              </a:rPr>
              <a:t>P</a:t>
            </a:r>
            <a:r>
              <a:rPr lang="en-US" altLang="zh-TW" sz="2400" baseline="-30000" dirty="0" err="1" smtClean="0"/>
              <a:t>j</a:t>
            </a:r>
            <a:r>
              <a:rPr lang="en-US" altLang="zh-TW" sz="2400" dirty="0" smtClean="0"/>
              <a:t>, …, </a:t>
            </a:r>
            <a:r>
              <a:rPr lang="en-US" altLang="zh-TW" sz="2400" dirty="0" err="1"/>
              <a:t>P</a:t>
            </a:r>
            <a:r>
              <a:rPr lang="en-US" altLang="zh-TW" sz="2400" baseline="-25000" dirty="0" err="1" smtClean="0"/>
              <a:t>n</a:t>
            </a:r>
            <a:r>
              <a:rPr lang="zh-TW" altLang="en-US" sz="2400" dirty="0" smtClean="0"/>
              <a:t>，並作出一系列的決策</a:t>
            </a:r>
            <a:r>
              <a:rPr lang="en-US" altLang="zh-TW" sz="2400" dirty="0" smtClean="0"/>
              <a:t>D</a:t>
            </a:r>
            <a:r>
              <a:rPr lang="en-US" altLang="zh-TW" sz="2400" baseline="-30000" dirty="0" smtClean="0"/>
              <a:t>1</a:t>
            </a:r>
            <a:r>
              <a:rPr lang="en-US" altLang="zh-TW" sz="2400" dirty="0" smtClean="0"/>
              <a:t>, …, D</a:t>
            </a:r>
            <a:r>
              <a:rPr lang="en-US" altLang="zh-TW" sz="2400" baseline="-30000" dirty="0" smtClean="0"/>
              <a:t>i</a:t>
            </a:r>
            <a:r>
              <a:rPr lang="en-US" altLang="zh-TW" sz="2400" dirty="0" smtClean="0"/>
              <a:t>, </a:t>
            </a:r>
            <a:r>
              <a:rPr lang="en-US" altLang="zh-TW" sz="2400" dirty="0" smtClean="0">
                <a:latin typeface="Times New Roman" pitchFamily="18" charset="0"/>
              </a:rPr>
              <a:t>…</a:t>
            </a:r>
            <a:r>
              <a:rPr lang="en-US" altLang="zh-TW" sz="2400" dirty="0" smtClean="0"/>
              <a:t>,</a:t>
            </a:r>
            <a:r>
              <a:rPr lang="en-US" altLang="zh-TW" sz="2400" dirty="0" smtClean="0">
                <a:latin typeface="Times New Roman" pitchFamily="18" charset="0"/>
              </a:rPr>
              <a:t> </a:t>
            </a:r>
            <a:r>
              <a:rPr lang="en-US" altLang="zh-TW" sz="2400" dirty="0" err="1" smtClean="0"/>
              <a:t>D</a:t>
            </a:r>
            <a:r>
              <a:rPr lang="en-US" altLang="zh-TW" sz="2400" baseline="-30000" dirty="0" err="1" smtClean="0"/>
              <a:t>j</a:t>
            </a:r>
            <a:r>
              <a:rPr lang="en-US" altLang="zh-TW" sz="2400" dirty="0" smtClean="0"/>
              <a:t>, …., </a:t>
            </a:r>
            <a:r>
              <a:rPr lang="en-US" altLang="zh-TW" sz="2400" dirty="0" err="1" smtClean="0"/>
              <a:t>D</a:t>
            </a:r>
            <a:r>
              <a:rPr lang="en-US" altLang="zh-TW" sz="2400" baseline="-30000" dirty="0" err="1" smtClean="0"/>
              <a:t>n</a:t>
            </a:r>
            <a:r>
              <a:rPr lang="zh-TW" altLang="en-US" sz="2400" dirty="0" smtClean="0"/>
              <a:t>來</a:t>
            </a:r>
            <a:r>
              <a:rPr lang="zh-TW" altLang="en-US" sz="2400" dirty="0"/>
              <a:t>解決</a:t>
            </a:r>
            <a:r>
              <a:rPr lang="zh-TW" altLang="en-US" sz="2400" dirty="0" smtClean="0"/>
              <a:t>最佳化問題。</a:t>
            </a:r>
            <a:endParaRPr lang="en-US" altLang="zh-TW" sz="2400" dirty="0" smtClean="0"/>
          </a:p>
          <a:p>
            <a:pPr algn="just" eaLnBrk="1">
              <a:lnSpc>
                <a:spcPct val="90000"/>
              </a:lnSpc>
            </a:pPr>
            <a:r>
              <a:rPr lang="zh-TW" altLang="en-US" sz="2400" dirty="0">
                <a:sym typeface="Symbol" pitchFamily="18" charset="2"/>
              </a:rPr>
              <a:t>若</a:t>
            </a:r>
            <a:r>
              <a:rPr lang="zh-TW" altLang="en-US" sz="2400" dirty="0" smtClean="0">
                <a:sym typeface="Symbol" pitchFamily="18" charset="2"/>
              </a:rPr>
              <a:t>決策之間有</a:t>
            </a:r>
            <a:r>
              <a:rPr lang="zh-TW" altLang="en-US" sz="2400" dirty="0">
                <a:sym typeface="Symbol" pitchFamily="18" charset="2"/>
              </a:rPr>
              <a:t>遞迴</a:t>
            </a:r>
            <a:r>
              <a:rPr lang="zh-TW" altLang="en-US" sz="2400" dirty="0" smtClean="0">
                <a:sym typeface="Symbol" pitchFamily="18" charset="2"/>
              </a:rPr>
              <a:t>關係，則可以依賴</a:t>
            </a:r>
            <a:r>
              <a:rPr lang="zh-TW" altLang="en-US" sz="2400" dirty="0"/>
              <a:t>動態規劃</a:t>
            </a:r>
            <a:r>
              <a:rPr lang="zh-TW" altLang="en-US" sz="2400" dirty="0" smtClean="0"/>
              <a:t>演算法解決問題。明確的說，若先完成第</a:t>
            </a:r>
            <a:r>
              <a:rPr lang="en-US" altLang="zh-TW" sz="2400" dirty="0" err="1" smtClean="0"/>
              <a:t>i</a:t>
            </a:r>
            <a:r>
              <a:rPr lang="zh-TW" altLang="en-US" sz="2400" dirty="0"/>
              <a:t>個到第</a:t>
            </a:r>
            <a:r>
              <a:rPr lang="en-US" altLang="zh-TW" sz="2400" dirty="0"/>
              <a:t>j</a:t>
            </a:r>
            <a:r>
              <a:rPr lang="zh-TW" altLang="en-US" sz="2400" dirty="0"/>
              <a:t>個</a:t>
            </a:r>
            <a:r>
              <a:rPr lang="en-US" altLang="zh-TW" sz="2400" dirty="0"/>
              <a:t>(1</a:t>
            </a:r>
            <a:r>
              <a:rPr lang="en-US" altLang="zh-TW" sz="2400" dirty="0">
                <a:sym typeface="Symbol"/>
              </a:rPr>
              <a:t>ijn</a:t>
            </a:r>
            <a:r>
              <a:rPr lang="en-US" altLang="zh-TW" sz="2400" dirty="0" smtClean="0"/>
              <a:t>)</a:t>
            </a:r>
            <a:r>
              <a:rPr lang="zh-TW" altLang="en-US" sz="2400" dirty="0" smtClean="0"/>
              <a:t>決策</a:t>
            </a:r>
            <a:r>
              <a:rPr lang="en-US" altLang="zh-TW" sz="2400" dirty="0" smtClean="0"/>
              <a:t>(</a:t>
            </a:r>
            <a:r>
              <a:rPr lang="zh-TW" altLang="en-US" sz="2400" dirty="0" smtClean="0"/>
              <a:t>也就是</a:t>
            </a:r>
            <a:r>
              <a:rPr lang="en-US" altLang="zh-TW" sz="2400" dirty="0" smtClean="0"/>
              <a:t>D</a:t>
            </a:r>
            <a:r>
              <a:rPr lang="en-US" altLang="zh-TW" sz="2400" baseline="-30000" dirty="0" smtClean="0"/>
              <a:t>i</a:t>
            </a:r>
            <a:r>
              <a:rPr lang="en-US" altLang="zh-TW" sz="2400" dirty="0" smtClean="0"/>
              <a:t>,</a:t>
            </a:r>
            <a:r>
              <a:rPr lang="zh-TW" altLang="en-US" sz="2400" dirty="0" smtClean="0"/>
              <a:t> </a:t>
            </a:r>
            <a:r>
              <a:rPr lang="en-US" altLang="zh-TW" sz="2400" dirty="0" smtClean="0">
                <a:latin typeface="Times New Roman" pitchFamily="18" charset="0"/>
              </a:rPr>
              <a:t>…</a:t>
            </a:r>
            <a:r>
              <a:rPr lang="en-US" altLang="zh-TW" sz="2400" dirty="0" smtClean="0"/>
              <a:t>,</a:t>
            </a:r>
            <a:r>
              <a:rPr lang="en-US" altLang="zh-TW" sz="2400" dirty="0" smtClean="0">
                <a:latin typeface="Times New Roman" pitchFamily="18" charset="0"/>
              </a:rPr>
              <a:t> </a:t>
            </a:r>
            <a:r>
              <a:rPr lang="en-US" altLang="zh-TW" sz="2400" dirty="0" err="1" smtClean="0"/>
              <a:t>D</a:t>
            </a:r>
            <a:r>
              <a:rPr lang="en-US" altLang="zh-TW" sz="2400" baseline="-30000" dirty="0" err="1" smtClean="0"/>
              <a:t>j</a:t>
            </a:r>
            <a:r>
              <a:rPr lang="en-US" altLang="zh-TW" sz="2400" dirty="0" smtClean="0"/>
              <a:t>)</a:t>
            </a:r>
            <a:r>
              <a:rPr lang="zh-TW" altLang="en-US" sz="2400" dirty="0" smtClean="0"/>
              <a:t>以解決子問題</a:t>
            </a:r>
            <a:r>
              <a:rPr lang="en-US" altLang="zh-TW" sz="2400" dirty="0"/>
              <a:t>P</a:t>
            </a:r>
            <a:r>
              <a:rPr lang="en-US" altLang="zh-TW" sz="2400" baseline="-30000" dirty="0"/>
              <a:t>i</a:t>
            </a:r>
            <a:r>
              <a:rPr lang="en-US" altLang="zh-TW" sz="2400" dirty="0"/>
              <a:t>, </a:t>
            </a:r>
            <a:r>
              <a:rPr lang="en-US" altLang="zh-TW" sz="2400" dirty="0">
                <a:latin typeface="Times New Roman" pitchFamily="18" charset="0"/>
              </a:rPr>
              <a:t>…</a:t>
            </a:r>
            <a:r>
              <a:rPr lang="en-US" altLang="zh-TW" sz="2400" dirty="0"/>
              <a:t>,</a:t>
            </a:r>
            <a:r>
              <a:rPr lang="en-US" altLang="zh-TW" sz="2400" dirty="0">
                <a:latin typeface="Times New Roman" pitchFamily="18" charset="0"/>
              </a:rPr>
              <a:t> </a:t>
            </a:r>
            <a:r>
              <a:rPr lang="en-US" altLang="zh-TW" sz="2400" dirty="0" err="1" smtClean="0">
                <a:latin typeface="Times New Roman" pitchFamily="18" charset="0"/>
              </a:rPr>
              <a:t>P</a:t>
            </a:r>
            <a:r>
              <a:rPr lang="en-US" altLang="zh-TW" sz="2400" baseline="-30000" dirty="0" err="1" smtClean="0"/>
              <a:t>j</a:t>
            </a:r>
            <a:r>
              <a:rPr lang="zh-TW" altLang="en-US" sz="2400" dirty="0" smtClean="0"/>
              <a:t>，則</a:t>
            </a:r>
            <a:r>
              <a:rPr lang="en-US" altLang="zh-TW" sz="2400" dirty="0" smtClean="0"/>
              <a:t>D</a:t>
            </a:r>
            <a:r>
              <a:rPr lang="en-US" altLang="zh-TW" sz="2400" baseline="-30000" dirty="0" smtClean="0"/>
              <a:t>1</a:t>
            </a:r>
            <a:r>
              <a:rPr lang="en-US" altLang="zh-TW" sz="2400" dirty="0" smtClean="0"/>
              <a:t>,</a:t>
            </a:r>
            <a:r>
              <a:rPr lang="zh-TW" altLang="en-US" sz="2400" dirty="0" smtClean="0"/>
              <a:t> </a:t>
            </a:r>
            <a:r>
              <a:rPr lang="en-US" altLang="zh-TW" sz="2400" dirty="0" smtClean="0">
                <a:latin typeface="Times New Roman" pitchFamily="18" charset="0"/>
              </a:rPr>
              <a:t>…</a:t>
            </a:r>
            <a:r>
              <a:rPr lang="en-US" altLang="zh-TW" sz="2400" dirty="0" smtClean="0"/>
              <a:t>,</a:t>
            </a:r>
            <a:r>
              <a:rPr lang="en-US" altLang="zh-TW" sz="2400" dirty="0" smtClean="0">
                <a:latin typeface="Times New Roman" pitchFamily="18" charset="0"/>
              </a:rPr>
              <a:t> </a:t>
            </a:r>
            <a:r>
              <a:rPr lang="en-US" altLang="zh-TW" sz="2400" dirty="0" smtClean="0"/>
              <a:t>D</a:t>
            </a:r>
            <a:r>
              <a:rPr lang="en-US" altLang="zh-TW" sz="2400" baseline="-30000" dirty="0" smtClean="0"/>
              <a:t>i-1</a:t>
            </a:r>
            <a:r>
              <a:rPr lang="zh-TW" altLang="en-US" sz="2400" dirty="0" smtClean="0"/>
              <a:t>與</a:t>
            </a:r>
            <a:r>
              <a:rPr lang="en-US" altLang="zh-TW" sz="2400" dirty="0" smtClean="0"/>
              <a:t>D</a:t>
            </a:r>
            <a:r>
              <a:rPr lang="en-US" altLang="zh-TW" sz="2400" baseline="-30000" dirty="0" smtClean="0"/>
              <a:t>j+1</a:t>
            </a:r>
            <a:r>
              <a:rPr lang="en-US" altLang="zh-TW" sz="2400" dirty="0" smtClean="0"/>
              <a:t>,</a:t>
            </a:r>
            <a:r>
              <a:rPr lang="zh-TW" altLang="en-US" sz="2400" dirty="0" smtClean="0"/>
              <a:t> </a:t>
            </a:r>
            <a:r>
              <a:rPr lang="en-US" altLang="zh-TW" sz="2400" dirty="0" smtClean="0"/>
              <a:t>…,</a:t>
            </a:r>
            <a:r>
              <a:rPr lang="en-US" altLang="zh-TW" sz="2400" dirty="0" err="1" smtClean="0"/>
              <a:t>D</a:t>
            </a:r>
            <a:r>
              <a:rPr lang="en-US" altLang="zh-TW" sz="2400" baseline="-30000" dirty="0" err="1" smtClean="0"/>
              <a:t>n</a:t>
            </a:r>
            <a:r>
              <a:rPr lang="zh-TW" altLang="en-US" sz="2400" dirty="0" smtClean="0"/>
              <a:t>必須基於</a:t>
            </a:r>
            <a:r>
              <a:rPr lang="en-US" altLang="zh-TW" sz="2400" dirty="0"/>
              <a:t>D</a:t>
            </a:r>
            <a:r>
              <a:rPr lang="en-US" altLang="zh-TW" sz="2400" baseline="-30000" dirty="0"/>
              <a:t>i</a:t>
            </a:r>
            <a:r>
              <a:rPr lang="en-US" altLang="zh-TW" sz="2400" dirty="0"/>
              <a:t>, </a:t>
            </a:r>
            <a:r>
              <a:rPr lang="en-US" altLang="zh-TW" sz="2400" dirty="0" smtClean="0">
                <a:latin typeface="Times New Roman" pitchFamily="18" charset="0"/>
              </a:rPr>
              <a:t>…</a:t>
            </a:r>
            <a:r>
              <a:rPr lang="en-US" altLang="zh-TW" sz="2400" dirty="0" smtClean="0"/>
              <a:t>,</a:t>
            </a:r>
            <a:r>
              <a:rPr lang="en-US" altLang="zh-TW" sz="2400" dirty="0" smtClean="0">
                <a:latin typeface="Times New Roman" pitchFamily="18" charset="0"/>
              </a:rPr>
              <a:t> </a:t>
            </a:r>
            <a:r>
              <a:rPr lang="en-US" altLang="zh-TW" sz="2400" dirty="0" err="1" smtClean="0"/>
              <a:t>D</a:t>
            </a:r>
            <a:r>
              <a:rPr lang="en-US" altLang="zh-TW" sz="2400" baseline="-30000" dirty="0" err="1" smtClean="0"/>
              <a:t>j</a:t>
            </a:r>
            <a:r>
              <a:rPr lang="zh-TW" altLang="en-US" sz="2400" dirty="0"/>
              <a:t>執行之後所產生的</a:t>
            </a:r>
            <a:r>
              <a:rPr lang="zh-TW" altLang="en-US" sz="2400" dirty="0" smtClean="0"/>
              <a:t>結果</a:t>
            </a:r>
            <a:r>
              <a:rPr lang="zh-TW" altLang="en-US" sz="2400" dirty="0"/>
              <a:t>才可以</a:t>
            </a:r>
            <a:r>
              <a:rPr lang="zh-TW" altLang="en-US" sz="2400" dirty="0" smtClean="0"/>
              <a:t>得到子問題</a:t>
            </a:r>
            <a:r>
              <a:rPr lang="en-US" altLang="zh-TW" sz="2400" dirty="0" smtClean="0"/>
              <a:t>P</a:t>
            </a:r>
            <a:r>
              <a:rPr lang="en-US" altLang="zh-TW" sz="2400" baseline="-30000" dirty="0" smtClean="0"/>
              <a:t>1</a:t>
            </a:r>
            <a:r>
              <a:rPr lang="en-US" altLang="zh-TW" sz="2400" dirty="0"/>
              <a:t>,</a:t>
            </a:r>
            <a:r>
              <a:rPr lang="zh-TW" altLang="en-US" sz="2400" dirty="0"/>
              <a:t> </a:t>
            </a:r>
            <a:r>
              <a:rPr lang="en-US" altLang="zh-TW" sz="2400" dirty="0">
                <a:latin typeface="Times New Roman" pitchFamily="18" charset="0"/>
              </a:rPr>
              <a:t>…</a:t>
            </a:r>
            <a:r>
              <a:rPr lang="en-US" altLang="zh-TW" sz="2400" dirty="0"/>
              <a:t>,</a:t>
            </a:r>
            <a:r>
              <a:rPr lang="en-US" altLang="zh-TW" sz="2400" dirty="0">
                <a:latin typeface="Times New Roman" pitchFamily="18" charset="0"/>
              </a:rPr>
              <a:t> </a:t>
            </a:r>
            <a:r>
              <a:rPr lang="en-US" altLang="zh-TW" sz="2400" dirty="0" smtClean="0"/>
              <a:t>P</a:t>
            </a:r>
            <a:r>
              <a:rPr lang="en-US" altLang="zh-TW" sz="2400" baseline="-30000" dirty="0" smtClean="0"/>
              <a:t>i-1</a:t>
            </a:r>
            <a:r>
              <a:rPr lang="zh-TW" altLang="en-US" sz="2400" dirty="0" smtClean="0"/>
              <a:t>與</a:t>
            </a:r>
            <a:r>
              <a:rPr lang="en-US" altLang="zh-TW" sz="2400" dirty="0" smtClean="0"/>
              <a:t>P</a:t>
            </a:r>
            <a:r>
              <a:rPr lang="en-US" altLang="zh-TW" sz="2400" baseline="-30000" dirty="0" smtClean="0"/>
              <a:t>j+1</a:t>
            </a:r>
            <a:r>
              <a:rPr lang="en-US" altLang="zh-TW" sz="2400" dirty="0"/>
              <a:t>,</a:t>
            </a:r>
            <a:r>
              <a:rPr lang="zh-TW" altLang="en-US" sz="2400" dirty="0"/>
              <a:t> </a:t>
            </a:r>
            <a:r>
              <a:rPr lang="en-US" altLang="zh-TW" sz="2400" dirty="0" smtClean="0"/>
              <a:t>…,</a:t>
            </a:r>
            <a:r>
              <a:rPr lang="zh-TW" altLang="en-US" sz="2400" dirty="0" smtClean="0"/>
              <a:t> </a:t>
            </a:r>
            <a:r>
              <a:rPr lang="en-US" altLang="zh-TW" sz="2400" dirty="0" err="1" smtClean="0"/>
              <a:t>P</a:t>
            </a:r>
            <a:r>
              <a:rPr lang="en-US" altLang="zh-TW" sz="2400" baseline="-30000" dirty="0" err="1" smtClean="0"/>
              <a:t>n</a:t>
            </a:r>
            <a:r>
              <a:rPr lang="zh-TW" altLang="en-US" sz="2400" dirty="0" smtClean="0"/>
              <a:t>的</a:t>
            </a:r>
            <a:r>
              <a:rPr lang="zh-TW" altLang="en-US" sz="2400" dirty="0"/>
              <a:t>最佳</a:t>
            </a:r>
            <a:r>
              <a:rPr lang="zh-TW" altLang="en-US" sz="2400" dirty="0" smtClean="0"/>
              <a:t>解，進而得到整體問題</a:t>
            </a:r>
            <a:r>
              <a:rPr lang="en-US" altLang="zh-TW" sz="2400" dirty="0" smtClean="0"/>
              <a:t>P</a:t>
            </a:r>
            <a:r>
              <a:rPr lang="zh-TW" altLang="en-US" sz="2400" dirty="0" smtClean="0"/>
              <a:t>的最佳解</a:t>
            </a:r>
            <a:r>
              <a:rPr lang="zh-TW" altLang="en-US" sz="2400" dirty="0" smtClean="0">
                <a:sym typeface="Symbol" pitchFamily="18" charset="2"/>
              </a:rPr>
              <a:t>。</a:t>
            </a:r>
            <a:endParaRPr lang="en-US" altLang="zh-TW" sz="2400" dirty="0" smtClean="0">
              <a:sym typeface="Symbol" pitchFamily="18" charset="2"/>
            </a:endParaRPr>
          </a:p>
          <a:p>
            <a:pPr algn="just" eaLnBrk="1">
              <a:lnSpc>
                <a:spcPct val="90000"/>
              </a:lnSpc>
            </a:pPr>
            <a:r>
              <a:rPr lang="zh-TW" altLang="en-US" sz="2400" dirty="0" smtClean="0">
                <a:sym typeface="Symbol" pitchFamily="18" charset="2"/>
              </a:rPr>
              <a:t>一般而言，大部分動態規劃</a:t>
            </a:r>
            <a:r>
              <a:rPr lang="zh-TW" altLang="en-US" sz="2400" dirty="0"/>
              <a:t>演算法</a:t>
            </a:r>
            <a:r>
              <a:rPr lang="zh-TW" altLang="en-US" sz="2400" dirty="0" smtClean="0">
                <a:sym typeface="Symbol" pitchFamily="18" charset="2"/>
              </a:rPr>
              <a:t>先解決的子問題為</a:t>
            </a:r>
            <a:r>
              <a:rPr lang="zh-TW" altLang="en-US" sz="2400" dirty="0" smtClean="0"/>
              <a:t>第</a:t>
            </a:r>
            <a:r>
              <a:rPr lang="en-US" altLang="zh-TW" sz="2400" dirty="0" smtClean="0"/>
              <a:t>1</a:t>
            </a:r>
            <a:r>
              <a:rPr lang="zh-TW" altLang="en-US" sz="2400" dirty="0" smtClean="0"/>
              <a:t>個</a:t>
            </a:r>
            <a:r>
              <a:rPr lang="zh-TW" altLang="en-US" sz="2400" dirty="0"/>
              <a:t>到第</a:t>
            </a:r>
            <a:r>
              <a:rPr lang="en-US" altLang="zh-TW" sz="2400" dirty="0"/>
              <a:t>j</a:t>
            </a:r>
            <a:r>
              <a:rPr lang="zh-TW" altLang="en-US" sz="2400" dirty="0" smtClean="0"/>
              <a:t>個</a:t>
            </a:r>
            <a:r>
              <a:rPr lang="en-US" altLang="zh-TW" sz="2400" dirty="0" smtClean="0"/>
              <a:t>(</a:t>
            </a:r>
            <a:r>
              <a:rPr lang="zh-TW" altLang="en-US" sz="2400" dirty="0" smtClean="0"/>
              <a:t>也就是</a:t>
            </a:r>
            <a:r>
              <a:rPr lang="en-US" altLang="zh-TW" sz="2400" dirty="0" err="1" smtClean="0"/>
              <a:t>i</a:t>
            </a:r>
            <a:r>
              <a:rPr lang="en-US" altLang="zh-TW" sz="2400" dirty="0" smtClean="0"/>
              <a:t>=1)</a:t>
            </a:r>
            <a:r>
              <a:rPr lang="zh-TW" altLang="en-US" sz="2400" dirty="0" smtClean="0"/>
              <a:t>，或是第</a:t>
            </a:r>
            <a:r>
              <a:rPr lang="en-US" altLang="zh-TW" sz="2400" dirty="0" smtClean="0"/>
              <a:t>j</a:t>
            </a:r>
            <a:r>
              <a:rPr lang="zh-TW" altLang="en-US" sz="2400" dirty="0" smtClean="0"/>
              <a:t>個</a:t>
            </a:r>
            <a:r>
              <a:rPr lang="zh-TW" altLang="en-US" sz="2400" dirty="0"/>
              <a:t>到</a:t>
            </a:r>
            <a:r>
              <a:rPr lang="zh-TW" altLang="en-US" sz="2400" dirty="0" smtClean="0"/>
              <a:t>第</a:t>
            </a:r>
            <a:r>
              <a:rPr lang="en-US" altLang="zh-TW" sz="2400" dirty="0" smtClean="0"/>
              <a:t>n</a:t>
            </a:r>
            <a:r>
              <a:rPr lang="zh-TW" altLang="en-US" sz="2400" dirty="0" smtClean="0"/>
              <a:t>個</a:t>
            </a:r>
            <a:r>
              <a:rPr lang="en-US" altLang="zh-TW" sz="2400" dirty="0" smtClean="0"/>
              <a:t>(</a:t>
            </a:r>
            <a:r>
              <a:rPr lang="zh-TW" altLang="en-US" sz="2400" dirty="0" smtClean="0"/>
              <a:t>也就是</a:t>
            </a:r>
            <a:r>
              <a:rPr lang="en-US" altLang="zh-TW" sz="2400" dirty="0" smtClean="0"/>
              <a:t>j=n)</a:t>
            </a:r>
            <a:r>
              <a:rPr lang="zh-TW" altLang="en-US" sz="2400" dirty="0" smtClean="0"/>
              <a:t>，通常這類演算法的</a:t>
            </a:r>
            <a:r>
              <a:rPr lang="zh-TW" altLang="en-US" sz="2400" dirty="0">
                <a:sym typeface="Symbol" pitchFamily="18" charset="2"/>
              </a:rPr>
              <a:t>決策</a:t>
            </a:r>
            <a:r>
              <a:rPr lang="zh-TW" altLang="en-US" sz="2400" dirty="0" smtClean="0">
                <a:sym typeface="Symbol" pitchFamily="18" charset="2"/>
              </a:rPr>
              <a:t>之間的遞迴關係比較容易推導。</a:t>
            </a:r>
            <a:endParaRPr lang="en-US" altLang="zh-TW" sz="2400" dirty="0" smtClean="0"/>
          </a:p>
          <a:p>
            <a:pPr algn="just" eaLnBrk="1">
              <a:lnSpc>
                <a:spcPct val="90000"/>
              </a:lnSpc>
            </a:pPr>
            <a:endParaRPr lang="en-US" altLang="zh-TW" sz="2400" dirty="0" smtClean="0">
              <a:sym typeface="Symbol" pitchFamily="18" charset="2"/>
            </a:endParaRPr>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4</a:t>
            </a:fld>
            <a:endParaRPr lang="en-US" altLang="zh-TW" dirty="0"/>
          </a:p>
        </p:txBody>
      </p:sp>
    </p:spTree>
    <p:extLst>
      <p:ext uri="{BB962C8B-B14F-4D97-AF65-F5344CB8AC3E}">
        <p14:creationId xmlns:p14="http://schemas.microsoft.com/office/powerpoint/2010/main" val="415240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 calcmode="lin" valueType="num">
                                      <p:cBhvr additive="base">
                                        <p:cTn id="7" dur="500" fill="hold"/>
                                        <p:tgtEl>
                                          <p:spTgt spid="307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4">
                                            <p:txEl>
                                              <p:pRg st="1" end="1"/>
                                            </p:txEl>
                                          </p:spTgt>
                                        </p:tgtEl>
                                        <p:attrNameLst>
                                          <p:attrName>style.visibility</p:attrName>
                                        </p:attrNameLst>
                                      </p:cBhvr>
                                      <p:to>
                                        <p:strVal val="visible"/>
                                      </p:to>
                                    </p:set>
                                    <p:anim calcmode="lin" valueType="num">
                                      <p:cBhvr additive="base">
                                        <p:cTn id="13" dur="500" fill="hold"/>
                                        <p:tgtEl>
                                          <p:spTgt spid="307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24">
                                            <p:txEl>
                                              <p:pRg st="2" end="2"/>
                                            </p:txEl>
                                          </p:spTgt>
                                        </p:tgtEl>
                                        <p:attrNameLst>
                                          <p:attrName>style.visibility</p:attrName>
                                        </p:attrNameLst>
                                      </p:cBhvr>
                                      <p:to>
                                        <p:strVal val="visible"/>
                                      </p:to>
                                    </p:set>
                                    <p:anim calcmode="lin" valueType="num">
                                      <p:cBhvr additive="base">
                                        <p:cTn id="19" dur="500" fill="hold"/>
                                        <p:tgtEl>
                                          <p:spTgt spid="307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時間複雜度討論</a:t>
            </a:r>
            <a:endParaRPr lang="zh-TW" altLang="en-US" dirty="0"/>
          </a:p>
        </p:txBody>
      </p:sp>
      <p:sp>
        <p:nvSpPr>
          <p:cNvPr id="3" name="內容版面配置區 2"/>
          <p:cNvSpPr>
            <a:spLocks noGrp="1"/>
          </p:cNvSpPr>
          <p:nvPr>
            <p:ph idx="1"/>
          </p:nvPr>
        </p:nvSpPr>
        <p:spPr>
          <a:xfrm>
            <a:off x="611560" y="2017713"/>
            <a:ext cx="8343528" cy="4114800"/>
          </a:xfrm>
        </p:spPr>
        <p:txBody>
          <a:bodyPr/>
          <a:lstStyle/>
          <a:p>
            <a:r>
              <a:rPr lang="en-US" altLang="zh-TW" sz="2800" dirty="0" smtClean="0"/>
              <a:t>0/1</a:t>
            </a:r>
            <a:r>
              <a:rPr lang="zh-TW" altLang="en-US" sz="2800" dirty="0" smtClean="0"/>
              <a:t>背包問題</a:t>
            </a:r>
            <a:r>
              <a:rPr lang="zh-TW" altLang="en-US" sz="2800" dirty="0"/>
              <a:t>是經典</a:t>
            </a:r>
            <a:r>
              <a:rPr lang="zh-TW" altLang="en-US" sz="2800" dirty="0" smtClean="0"/>
              <a:t>的</a:t>
            </a:r>
            <a:r>
              <a:rPr lang="en-US" altLang="zh-TW" sz="2800" dirty="0" smtClean="0"/>
              <a:t>NP-hard</a:t>
            </a:r>
            <a:r>
              <a:rPr lang="zh-TW" altLang="en-US" sz="2800" dirty="0" smtClean="0"/>
              <a:t>問題。</a:t>
            </a:r>
            <a:r>
              <a:rPr lang="en-US" altLang="zh-TW" sz="2800" dirty="0"/>
              <a:t/>
            </a:r>
            <a:br>
              <a:rPr lang="en-US" altLang="zh-TW" sz="2800" dirty="0"/>
            </a:br>
            <a:r>
              <a:rPr lang="en-US" altLang="zh-TW" sz="2800" dirty="0"/>
              <a:t>(0/1</a:t>
            </a:r>
            <a:r>
              <a:rPr lang="zh-TW" altLang="en-US" sz="2800" dirty="0"/>
              <a:t>背包</a:t>
            </a:r>
            <a:r>
              <a:rPr lang="zh-TW" altLang="en-US" sz="2800" dirty="0" smtClean="0"/>
              <a:t>問題的決策版本是</a:t>
            </a:r>
            <a:r>
              <a:rPr lang="zh-TW" altLang="en-US" sz="2800" dirty="0"/>
              <a:t>經典的</a:t>
            </a:r>
            <a:r>
              <a:rPr lang="en-US" altLang="zh-TW" sz="2800" dirty="0" smtClean="0"/>
              <a:t>NPC</a:t>
            </a:r>
            <a:r>
              <a:rPr lang="zh-TW" altLang="en-US" sz="2800" dirty="0" smtClean="0"/>
              <a:t>問題。</a:t>
            </a:r>
            <a:r>
              <a:rPr lang="en-US" altLang="zh-TW" sz="2800" dirty="0" smtClean="0"/>
              <a:t>)</a:t>
            </a:r>
          </a:p>
          <a:p>
            <a:r>
              <a:rPr lang="zh-TW" altLang="en-US" sz="2800" dirty="0" smtClean="0"/>
              <a:t>一般而言，解決</a:t>
            </a:r>
            <a:r>
              <a:rPr lang="en-US" altLang="zh-TW" sz="2800" dirty="0" smtClean="0"/>
              <a:t>NP-hard</a:t>
            </a:r>
            <a:r>
              <a:rPr lang="zh-TW" altLang="en-US" sz="2800" dirty="0" smtClean="0"/>
              <a:t>問題的演算法都具有指數時間複雜度，而且我們可能永遠找不到多項式時間複雜度的演算法來解決</a:t>
            </a:r>
            <a:r>
              <a:rPr lang="en-US" altLang="zh-TW" sz="2800" dirty="0"/>
              <a:t>NP-hard</a:t>
            </a:r>
            <a:r>
              <a:rPr lang="zh-TW" altLang="en-US" sz="2800" dirty="0"/>
              <a:t>問題</a:t>
            </a:r>
            <a:r>
              <a:rPr lang="zh-TW" altLang="en-US" sz="2800" dirty="0" smtClean="0"/>
              <a:t>。</a:t>
            </a:r>
            <a:endParaRPr lang="en-US" altLang="zh-TW" sz="2800" dirty="0" smtClean="0"/>
          </a:p>
          <a:p>
            <a:r>
              <a:rPr lang="zh-TW" altLang="en-US" sz="2800" dirty="0" smtClean="0"/>
              <a:t>但是，解決</a:t>
            </a:r>
            <a:r>
              <a:rPr lang="en-US" altLang="zh-TW" sz="2800" dirty="0" smtClean="0"/>
              <a:t>0/1</a:t>
            </a:r>
            <a:r>
              <a:rPr lang="zh-TW" altLang="en-US" sz="2800" dirty="0" smtClean="0"/>
              <a:t>背包問題的</a:t>
            </a:r>
            <a:r>
              <a:rPr lang="en-US" altLang="zh-TW" sz="2800" dirty="0" smtClean="0"/>
              <a:t>DP</a:t>
            </a:r>
            <a:r>
              <a:rPr lang="zh-TW" altLang="en-US" sz="2800" dirty="0" smtClean="0"/>
              <a:t>演算法時間</a:t>
            </a:r>
            <a:r>
              <a:rPr lang="zh-TW" altLang="en-US" sz="2800" dirty="0"/>
              <a:t>複雜</a:t>
            </a:r>
            <a:r>
              <a:rPr lang="zh-TW" altLang="en-US" sz="2800" dirty="0" smtClean="0"/>
              <a:t>度為</a:t>
            </a:r>
            <a:r>
              <a:rPr lang="en-US" altLang="zh-TW" sz="2800" dirty="0" smtClean="0"/>
              <a:t>O(</a:t>
            </a:r>
            <a:r>
              <a:rPr lang="en-US" altLang="zh-TW" sz="2800" i="1" dirty="0" err="1" smtClean="0">
                <a:latin typeface="Times New Roman" panose="02020603050405020304" pitchFamily="18" charset="0"/>
                <a:cs typeface="Times New Roman" panose="02020603050405020304" pitchFamily="18" charset="0"/>
              </a:rPr>
              <a:t>nW</a:t>
            </a:r>
            <a:r>
              <a:rPr lang="en-US" altLang="zh-TW" sz="2800" dirty="0" smtClean="0"/>
              <a:t>)</a:t>
            </a:r>
          </a:p>
          <a:p>
            <a:r>
              <a:rPr lang="zh-TW" altLang="en-US" sz="2800" dirty="0"/>
              <a:t>這是多項式時間複雜度嗎</a:t>
            </a:r>
            <a:r>
              <a:rPr lang="en-US" altLang="zh-TW" sz="2800" dirty="0" smtClean="0"/>
              <a:t>?</a:t>
            </a:r>
          </a:p>
          <a:p>
            <a:r>
              <a:rPr lang="zh-TW" altLang="en-US" sz="2800" dirty="0" smtClean="0"/>
              <a:t>不是的，時間</a:t>
            </a:r>
            <a:r>
              <a:rPr lang="zh-TW" altLang="en-US" sz="2800" dirty="0"/>
              <a:t>複雜</a:t>
            </a:r>
            <a:r>
              <a:rPr lang="zh-TW" altLang="en-US" sz="2800" dirty="0" smtClean="0"/>
              <a:t>度</a:t>
            </a:r>
            <a:r>
              <a:rPr lang="en-US" altLang="zh-TW" sz="2800" dirty="0"/>
              <a:t>O(</a:t>
            </a:r>
            <a:r>
              <a:rPr lang="en-US" altLang="zh-TW" sz="2800" i="1" dirty="0" err="1">
                <a:latin typeface="Times New Roman" panose="02020603050405020304" pitchFamily="18" charset="0"/>
                <a:cs typeface="Times New Roman" panose="02020603050405020304" pitchFamily="18" charset="0"/>
              </a:rPr>
              <a:t>nW</a:t>
            </a:r>
            <a:r>
              <a:rPr lang="en-US" altLang="zh-TW" sz="2800" dirty="0" smtClean="0"/>
              <a:t>)</a:t>
            </a:r>
            <a:r>
              <a:rPr lang="zh-TW" altLang="en-US" sz="2800" dirty="0" smtClean="0"/>
              <a:t>是</a:t>
            </a:r>
            <a:r>
              <a:rPr lang="zh-TW" altLang="en-US" sz="2800" dirty="0" smtClean="0">
                <a:solidFill>
                  <a:srgbClr val="FF0000"/>
                </a:solidFill>
              </a:rPr>
              <a:t>偽多項式時間</a:t>
            </a:r>
            <a:r>
              <a:rPr lang="en-US" altLang="zh-TW" sz="2800" dirty="0" smtClean="0">
                <a:solidFill>
                  <a:srgbClr val="FF0000"/>
                </a:solidFill>
              </a:rPr>
              <a:t>(pseudo-polynomial time)</a:t>
            </a:r>
            <a:r>
              <a:rPr lang="zh-TW" altLang="en-US" sz="2800" dirty="0" smtClean="0"/>
              <a:t>。</a:t>
            </a:r>
            <a:endParaRPr lang="zh-TW" altLang="en-US" sz="2800" dirty="0"/>
          </a:p>
          <a:p>
            <a:endParaRPr lang="zh-TW" altLang="en-US" sz="2800" dirty="0"/>
          </a:p>
        </p:txBody>
      </p:sp>
      <p:sp>
        <p:nvSpPr>
          <p:cNvPr id="4" name="投影片編號版面配置區 3"/>
          <p:cNvSpPr>
            <a:spLocks noGrp="1"/>
          </p:cNvSpPr>
          <p:nvPr>
            <p:ph type="sldNum" sz="quarter" idx="10"/>
          </p:nvPr>
        </p:nvSpPr>
        <p:spPr/>
        <p:txBody>
          <a:bodyPr/>
          <a:lstStyle/>
          <a:p>
            <a:pPr>
              <a:defRPr/>
            </a:pPr>
            <a:fld id="{EB23DFB3-C2E5-41A3-94A9-52E8D807C2D8}" type="slidenum">
              <a:rPr lang="zh-TW" altLang="en-US" smtClean="0"/>
              <a:pPr>
                <a:defRPr/>
              </a:pPr>
              <a:t>40</a:t>
            </a:fld>
            <a:endParaRPr lang="en-US" altLang="zh-TW"/>
          </a:p>
        </p:txBody>
      </p:sp>
    </p:spTree>
    <p:extLst>
      <p:ext uri="{BB962C8B-B14F-4D97-AF65-F5344CB8AC3E}">
        <p14:creationId xmlns:p14="http://schemas.microsoft.com/office/powerpoint/2010/main" val="158169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p:txBody>
          <a:bodyPr/>
          <a:lstStyle/>
          <a:p>
            <a:endParaRPr lang="zh-TW" altLang="en-US" dirty="0" smtClean="0"/>
          </a:p>
        </p:txBody>
      </p:sp>
      <p:sp>
        <p:nvSpPr>
          <p:cNvPr id="4099" name="內容版面配置區 2"/>
          <p:cNvSpPr>
            <a:spLocks noGrp="1"/>
          </p:cNvSpPr>
          <p:nvPr>
            <p:ph idx="1"/>
          </p:nvPr>
        </p:nvSpPr>
        <p:spPr>
          <a:xfrm>
            <a:off x="971600" y="2636911"/>
            <a:ext cx="7983488" cy="3495601"/>
          </a:xfrm>
        </p:spPr>
        <p:txBody>
          <a:bodyPr/>
          <a:lstStyle/>
          <a:p>
            <a:pPr marL="0" indent="0">
              <a:buNone/>
            </a:pPr>
            <a:r>
              <a:rPr lang="en-US" altLang="zh-TW" sz="4400" b="1" dirty="0" smtClean="0"/>
              <a:t>  </a:t>
            </a:r>
            <a:r>
              <a:rPr lang="en-US" altLang="zh-TW" sz="4400" b="1" dirty="0"/>
              <a:t/>
            </a:r>
            <a:br>
              <a:rPr lang="en-US" altLang="zh-TW" sz="4400" b="1" dirty="0"/>
            </a:br>
            <a:r>
              <a:rPr lang="zh-TW" altLang="en-US" sz="4400" b="1" dirty="0"/>
              <a:t>多項式及偽多項式</a:t>
            </a:r>
            <a:r>
              <a:rPr lang="zh-TW" altLang="en-US" sz="4400" b="1" dirty="0" smtClean="0"/>
              <a:t>時間</a:t>
            </a:r>
          </a:p>
        </p:txBody>
      </p:sp>
      <p:sp>
        <p:nvSpPr>
          <p:cNvPr id="4" name="投影片編號版面配置區 3"/>
          <p:cNvSpPr>
            <a:spLocks noGrp="1"/>
          </p:cNvSpPr>
          <p:nvPr>
            <p:ph type="sldNum" sz="quarter" idx="10"/>
          </p:nvPr>
        </p:nvSpPr>
        <p:spPr/>
        <p:txBody>
          <a:bodyPr/>
          <a:lstStyle/>
          <a:p>
            <a:pPr>
              <a:defRPr/>
            </a:pPr>
            <a:fld id="{EB23DFB3-C2E5-41A3-94A9-52E8D807C2D8}" type="slidenum">
              <a:rPr lang="zh-TW" altLang="en-US" smtClean="0"/>
              <a:pPr>
                <a:defRPr/>
              </a:pPr>
              <a:t>41</a:t>
            </a:fld>
            <a:endParaRPr lang="en-US" altLang="zh-TW"/>
          </a:p>
        </p:txBody>
      </p:sp>
    </p:spTree>
    <p:extLst>
      <p:ext uri="{BB962C8B-B14F-4D97-AF65-F5344CB8AC3E}">
        <p14:creationId xmlns:p14="http://schemas.microsoft.com/office/powerpoint/2010/main" val="11510763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多項式及偽多項式時間</a:t>
            </a:r>
            <a:endParaRPr lang="zh-TW" altLang="en-US" dirty="0"/>
          </a:p>
        </p:txBody>
      </p:sp>
      <p:sp>
        <p:nvSpPr>
          <p:cNvPr id="3" name="內容版面配置區 2"/>
          <p:cNvSpPr>
            <a:spLocks noGrp="1"/>
          </p:cNvSpPr>
          <p:nvPr>
            <p:ph idx="1"/>
          </p:nvPr>
        </p:nvSpPr>
        <p:spPr>
          <a:xfrm>
            <a:off x="611560" y="2017713"/>
            <a:ext cx="8343528" cy="4114800"/>
          </a:xfrm>
        </p:spPr>
        <p:txBody>
          <a:bodyPr/>
          <a:lstStyle/>
          <a:p>
            <a:r>
              <a:rPr lang="zh-TW" altLang="en-US" sz="2400" b="1" dirty="0" smtClean="0">
                <a:solidFill>
                  <a:srgbClr val="2B00E4"/>
                </a:solidFill>
              </a:rPr>
              <a:t>多項式時間</a:t>
            </a:r>
            <a:r>
              <a:rPr lang="en-US" altLang="zh-TW" sz="2400" b="1" dirty="0" smtClean="0">
                <a:solidFill>
                  <a:srgbClr val="2B00E4"/>
                </a:solidFill>
              </a:rPr>
              <a:t>(polynomial time):</a:t>
            </a:r>
            <a:r>
              <a:rPr lang="zh-TW" altLang="en-US" sz="2400" b="1" dirty="0" smtClean="0">
                <a:solidFill>
                  <a:srgbClr val="2B00E4"/>
                </a:solidFill>
              </a:rPr>
              <a:t> </a:t>
            </a:r>
            <a:r>
              <a:rPr lang="zh-CN" altLang="en-US" sz="2400" dirty="0" smtClean="0"/>
              <a:t>計算時間</a:t>
            </a:r>
            <a:r>
              <a:rPr lang="en-US" altLang="zh-CN" sz="2400" dirty="0" smtClean="0"/>
              <a:t>T(n)</a:t>
            </a:r>
            <a:r>
              <a:rPr lang="zh-CN" altLang="en-US" sz="2400" dirty="0" smtClean="0"/>
              <a:t>不大於問題</a:t>
            </a:r>
            <a:r>
              <a:rPr lang="zh-TW" altLang="en-US" sz="2400" dirty="0" smtClean="0"/>
              <a:t>規模</a:t>
            </a:r>
            <a:r>
              <a:rPr lang="en-US" altLang="zh-CN" sz="2400" dirty="0" smtClean="0"/>
              <a:t>n</a:t>
            </a:r>
            <a:r>
              <a:rPr lang="zh-CN" altLang="en-US" sz="2400" dirty="0" smtClean="0"/>
              <a:t>的多項式</a:t>
            </a:r>
            <a:r>
              <a:rPr lang="zh-TW" altLang="en-US" sz="2400" dirty="0" smtClean="0"/>
              <a:t>。也就是</a:t>
            </a:r>
            <a:r>
              <a:rPr lang="en-US" altLang="zh-TW" sz="2400" dirty="0" smtClean="0"/>
              <a:t>T(n)=O(</a:t>
            </a:r>
            <a:r>
              <a:rPr lang="en-US" altLang="zh-TW" sz="2400" dirty="0" err="1" smtClean="0"/>
              <a:t>n</a:t>
            </a:r>
            <a:r>
              <a:rPr lang="en-US" altLang="zh-TW" sz="2400" baseline="30000" dirty="0" err="1" smtClean="0"/>
              <a:t>k</a:t>
            </a:r>
            <a:r>
              <a:rPr lang="en-US" altLang="zh-TW" sz="2400" dirty="0" smtClean="0"/>
              <a:t>)</a:t>
            </a:r>
            <a:r>
              <a:rPr lang="zh-TW" altLang="en-US" sz="2400" dirty="0" smtClean="0"/>
              <a:t>，</a:t>
            </a:r>
            <a:r>
              <a:rPr lang="en-US" altLang="zh-TW" sz="2400" dirty="0" smtClean="0"/>
              <a:t>k</a:t>
            </a:r>
            <a:r>
              <a:rPr lang="zh-TW" altLang="en-US" sz="2400" dirty="0" smtClean="0"/>
              <a:t>為常數。</a:t>
            </a:r>
            <a:endParaRPr lang="en-US" altLang="zh-TW" sz="2400" dirty="0" smtClean="0"/>
          </a:p>
          <a:p>
            <a:endParaRPr lang="en-US" altLang="zh-TW" sz="2400" dirty="0" smtClean="0"/>
          </a:p>
          <a:p>
            <a:r>
              <a:rPr lang="zh-TW" altLang="en-US" sz="2400" b="1" dirty="0" smtClean="0">
                <a:solidFill>
                  <a:srgbClr val="2B00E4"/>
                </a:solidFill>
              </a:rPr>
              <a:t>偽</a:t>
            </a:r>
            <a:r>
              <a:rPr lang="zh-TW" altLang="en-US" sz="2400" b="1" dirty="0">
                <a:solidFill>
                  <a:srgbClr val="2B00E4"/>
                </a:solidFill>
              </a:rPr>
              <a:t>多項式</a:t>
            </a:r>
            <a:r>
              <a:rPr lang="zh-TW" altLang="en-US" sz="2400" b="1" dirty="0" smtClean="0">
                <a:solidFill>
                  <a:srgbClr val="2B00E4"/>
                </a:solidFill>
              </a:rPr>
              <a:t>時間</a:t>
            </a:r>
            <a:r>
              <a:rPr lang="en-US" altLang="zh-TW" sz="2400" b="1" dirty="0" smtClean="0">
                <a:solidFill>
                  <a:srgbClr val="2B00E4"/>
                </a:solidFill>
              </a:rPr>
              <a:t>(pseudo-polynomial time):</a:t>
            </a:r>
            <a:r>
              <a:rPr lang="zh-TW" altLang="en-US" sz="2400" b="1" dirty="0" smtClean="0">
                <a:solidFill>
                  <a:srgbClr val="2B00E4"/>
                </a:solidFill>
              </a:rPr>
              <a:t> </a:t>
            </a:r>
            <a:r>
              <a:rPr lang="zh-TW" altLang="en-US" sz="2400" dirty="0" smtClean="0"/>
              <a:t>如果時間</a:t>
            </a:r>
            <a:r>
              <a:rPr lang="zh-TW" altLang="en-US" sz="2400" dirty="0"/>
              <a:t>複雜度是</a:t>
            </a:r>
            <a:r>
              <a:rPr lang="zh-TW" altLang="en-US" sz="2400" dirty="0" smtClean="0">
                <a:solidFill>
                  <a:srgbClr val="FF0000"/>
                </a:solidFill>
              </a:rPr>
              <a:t>輸入數值</a:t>
            </a:r>
            <a:r>
              <a:rPr lang="en-US" altLang="zh-TW" sz="2400" dirty="0">
                <a:solidFill>
                  <a:srgbClr val="FF0000"/>
                </a:solidFill>
              </a:rPr>
              <a:t>(numeric value of the </a:t>
            </a:r>
            <a:r>
              <a:rPr lang="en-US" altLang="zh-TW" sz="2400" dirty="0" smtClean="0">
                <a:solidFill>
                  <a:srgbClr val="FF0000"/>
                </a:solidFill>
              </a:rPr>
              <a:t>input)</a:t>
            </a:r>
            <a:r>
              <a:rPr lang="zh-TW" altLang="en-US" sz="2400" dirty="0" smtClean="0"/>
              <a:t>的多項式，</a:t>
            </a:r>
            <a:r>
              <a:rPr lang="zh-TW" altLang="en-US" sz="2400" dirty="0"/>
              <a:t>但卻是</a:t>
            </a:r>
            <a:r>
              <a:rPr lang="zh-TW" altLang="en-US" sz="2400" dirty="0">
                <a:solidFill>
                  <a:srgbClr val="FF0000"/>
                </a:solidFill>
              </a:rPr>
              <a:t>輸入</a:t>
            </a:r>
            <a:r>
              <a:rPr lang="zh-TW" altLang="en-US" sz="2400" dirty="0" smtClean="0">
                <a:solidFill>
                  <a:srgbClr val="FF0000"/>
                </a:solidFill>
              </a:rPr>
              <a:t>長度</a:t>
            </a:r>
            <a:r>
              <a:rPr lang="en-US" altLang="zh-TW" sz="2400" dirty="0">
                <a:solidFill>
                  <a:srgbClr val="FF0000"/>
                </a:solidFill>
              </a:rPr>
              <a:t>(the length of the </a:t>
            </a:r>
            <a:r>
              <a:rPr lang="en-US" altLang="zh-TW" sz="2400" dirty="0" smtClean="0">
                <a:solidFill>
                  <a:srgbClr val="FF0000"/>
                </a:solidFill>
              </a:rPr>
              <a:t>input)</a:t>
            </a:r>
            <a:r>
              <a:rPr lang="zh-TW" altLang="en-US" sz="2400" dirty="0" smtClean="0"/>
              <a:t>的指數函數，</a:t>
            </a:r>
            <a:r>
              <a:rPr lang="zh-TW" altLang="en-US" sz="2400" dirty="0"/>
              <a:t>那麼稱其為偽多項式時間</a:t>
            </a:r>
            <a:r>
              <a:rPr lang="zh-TW" altLang="en-US" sz="2400" dirty="0" smtClean="0"/>
              <a:t>。</a:t>
            </a:r>
            <a:endParaRPr lang="en-US" altLang="zh-TW" sz="2400" dirty="0" smtClean="0"/>
          </a:p>
          <a:p>
            <a:endParaRPr lang="en-US" altLang="zh-TW" sz="2400" dirty="0"/>
          </a:p>
          <a:p>
            <a:r>
              <a:rPr lang="zh-TW" altLang="en-US" sz="2400" dirty="0" smtClean="0"/>
              <a:t>深層定義</a:t>
            </a:r>
            <a:r>
              <a:rPr lang="en-US" altLang="zh-TW" sz="2400" dirty="0" smtClean="0"/>
              <a:t>:</a:t>
            </a:r>
            <a:r>
              <a:rPr lang="zh-TW" altLang="en-US" sz="2400" dirty="0"/>
              <a:t> </a:t>
            </a:r>
            <a:r>
              <a:rPr lang="zh-TW" altLang="en-US" sz="2400" dirty="0" smtClean="0"/>
              <a:t>一個問題的輸入規模</a:t>
            </a:r>
            <a:r>
              <a:rPr lang="en-US" altLang="zh-TW" sz="2400" dirty="0" smtClean="0"/>
              <a:t>(input size)</a:t>
            </a:r>
            <a:r>
              <a:rPr lang="zh-TW" altLang="en-US" sz="2400" dirty="0" smtClean="0"/>
              <a:t>為將整個輸入表達出來的位元數</a:t>
            </a:r>
            <a:r>
              <a:rPr lang="en-US" altLang="zh-TW" sz="2400" dirty="0" smtClean="0"/>
              <a:t>(The </a:t>
            </a:r>
            <a:r>
              <a:rPr lang="en-US" altLang="zh-TW" sz="2400" dirty="0"/>
              <a:t>size of the input to a problem is the number of bits required to write out that input</a:t>
            </a:r>
            <a:r>
              <a:rPr lang="en-US" altLang="zh-TW" sz="2400" dirty="0" smtClean="0"/>
              <a:t>.)</a:t>
            </a:r>
            <a:endParaRPr lang="zh-TW" altLang="en-US" sz="2400" dirty="0"/>
          </a:p>
        </p:txBody>
      </p:sp>
      <p:sp>
        <p:nvSpPr>
          <p:cNvPr id="6" name="投影片編號版面配置區 5"/>
          <p:cNvSpPr>
            <a:spLocks noGrp="1"/>
          </p:cNvSpPr>
          <p:nvPr>
            <p:ph type="sldNum" sz="quarter" idx="10"/>
          </p:nvPr>
        </p:nvSpPr>
        <p:spPr/>
        <p:txBody>
          <a:bodyPr/>
          <a:lstStyle/>
          <a:p>
            <a:pPr>
              <a:defRPr/>
            </a:pPr>
            <a:fld id="{EB23DFB3-C2E5-41A3-94A9-52E8D807C2D8}" type="slidenum">
              <a:rPr lang="zh-TW" altLang="en-US" smtClean="0"/>
              <a:pPr>
                <a:defRPr/>
              </a:pPr>
              <a:t>42</a:t>
            </a:fld>
            <a:endParaRPr lang="en-US" altLang="zh-TW"/>
          </a:p>
        </p:txBody>
      </p:sp>
    </p:spTree>
    <p:extLst>
      <p:ext uri="{BB962C8B-B14F-4D97-AF65-F5344CB8AC3E}">
        <p14:creationId xmlns:p14="http://schemas.microsoft.com/office/powerpoint/2010/main" val="39170941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50938" y="116632"/>
            <a:ext cx="7793037" cy="1643906"/>
          </a:xfrm>
        </p:spPr>
        <p:txBody>
          <a:bodyPr/>
          <a:lstStyle/>
          <a:p>
            <a:r>
              <a:rPr lang="en-US" altLang="zh-TW" sz="4000" dirty="0" smtClean="0">
                <a:solidFill>
                  <a:schemeClr val="tx1"/>
                </a:solidFill>
              </a:rPr>
              <a:t>(OPTIONAL)</a:t>
            </a:r>
            <a:br>
              <a:rPr lang="en-US" altLang="zh-TW" sz="4000" dirty="0" smtClean="0">
                <a:solidFill>
                  <a:schemeClr val="tx1"/>
                </a:solidFill>
              </a:rPr>
            </a:br>
            <a:r>
              <a:rPr lang="zh-TW" altLang="en-US" sz="4000" dirty="0" smtClean="0">
                <a:solidFill>
                  <a:srgbClr val="FF0000"/>
                </a:solidFill>
              </a:rPr>
              <a:t>弱</a:t>
            </a:r>
            <a:r>
              <a:rPr lang="en-US" altLang="zh-TW" sz="4000" dirty="0" smtClean="0">
                <a:solidFill>
                  <a:srgbClr val="FF0000"/>
                </a:solidFill>
              </a:rPr>
              <a:t>NP-hard</a:t>
            </a:r>
            <a:r>
              <a:rPr lang="zh-TW" altLang="en-US" sz="4000" dirty="0" smtClean="0">
                <a:solidFill>
                  <a:srgbClr val="FF0000"/>
                </a:solidFill>
              </a:rPr>
              <a:t>問題 </a:t>
            </a:r>
            <a:r>
              <a:rPr lang="zh-TW" altLang="en-US" sz="4000" dirty="0" smtClean="0">
                <a:solidFill>
                  <a:schemeClr val="tx1"/>
                </a:solidFill>
              </a:rPr>
              <a:t>與</a:t>
            </a:r>
            <a:r>
              <a:rPr lang="en-US" altLang="zh-TW" sz="4000" dirty="0" smtClean="0"/>
              <a:t> </a:t>
            </a:r>
            <a:r>
              <a:rPr lang="zh-TW" altLang="en-US" sz="4000" dirty="0" smtClean="0">
                <a:solidFill>
                  <a:srgbClr val="2C10D4"/>
                </a:solidFill>
              </a:rPr>
              <a:t>強</a:t>
            </a:r>
            <a:r>
              <a:rPr lang="en-US" altLang="zh-TW" sz="4000" dirty="0" smtClean="0">
                <a:solidFill>
                  <a:srgbClr val="2C10D4"/>
                </a:solidFill>
              </a:rPr>
              <a:t>N-hard</a:t>
            </a:r>
            <a:r>
              <a:rPr lang="zh-TW" altLang="en-US" sz="4000" dirty="0" smtClean="0">
                <a:solidFill>
                  <a:srgbClr val="2C10D4"/>
                </a:solidFill>
              </a:rPr>
              <a:t>問題</a:t>
            </a:r>
            <a:endParaRPr lang="zh-TW" altLang="en-US" sz="4000" dirty="0">
              <a:solidFill>
                <a:srgbClr val="2C10D4"/>
              </a:solidFill>
            </a:endParaRPr>
          </a:p>
        </p:txBody>
      </p:sp>
      <p:sp>
        <p:nvSpPr>
          <p:cNvPr id="3" name="內容版面配置區 2"/>
          <p:cNvSpPr>
            <a:spLocks noGrp="1"/>
          </p:cNvSpPr>
          <p:nvPr>
            <p:ph idx="1"/>
          </p:nvPr>
        </p:nvSpPr>
        <p:spPr>
          <a:xfrm>
            <a:off x="0" y="2017713"/>
            <a:ext cx="9144000" cy="4114800"/>
          </a:xfrm>
        </p:spPr>
        <p:txBody>
          <a:bodyPr/>
          <a:lstStyle/>
          <a:p>
            <a:r>
              <a:rPr lang="zh-TW" altLang="en-US" sz="2800" dirty="0"/>
              <a:t>一個具有偽多項式時間複雜度的</a:t>
            </a:r>
            <a:r>
              <a:rPr lang="en-US" altLang="zh-TW" sz="2800" dirty="0" smtClean="0"/>
              <a:t>NP-hard</a:t>
            </a:r>
            <a:r>
              <a:rPr lang="zh-TW" altLang="en-US" sz="2800" dirty="0" smtClean="0"/>
              <a:t>問題</a:t>
            </a:r>
            <a:r>
              <a:rPr lang="zh-TW" altLang="en-US" sz="2800" dirty="0"/>
              <a:t>稱之為</a:t>
            </a:r>
            <a:r>
              <a:rPr lang="zh-TW" altLang="en-US" sz="2800" dirty="0">
                <a:solidFill>
                  <a:srgbClr val="FF0000"/>
                </a:solidFill>
              </a:rPr>
              <a:t>弱</a:t>
            </a:r>
            <a:r>
              <a:rPr lang="en-US" altLang="zh-TW" sz="2800" dirty="0" smtClean="0">
                <a:solidFill>
                  <a:srgbClr val="FF0000"/>
                </a:solidFill>
              </a:rPr>
              <a:t>NP-hard</a:t>
            </a:r>
            <a:r>
              <a:rPr lang="zh-TW" altLang="en-US" sz="2800" dirty="0" smtClean="0">
                <a:solidFill>
                  <a:srgbClr val="FF0000"/>
                </a:solidFill>
              </a:rPr>
              <a:t>問題</a:t>
            </a:r>
            <a:r>
              <a:rPr lang="en-US" altLang="zh-TW" sz="2800" dirty="0" smtClean="0">
                <a:solidFill>
                  <a:srgbClr val="FF0000"/>
                </a:solidFill>
              </a:rPr>
              <a:t>(weakly NP-hard problem)</a:t>
            </a:r>
            <a:r>
              <a:rPr lang="zh-TW" altLang="en-US" sz="2800" dirty="0" smtClean="0"/>
              <a:t>。</a:t>
            </a:r>
            <a:endParaRPr lang="en-US" altLang="zh-TW" sz="2800" dirty="0" smtClean="0"/>
          </a:p>
          <a:p>
            <a:r>
              <a:rPr lang="zh-TW" altLang="en-US" sz="2800" dirty="0" smtClean="0"/>
              <a:t>若</a:t>
            </a:r>
            <a:r>
              <a:rPr lang="zh-TW" altLang="en-US" sz="2800" dirty="0"/>
              <a:t>一個</a:t>
            </a:r>
            <a:r>
              <a:rPr lang="en-US" altLang="zh-TW" sz="2800" dirty="0" smtClean="0"/>
              <a:t>NP-hard</a:t>
            </a:r>
            <a:r>
              <a:rPr lang="zh-TW" altLang="en-US" sz="2800" dirty="0" smtClean="0"/>
              <a:t>問題</a:t>
            </a:r>
            <a:r>
              <a:rPr lang="zh-TW" altLang="en-US" sz="2800" dirty="0"/>
              <a:t>被</a:t>
            </a:r>
            <a:r>
              <a:rPr lang="zh-TW" altLang="en-US" sz="2800" dirty="0" smtClean="0"/>
              <a:t>證明除非</a:t>
            </a:r>
            <a:r>
              <a:rPr lang="en-US" altLang="zh-TW" sz="2800" dirty="0" smtClean="0"/>
              <a:t>P=NP</a:t>
            </a:r>
            <a:r>
              <a:rPr lang="zh-TW" altLang="en-US" sz="2800" dirty="0" smtClean="0"/>
              <a:t>，不然不可能有</a:t>
            </a:r>
            <a:r>
              <a:rPr lang="zh-TW" altLang="en-US" sz="2800" dirty="0"/>
              <a:t>偽多項式時間複雜度的解，則稱之為</a:t>
            </a:r>
            <a:r>
              <a:rPr lang="zh-TW" altLang="en-US" sz="2800" dirty="0">
                <a:solidFill>
                  <a:srgbClr val="2C10D4"/>
                </a:solidFill>
              </a:rPr>
              <a:t>強</a:t>
            </a:r>
            <a:r>
              <a:rPr lang="en-US" altLang="zh-TW" sz="2800" dirty="0" smtClean="0">
                <a:solidFill>
                  <a:srgbClr val="2C10D4"/>
                </a:solidFill>
              </a:rPr>
              <a:t>NP-hard</a:t>
            </a:r>
            <a:r>
              <a:rPr lang="zh-TW" altLang="en-US" sz="2800" dirty="0" smtClean="0">
                <a:solidFill>
                  <a:srgbClr val="2C10D4"/>
                </a:solidFill>
              </a:rPr>
              <a:t>問題</a:t>
            </a:r>
            <a:r>
              <a:rPr lang="en-US" altLang="zh-TW" sz="2800" dirty="0" smtClean="0">
                <a:solidFill>
                  <a:srgbClr val="2C10D4"/>
                </a:solidFill>
              </a:rPr>
              <a:t>(strongly NP-hard problem)</a:t>
            </a:r>
            <a:r>
              <a:rPr lang="zh-TW" altLang="en-US" sz="2800" dirty="0" smtClean="0"/>
              <a:t>。</a:t>
            </a:r>
            <a:endParaRPr lang="en-US" altLang="zh-TW" sz="2800" dirty="0" smtClean="0"/>
          </a:p>
          <a:p>
            <a:r>
              <a:rPr lang="zh-TW" altLang="en-US" sz="2800" dirty="0">
                <a:solidFill>
                  <a:srgbClr val="0000CC"/>
                </a:solidFill>
              </a:rPr>
              <a:t>強</a:t>
            </a:r>
            <a:r>
              <a:rPr lang="en-US" altLang="zh-TW" sz="2800" dirty="0">
                <a:solidFill>
                  <a:srgbClr val="0000CC"/>
                </a:solidFill>
              </a:rPr>
              <a:t>NPC</a:t>
            </a:r>
            <a:r>
              <a:rPr lang="zh-TW" altLang="en-US" sz="2800" dirty="0">
                <a:solidFill>
                  <a:srgbClr val="0000CC"/>
                </a:solidFill>
              </a:rPr>
              <a:t>問題</a:t>
            </a:r>
            <a:r>
              <a:rPr lang="zh-TW" altLang="en-US" sz="2800" dirty="0"/>
              <a:t>與</a:t>
            </a:r>
            <a:r>
              <a:rPr lang="zh-TW" altLang="en-US" sz="2800" dirty="0">
                <a:solidFill>
                  <a:srgbClr val="FF0000"/>
                </a:solidFill>
              </a:rPr>
              <a:t>弱</a:t>
            </a:r>
            <a:r>
              <a:rPr lang="en-US" altLang="zh-TW" sz="2800" dirty="0">
                <a:solidFill>
                  <a:srgbClr val="FF0000"/>
                </a:solidFill>
              </a:rPr>
              <a:t>NPC</a:t>
            </a:r>
            <a:r>
              <a:rPr lang="zh-TW" altLang="en-US" sz="2800" dirty="0">
                <a:solidFill>
                  <a:srgbClr val="FF0000"/>
                </a:solidFill>
              </a:rPr>
              <a:t>問題</a:t>
            </a:r>
            <a:r>
              <a:rPr lang="zh-TW" altLang="en-US" sz="2800" dirty="0"/>
              <a:t>也可以透過同樣的方式定義。</a:t>
            </a:r>
            <a:endParaRPr lang="en-US" altLang="zh-TW" sz="2800" dirty="0"/>
          </a:p>
          <a:p>
            <a:r>
              <a:rPr lang="en-US" altLang="zh-TW" sz="2800" dirty="0" smtClean="0"/>
              <a:t>0/1</a:t>
            </a:r>
            <a:r>
              <a:rPr lang="zh-TW" altLang="en-US" sz="2800" dirty="0" smtClean="0"/>
              <a:t>背包問題是</a:t>
            </a:r>
            <a:r>
              <a:rPr lang="zh-TW" altLang="en-US" sz="2800" dirty="0" smtClean="0">
                <a:solidFill>
                  <a:srgbClr val="FF0000"/>
                </a:solidFill>
              </a:rPr>
              <a:t>弱</a:t>
            </a:r>
            <a:r>
              <a:rPr lang="en-US" altLang="zh-TW" sz="2800" dirty="0" smtClean="0">
                <a:solidFill>
                  <a:srgbClr val="FF0000"/>
                </a:solidFill>
              </a:rPr>
              <a:t>NP-hard</a:t>
            </a:r>
            <a:r>
              <a:rPr lang="zh-TW" altLang="en-US" sz="2800" dirty="0" smtClean="0">
                <a:solidFill>
                  <a:srgbClr val="FF0000"/>
                </a:solidFill>
              </a:rPr>
              <a:t>問題</a:t>
            </a:r>
            <a:r>
              <a:rPr lang="zh-TW" altLang="en-US" sz="2800" dirty="0"/>
              <a:t>。</a:t>
            </a:r>
            <a:r>
              <a:rPr lang="zh-TW" altLang="en-US" sz="2800" b="1" dirty="0"/>
              <a:t>子集合加總問題</a:t>
            </a:r>
            <a:r>
              <a:rPr lang="en-US" altLang="zh-TW" sz="2800" b="1" dirty="0" smtClean="0"/>
              <a:t>(subset </a:t>
            </a:r>
            <a:r>
              <a:rPr lang="en-US" altLang="zh-TW" sz="2800" b="1" dirty="0"/>
              <a:t>sum </a:t>
            </a:r>
            <a:r>
              <a:rPr lang="en-US" altLang="zh-TW" sz="2800" b="1" dirty="0" smtClean="0"/>
              <a:t>problem</a:t>
            </a:r>
            <a:r>
              <a:rPr lang="en-US" altLang="zh-TW" sz="2800" b="1" dirty="0" smtClean="0"/>
              <a:t>)</a:t>
            </a:r>
            <a:r>
              <a:rPr lang="zh-TW" altLang="en-US" sz="2800" dirty="0" smtClean="0"/>
              <a:t>是</a:t>
            </a:r>
            <a:r>
              <a:rPr lang="zh-TW" altLang="en-US" sz="2800" dirty="0">
                <a:solidFill>
                  <a:srgbClr val="FF0000"/>
                </a:solidFill>
              </a:rPr>
              <a:t>弱</a:t>
            </a:r>
            <a:r>
              <a:rPr lang="en-US" altLang="zh-TW" sz="2800" dirty="0" smtClean="0">
                <a:solidFill>
                  <a:srgbClr val="FF0000"/>
                </a:solidFill>
              </a:rPr>
              <a:t>NPC</a:t>
            </a:r>
            <a:r>
              <a:rPr lang="zh-TW" altLang="en-US" sz="2800" dirty="0" smtClean="0">
                <a:solidFill>
                  <a:srgbClr val="FF0000"/>
                </a:solidFill>
              </a:rPr>
              <a:t>問題</a:t>
            </a:r>
            <a:r>
              <a:rPr lang="zh-TW" altLang="en-US" sz="2800" dirty="0" smtClean="0"/>
              <a:t>。</a:t>
            </a:r>
            <a:endParaRPr lang="en-US" altLang="zh-TW" sz="2800" dirty="0" smtClean="0"/>
          </a:p>
        </p:txBody>
      </p:sp>
      <p:sp>
        <p:nvSpPr>
          <p:cNvPr id="4" name="投影片編號版面配置區 3"/>
          <p:cNvSpPr>
            <a:spLocks noGrp="1"/>
          </p:cNvSpPr>
          <p:nvPr>
            <p:ph type="sldNum" sz="quarter" idx="10"/>
          </p:nvPr>
        </p:nvSpPr>
        <p:spPr/>
        <p:txBody>
          <a:bodyPr/>
          <a:lstStyle/>
          <a:p>
            <a:pPr>
              <a:defRPr/>
            </a:pPr>
            <a:fld id="{EB23DFB3-C2E5-41A3-94A9-52E8D807C2D8}" type="slidenum">
              <a:rPr lang="zh-TW" altLang="en-US" smtClean="0"/>
              <a:pPr>
                <a:defRPr/>
              </a:pPr>
              <a:t>43</a:t>
            </a:fld>
            <a:endParaRPr lang="en-US" altLang="zh-TW"/>
          </a:p>
        </p:txBody>
      </p:sp>
    </p:spTree>
    <p:extLst>
      <p:ext uri="{BB962C8B-B14F-4D97-AF65-F5344CB8AC3E}">
        <p14:creationId xmlns:p14="http://schemas.microsoft.com/office/powerpoint/2010/main" val="386250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p:txBody>
          <a:bodyPr/>
          <a:lstStyle/>
          <a:p>
            <a:endParaRPr lang="zh-TW" altLang="en-US" smtClean="0"/>
          </a:p>
        </p:txBody>
      </p:sp>
      <p:sp>
        <p:nvSpPr>
          <p:cNvPr id="4099" name="內容版面配置區 2"/>
          <p:cNvSpPr>
            <a:spLocks noGrp="1"/>
          </p:cNvSpPr>
          <p:nvPr>
            <p:ph idx="1"/>
          </p:nvPr>
        </p:nvSpPr>
        <p:spPr>
          <a:xfrm>
            <a:off x="971600" y="2636911"/>
            <a:ext cx="7983488" cy="3495601"/>
          </a:xfrm>
        </p:spPr>
        <p:txBody>
          <a:bodyPr/>
          <a:lstStyle/>
          <a:p>
            <a:pPr marL="0" indent="0">
              <a:buNone/>
            </a:pPr>
            <a:r>
              <a:rPr lang="en-US" altLang="zh-TW" sz="4400" b="1" dirty="0" smtClean="0"/>
              <a:t>  </a:t>
            </a:r>
            <a:r>
              <a:rPr lang="en-US" altLang="zh-TW" sz="4400" b="1" dirty="0"/>
              <a:t/>
            </a:r>
            <a:br>
              <a:rPr lang="en-US" altLang="zh-TW" sz="4400" b="1" dirty="0"/>
            </a:br>
            <a:r>
              <a:rPr lang="zh-TW" altLang="en-US" sz="4400" b="1" dirty="0" smtClean="0"/>
              <a:t>子集合加</a:t>
            </a:r>
            <a:r>
              <a:rPr lang="zh-TW" altLang="en-US" sz="4400" b="1" dirty="0" smtClean="0"/>
              <a:t>總動態</a:t>
            </a:r>
            <a:r>
              <a:rPr lang="zh-TW" altLang="en-US" sz="4400" b="1" dirty="0"/>
              <a:t>規劃</a:t>
            </a:r>
            <a:r>
              <a:rPr lang="zh-TW" altLang="en-US" sz="4400" b="1" dirty="0" smtClean="0"/>
              <a:t>演算法</a:t>
            </a:r>
            <a:endParaRPr lang="zh-TW" altLang="en-US" sz="4400" b="1" dirty="0" smtClean="0"/>
          </a:p>
        </p:txBody>
      </p:sp>
      <p:sp>
        <p:nvSpPr>
          <p:cNvPr id="4" name="投影片編號版面配置區 3"/>
          <p:cNvSpPr>
            <a:spLocks noGrp="1"/>
          </p:cNvSpPr>
          <p:nvPr>
            <p:ph type="sldNum" sz="quarter" idx="10"/>
          </p:nvPr>
        </p:nvSpPr>
        <p:spPr/>
        <p:txBody>
          <a:bodyPr/>
          <a:lstStyle/>
          <a:p>
            <a:pPr>
              <a:defRPr/>
            </a:pPr>
            <a:fld id="{EB23DFB3-C2E5-41A3-94A9-52E8D807C2D8}" type="slidenum">
              <a:rPr lang="zh-TW" altLang="en-US" smtClean="0"/>
              <a:pPr>
                <a:defRPr/>
              </a:pPr>
              <a:t>44</a:t>
            </a:fld>
            <a:endParaRPr lang="en-US" altLang="zh-TW"/>
          </a:p>
        </p:txBody>
      </p:sp>
    </p:spTree>
    <p:extLst>
      <p:ext uri="{BB962C8B-B14F-4D97-AF65-F5344CB8AC3E}">
        <p14:creationId xmlns:p14="http://schemas.microsoft.com/office/powerpoint/2010/main" val="27827804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8680"/>
            <a:ext cx="8996879"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投影片編號版面配置區 5"/>
          <p:cNvSpPr>
            <a:spLocks noGrp="1"/>
          </p:cNvSpPr>
          <p:nvPr>
            <p:ph type="sldNum" sz="quarter" idx="10"/>
          </p:nvPr>
        </p:nvSpPr>
        <p:spPr/>
        <p:txBody>
          <a:bodyPr/>
          <a:lstStyle/>
          <a:p>
            <a:pPr>
              <a:defRPr/>
            </a:pPr>
            <a:fld id="{EB23DFB3-C2E5-41A3-94A9-52E8D807C2D8}" type="slidenum">
              <a:rPr lang="zh-TW" altLang="en-US" smtClean="0"/>
              <a:pPr>
                <a:defRPr/>
              </a:pPr>
              <a:t>45</a:t>
            </a:fld>
            <a:endParaRPr lang="en-US" altLang="zh-TW"/>
          </a:p>
        </p:txBody>
      </p:sp>
    </p:spTree>
    <p:extLst>
      <p:ext uri="{BB962C8B-B14F-4D97-AF65-F5344CB8AC3E}">
        <p14:creationId xmlns:p14="http://schemas.microsoft.com/office/powerpoint/2010/main" val="17662605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81408" y="1026595"/>
            <a:ext cx="8955088" cy="5105918"/>
          </a:xfrm>
          <a:prstGeom prst="rect">
            <a:avLst/>
          </a:prstGeom>
        </p:spPr>
      </p:pic>
      <p:sp>
        <p:nvSpPr>
          <p:cNvPr id="6" name="投影片編號版面配置區 5"/>
          <p:cNvSpPr>
            <a:spLocks noGrp="1"/>
          </p:cNvSpPr>
          <p:nvPr>
            <p:ph type="sldNum" sz="quarter" idx="10"/>
          </p:nvPr>
        </p:nvSpPr>
        <p:spPr/>
        <p:txBody>
          <a:bodyPr/>
          <a:lstStyle/>
          <a:p>
            <a:pPr>
              <a:defRPr/>
            </a:pPr>
            <a:fld id="{EB23DFB3-C2E5-41A3-94A9-52E8D807C2D8}" type="slidenum">
              <a:rPr lang="zh-TW" altLang="en-US" smtClean="0"/>
              <a:pPr>
                <a:defRPr/>
              </a:pPr>
              <a:t>46</a:t>
            </a:fld>
            <a:endParaRPr lang="en-US" altLang="zh-TW"/>
          </a:p>
        </p:txBody>
      </p:sp>
    </p:spTree>
    <p:extLst>
      <p:ext uri="{BB962C8B-B14F-4D97-AF65-F5344CB8AC3E}">
        <p14:creationId xmlns:p14="http://schemas.microsoft.com/office/powerpoint/2010/main" val="41945276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p:txBody>
          <a:bodyPr/>
          <a:lstStyle/>
          <a:p>
            <a:endParaRPr lang="zh-TW" altLang="en-US" smtClean="0"/>
          </a:p>
        </p:txBody>
      </p:sp>
      <p:sp>
        <p:nvSpPr>
          <p:cNvPr id="4099" name="內容版面配置區 2"/>
          <p:cNvSpPr>
            <a:spLocks noGrp="1"/>
          </p:cNvSpPr>
          <p:nvPr>
            <p:ph idx="1"/>
          </p:nvPr>
        </p:nvSpPr>
        <p:spPr>
          <a:xfrm>
            <a:off x="179512" y="2636911"/>
            <a:ext cx="8775576" cy="3495601"/>
          </a:xfrm>
        </p:spPr>
        <p:txBody>
          <a:bodyPr/>
          <a:lstStyle/>
          <a:p>
            <a:pPr marL="0" indent="0">
              <a:buNone/>
            </a:pPr>
            <a:r>
              <a:rPr lang="en-US" altLang="zh-TW" sz="4400" b="1" dirty="0" smtClean="0"/>
              <a:t>  </a:t>
            </a:r>
            <a:r>
              <a:rPr lang="en-US" altLang="zh-TW" sz="4400" b="1" dirty="0"/>
              <a:t/>
            </a:r>
            <a:br>
              <a:rPr lang="en-US" altLang="zh-TW" sz="4400" b="1" dirty="0"/>
            </a:br>
            <a:r>
              <a:rPr lang="zh-TW" altLang="en-US" sz="4400" b="1" dirty="0"/>
              <a:t>最大連續子序列和動態規劃演算法</a:t>
            </a:r>
          </a:p>
          <a:p>
            <a:pPr marL="0" indent="0">
              <a:buNone/>
            </a:pPr>
            <a:endParaRPr lang="zh-TW" altLang="en-US" sz="4400" b="1" dirty="0" smtClean="0"/>
          </a:p>
        </p:txBody>
      </p:sp>
      <p:sp>
        <p:nvSpPr>
          <p:cNvPr id="4" name="投影片編號版面配置區 3"/>
          <p:cNvSpPr>
            <a:spLocks noGrp="1"/>
          </p:cNvSpPr>
          <p:nvPr>
            <p:ph type="sldNum" sz="quarter" idx="10"/>
          </p:nvPr>
        </p:nvSpPr>
        <p:spPr/>
        <p:txBody>
          <a:bodyPr/>
          <a:lstStyle/>
          <a:p>
            <a:pPr>
              <a:defRPr/>
            </a:pPr>
            <a:fld id="{EB23DFB3-C2E5-41A3-94A9-52E8D807C2D8}" type="slidenum">
              <a:rPr lang="zh-TW" altLang="en-US" smtClean="0"/>
              <a:pPr>
                <a:defRPr/>
              </a:pPr>
              <a:t>47</a:t>
            </a:fld>
            <a:endParaRPr lang="en-US" altLang="zh-TW"/>
          </a:p>
        </p:txBody>
      </p:sp>
    </p:spTree>
    <p:extLst>
      <p:ext uri="{BB962C8B-B14F-4D97-AF65-F5344CB8AC3E}">
        <p14:creationId xmlns:p14="http://schemas.microsoft.com/office/powerpoint/2010/main" val="6725892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0" y="178930"/>
            <a:ext cx="9144000" cy="6234029"/>
          </a:xfrm>
          <a:prstGeom prst="rect">
            <a:avLst/>
          </a:prstGeom>
        </p:spPr>
      </p:pic>
      <p:sp>
        <p:nvSpPr>
          <p:cNvPr id="7" name="投影片編號版面配置區 6"/>
          <p:cNvSpPr>
            <a:spLocks noGrp="1"/>
          </p:cNvSpPr>
          <p:nvPr>
            <p:ph type="sldNum" sz="quarter" idx="10"/>
          </p:nvPr>
        </p:nvSpPr>
        <p:spPr/>
        <p:txBody>
          <a:bodyPr/>
          <a:lstStyle/>
          <a:p>
            <a:pPr>
              <a:defRPr/>
            </a:pPr>
            <a:fld id="{EB23DFB3-C2E5-41A3-94A9-52E8D807C2D8}" type="slidenum">
              <a:rPr lang="zh-TW" altLang="en-US" smtClean="0"/>
              <a:pPr>
                <a:defRPr/>
              </a:pPr>
              <a:t>48</a:t>
            </a:fld>
            <a:endParaRPr lang="en-US" altLang="zh-TW"/>
          </a:p>
        </p:txBody>
      </p:sp>
    </p:spTree>
    <p:extLst>
      <p:ext uri="{BB962C8B-B14F-4D97-AF65-F5344CB8AC3E}">
        <p14:creationId xmlns:p14="http://schemas.microsoft.com/office/powerpoint/2010/main" val="38271457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0" y="0"/>
            <a:ext cx="9144000" cy="6132513"/>
          </a:xfrm>
          <a:prstGeom prst="rect">
            <a:avLst/>
          </a:prstGeom>
        </p:spPr>
      </p:pic>
      <p:sp>
        <p:nvSpPr>
          <p:cNvPr id="7" name="投影片編號版面配置區 6"/>
          <p:cNvSpPr>
            <a:spLocks noGrp="1"/>
          </p:cNvSpPr>
          <p:nvPr>
            <p:ph type="sldNum" sz="quarter" idx="10"/>
          </p:nvPr>
        </p:nvSpPr>
        <p:spPr/>
        <p:txBody>
          <a:bodyPr/>
          <a:lstStyle/>
          <a:p>
            <a:pPr>
              <a:defRPr/>
            </a:pPr>
            <a:fld id="{EB23DFB3-C2E5-41A3-94A9-52E8D807C2D8}" type="slidenum">
              <a:rPr lang="zh-TW" altLang="en-US" smtClean="0"/>
              <a:pPr>
                <a:defRPr/>
              </a:pPr>
              <a:t>49</a:t>
            </a:fld>
            <a:endParaRPr lang="en-US" altLang="zh-TW"/>
          </a:p>
        </p:txBody>
      </p:sp>
    </p:spTree>
    <p:extLst>
      <p:ext uri="{BB962C8B-B14F-4D97-AF65-F5344CB8AC3E}">
        <p14:creationId xmlns:p14="http://schemas.microsoft.com/office/powerpoint/2010/main" val="3522954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TW" altLang="en-US" dirty="0" smtClean="0"/>
              <a:t>動態規劃與貪婪演算法之比較</a:t>
            </a:r>
          </a:p>
        </p:txBody>
      </p:sp>
      <p:sp>
        <p:nvSpPr>
          <p:cNvPr id="31748" name="Rectangle 3"/>
          <p:cNvSpPr>
            <a:spLocks noGrp="1" noChangeArrowheads="1"/>
          </p:cNvSpPr>
          <p:nvPr>
            <p:ph type="body" idx="1"/>
          </p:nvPr>
        </p:nvSpPr>
        <p:spPr>
          <a:xfrm>
            <a:off x="179512" y="1978496"/>
            <a:ext cx="8784976" cy="4114800"/>
          </a:xfrm>
        </p:spPr>
        <p:txBody>
          <a:bodyPr/>
          <a:lstStyle/>
          <a:p>
            <a:pPr eaLnBrk="1" hangingPunct="1">
              <a:lnSpc>
                <a:spcPct val="90000"/>
              </a:lnSpc>
            </a:pPr>
            <a:r>
              <a:rPr lang="zh-TW" altLang="en-US" dirty="0" smtClean="0">
                <a:sym typeface="Symbol" pitchFamily="18" charset="2"/>
              </a:rPr>
              <a:t>比較</a:t>
            </a:r>
            <a:r>
              <a:rPr lang="en-US" altLang="zh-TW" dirty="0" smtClean="0">
                <a:sym typeface="Symbol" pitchFamily="18" charset="2"/>
              </a:rPr>
              <a:t>:</a:t>
            </a:r>
          </a:p>
          <a:p>
            <a:pPr marL="0" indent="0" eaLnBrk="1" hangingPunct="1">
              <a:lnSpc>
                <a:spcPct val="90000"/>
              </a:lnSpc>
              <a:buNone/>
            </a:pPr>
            <a:r>
              <a:rPr lang="zh-TW" altLang="en-US" dirty="0">
                <a:solidFill>
                  <a:srgbClr val="0000CC"/>
                </a:solidFill>
                <a:sym typeface="Symbol" pitchFamily="18" charset="2"/>
              </a:rPr>
              <a:t>二者都是透過一系列的決策以</a:t>
            </a:r>
            <a:r>
              <a:rPr lang="zh-TW" altLang="en-US" dirty="0" smtClean="0">
                <a:solidFill>
                  <a:srgbClr val="0000CC"/>
                </a:solidFill>
                <a:sym typeface="Symbol" pitchFamily="18" charset="2"/>
              </a:rPr>
              <a:t>解決最佳化問題</a:t>
            </a:r>
            <a:r>
              <a:rPr lang="zh-TW" altLang="en-US" dirty="0">
                <a:sym typeface="Symbol" pitchFamily="18" charset="2"/>
              </a:rPr>
              <a:t>，但是有以下的不同點</a:t>
            </a:r>
            <a:r>
              <a:rPr lang="en-US" altLang="zh-TW" dirty="0">
                <a:sym typeface="Symbol" pitchFamily="18" charset="2"/>
              </a:rPr>
              <a:t>:</a:t>
            </a:r>
            <a:endParaRPr lang="en-US" altLang="zh-TW" dirty="0" smtClean="0">
              <a:sym typeface="Symbol" pitchFamily="18" charset="2"/>
            </a:endParaRPr>
          </a:p>
          <a:p>
            <a:pPr lvl="1" eaLnBrk="1" hangingPunct="1">
              <a:lnSpc>
                <a:spcPct val="90000"/>
              </a:lnSpc>
            </a:pPr>
            <a:r>
              <a:rPr lang="zh-TW" altLang="en-US" dirty="0" smtClean="0">
                <a:sym typeface="Symbol" pitchFamily="18" charset="2"/>
              </a:rPr>
              <a:t>在貪婪演算法中，任何決策都是</a:t>
            </a:r>
            <a:r>
              <a:rPr lang="zh-TW" altLang="en-US" dirty="0" smtClean="0">
                <a:solidFill>
                  <a:srgbClr val="0000CC"/>
                </a:solidFill>
                <a:sym typeface="Symbol" pitchFamily="18" charset="2"/>
              </a:rPr>
              <a:t>獨立</a:t>
            </a:r>
            <a:r>
              <a:rPr lang="en-US" altLang="zh-TW" dirty="0" smtClean="0">
                <a:solidFill>
                  <a:srgbClr val="0000CC"/>
                </a:solidFill>
                <a:sym typeface="Symbol" pitchFamily="18" charset="2"/>
              </a:rPr>
              <a:t>(independent)</a:t>
            </a:r>
            <a:r>
              <a:rPr lang="zh-TW" altLang="en-US" dirty="0" smtClean="0">
                <a:sym typeface="Symbol" pitchFamily="18" charset="2"/>
              </a:rPr>
              <a:t>的，都</a:t>
            </a:r>
            <a:r>
              <a:rPr lang="zh-TW" altLang="en-US" dirty="0" smtClean="0">
                <a:solidFill>
                  <a:srgbClr val="0000CC"/>
                </a:solidFill>
                <a:sym typeface="Symbol" pitchFamily="18" charset="2"/>
              </a:rPr>
              <a:t>只要考慮區域最佳解</a:t>
            </a:r>
            <a:r>
              <a:rPr lang="en-US" altLang="zh-TW" dirty="0" smtClean="0">
                <a:solidFill>
                  <a:srgbClr val="0000CC"/>
                </a:solidFill>
                <a:sym typeface="Symbol" pitchFamily="18" charset="2"/>
              </a:rPr>
              <a:t>(locally optimal)</a:t>
            </a:r>
            <a:r>
              <a:rPr lang="zh-TW" altLang="en-US" dirty="0" smtClean="0">
                <a:sym typeface="Symbol" pitchFamily="18" charset="2"/>
              </a:rPr>
              <a:t>。這些區域最佳解最後會加成為全域最佳解</a:t>
            </a:r>
            <a:r>
              <a:rPr lang="en-US" altLang="zh-TW" dirty="0" smtClean="0">
                <a:sym typeface="Symbol" pitchFamily="18" charset="2"/>
              </a:rPr>
              <a:t>(globally optimal solution)</a:t>
            </a:r>
            <a:r>
              <a:rPr lang="zh-TW" altLang="en-US" dirty="0" smtClean="0">
                <a:sym typeface="Symbol" pitchFamily="18" charset="2"/>
              </a:rPr>
              <a:t>。</a:t>
            </a:r>
            <a:endParaRPr lang="en-US" altLang="zh-TW" dirty="0" smtClean="0">
              <a:sym typeface="Symbol" pitchFamily="18" charset="2"/>
            </a:endParaRPr>
          </a:p>
          <a:p>
            <a:pPr lvl="1" eaLnBrk="1" hangingPunct="1">
              <a:lnSpc>
                <a:spcPct val="90000"/>
              </a:lnSpc>
            </a:pPr>
            <a:r>
              <a:rPr lang="zh-TW" altLang="en-US" dirty="0">
                <a:sym typeface="Symbol" pitchFamily="18" charset="2"/>
              </a:rPr>
              <a:t>在動態</a:t>
            </a:r>
            <a:r>
              <a:rPr lang="zh-TW" altLang="en-US" dirty="0" smtClean="0">
                <a:sym typeface="Symbol" pitchFamily="18" charset="2"/>
              </a:rPr>
              <a:t>規劃演算法</a:t>
            </a:r>
            <a:r>
              <a:rPr lang="zh-TW" altLang="en-US" dirty="0">
                <a:sym typeface="Symbol" pitchFamily="18" charset="2"/>
              </a:rPr>
              <a:t>中</a:t>
            </a:r>
            <a:r>
              <a:rPr lang="zh-TW" altLang="en-US" dirty="0" smtClean="0">
                <a:sym typeface="Symbol" pitchFamily="18" charset="2"/>
              </a:rPr>
              <a:t>，</a:t>
            </a:r>
            <a:r>
              <a:rPr lang="zh-TW" altLang="en-US" dirty="0">
                <a:solidFill>
                  <a:srgbClr val="0000CC"/>
                </a:solidFill>
                <a:sym typeface="Symbol" pitchFamily="18" charset="2"/>
              </a:rPr>
              <a:t>決策是相依</a:t>
            </a:r>
            <a:r>
              <a:rPr lang="zh-TW" altLang="en-US" dirty="0" smtClean="0">
                <a:solidFill>
                  <a:srgbClr val="0000CC"/>
                </a:solidFill>
                <a:sym typeface="Symbol" pitchFamily="18" charset="2"/>
              </a:rPr>
              <a:t>的</a:t>
            </a:r>
            <a:r>
              <a:rPr lang="en-US" altLang="zh-TW" dirty="0" smtClean="0">
                <a:solidFill>
                  <a:srgbClr val="0000CC"/>
                </a:solidFill>
                <a:sym typeface="Symbol" pitchFamily="18" charset="2"/>
              </a:rPr>
              <a:t>(dependent)</a:t>
            </a:r>
            <a:r>
              <a:rPr lang="zh-TW" altLang="en-US" dirty="0" smtClean="0">
                <a:sym typeface="Symbol" pitchFamily="18" charset="2"/>
              </a:rPr>
              <a:t>。每個決策必須考慮其他決策所產生的結果才能求得全</a:t>
            </a:r>
            <a:r>
              <a:rPr lang="zh-TW" altLang="en-US" dirty="0">
                <a:sym typeface="Symbol" pitchFamily="18" charset="2"/>
              </a:rPr>
              <a:t>域最佳解</a:t>
            </a:r>
            <a:r>
              <a:rPr lang="en-US" altLang="zh-TW" dirty="0">
                <a:sym typeface="Symbol" pitchFamily="18" charset="2"/>
              </a:rPr>
              <a:t>(globally optimal solution)</a:t>
            </a:r>
            <a:r>
              <a:rPr lang="zh-TW" altLang="en-US" dirty="0">
                <a:sym typeface="Symbol" pitchFamily="18" charset="2"/>
              </a:rPr>
              <a:t>。</a:t>
            </a:r>
            <a:endParaRPr lang="en-US" altLang="zh-TW" dirty="0">
              <a:sym typeface="Symbol" pitchFamily="18" charset="2"/>
            </a:endParaRPr>
          </a:p>
          <a:p>
            <a:pPr lvl="1" eaLnBrk="1" hangingPunct="1">
              <a:lnSpc>
                <a:spcPct val="90000"/>
              </a:lnSpc>
            </a:pPr>
            <a:endParaRPr lang="en-US" altLang="zh-TW" dirty="0" smtClean="0">
              <a:solidFill>
                <a:srgbClr val="0000CC"/>
              </a:solidFill>
            </a:endParaRPr>
          </a:p>
          <a:p>
            <a:pPr eaLnBrk="1" hangingPunct="1">
              <a:lnSpc>
                <a:spcPct val="90000"/>
              </a:lnSpc>
            </a:pPr>
            <a:endParaRPr lang="en-US" altLang="zh-TW" sz="3600" dirty="0" smtClean="0"/>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5</a:t>
            </a:fld>
            <a:endParaRPr lang="en-US" altLang="zh-TW"/>
          </a:p>
        </p:txBody>
      </p:sp>
    </p:spTree>
    <p:extLst>
      <p:ext uri="{BB962C8B-B14F-4D97-AF65-F5344CB8AC3E}">
        <p14:creationId xmlns:p14="http://schemas.microsoft.com/office/powerpoint/2010/main" val="233204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 calcmode="lin" valueType="num">
                                      <p:cBhvr additive="base">
                                        <p:cTn id="7" dur="500" fill="hold"/>
                                        <p:tgtEl>
                                          <p:spTgt spid="317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48">
                                            <p:txEl>
                                              <p:pRg st="1" end="1"/>
                                            </p:txEl>
                                          </p:spTgt>
                                        </p:tgtEl>
                                        <p:attrNameLst>
                                          <p:attrName>style.visibility</p:attrName>
                                        </p:attrNameLst>
                                      </p:cBhvr>
                                      <p:to>
                                        <p:strVal val="visible"/>
                                      </p:to>
                                    </p:set>
                                    <p:anim calcmode="lin" valueType="num">
                                      <p:cBhvr additive="base">
                                        <p:cTn id="13" dur="500" fill="hold"/>
                                        <p:tgtEl>
                                          <p:spTgt spid="317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48">
                                            <p:txEl>
                                              <p:pRg st="2" end="2"/>
                                            </p:txEl>
                                          </p:spTgt>
                                        </p:tgtEl>
                                        <p:attrNameLst>
                                          <p:attrName>style.visibility</p:attrName>
                                        </p:attrNameLst>
                                      </p:cBhvr>
                                      <p:to>
                                        <p:strVal val="visible"/>
                                      </p:to>
                                    </p:set>
                                    <p:anim calcmode="lin" valueType="num">
                                      <p:cBhvr additive="base">
                                        <p:cTn id="19" dur="500" fill="hold"/>
                                        <p:tgtEl>
                                          <p:spTgt spid="317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748">
                                            <p:txEl>
                                              <p:pRg st="3" end="3"/>
                                            </p:txEl>
                                          </p:spTgt>
                                        </p:tgtEl>
                                        <p:attrNameLst>
                                          <p:attrName>style.visibility</p:attrName>
                                        </p:attrNameLst>
                                      </p:cBhvr>
                                      <p:to>
                                        <p:strVal val="visible"/>
                                      </p:to>
                                    </p:set>
                                    <p:anim calcmode="lin" valueType="num">
                                      <p:cBhvr additive="base">
                                        <p:cTn id="25" dur="500" fill="hold"/>
                                        <p:tgtEl>
                                          <p:spTgt spid="3174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endParaRPr lang="zh-TW" altLang="en-US" smtClean="0"/>
          </a:p>
        </p:txBody>
      </p:sp>
      <p:sp>
        <p:nvSpPr>
          <p:cNvPr id="53252" name="Rectangle 3"/>
          <p:cNvSpPr>
            <a:spLocks noGrp="1" noChangeArrowheads="1"/>
          </p:cNvSpPr>
          <p:nvPr>
            <p:ph type="body" idx="1"/>
          </p:nvPr>
        </p:nvSpPr>
        <p:spPr>
          <a:xfrm>
            <a:off x="179388" y="2017713"/>
            <a:ext cx="8775700" cy="4364037"/>
          </a:xfrm>
        </p:spPr>
        <p:txBody>
          <a:bodyPr/>
          <a:lstStyle/>
          <a:p>
            <a:pPr algn="ctr" eaLnBrk="1" hangingPunct="1">
              <a:buFont typeface="Wingdings" pitchFamily="2" charset="2"/>
              <a:buNone/>
            </a:pPr>
            <a:endParaRPr lang="zh-TW" altLang="en-US" sz="7400" dirty="0" smtClean="0">
              <a:solidFill>
                <a:srgbClr val="0000CC"/>
              </a:solidFill>
              <a:latin typeface="Times New Roman" pitchFamily="18" charset="0"/>
            </a:endParaRPr>
          </a:p>
          <a:p>
            <a:pPr algn="ctr" eaLnBrk="1" hangingPunct="1">
              <a:buFont typeface="Wingdings" pitchFamily="2" charset="2"/>
              <a:buNone/>
            </a:pPr>
            <a:r>
              <a:rPr lang="en-US" altLang="zh-TW" sz="7400" i="1" smtClean="0">
                <a:solidFill>
                  <a:srgbClr val="0000CC"/>
                </a:solidFill>
                <a:latin typeface="Times New Roman" pitchFamily="18" charset="0"/>
              </a:rPr>
              <a:t>Q&amp;A</a:t>
            </a:r>
            <a:endParaRPr lang="en-US" altLang="zh-TW" sz="7400" i="1" dirty="0" smtClean="0">
              <a:solidFill>
                <a:srgbClr val="0000CC"/>
              </a:solidFill>
              <a:latin typeface="Times New Roman" pitchFamily="18" charset="0"/>
            </a:endParaRPr>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50</a:t>
            </a:fld>
            <a:endParaRPr lang="en-US" altLang="zh-TW"/>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3"/>
          <p:cNvSpPr>
            <a:spLocks noGrp="1"/>
          </p:cNvSpPr>
          <p:nvPr>
            <p:ph type="sldNum" sz="quarter" idx="10"/>
          </p:nvPr>
        </p:nvSpPr>
        <p:spPr>
          <a:noFill/>
        </p:spPr>
        <p:txBody>
          <a:bodyPr/>
          <a:lstStyle/>
          <a:p>
            <a:fld id="{5C30E835-5673-4AF6-A6AF-E9F598DC7676}" type="slidenum">
              <a:rPr lang="zh-TW" altLang="en-US" smtClean="0"/>
              <a:pPr/>
              <a:t>6</a:t>
            </a:fld>
            <a:endParaRPr lang="en-US" altLang="zh-TW" smtClean="0"/>
          </a:p>
        </p:txBody>
      </p:sp>
      <p:sp>
        <p:nvSpPr>
          <p:cNvPr id="13316" name="Rectangle 3"/>
          <p:cNvSpPr>
            <a:spLocks noGrp="1" noChangeArrowheads="1"/>
          </p:cNvSpPr>
          <p:nvPr>
            <p:ph type="body" idx="1"/>
          </p:nvPr>
        </p:nvSpPr>
        <p:spPr/>
        <p:txBody>
          <a:bodyPr/>
          <a:lstStyle/>
          <a:p>
            <a:pPr algn="just" eaLnBrk="1" hangingPunct="1"/>
            <a:r>
              <a:rPr lang="zh-TW" altLang="en-US" sz="2600" dirty="0"/>
              <a:t>例</a:t>
            </a:r>
            <a:r>
              <a:rPr lang="en-US" altLang="zh-TW" sz="2600" dirty="0"/>
              <a:t>:</a:t>
            </a:r>
            <a:r>
              <a:rPr lang="zh-TW" altLang="en-US" sz="2600" dirty="0"/>
              <a:t>找出從</a:t>
            </a:r>
            <a:r>
              <a:rPr lang="en-US" altLang="zh-TW" sz="2600" dirty="0"/>
              <a:t>v</a:t>
            </a:r>
            <a:r>
              <a:rPr lang="en-US" altLang="zh-TW" sz="2600" baseline="-30000" dirty="0"/>
              <a:t>0</a:t>
            </a:r>
            <a:r>
              <a:rPr lang="zh-TW" altLang="en-US" sz="2600" dirty="0"/>
              <a:t>到</a:t>
            </a:r>
            <a:r>
              <a:rPr lang="en-US" altLang="zh-TW" sz="2600" dirty="0"/>
              <a:t>v</a:t>
            </a:r>
            <a:r>
              <a:rPr lang="en-US" altLang="zh-TW" sz="2600" baseline="-30000" dirty="0"/>
              <a:t>3</a:t>
            </a:r>
            <a:r>
              <a:rPr lang="zh-TW" altLang="en-US" sz="2600" dirty="0"/>
              <a:t>的最短路徑</a:t>
            </a:r>
            <a:r>
              <a:rPr lang="en-US" altLang="zh-TW" sz="2600" dirty="0"/>
              <a:t>(</a:t>
            </a:r>
            <a:r>
              <a:rPr lang="en-US" altLang="zh-TW" sz="2800" dirty="0"/>
              <a:t>shortest path</a:t>
            </a:r>
            <a:r>
              <a:rPr lang="en-US" altLang="zh-TW" sz="2600" dirty="0"/>
              <a:t>)</a:t>
            </a:r>
            <a:r>
              <a:rPr lang="zh-TW" altLang="en-US" sz="2600" dirty="0"/>
              <a:t>。</a:t>
            </a:r>
            <a:endParaRPr lang="en-US" altLang="zh-TW" sz="2600" dirty="0"/>
          </a:p>
          <a:p>
            <a:pPr lvl="1" algn="just" eaLnBrk="1" hangingPunct="1"/>
            <a:r>
              <a:rPr lang="zh-TW" altLang="en-US" sz="2200" dirty="0"/>
              <a:t>貪婪演算法可以解決此問題。</a:t>
            </a:r>
            <a:endParaRPr lang="en-US" altLang="zh-TW" sz="2200" dirty="0"/>
          </a:p>
          <a:p>
            <a:pPr lvl="1" algn="just" eaLnBrk="1" hangingPunct="1"/>
            <a:r>
              <a:rPr lang="zh-TW" altLang="en-US" sz="2400" dirty="0"/>
              <a:t>最短路徑</a:t>
            </a:r>
            <a:r>
              <a:rPr lang="en-US" altLang="zh-TW" sz="2200" dirty="0"/>
              <a:t>:  1 + 2 + 4 = 7</a:t>
            </a:r>
          </a:p>
          <a:p>
            <a:pPr algn="just" eaLnBrk="1" hangingPunct="1"/>
            <a:endParaRPr lang="en-US" altLang="zh-TW" sz="2600" dirty="0" smtClean="0"/>
          </a:p>
          <a:p>
            <a:pPr eaLnBrk="1" hangingPunct="1"/>
            <a:endParaRPr lang="zh-TW" altLang="en-US" sz="2600" dirty="0" smtClean="0"/>
          </a:p>
        </p:txBody>
      </p:sp>
      <p:sp>
        <p:nvSpPr>
          <p:cNvPr id="13317" name="Rectangle 5"/>
          <p:cNvSpPr>
            <a:spLocks noChangeArrowheads="1"/>
          </p:cNvSpPr>
          <p:nvPr/>
        </p:nvSpPr>
        <p:spPr bwMode="auto">
          <a:xfrm>
            <a:off x="1938338" y="2490788"/>
            <a:ext cx="9144000" cy="0"/>
          </a:xfrm>
          <a:prstGeom prst="rect">
            <a:avLst/>
          </a:prstGeom>
          <a:noFill/>
          <a:ln w="9525">
            <a:noFill/>
            <a:miter lim="800000"/>
            <a:headEnd/>
            <a:tailEnd/>
          </a:ln>
        </p:spPr>
        <p:txBody>
          <a:bodyPr>
            <a:spAutoFit/>
          </a:bodyPr>
          <a:lstStyle/>
          <a:p>
            <a:endParaRPr lang="zh-TW" altLang="en-US"/>
          </a:p>
        </p:txBody>
      </p:sp>
      <p:pic>
        <p:nvPicPr>
          <p:cNvPr id="13318" name="Picture 4"/>
          <p:cNvPicPr>
            <a:picLocks noChangeAspect="1" noChangeArrowheads="1"/>
          </p:cNvPicPr>
          <p:nvPr/>
        </p:nvPicPr>
        <p:blipFill>
          <a:blip r:embed="rId2" cstate="print"/>
          <a:srcRect/>
          <a:stretch>
            <a:fillRect/>
          </a:stretch>
        </p:blipFill>
        <p:spPr bwMode="auto">
          <a:xfrm>
            <a:off x="1371600" y="3657600"/>
            <a:ext cx="6934200" cy="2470150"/>
          </a:xfrm>
          <a:prstGeom prst="rect">
            <a:avLst/>
          </a:prstGeom>
          <a:noFill/>
          <a:ln w="9525">
            <a:noFill/>
            <a:miter lim="800000"/>
            <a:headEnd/>
            <a:tailEnd/>
          </a:ln>
        </p:spPr>
      </p:pic>
      <p:sp>
        <p:nvSpPr>
          <p:cNvPr id="2" name="標題 1"/>
          <p:cNvSpPr>
            <a:spLocks noGrp="1"/>
          </p:cNvSpPr>
          <p:nvPr>
            <p:ph type="title"/>
          </p:nvPr>
        </p:nvSpPr>
        <p:spPr/>
        <p:txBody>
          <a:bodyPr/>
          <a:lstStyle/>
          <a:p>
            <a:endParaRPr lang="zh-TW" altLang="en-US"/>
          </a:p>
        </p:txBody>
      </p:sp>
      <p:sp>
        <p:nvSpPr>
          <p:cNvPr id="9" name="Rectangle 1026"/>
          <p:cNvSpPr txBox="1">
            <a:spLocks noChangeArrowheads="1"/>
          </p:cNvSpPr>
          <p:nvPr/>
        </p:nvSpPr>
        <p:spPr bwMode="auto">
          <a:xfrm>
            <a:off x="1371600" y="548680"/>
            <a:ext cx="496855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fontAlgn="base">
              <a:spcBef>
                <a:spcPct val="0"/>
              </a:spcBef>
              <a:spcAft>
                <a:spcPct val="0"/>
              </a:spcAft>
              <a:defRPr kumimoji="1" sz="4400">
                <a:solidFill>
                  <a:schemeClr val="tx2"/>
                </a:solidFill>
                <a:latin typeface="Tahoma" pitchFamily="34" charset="0"/>
                <a:ea typeface="新細明體" pitchFamily="18" charset="-120"/>
              </a:defRPr>
            </a:lvl6pPr>
            <a:lvl7pPr marL="914400" algn="l" rtl="0" fontAlgn="base">
              <a:spcBef>
                <a:spcPct val="0"/>
              </a:spcBef>
              <a:spcAft>
                <a:spcPct val="0"/>
              </a:spcAft>
              <a:defRPr kumimoji="1" sz="4400">
                <a:solidFill>
                  <a:schemeClr val="tx2"/>
                </a:solidFill>
                <a:latin typeface="Tahoma" pitchFamily="34" charset="0"/>
                <a:ea typeface="新細明體" pitchFamily="18" charset="-120"/>
              </a:defRPr>
            </a:lvl7pPr>
            <a:lvl8pPr marL="1371600" algn="l" rtl="0" fontAlgn="base">
              <a:spcBef>
                <a:spcPct val="0"/>
              </a:spcBef>
              <a:spcAft>
                <a:spcPct val="0"/>
              </a:spcAft>
              <a:defRPr kumimoji="1" sz="4400">
                <a:solidFill>
                  <a:schemeClr val="tx2"/>
                </a:solidFill>
                <a:latin typeface="Tahoma" pitchFamily="34" charset="0"/>
                <a:ea typeface="新細明體" pitchFamily="18" charset="-120"/>
              </a:defRPr>
            </a:lvl8pPr>
            <a:lvl9pPr marL="1828800" algn="l" rtl="0" fontAlgn="base">
              <a:spcBef>
                <a:spcPct val="0"/>
              </a:spcBef>
              <a:spcAft>
                <a:spcPct val="0"/>
              </a:spcAft>
              <a:defRPr kumimoji="1" sz="4400">
                <a:solidFill>
                  <a:schemeClr val="tx2"/>
                </a:solidFill>
                <a:latin typeface="Tahoma" pitchFamily="34" charset="0"/>
                <a:ea typeface="新細明體" pitchFamily="18" charset="-120"/>
              </a:defRPr>
            </a:lvl9pPr>
          </a:lstStyle>
          <a:p>
            <a:pPr eaLnBrk="1" hangingPunct="1"/>
            <a:r>
              <a:rPr lang="zh-TW" altLang="en-US" kern="0" smtClean="0"/>
              <a:t>有些問題可以使用貪婪演算法解決</a:t>
            </a:r>
            <a:endParaRPr lang="zh-TW" altLang="en-US" kern="0" dirty="0" smtClean="0"/>
          </a:p>
        </p:txBody>
      </p:sp>
    </p:spTree>
    <p:extLst>
      <p:ext uri="{BB962C8B-B14F-4D97-AF65-F5344CB8AC3E}">
        <p14:creationId xmlns:p14="http://schemas.microsoft.com/office/powerpoint/2010/main" val="3027940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3"/>
          <p:cNvSpPr>
            <a:spLocks noGrp="1"/>
          </p:cNvSpPr>
          <p:nvPr>
            <p:ph type="sldNum" sz="quarter" idx="10"/>
          </p:nvPr>
        </p:nvSpPr>
        <p:spPr>
          <a:noFill/>
        </p:spPr>
        <p:txBody>
          <a:bodyPr/>
          <a:lstStyle/>
          <a:p>
            <a:fld id="{BC3D7A2A-61BD-43D1-9B8D-437DA6B0DB94}" type="slidenum">
              <a:rPr lang="zh-TW" altLang="en-US" smtClean="0"/>
              <a:pPr/>
              <a:t>7</a:t>
            </a:fld>
            <a:endParaRPr lang="en-US" altLang="zh-TW" smtClean="0"/>
          </a:p>
        </p:txBody>
      </p:sp>
      <p:sp>
        <p:nvSpPr>
          <p:cNvPr id="14339" name="Rectangle 1026"/>
          <p:cNvSpPr>
            <a:spLocks noGrp="1" noChangeArrowheads="1"/>
          </p:cNvSpPr>
          <p:nvPr>
            <p:ph type="title"/>
          </p:nvPr>
        </p:nvSpPr>
        <p:spPr>
          <a:xfrm>
            <a:off x="1331640" y="597626"/>
            <a:ext cx="4968552" cy="1143000"/>
          </a:xfrm>
        </p:spPr>
        <p:txBody>
          <a:bodyPr/>
          <a:lstStyle/>
          <a:p>
            <a:pPr eaLnBrk="1" hangingPunct="1"/>
            <a:r>
              <a:rPr lang="zh-TW" altLang="en-US" dirty="0" smtClean="0"/>
              <a:t>有些問題不能使用貪婪演算法解決</a:t>
            </a:r>
          </a:p>
        </p:txBody>
      </p:sp>
      <p:sp>
        <p:nvSpPr>
          <p:cNvPr id="14340" name="Rectangle 1027"/>
          <p:cNvSpPr>
            <a:spLocks noGrp="1" noChangeArrowheads="1"/>
          </p:cNvSpPr>
          <p:nvPr>
            <p:ph type="body" idx="1"/>
          </p:nvPr>
        </p:nvSpPr>
        <p:spPr>
          <a:xfrm>
            <a:off x="0" y="1981200"/>
            <a:ext cx="8955088" cy="4876800"/>
          </a:xfrm>
        </p:spPr>
        <p:txBody>
          <a:bodyPr/>
          <a:lstStyle/>
          <a:p>
            <a:pPr algn="just" eaLnBrk="1" hangingPunct="1">
              <a:lnSpc>
                <a:spcPct val="90000"/>
              </a:lnSpc>
            </a:pPr>
            <a:r>
              <a:rPr lang="zh-TW" altLang="en-US" sz="2600" dirty="0"/>
              <a:t>例：從</a:t>
            </a:r>
            <a:r>
              <a:rPr lang="zh-TW" altLang="en-US" sz="2600" dirty="0">
                <a:solidFill>
                  <a:srgbClr val="FF0000"/>
                </a:solidFill>
              </a:rPr>
              <a:t>多階圖</a:t>
            </a:r>
            <a:r>
              <a:rPr lang="en-US" altLang="zh-TW" sz="2600" dirty="0">
                <a:solidFill>
                  <a:srgbClr val="FF0000"/>
                </a:solidFill>
              </a:rPr>
              <a:t>(</a:t>
            </a:r>
            <a:r>
              <a:rPr lang="en-US" altLang="zh-TW" sz="2600" dirty="0">
                <a:solidFill>
                  <a:schemeClr val="hlink"/>
                </a:solidFill>
              </a:rPr>
              <a:t>multi-stage graph)</a:t>
            </a:r>
            <a:r>
              <a:rPr lang="zh-TW" altLang="en-US" sz="2600" dirty="0"/>
              <a:t>中找出</a:t>
            </a:r>
            <a:r>
              <a:rPr lang="en-US" altLang="zh-TW" sz="2600" dirty="0"/>
              <a:t>v</a:t>
            </a:r>
            <a:r>
              <a:rPr lang="en-US" altLang="zh-TW" sz="2600" baseline="-30000" dirty="0"/>
              <a:t>0</a:t>
            </a:r>
            <a:r>
              <a:rPr lang="zh-TW" altLang="en-US" sz="2600" dirty="0"/>
              <a:t>到</a:t>
            </a:r>
            <a:r>
              <a:rPr lang="en-US" altLang="zh-TW" sz="2600" dirty="0"/>
              <a:t>v</a:t>
            </a:r>
            <a:r>
              <a:rPr lang="en-US" altLang="zh-TW" sz="2600" baseline="-30000" dirty="0"/>
              <a:t>3</a:t>
            </a:r>
            <a:r>
              <a:rPr lang="zh-TW" altLang="en-US" sz="2600" dirty="0"/>
              <a:t>的最短路徑。</a:t>
            </a:r>
            <a:endParaRPr lang="en-US" altLang="zh-TW" sz="2600" dirty="0"/>
          </a:p>
          <a:p>
            <a:pPr algn="just" eaLnBrk="1" hangingPunct="1">
              <a:lnSpc>
                <a:spcPct val="90000"/>
              </a:lnSpc>
            </a:pPr>
            <a:endParaRPr lang="en-US" altLang="zh-TW" sz="2600" dirty="0" smtClean="0"/>
          </a:p>
          <a:p>
            <a:pPr algn="just" eaLnBrk="1" hangingPunct="1">
              <a:lnSpc>
                <a:spcPct val="90000"/>
              </a:lnSpc>
            </a:pPr>
            <a:endParaRPr lang="en-US" altLang="zh-TW" sz="2600" dirty="0" smtClean="0"/>
          </a:p>
          <a:p>
            <a:pPr algn="just" eaLnBrk="1" hangingPunct="1">
              <a:lnSpc>
                <a:spcPct val="90000"/>
              </a:lnSpc>
            </a:pPr>
            <a:endParaRPr lang="en-US" altLang="zh-TW" sz="2800" dirty="0" smtClean="0"/>
          </a:p>
          <a:p>
            <a:pPr algn="just" eaLnBrk="1" hangingPunct="1">
              <a:lnSpc>
                <a:spcPct val="90000"/>
              </a:lnSpc>
            </a:pPr>
            <a:endParaRPr lang="en-US" altLang="zh-TW" sz="2800" dirty="0" smtClean="0"/>
          </a:p>
          <a:p>
            <a:pPr algn="just" eaLnBrk="1" hangingPunct="1">
              <a:lnSpc>
                <a:spcPct val="90000"/>
              </a:lnSpc>
            </a:pPr>
            <a:endParaRPr lang="en-US" altLang="zh-TW" sz="2800" dirty="0" smtClean="0"/>
          </a:p>
          <a:p>
            <a:pPr algn="just" eaLnBrk="1" hangingPunct="1">
              <a:lnSpc>
                <a:spcPct val="90000"/>
              </a:lnSpc>
            </a:pPr>
            <a:r>
              <a:rPr lang="zh-TW" altLang="en-US" sz="2600" dirty="0" smtClean="0"/>
              <a:t>貪婪演算法</a:t>
            </a:r>
            <a:r>
              <a:rPr lang="en-US" altLang="zh-TW" sz="2600" dirty="0"/>
              <a:t>: v</a:t>
            </a:r>
            <a:r>
              <a:rPr lang="en-US" altLang="zh-TW" sz="2600" baseline="-30000" dirty="0"/>
              <a:t>0</a:t>
            </a:r>
            <a:r>
              <a:rPr lang="en-US" altLang="zh-TW" sz="2600" dirty="0"/>
              <a:t>v</a:t>
            </a:r>
            <a:r>
              <a:rPr lang="en-US" altLang="zh-TW" sz="2600" baseline="-30000" dirty="0"/>
              <a:t>1,2</a:t>
            </a:r>
            <a:r>
              <a:rPr lang="en-US" altLang="zh-TW" sz="2600" dirty="0"/>
              <a:t>v</a:t>
            </a:r>
            <a:r>
              <a:rPr lang="en-US" altLang="zh-TW" sz="2600" baseline="-30000" dirty="0"/>
              <a:t>2,1</a:t>
            </a:r>
            <a:r>
              <a:rPr lang="en-US" altLang="zh-TW" sz="2600" dirty="0"/>
              <a:t>v</a:t>
            </a:r>
            <a:r>
              <a:rPr lang="en-US" altLang="zh-TW" sz="2600" baseline="-30000" dirty="0"/>
              <a:t>3</a:t>
            </a:r>
            <a:r>
              <a:rPr lang="en-US" altLang="zh-TW" sz="2600" dirty="0"/>
              <a:t> = 23</a:t>
            </a:r>
          </a:p>
          <a:p>
            <a:pPr algn="just" eaLnBrk="1" hangingPunct="1">
              <a:lnSpc>
                <a:spcPct val="90000"/>
              </a:lnSpc>
            </a:pPr>
            <a:r>
              <a:rPr lang="zh-TW" altLang="en-US" sz="2600" dirty="0"/>
              <a:t>最佳解</a:t>
            </a:r>
            <a:r>
              <a:rPr lang="en-US" altLang="zh-TW" sz="2600" dirty="0"/>
              <a:t>: v</a:t>
            </a:r>
            <a:r>
              <a:rPr lang="en-US" altLang="zh-TW" sz="2600" baseline="-30000" dirty="0"/>
              <a:t>0</a:t>
            </a:r>
            <a:r>
              <a:rPr lang="en-US" altLang="zh-TW" sz="2600" dirty="0"/>
              <a:t>v</a:t>
            </a:r>
            <a:r>
              <a:rPr lang="en-US" altLang="zh-TW" sz="2600" baseline="-30000" dirty="0"/>
              <a:t>1,1</a:t>
            </a:r>
            <a:r>
              <a:rPr lang="en-US" altLang="zh-TW" sz="2600" dirty="0"/>
              <a:t>v</a:t>
            </a:r>
            <a:r>
              <a:rPr lang="en-US" altLang="zh-TW" sz="2600" baseline="-30000" dirty="0"/>
              <a:t>2,2</a:t>
            </a:r>
            <a:r>
              <a:rPr lang="en-US" altLang="zh-TW" sz="2600" dirty="0"/>
              <a:t>v</a:t>
            </a:r>
            <a:r>
              <a:rPr lang="en-US" altLang="zh-TW" sz="2600" baseline="-30000" dirty="0"/>
              <a:t>3</a:t>
            </a:r>
            <a:r>
              <a:rPr lang="en-US" altLang="zh-TW" sz="2600" dirty="0"/>
              <a:t> = 7</a:t>
            </a:r>
          </a:p>
          <a:p>
            <a:pPr algn="just" eaLnBrk="1" hangingPunct="1">
              <a:lnSpc>
                <a:spcPct val="90000"/>
              </a:lnSpc>
            </a:pPr>
            <a:r>
              <a:rPr lang="zh-TW" altLang="en-US" sz="2600" dirty="0" smtClean="0"/>
              <a:t>貪婪演算法</a:t>
            </a:r>
            <a:r>
              <a:rPr lang="zh-TW" altLang="en-US" sz="2600" dirty="0"/>
              <a:t>無法</a:t>
            </a:r>
            <a:r>
              <a:rPr lang="zh-TW" altLang="en-US" sz="2600" dirty="0" smtClean="0"/>
              <a:t>解決此問題</a:t>
            </a:r>
            <a:r>
              <a:rPr lang="zh-TW" altLang="en-US" sz="2600" dirty="0"/>
              <a:t>。</a:t>
            </a:r>
            <a:endParaRPr lang="en-US" altLang="zh-TW" sz="2600" dirty="0"/>
          </a:p>
          <a:p>
            <a:pPr algn="just" eaLnBrk="1" hangingPunct="1">
              <a:lnSpc>
                <a:spcPct val="90000"/>
              </a:lnSpc>
            </a:pPr>
            <a:r>
              <a:rPr lang="zh-TW" altLang="en-US" sz="2600" dirty="0" smtClean="0"/>
              <a:t>這是因為不同</a:t>
            </a:r>
            <a:r>
              <a:rPr lang="zh-TW" altLang="en-US" sz="2600" dirty="0" smtClean="0">
                <a:solidFill>
                  <a:srgbClr val="FF0000"/>
                </a:solidFill>
              </a:rPr>
              <a:t>階</a:t>
            </a:r>
            <a:r>
              <a:rPr lang="en-US" altLang="zh-TW" sz="2600" dirty="0">
                <a:solidFill>
                  <a:srgbClr val="FF0000"/>
                </a:solidFill>
              </a:rPr>
              <a:t>(stage)</a:t>
            </a:r>
            <a:r>
              <a:rPr lang="zh-TW" altLang="en-US" sz="2600" dirty="0" smtClean="0"/>
              <a:t>的決策會影響到其他</a:t>
            </a:r>
            <a:r>
              <a:rPr lang="zh-TW" altLang="en-US" sz="2600" dirty="0"/>
              <a:t>階的決策。</a:t>
            </a:r>
            <a:endParaRPr lang="en-US" altLang="zh-TW" sz="2600" dirty="0" smtClean="0"/>
          </a:p>
        </p:txBody>
      </p:sp>
      <p:sp>
        <p:nvSpPr>
          <p:cNvPr id="14341" name="Rectangle 1029"/>
          <p:cNvSpPr>
            <a:spLocks noChangeArrowheads="1"/>
          </p:cNvSpPr>
          <p:nvPr/>
        </p:nvSpPr>
        <p:spPr bwMode="auto">
          <a:xfrm>
            <a:off x="1938338" y="2271713"/>
            <a:ext cx="9144000" cy="0"/>
          </a:xfrm>
          <a:prstGeom prst="rect">
            <a:avLst/>
          </a:prstGeom>
          <a:noFill/>
          <a:ln w="9525">
            <a:noFill/>
            <a:miter lim="800000"/>
            <a:headEnd/>
            <a:tailEnd/>
          </a:ln>
        </p:spPr>
        <p:txBody>
          <a:bodyPr>
            <a:spAutoFit/>
          </a:bodyPr>
          <a:lstStyle/>
          <a:p>
            <a:endParaRPr lang="zh-TW" altLang="en-US"/>
          </a:p>
        </p:txBody>
      </p:sp>
      <p:pic>
        <p:nvPicPr>
          <p:cNvPr id="14342" name="Picture 1028"/>
          <p:cNvPicPr>
            <a:picLocks noChangeAspect="1" noChangeArrowheads="1"/>
          </p:cNvPicPr>
          <p:nvPr/>
        </p:nvPicPr>
        <p:blipFill>
          <a:blip r:embed="rId2" cstate="print"/>
          <a:srcRect/>
          <a:stretch>
            <a:fillRect/>
          </a:stretch>
        </p:blipFill>
        <p:spPr bwMode="auto">
          <a:xfrm>
            <a:off x="2279104" y="2492896"/>
            <a:ext cx="5029200" cy="2209800"/>
          </a:xfrm>
          <a:prstGeom prst="rect">
            <a:avLst/>
          </a:prstGeom>
          <a:noFill/>
          <a:ln w="9525">
            <a:noFill/>
            <a:miter lim="800000"/>
            <a:headEnd/>
            <a:tailEnd/>
          </a:ln>
        </p:spPr>
      </p:pic>
    </p:spTree>
    <p:extLst>
      <p:ext uri="{BB962C8B-B14F-4D97-AF65-F5344CB8AC3E}">
        <p14:creationId xmlns:p14="http://schemas.microsoft.com/office/powerpoint/2010/main" val="3085880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42988" y="214313"/>
            <a:ext cx="8101012" cy="1462087"/>
          </a:xfrm>
        </p:spPr>
        <p:txBody>
          <a:bodyPr/>
          <a:lstStyle/>
          <a:p>
            <a:pPr eaLnBrk="1" hangingPunct="1"/>
            <a:r>
              <a:rPr lang="zh-TW" altLang="en-US" dirty="0"/>
              <a:t>使用動態</a:t>
            </a:r>
            <a:r>
              <a:rPr lang="zh-TW" altLang="en-US" dirty="0" smtClean="0"/>
              <a:t>規劃解題策略的演算法</a:t>
            </a:r>
            <a:endParaRPr lang="en-US" altLang="zh-TW" dirty="0" smtClean="0"/>
          </a:p>
        </p:txBody>
      </p:sp>
      <p:sp>
        <p:nvSpPr>
          <p:cNvPr id="3076" name="Rectangle 3"/>
          <p:cNvSpPr>
            <a:spLocks noGrp="1" noChangeArrowheads="1"/>
          </p:cNvSpPr>
          <p:nvPr>
            <p:ph idx="1"/>
          </p:nvPr>
        </p:nvSpPr>
        <p:spPr>
          <a:xfrm>
            <a:off x="457200" y="2071688"/>
            <a:ext cx="8229600" cy="5389562"/>
          </a:xfrm>
        </p:spPr>
        <p:txBody>
          <a:bodyPr/>
          <a:lstStyle/>
          <a:p>
            <a:pPr eaLnBrk="1" hangingPunct="1"/>
            <a:r>
              <a:rPr lang="zh-TW" altLang="en-US" sz="2400" dirty="0"/>
              <a:t>最長共同子序列演算法</a:t>
            </a:r>
            <a:endParaRPr lang="en-US" altLang="zh-TW" sz="2400" dirty="0"/>
          </a:p>
          <a:p>
            <a:pPr eaLnBrk="1" hangingPunct="1"/>
            <a:r>
              <a:rPr lang="zh-TW" altLang="en-US" sz="2400" dirty="0"/>
              <a:t>最大連續子序列和動態規劃演算法</a:t>
            </a:r>
            <a:endParaRPr lang="en-US" altLang="zh-TW" sz="2400" dirty="0"/>
          </a:p>
          <a:p>
            <a:pPr eaLnBrk="1" hangingPunct="1"/>
            <a:r>
              <a:rPr lang="zh-TW" altLang="zh-TW" sz="2400" dirty="0" smtClean="0"/>
              <a:t>最小</a:t>
            </a:r>
            <a:r>
              <a:rPr lang="zh-TW" altLang="zh-TW" sz="2400" dirty="0"/>
              <a:t>編輯成本</a:t>
            </a:r>
            <a:r>
              <a:rPr lang="zh-TW" altLang="en-US" sz="2400" b="1" dirty="0"/>
              <a:t>演算法</a:t>
            </a:r>
          </a:p>
          <a:p>
            <a:pPr eaLnBrk="1" hangingPunct="1"/>
            <a:r>
              <a:rPr lang="en-US" altLang="zh-TW" sz="2400" dirty="0" smtClean="0"/>
              <a:t>0/1 </a:t>
            </a:r>
            <a:r>
              <a:rPr lang="zh-TW" altLang="en-US" sz="2400" dirty="0"/>
              <a:t>背包動態規劃演算法</a:t>
            </a:r>
            <a:endParaRPr lang="en-US" altLang="zh-TW" sz="2400" dirty="0"/>
          </a:p>
          <a:p>
            <a:pPr eaLnBrk="1" hangingPunct="1"/>
            <a:r>
              <a:rPr lang="zh-TW" altLang="en-US" sz="2400" dirty="0"/>
              <a:t>子集合加總動態規劃</a:t>
            </a:r>
            <a:r>
              <a:rPr lang="zh-TW" altLang="en-US" sz="2400" dirty="0" smtClean="0"/>
              <a:t>演算法</a:t>
            </a:r>
            <a:endParaRPr lang="en-US" altLang="zh-TW" sz="2400" dirty="0" smtClean="0"/>
          </a:p>
          <a:p>
            <a:pPr eaLnBrk="1" hangingPunct="1"/>
            <a:r>
              <a:rPr lang="zh-TW" altLang="en-US" sz="2400" dirty="0" smtClean="0"/>
              <a:t>矩陣</a:t>
            </a:r>
            <a:r>
              <a:rPr lang="zh-TW" altLang="en-US" sz="2400" dirty="0"/>
              <a:t>鏈乘積演算法</a:t>
            </a:r>
            <a:endParaRPr lang="en-US" altLang="zh-TW" sz="2400" dirty="0"/>
          </a:p>
          <a:p>
            <a:pPr eaLnBrk="1" hangingPunct="1"/>
            <a:endParaRPr lang="en-US" altLang="zh-TW" sz="2400" dirty="0"/>
          </a:p>
          <a:p>
            <a:pPr eaLnBrk="1" hangingPunct="1"/>
            <a:endParaRPr lang="en-US" altLang="zh-TW" sz="2400" dirty="0" smtClean="0"/>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8</a:t>
            </a:fld>
            <a:endParaRPr lang="en-US" altLang="zh-TW"/>
          </a:p>
        </p:txBody>
      </p:sp>
    </p:spTree>
    <p:extLst>
      <p:ext uri="{BB962C8B-B14F-4D97-AF65-F5344CB8AC3E}">
        <p14:creationId xmlns:p14="http://schemas.microsoft.com/office/powerpoint/2010/main" val="398462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6">
                                            <p:txEl>
                                              <p:pRg st="2" end="2"/>
                                            </p:txEl>
                                          </p:spTgt>
                                        </p:tgtEl>
                                        <p:attrNameLst>
                                          <p:attrName>style.visibility</p:attrName>
                                        </p:attrNameLst>
                                      </p:cBhvr>
                                      <p:to>
                                        <p:strVal val="visible"/>
                                      </p:to>
                                    </p:set>
                                    <p:anim calcmode="lin" valueType="num">
                                      <p:cBhvr additive="base">
                                        <p:cTn id="19"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6">
                                            <p:txEl>
                                              <p:pRg st="3" end="3"/>
                                            </p:txEl>
                                          </p:spTgt>
                                        </p:tgtEl>
                                        <p:attrNameLst>
                                          <p:attrName>style.visibility</p:attrName>
                                        </p:attrNameLst>
                                      </p:cBhvr>
                                      <p:to>
                                        <p:strVal val="visible"/>
                                      </p:to>
                                    </p:set>
                                    <p:anim calcmode="lin" valueType="num">
                                      <p:cBhvr additive="base">
                                        <p:cTn id="25"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6">
                                            <p:txEl>
                                              <p:pRg st="4" end="4"/>
                                            </p:txEl>
                                          </p:spTgt>
                                        </p:tgtEl>
                                        <p:attrNameLst>
                                          <p:attrName>style.visibility</p:attrName>
                                        </p:attrNameLst>
                                      </p:cBhvr>
                                      <p:to>
                                        <p:strVal val="visible"/>
                                      </p:to>
                                    </p:set>
                                    <p:anim calcmode="lin" valueType="num">
                                      <p:cBhvr additive="base">
                                        <p:cTn id="31"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6">
                                            <p:txEl>
                                              <p:pRg st="5" end="5"/>
                                            </p:txEl>
                                          </p:spTgt>
                                        </p:tgtEl>
                                        <p:attrNameLst>
                                          <p:attrName>style.visibility</p:attrName>
                                        </p:attrNameLst>
                                      </p:cBhvr>
                                      <p:to>
                                        <p:strVal val="visible"/>
                                      </p:to>
                                    </p:set>
                                    <p:anim calcmode="lin" valueType="num">
                                      <p:cBhvr additive="base">
                                        <p:cTn id="37" dur="500" fill="hold"/>
                                        <p:tgtEl>
                                          <p:spTgt spid="307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p:txBody>
          <a:bodyPr/>
          <a:lstStyle/>
          <a:p>
            <a:endParaRPr lang="zh-TW" altLang="en-US" smtClean="0"/>
          </a:p>
        </p:txBody>
      </p:sp>
      <p:sp>
        <p:nvSpPr>
          <p:cNvPr id="4099" name="內容版面配置區 2"/>
          <p:cNvSpPr>
            <a:spLocks noGrp="1"/>
          </p:cNvSpPr>
          <p:nvPr>
            <p:ph idx="1"/>
          </p:nvPr>
        </p:nvSpPr>
        <p:spPr>
          <a:xfrm>
            <a:off x="971600" y="2636911"/>
            <a:ext cx="7983488" cy="3495601"/>
          </a:xfrm>
        </p:spPr>
        <p:txBody>
          <a:bodyPr/>
          <a:lstStyle/>
          <a:p>
            <a:pPr marL="0" indent="0">
              <a:buNone/>
            </a:pPr>
            <a:r>
              <a:rPr lang="en-US" altLang="zh-TW" sz="4400" b="1" dirty="0" smtClean="0"/>
              <a:t>  </a:t>
            </a:r>
            <a:r>
              <a:rPr lang="en-US" altLang="zh-TW" sz="4400" b="1" dirty="0"/>
              <a:t/>
            </a:r>
            <a:br>
              <a:rPr lang="en-US" altLang="zh-TW" sz="4400" b="1" dirty="0"/>
            </a:br>
            <a:r>
              <a:rPr lang="zh-TW" altLang="en-US" sz="4400" b="1" dirty="0"/>
              <a:t>最長共同子序列</a:t>
            </a:r>
            <a:r>
              <a:rPr lang="zh-TW" altLang="en-US" sz="4400" b="1" dirty="0" smtClean="0"/>
              <a:t>演算法</a:t>
            </a:r>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9</a:t>
            </a:fld>
            <a:endParaRPr lang="en-US" altLang="zh-TW"/>
          </a:p>
        </p:txBody>
      </p:sp>
    </p:spTree>
    <p:extLst>
      <p:ext uri="{BB962C8B-B14F-4D97-AF65-F5344CB8AC3E}">
        <p14:creationId xmlns:p14="http://schemas.microsoft.com/office/powerpoint/2010/main" val="5421380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7|1.4|0.8|0.6|0.7|1.1"/>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13109</TotalTime>
  <Words>3687</Words>
  <Application>Microsoft Office PowerPoint</Application>
  <PresentationFormat>如螢幕大小 (4:3)</PresentationFormat>
  <Paragraphs>386</Paragraphs>
  <Slides>50</Slides>
  <Notes>20</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2</vt:i4>
      </vt:variant>
      <vt:variant>
        <vt:lpstr>投影片標題</vt:lpstr>
      </vt:variant>
      <vt:variant>
        <vt:i4>50</vt:i4>
      </vt:variant>
    </vt:vector>
  </HeadingPairs>
  <TitlesOfParts>
    <vt:vector size="62" baseType="lpstr">
      <vt:lpstr>新細明體</vt:lpstr>
      <vt:lpstr>標楷體</vt:lpstr>
      <vt:lpstr>Arial</vt:lpstr>
      <vt:lpstr>Arial Narrow</vt:lpstr>
      <vt:lpstr>Cambria Math</vt:lpstr>
      <vt:lpstr>Symbol</vt:lpstr>
      <vt:lpstr>Tahoma</vt:lpstr>
      <vt:lpstr>Times New Roman</vt:lpstr>
      <vt:lpstr>Wingdings</vt:lpstr>
      <vt:lpstr>Blends</vt:lpstr>
      <vt:lpstr>､襍{ｦ｡</vt:lpstr>
      <vt:lpstr>方程式</vt:lpstr>
      <vt:lpstr>動態規劃演算法</vt:lpstr>
      <vt:lpstr>PowerPoint 簡報</vt:lpstr>
      <vt:lpstr>動態規劃解題策略(1)</vt:lpstr>
      <vt:lpstr>動態規劃解題策略(2)</vt:lpstr>
      <vt:lpstr>動態規劃與貪婪演算法之比較</vt:lpstr>
      <vt:lpstr>PowerPoint 簡報</vt:lpstr>
      <vt:lpstr>有些問題不能使用貪婪演算法解決</vt:lpstr>
      <vt:lpstr>使用動態規劃解題策略的演算法</vt:lpstr>
      <vt:lpstr>PowerPoint 簡報</vt:lpstr>
      <vt:lpstr>最長共同子序列</vt:lpstr>
      <vt:lpstr>最長共同子序列應用: DNA序列比對</vt:lpstr>
      <vt:lpstr> 最長共同子序列應用: 化身路徑群組</vt:lpstr>
      <vt:lpstr>最長共同子序列應用: 化身路徑群組(續)</vt:lpstr>
      <vt:lpstr>最長共同子序列應用: 化身路徑群組(續)</vt:lpstr>
      <vt:lpstr>最長共同子序列應用: 化身路徑群組(續)</vt:lpstr>
      <vt:lpstr>最長共同子序列問題</vt:lpstr>
      <vt:lpstr>最長共同子序列問題 暴力法時間複雜度</vt:lpstr>
      <vt:lpstr>最長共同子序列問題 子問題的遞迴關係</vt:lpstr>
      <vt:lpstr>最長共同子序列演算法</vt:lpstr>
      <vt:lpstr>PowerPoint 簡報</vt:lpstr>
      <vt:lpstr>PowerPoint 簡報</vt:lpstr>
      <vt:lpstr>PowerPoint 簡報</vt:lpstr>
      <vt:lpstr>最長共同子序列演算法 如何找出最長共同子序列</vt:lpstr>
      <vt:lpstr>PowerPoint 簡報</vt:lpstr>
      <vt:lpstr>最小編輯成本 (Minimum Edit Cost, MEC)問題</vt:lpstr>
      <vt:lpstr>最小編輯成本 (Minimum Edit Cost, MEC)問題 (cont.)</vt:lpstr>
      <vt:lpstr>最小編輯成本 (Minimum Edit Cost, MEC)問題 (cont.)</vt:lpstr>
      <vt:lpstr>最小編輯成本 (Minimum Edit Cost, MEC)問題 (cont.)</vt:lpstr>
      <vt:lpstr>PowerPoint 簡報</vt:lpstr>
      <vt:lpstr>0/1 背包問題 0/1 knapsack problem</vt:lpstr>
      <vt:lpstr>暴力法解決方案 (brute force solution)</vt:lpstr>
      <vt:lpstr>表格(陣列)</vt:lpstr>
      <vt:lpstr>遞迴關係</vt:lpstr>
      <vt:lpstr>PowerPoint 簡報</vt:lpstr>
      <vt:lpstr>PowerPoint 簡報</vt:lpstr>
      <vt:lpstr>PowerPoint 簡報</vt:lpstr>
      <vt:lpstr>PowerPoint 簡報</vt:lpstr>
      <vt:lpstr>PowerPoint 簡報</vt:lpstr>
      <vt:lpstr>PowerPoint 簡報</vt:lpstr>
      <vt:lpstr>時間複雜度討論</vt:lpstr>
      <vt:lpstr>PowerPoint 簡報</vt:lpstr>
      <vt:lpstr>多項式及偽多項式時間</vt:lpstr>
      <vt:lpstr>(OPTIONAL) 弱NP-hard問題 與 強N-hard問題</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ACNlab</dc:creator>
  <cp:lastModifiedBy>Jehn-Ruey Jiang</cp:lastModifiedBy>
  <cp:revision>345</cp:revision>
  <cp:lastPrinted>2016-04-25T23:07:27Z</cp:lastPrinted>
  <dcterms:created xsi:type="dcterms:W3CDTF">1601-01-01T00:00:00Z</dcterms:created>
  <dcterms:modified xsi:type="dcterms:W3CDTF">2020-05-10T23:39:40Z</dcterms:modified>
</cp:coreProperties>
</file>