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8" r:id="rId4"/>
    <p:sldId id="259" r:id="rId5"/>
    <p:sldId id="273" r:id="rId6"/>
    <p:sldId id="275" r:id="rId7"/>
    <p:sldId id="261" r:id="rId8"/>
    <p:sldId id="260" r:id="rId9"/>
    <p:sldId id="265" r:id="rId10"/>
    <p:sldId id="262" r:id="rId11"/>
    <p:sldId id="277" r:id="rId12"/>
    <p:sldId id="279" r:id="rId13"/>
    <p:sldId id="281" r:id="rId14"/>
    <p:sldId id="282" r:id="rId15"/>
    <p:sldId id="283" r:id="rId16"/>
    <p:sldId id="268" r:id="rId17"/>
    <p:sldId id="269" r:id="rId18"/>
    <p:sldId id="272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84E6-45C0-8448-8DC1-A4F568CDFD13}" type="datetimeFigureOut">
              <a:rPr lang="en-US" smtClean="0"/>
              <a:t>12/12/11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97AF-EBE6-B847-B7ED-53AD7B3D10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8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84E6-45C0-8448-8DC1-A4F568CDFD13}" type="datetimeFigureOut">
              <a:rPr lang="en-US" smtClean="0"/>
              <a:t>12/12/11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97AF-EBE6-B847-B7ED-53AD7B3D10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0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84E6-45C0-8448-8DC1-A4F568CDFD13}" type="datetimeFigureOut">
              <a:rPr lang="en-US" smtClean="0"/>
              <a:t>12/12/11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97AF-EBE6-B847-B7ED-53AD7B3D10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3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84E6-45C0-8448-8DC1-A4F568CDFD13}" type="datetimeFigureOut">
              <a:rPr lang="en-US" smtClean="0"/>
              <a:t>12/12/11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97AF-EBE6-B847-B7ED-53AD7B3D10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8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84E6-45C0-8448-8DC1-A4F568CDFD13}" type="datetimeFigureOut">
              <a:rPr lang="en-US" smtClean="0"/>
              <a:t>12/12/11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97AF-EBE6-B847-B7ED-53AD7B3D10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84E6-45C0-8448-8DC1-A4F568CDFD13}" type="datetimeFigureOut">
              <a:rPr lang="en-US" smtClean="0"/>
              <a:t>12/12/11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97AF-EBE6-B847-B7ED-53AD7B3D10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3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84E6-45C0-8448-8DC1-A4F568CDFD13}" type="datetimeFigureOut">
              <a:rPr lang="en-US" smtClean="0"/>
              <a:t>12/12/11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97AF-EBE6-B847-B7ED-53AD7B3D10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4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84E6-45C0-8448-8DC1-A4F568CDFD13}" type="datetimeFigureOut">
              <a:rPr lang="en-US" smtClean="0"/>
              <a:t>12/12/11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97AF-EBE6-B847-B7ED-53AD7B3D10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0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84E6-45C0-8448-8DC1-A4F568CDFD13}" type="datetimeFigureOut">
              <a:rPr lang="en-US" smtClean="0"/>
              <a:t>12/12/11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97AF-EBE6-B847-B7ED-53AD7B3D10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6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84E6-45C0-8448-8DC1-A4F568CDFD13}" type="datetimeFigureOut">
              <a:rPr lang="en-US" smtClean="0"/>
              <a:t>12/12/11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97AF-EBE6-B847-B7ED-53AD7B3D10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7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84E6-45C0-8448-8DC1-A4F568CDFD13}" type="datetimeFigureOut">
              <a:rPr lang="en-US" smtClean="0"/>
              <a:t>12/12/11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97AF-EBE6-B847-B7ED-53AD7B3D10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5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C84E6-45C0-8448-8DC1-A4F568CDFD13}" type="datetimeFigureOut">
              <a:rPr lang="en-US" smtClean="0"/>
              <a:t>12/12/11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C97AF-EBE6-B847-B7ED-53AD7B3D10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3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6" Type="http://schemas.openxmlformats.org/officeDocument/2006/relationships/image" Target="../media/image21.jp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lk.uvt.nl/~toine/publications/bogers.2009.recsys2009-workshop.pdf" TargetMode="External"/><Relationship Id="rId4" Type="http://schemas.openxmlformats.org/officeDocument/2006/relationships/hyperlink" Target="http://www.springerlink.com/content/m812ng6155r2v7l6/fulltex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ublic.research.att.com/~volinsky/netflix/cfworkshop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eorgia"/>
                <a:cs typeface="Georgia"/>
              </a:rPr>
              <a:t>Generating Effective Item Recommendations for Etsy Users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Shirmung Bielefeld</a:t>
            </a:r>
          </a:p>
          <a:p>
            <a:r>
              <a:rPr lang="en-US" sz="2400" dirty="0" smtClean="0">
                <a:latin typeface="Georgia"/>
                <a:cs typeface="Georgia"/>
              </a:rPr>
              <a:t>Howard Jing</a:t>
            </a:r>
          </a:p>
          <a:p>
            <a:r>
              <a:rPr lang="en-US" sz="2400" dirty="0" smtClean="0">
                <a:latin typeface="Georgia"/>
                <a:cs typeface="Georgia"/>
              </a:rPr>
              <a:t>Karen Li</a:t>
            </a:r>
            <a:endParaRPr lang="en-US"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0620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eorgia"/>
                <a:cs typeface="Georgia"/>
              </a:rPr>
              <a:t>Item-Based Collaborative Filtering Using the k-Nearest Neighbor</a:t>
            </a:r>
            <a:endParaRPr lang="en-US" dirty="0">
              <a:latin typeface="Georgia"/>
              <a:cs typeface="Georgia"/>
            </a:endParaRPr>
          </a:p>
        </p:txBody>
      </p:sp>
      <p:pic>
        <p:nvPicPr>
          <p:cNvPr id="5" name="Picture 4" descr="figur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86" y="2163355"/>
            <a:ext cx="4252840" cy="2551704"/>
          </a:xfrm>
          <a:prstGeom prst="rect">
            <a:avLst/>
          </a:prstGeom>
        </p:spPr>
      </p:pic>
      <p:pic>
        <p:nvPicPr>
          <p:cNvPr id="6" name="Picture 5" descr="figure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29"/>
          <a:stretch/>
        </p:blipFill>
        <p:spPr>
          <a:xfrm>
            <a:off x="5486126" y="2163355"/>
            <a:ext cx="2428415" cy="264577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319433" y="2575057"/>
            <a:ext cx="3804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0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/>
                <a:cs typeface="Georgia"/>
              </a:rPr>
              <a:t>Cosine Similarity</a:t>
            </a:r>
            <a:endParaRPr lang="en-US" dirty="0">
              <a:latin typeface="Georgia"/>
              <a:cs typeface="Georgi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10" y="2788704"/>
            <a:ext cx="7548312" cy="15971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10" y="2041247"/>
            <a:ext cx="3209668" cy="74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2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eorgia"/>
                <a:cs typeface="Georgia"/>
              </a:rPr>
              <a:t>Item-Based Collaborative Filtering Using the k-Nearest Neighbor</a:t>
            </a:r>
            <a:endParaRPr lang="en-US" dirty="0">
              <a:latin typeface="Georgia"/>
              <a:cs typeface="Georg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8" y="1869563"/>
            <a:ext cx="9144000" cy="308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6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eorgia"/>
                <a:cs typeface="Georgia"/>
              </a:rPr>
              <a:t>M</a:t>
            </a:r>
            <a:r>
              <a:rPr lang="en-US" dirty="0" smtClean="0">
                <a:latin typeface="Georgia"/>
                <a:cs typeface="Georgia"/>
              </a:rPr>
              <a:t>ean Number </a:t>
            </a:r>
            <a:r>
              <a:rPr lang="en-US" dirty="0">
                <a:latin typeface="Georgia"/>
                <a:cs typeface="Georgia"/>
              </a:rPr>
              <a:t>of corduroy’s </a:t>
            </a:r>
            <a:r>
              <a:rPr lang="en-US" dirty="0" smtClean="0">
                <a:latin typeface="Georgia"/>
                <a:cs typeface="Georgia"/>
              </a:rPr>
              <a:t>Favorite Items 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 smtClean="0">
              <a:latin typeface="Georgia"/>
              <a:cs typeface="Georgia"/>
            </a:endParaRPr>
          </a:p>
          <a:p>
            <a:endParaRPr lang="en-US" dirty="0" smtClean="0">
              <a:latin typeface="Georgia"/>
              <a:cs typeface="Georgia"/>
            </a:endParaRPr>
          </a:p>
          <a:p>
            <a:r>
              <a:rPr lang="en-US" dirty="0">
                <a:latin typeface="Georgia"/>
                <a:cs typeface="Georgia"/>
              </a:rPr>
              <a:t>within the top n% of the 5972 total items (1079 of corduroy’s favorite items + 4893 random items)</a:t>
            </a: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426551"/>
              </p:ext>
            </p:extLst>
          </p:nvPr>
        </p:nvGraphicFramePr>
        <p:xfrm>
          <a:off x="457200" y="1999627"/>
          <a:ext cx="8229600" cy="1820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5626100" imgH="1244600" progId="Word.Document.12">
                  <p:embed/>
                </p:oleObj>
              </mc:Choice>
              <mc:Fallback>
                <p:oleObj name="Document" r:id="rId3" imgW="5626100" imgH="1244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999627"/>
                        <a:ext cx="8229600" cy="1820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702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/>
                <a:cs typeface="Georgia"/>
              </a:rPr>
              <a:t>2D Line Plot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 smtClean="0">
              <a:latin typeface="Georgia"/>
              <a:cs typeface="Georgia"/>
            </a:endParaRPr>
          </a:p>
          <a:p>
            <a:endParaRPr lang="en-US" dirty="0" smtClean="0">
              <a:latin typeface="Georgia"/>
              <a:cs typeface="Georgia"/>
            </a:endParaRPr>
          </a:p>
          <a:p>
            <a:r>
              <a:rPr lang="en-US" dirty="0" smtClean="0">
                <a:latin typeface="Georgia"/>
                <a:cs typeface="Georgia"/>
              </a:rPr>
              <a:t>green </a:t>
            </a:r>
            <a:r>
              <a:rPr lang="en-US" dirty="0">
                <a:latin typeface="Georgia"/>
                <a:cs typeface="Georgia"/>
              </a:rPr>
              <a:t>lines represent corduroy’s favorite </a:t>
            </a:r>
            <a:r>
              <a:rPr lang="en-US" dirty="0" smtClean="0">
                <a:latin typeface="Georgia"/>
                <a:cs typeface="Georgia"/>
              </a:rPr>
              <a:t>items</a:t>
            </a:r>
          </a:p>
          <a:p>
            <a:r>
              <a:rPr lang="en-US" dirty="0" smtClean="0">
                <a:latin typeface="Georgia"/>
                <a:cs typeface="Georgia"/>
              </a:rPr>
              <a:t>red </a:t>
            </a:r>
            <a:r>
              <a:rPr lang="en-US" dirty="0">
                <a:latin typeface="Georgia"/>
                <a:cs typeface="Georgia"/>
              </a:rPr>
              <a:t>lines represent random items</a:t>
            </a:r>
            <a:r>
              <a:rPr lang="en-US" dirty="0">
                <a:latin typeface="Georgia"/>
                <a:cs typeface="Georgia"/>
              </a:rPr>
              <a:t> </a:t>
            </a:r>
          </a:p>
          <a:p>
            <a:endParaRPr lang="en-US" dirty="0">
              <a:latin typeface="Georgia"/>
              <a:cs typeface="Georg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21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36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/>
                <a:cs typeface="Georgia"/>
              </a:rPr>
              <a:t>Cumulative Distribution</a:t>
            </a:r>
            <a:endParaRPr lang="en-US" dirty="0">
              <a:latin typeface="Georgia"/>
              <a:cs typeface="Georgi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008" y="1417638"/>
            <a:ext cx="5155044" cy="47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5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//conclusions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42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//future work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4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5954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/>
                <a:cs typeface="Georgia"/>
              </a:rPr>
              <a:t>Questions?</a:t>
            </a:r>
            <a:endParaRPr lang="en-US" dirty="0">
              <a:latin typeface="Georgia"/>
              <a:cs typeface="Georgia"/>
            </a:endParaRPr>
          </a:p>
        </p:txBody>
      </p:sp>
      <p:pic>
        <p:nvPicPr>
          <p:cNvPr id="3" name="Picture 2" descr="il_170x135.13102873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415925"/>
            <a:ext cx="2159000" cy="1714500"/>
          </a:xfrm>
          <a:prstGeom prst="rect">
            <a:avLst/>
          </a:prstGeom>
        </p:spPr>
      </p:pic>
      <p:pic>
        <p:nvPicPr>
          <p:cNvPr id="11" name="Picture 10" descr="il_170x135.27568613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705" y="415925"/>
            <a:ext cx="2159000" cy="1714500"/>
          </a:xfrm>
          <a:prstGeom prst="rect">
            <a:avLst/>
          </a:prstGeom>
        </p:spPr>
      </p:pic>
      <p:pic>
        <p:nvPicPr>
          <p:cNvPr id="13" name="Picture 12" descr="il_170x135.24702434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5925"/>
            <a:ext cx="2159000" cy="1714500"/>
          </a:xfrm>
          <a:prstGeom prst="rect">
            <a:avLst/>
          </a:prstGeom>
        </p:spPr>
      </p:pic>
      <p:pic>
        <p:nvPicPr>
          <p:cNvPr id="14" name="Picture 13" descr="il_170x135.27932779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4739678"/>
            <a:ext cx="2159000" cy="1714500"/>
          </a:xfrm>
          <a:prstGeom prst="rect">
            <a:avLst/>
          </a:prstGeom>
        </p:spPr>
      </p:pic>
      <p:pic>
        <p:nvPicPr>
          <p:cNvPr id="16" name="Picture 15" descr="il_170x135.293509426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705" y="4739678"/>
            <a:ext cx="2159000" cy="1714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739678"/>
            <a:ext cx="2159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38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  <a:cs typeface="Georgia"/>
              </a:rPr>
              <a:t>R</a:t>
            </a:r>
            <a:r>
              <a:rPr lang="en-US" dirty="0" smtClean="0">
                <a:latin typeface="Georgia"/>
                <a:cs typeface="Georgia"/>
              </a:rPr>
              <a:t>eferences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Georgia"/>
                <a:cs typeface="Georgia"/>
                <a:hlinkClick r:id="rId2"/>
              </a:rPr>
              <a:t>http://public.research.att.com/~volinsky/netflix/</a:t>
            </a:r>
            <a:r>
              <a:rPr lang="en-US" u="sng" dirty="0" smtClean="0">
                <a:latin typeface="Georgia"/>
                <a:cs typeface="Georgia"/>
                <a:hlinkClick r:id="rId2"/>
              </a:rPr>
              <a:t>cfworkshop.pdf</a:t>
            </a:r>
            <a:endParaRPr lang="en-US" u="sng" smtClean="0">
              <a:latin typeface="Georgia"/>
              <a:cs typeface="Georgia"/>
            </a:endParaRPr>
          </a:p>
          <a:p>
            <a:r>
              <a:rPr lang="en-US" u="sng" smtClean="0">
                <a:latin typeface="Georgia"/>
                <a:cs typeface="Georgia"/>
                <a:hlinkClick r:id="rId3"/>
              </a:rPr>
              <a:t>http</a:t>
            </a:r>
            <a:r>
              <a:rPr lang="en-US" u="sng" dirty="0">
                <a:latin typeface="Georgia"/>
                <a:cs typeface="Georgia"/>
                <a:hlinkClick r:id="rId3"/>
              </a:rPr>
              <a:t>://ilk.uvt.nl/~toine/publications/bogers.2009.recsys2009-workshop.pdf</a:t>
            </a:r>
            <a:endParaRPr lang="en-US" dirty="0">
              <a:latin typeface="Georgia"/>
              <a:cs typeface="Georgia"/>
            </a:endParaRPr>
          </a:p>
          <a:p>
            <a:r>
              <a:rPr lang="en-US" u="sng" dirty="0">
                <a:latin typeface="Georgia"/>
                <a:cs typeface="Georgia"/>
                <a:hlinkClick r:id="rId4"/>
              </a:rPr>
              <a:t>http://www.springerlink.com/content/m812ng6155r2v7l6/</a:t>
            </a:r>
            <a:r>
              <a:rPr lang="en-US" u="sng" dirty="0" smtClean="0">
                <a:latin typeface="Georgia"/>
                <a:cs typeface="Georgia"/>
                <a:hlinkClick r:id="rId4"/>
              </a:rPr>
              <a:t>fulltext.pdf</a:t>
            </a:r>
            <a:endParaRPr lang="en-US" u="sng" dirty="0" smtClean="0">
              <a:latin typeface="Georgia"/>
              <a:cs typeface="Georgia"/>
            </a:endParaRPr>
          </a:p>
          <a:p>
            <a:pPr marL="0" indent="0">
              <a:buNone/>
            </a:pPr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9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/>
                <a:cs typeface="Georgia"/>
              </a:rPr>
              <a:t>Item Recommendation Systems 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/>
                <a:cs typeface="Georgia"/>
              </a:rPr>
              <a:t>important for commercial websites</a:t>
            </a:r>
          </a:p>
          <a:p>
            <a:r>
              <a:rPr lang="en-US" dirty="0">
                <a:latin typeface="Georgia"/>
                <a:cs typeface="Georgia"/>
              </a:rPr>
              <a:t>show users items relevant to their interests</a:t>
            </a:r>
          </a:p>
          <a:p>
            <a:r>
              <a:rPr lang="en-US" dirty="0">
                <a:latin typeface="Georgia"/>
                <a:cs typeface="Georgia"/>
              </a:rPr>
              <a:t>incite users to purchase items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9404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5954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/>
                <a:cs typeface="Georgia"/>
              </a:rPr>
              <a:t>Etsy is the world’s handmade marketplace.</a:t>
            </a:r>
            <a:endParaRPr lang="en-US" dirty="0">
              <a:latin typeface="Georgia"/>
              <a:cs typeface="Georgia"/>
            </a:endParaRPr>
          </a:p>
        </p:txBody>
      </p:sp>
      <p:pic>
        <p:nvPicPr>
          <p:cNvPr id="5" name="Picture 4" descr="imag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5925"/>
            <a:ext cx="2159000" cy="1714500"/>
          </a:xfrm>
          <a:prstGeom prst="rect">
            <a:avLst/>
          </a:prstGeom>
        </p:spPr>
      </p:pic>
      <p:pic>
        <p:nvPicPr>
          <p:cNvPr id="7" name="Picture 6" descr="il_170x135.20999669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415925"/>
            <a:ext cx="2159000" cy="1714500"/>
          </a:xfrm>
          <a:prstGeom prst="rect">
            <a:avLst/>
          </a:prstGeom>
        </p:spPr>
      </p:pic>
      <p:pic>
        <p:nvPicPr>
          <p:cNvPr id="8" name="Picture 7" descr="il_170x135.24425961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705" y="415925"/>
            <a:ext cx="2159000" cy="1714500"/>
          </a:xfrm>
          <a:prstGeom prst="rect">
            <a:avLst/>
          </a:prstGeom>
        </p:spPr>
      </p:pic>
      <p:pic>
        <p:nvPicPr>
          <p:cNvPr id="9" name="Picture 8" descr="il_170x135.227590687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739678"/>
            <a:ext cx="2159000" cy="1714500"/>
          </a:xfrm>
          <a:prstGeom prst="rect">
            <a:avLst/>
          </a:prstGeom>
        </p:spPr>
      </p:pic>
      <p:pic>
        <p:nvPicPr>
          <p:cNvPr id="10" name="Picture 9" descr="il_170x135.286876957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4739678"/>
            <a:ext cx="2159000" cy="1714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4705" y="4739678"/>
            <a:ext cx="2159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2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571" r="-9571"/>
          <a:stretch>
            <a:fillRect/>
          </a:stretch>
        </p:blipFill>
        <p:spPr>
          <a:xfrm>
            <a:off x="457200" y="1170715"/>
            <a:ext cx="8229600" cy="4527652"/>
          </a:xfrm>
        </p:spPr>
      </p:pic>
    </p:spTree>
    <p:extLst>
      <p:ext uri="{BB962C8B-B14F-4D97-AF65-F5344CB8AC3E}">
        <p14:creationId xmlns:p14="http://schemas.microsoft.com/office/powerpoint/2010/main" val="337760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/>
                <a:cs typeface="Georgia"/>
              </a:rPr>
              <a:t>We believe that…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/>
                <a:cs typeface="Georgia"/>
              </a:rPr>
              <a:t>item’s set of tags is a relatively accurate representation of </a:t>
            </a:r>
            <a:r>
              <a:rPr lang="en-US" dirty="0" smtClean="0">
                <a:latin typeface="Georgia"/>
                <a:cs typeface="Georgia"/>
              </a:rPr>
              <a:t>item</a:t>
            </a:r>
          </a:p>
          <a:p>
            <a:r>
              <a:rPr lang="en-US" dirty="0" smtClean="0">
                <a:latin typeface="Georgia"/>
                <a:cs typeface="Georgia"/>
              </a:rPr>
              <a:t>users favorite items according to their interests</a:t>
            </a:r>
          </a:p>
          <a:p>
            <a:r>
              <a:rPr lang="en-US" dirty="0" smtClean="0">
                <a:latin typeface="Georgia"/>
                <a:cs typeface="Georgia"/>
              </a:rPr>
              <a:t>users’ interests can be discerned by their favorite items’ set of tags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54530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/>
                <a:cs typeface="Georgia"/>
              </a:rPr>
              <a:t>Difficulties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/>
                <a:cs typeface="Georgia"/>
              </a:rPr>
              <a:t>u</a:t>
            </a:r>
            <a:r>
              <a:rPr lang="en-US" dirty="0" smtClean="0">
                <a:latin typeface="Georgia"/>
                <a:cs typeface="Georgia"/>
              </a:rPr>
              <a:t>nable </a:t>
            </a:r>
            <a:r>
              <a:rPr lang="en-US" dirty="0">
                <a:latin typeface="Georgia"/>
                <a:cs typeface="Georgia"/>
              </a:rPr>
              <a:t>to determine what users </a:t>
            </a:r>
            <a:r>
              <a:rPr lang="en-US" i="1" dirty="0">
                <a:latin typeface="Georgia"/>
                <a:cs typeface="Georgia"/>
              </a:rPr>
              <a:t>don’t </a:t>
            </a:r>
            <a:r>
              <a:rPr lang="en-US" dirty="0">
                <a:latin typeface="Georgia"/>
                <a:cs typeface="Georgia"/>
              </a:rPr>
              <a:t>like (</a:t>
            </a:r>
            <a:r>
              <a:rPr lang="en-US" dirty="0" err="1">
                <a:latin typeface="Georgia"/>
                <a:cs typeface="Georgia"/>
              </a:rPr>
              <a:t>ie</a:t>
            </a:r>
            <a:r>
              <a:rPr lang="en-US" dirty="0">
                <a:latin typeface="Georgia"/>
                <a:cs typeface="Georgia"/>
              </a:rPr>
              <a:t>: no ranking system</a:t>
            </a:r>
            <a:r>
              <a:rPr lang="en-US" dirty="0" smtClean="0">
                <a:latin typeface="Georgia"/>
                <a:cs typeface="Georgia"/>
              </a:rPr>
              <a:t>)</a:t>
            </a:r>
          </a:p>
          <a:p>
            <a:r>
              <a:rPr lang="en-US" dirty="0">
                <a:latin typeface="Georgia"/>
                <a:cs typeface="Georgia"/>
              </a:rPr>
              <a:t>unable to access private information (</a:t>
            </a:r>
            <a:r>
              <a:rPr lang="en-US" dirty="0" err="1">
                <a:latin typeface="Georgia"/>
                <a:cs typeface="Georgia"/>
              </a:rPr>
              <a:t>ie</a:t>
            </a:r>
            <a:r>
              <a:rPr lang="en-US" dirty="0">
                <a:latin typeface="Georgia"/>
                <a:cs typeface="Georgia"/>
              </a:rPr>
              <a:t>: user clicks, user purchases)</a:t>
            </a:r>
          </a:p>
          <a:p>
            <a:pPr marL="0" indent="0">
              <a:buNone/>
            </a:pP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3509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Our Data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/>
                <a:cs typeface="Georgia"/>
              </a:rPr>
              <a:t>u</a:t>
            </a:r>
            <a:r>
              <a:rPr lang="en-US" dirty="0" smtClean="0">
                <a:latin typeface="Georgia"/>
                <a:cs typeface="Georgia"/>
              </a:rPr>
              <a:t>sing </a:t>
            </a:r>
            <a:r>
              <a:rPr lang="en-US" dirty="0" err="1" smtClean="0">
                <a:latin typeface="Georgia"/>
                <a:cs typeface="Georgia"/>
              </a:rPr>
              <a:t>Etsy’s</a:t>
            </a:r>
            <a:r>
              <a:rPr lang="en-US" dirty="0" smtClean="0">
                <a:latin typeface="Georgia"/>
                <a:cs typeface="Georgia"/>
              </a:rPr>
              <a:t> API</a:t>
            </a:r>
          </a:p>
          <a:p>
            <a:r>
              <a:rPr lang="en-US" dirty="0">
                <a:latin typeface="Georgia"/>
                <a:cs typeface="Georgia"/>
              </a:rPr>
              <a:t>t</a:t>
            </a:r>
            <a:r>
              <a:rPr lang="en-US" dirty="0" smtClean="0">
                <a:latin typeface="Georgia"/>
                <a:cs typeface="Georgia"/>
              </a:rPr>
              <a:t>ags of items that one particular user (corduroy) has marked as a favorite item</a:t>
            </a:r>
          </a:p>
          <a:p>
            <a:r>
              <a:rPr lang="en-US" dirty="0">
                <a:latin typeface="Georgia"/>
                <a:cs typeface="Georgia"/>
              </a:rPr>
              <a:t>t</a:t>
            </a:r>
            <a:r>
              <a:rPr lang="en-US" dirty="0" smtClean="0">
                <a:latin typeface="Georgia"/>
                <a:cs typeface="Georgia"/>
              </a:rPr>
              <a:t>ags of “randomly” selected items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0493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loud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4" b="14414"/>
          <a:stretch>
            <a:fillRect/>
          </a:stretch>
        </p:blipFill>
        <p:spPr>
          <a:xfrm>
            <a:off x="-858761" y="399142"/>
            <a:ext cx="10930462" cy="6011333"/>
          </a:xfrm>
        </p:spPr>
      </p:pic>
    </p:spTree>
    <p:extLst>
      <p:ext uri="{BB962C8B-B14F-4D97-AF65-F5344CB8AC3E}">
        <p14:creationId xmlns:p14="http://schemas.microsoft.com/office/powerpoint/2010/main" val="157066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Experimental Setup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4-fold cross-validation</a:t>
            </a:r>
          </a:p>
          <a:p>
            <a:r>
              <a:rPr lang="en-US" dirty="0">
                <a:latin typeface="Georgia"/>
                <a:cs typeface="Georgia"/>
              </a:rPr>
              <a:t>m</a:t>
            </a:r>
            <a:r>
              <a:rPr lang="en-US" dirty="0" smtClean="0">
                <a:latin typeface="Georgia"/>
                <a:cs typeface="Georgia"/>
              </a:rPr>
              <a:t>ajority of corduroy’s favorite items as the training set</a:t>
            </a:r>
          </a:p>
          <a:p>
            <a:r>
              <a:rPr lang="en-US" dirty="0">
                <a:latin typeface="Georgia"/>
                <a:cs typeface="Georgia"/>
              </a:rPr>
              <a:t>s</a:t>
            </a:r>
            <a:r>
              <a:rPr lang="en-US" dirty="0" smtClean="0">
                <a:latin typeface="Georgia"/>
                <a:cs typeface="Georgia"/>
              </a:rPr>
              <a:t>mall portion of corduroy’s favorite items along with random items as the testing set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8389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281</Words>
  <Application>Microsoft Macintosh PowerPoint</Application>
  <PresentationFormat>On-screen Show (4:3)</PresentationFormat>
  <Paragraphs>48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Microsoft Word Document</vt:lpstr>
      <vt:lpstr>Generating Effective Item Recommendations for Etsy Users</vt:lpstr>
      <vt:lpstr>Item Recommendation Systems </vt:lpstr>
      <vt:lpstr>Etsy is the world’s handmade marketplace.</vt:lpstr>
      <vt:lpstr>PowerPoint Presentation</vt:lpstr>
      <vt:lpstr>We believe that…</vt:lpstr>
      <vt:lpstr>Difficulties</vt:lpstr>
      <vt:lpstr>Our Data</vt:lpstr>
      <vt:lpstr>PowerPoint Presentation</vt:lpstr>
      <vt:lpstr>Experimental Setup</vt:lpstr>
      <vt:lpstr>Item-Based Collaborative Filtering Using the k-Nearest Neighbor</vt:lpstr>
      <vt:lpstr>Cosine Similarity</vt:lpstr>
      <vt:lpstr>Item-Based Collaborative Filtering Using the k-Nearest Neighbor</vt:lpstr>
      <vt:lpstr>Mean Number of corduroy’s Favorite Items </vt:lpstr>
      <vt:lpstr>2D Line Plot</vt:lpstr>
      <vt:lpstr>Cumulative Distribution</vt:lpstr>
      <vt:lpstr>//conclusions</vt:lpstr>
      <vt:lpstr>//future work</vt:lpstr>
      <vt:lpstr>Questions?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Effective Item Recommendations for Etsy Users</dc:title>
  <dc:creator>Shirmung Bielefeld</dc:creator>
  <cp:lastModifiedBy>Shirmung Bielefeld</cp:lastModifiedBy>
  <cp:revision>15</cp:revision>
  <dcterms:created xsi:type="dcterms:W3CDTF">2011-12-11T14:50:26Z</dcterms:created>
  <dcterms:modified xsi:type="dcterms:W3CDTF">2011-12-12T07:24:23Z</dcterms:modified>
</cp:coreProperties>
</file>