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C4DB2D-E55C-4257-B530-506C74CA1DC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98DFCA-8A96-4FD4-8B8B-97D629E7F4BA}">
      <dgm:prSet/>
      <dgm:spPr/>
      <dgm:t>
        <a:bodyPr/>
        <a:lstStyle/>
        <a:p>
          <a:r>
            <a:rPr lang="en-US"/>
            <a:t>Hypothesis</a:t>
          </a:r>
        </a:p>
      </dgm:t>
    </dgm:pt>
    <dgm:pt modelId="{5F185722-2F7C-499C-8048-A9B5AE2C236D}" type="parTrans" cxnId="{6D2F14FC-7C72-4F2E-BF8E-1671AA06BA6A}">
      <dgm:prSet/>
      <dgm:spPr/>
      <dgm:t>
        <a:bodyPr/>
        <a:lstStyle/>
        <a:p>
          <a:endParaRPr lang="en-US"/>
        </a:p>
      </dgm:t>
    </dgm:pt>
    <dgm:pt modelId="{3AB0A8A2-3B3E-4C78-9F55-BB68FBF4DA68}" type="sibTrans" cxnId="{6D2F14FC-7C72-4F2E-BF8E-1671AA06BA6A}">
      <dgm:prSet/>
      <dgm:spPr/>
      <dgm:t>
        <a:bodyPr/>
        <a:lstStyle/>
        <a:p>
          <a:endParaRPr lang="en-US"/>
        </a:p>
      </dgm:t>
    </dgm:pt>
    <dgm:pt modelId="{15E65145-4EF5-4963-9C2B-7996161F70F2}">
      <dgm:prSet/>
      <dgm:spPr/>
      <dgm:t>
        <a:bodyPr/>
        <a:lstStyle/>
        <a:p>
          <a:r>
            <a:rPr lang="en-US"/>
            <a:t>Exploratory Analysis</a:t>
          </a:r>
        </a:p>
      </dgm:t>
    </dgm:pt>
    <dgm:pt modelId="{5AB63845-F491-4A73-9022-A8AB539D61C3}" type="parTrans" cxnId="{4C056670-5E71-401E-B216-D1207E82CA31}">
      <dgm:prSet/>
      <dgm:spPr/>
      <dgm:t>
        <a:bodyPr/>
        <a:lstStyle/>
        <a:p>
          <a:endParaRPr lang="en-US"/>
        </a:p>
      </dgm:t>
    </dgm:pt>
    <dgm:pt modelId="{746A08F5-543B-443A-B168-07C6C8F9E2B9}" type="sibTrans" cxnId="{4C056670-5E71-401E-B216-D1207E82CA31}">
      <dgm:prSet/>
      <dgm:spPr/>
      <dgm:t>
        <a:bodyPr/>
        <a:lstStyle/>
        <a:p>
          <a:endParaRPr lang="en-US"/>
        </a:p>
      </dgm:t>
    </dgm:pt>
    <dgm:pt modelId="{BD383F67-9A05-4D27-B9A4-7DDE4B28287B}">
      <dgm:prSet/>
      <dgm:spPr/>
      <dgm:t>
        <a:bodyPr/>
        <a:lstStyle/>
        <a:p>
          <a:r>
            <a:rPr lang="en-US" dirty="0"/>
            <a:t>Model Methodology</a:t>
          </a:r>
        </a:p>
      </dgm:t>
    </dgm:pt>
    <dgm:pt modelId="{7EAD42A8-C243-432F-8201-766528E3EF6E}" type="parTrans" cxnId="{9D24E0DC-38EC-407E-BCF4-37D4CD8CF772}">
      <dgm:prSet/>
      <dgm:spPr/>
      <dgm:t>
        <a:bodyPr/>
        <a:lstStyle/>
        <a:p>
          <a:endParaRPr lang="en-US"/>
        </a:p>
      </dgm:t>
    </dgm:pt>
    <dgm:pt modelId="{A5CE3B68-911C-4B3E-89FB-7666C90C5428}" type="sibTrans" cxnId="{9D24E0DC-38EC-407E-BCF4-37D4CD8CF772}">
      <dgm:prSet/>
      <dgm:spPr/>
      <dgm:t>
        <a:bodyPr/>
        <a:lstStyle/>
        <a:p>
          <a:endParaRPr lang="en-US"/>
        </a:p>
      </dgm:t>
    </dgm:pt>
    <dgm:pt modelId="{3D574E1E-8142-2B4F-98B7-FE1D18BE68E9}">
      <dgm:prSet/>
      <dgm:spPr/>
      <dgm:t>
        <a:bodyPr/>
        <a:lstStyle/>
        <a:p>
          <a:r>
            <a:rPr lang="en-US" dirty="0"/>
            <a:t>Results</a:t>
          </a:r>
        </a:p>
      </dgm:t>
    </dgm:pt>
    <dgm:pt modelId="{3348E9A3-321C-CD4F-B645-41303F64B485}" type="parTrans" cxnId="{42DDE487-C9A7-0140-9840-E1066B74C161}">
      <dgm:prSet/>
      <dgm:spPr/>
    </dgm:pt>
    <dgm:pt modelId="{E80831D9-F832-9C4F-8945-5206E5B37BE7}" type="sibTrans" cxnId="{42DDE487-C9A7-0140-9840-E1066B74C161}">
      <dgm:prSet/>
      <dgm:spPr/>
    </dgm:pt>
    <dgm:pt modelId="{B8AB026B-97C4-F64D-AAF9-E74065199456}" type="pres">
      <dgm:prSet presAssocID="{4BC4DB2D-E55C-4257-B530-506C74CA1DC4}" presName="linear" presStyleCnt="0">
        <dgm:presLayoutVars>
          <dgm:animLvl val="lvl"/>
          <dgm:resizeHandles val="exact"/>
        </dgm:presLayoutVars>
      </dgm:prSet>
      <dgm:spPr/>
    </dgm:pt>
    <dgm:pt modelId="{8078DED3-2821-B649-B0EF-4E7450AEF59C}" type="pres">
      <dgm:prSet presAssocID="{0498DFCA-8A96-4FD4-8B8B-97D629E7F4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FCC037-3355-1D48-AB64-0ED1044116BB}" type="pres">
      <dgm:prSet presAssocID="{3AB0A8A2-3B3E-4C78-9F55-BB68FBF4DA68}" presName="spacer" presStyleCnt="0"/>
      <dgm:spPr/>
    </dgm:pt>
    <dgm:pt modelId="{8C204D4C-88BD-9F4A-9BB4-CDA6D659EF63}" type="pres">
      <dgm:prSet presAssocID="{15E65145-4EF5-4963-9C2B-7996161F70F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39FDF5-94B7-6841-9F1B-06E897572804}" type="pres">
      <dgm:prSet presAssocID="{746A08F5-543B-443A-B168-07C6C8F9E2B9}" presName="spacer" presStyleCnt="0"/>
      <dgm:spPr/>
    </dgm:pt>
    <dgm:pt modelId="{80E8413C-66AB-E543-977C-448D7688F08E}" type="pres">
      <dgm:prSet presAssocID="{BD383F67-9A05-4D27-B9A4-7DDE4B2828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6E45FC-27A8-B64F-A10C-05B03BC3B96D}" type="pres">
      <dgm:prSet presAssocID="{A5CE3B68-911C-4B3E-89FB-7666C90C5428}" presName="spacer" presStyleCnt="0"/>
      <dgm:spPr/>
    </dgm:pt>
    <dgm:pt modelId="{B6160B0B-CA83-834E-97BB-85168FCB3A84}" type="pres">
      <dgm:prSet presAssocID="{3D574E1E-8142-2B4F-98B7-FE1D18BE68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4F25125-EA49-C446-834D-ED39D678094A}" type="presOf" srcId="{0498DFCA-8A96-4FD4-8B8B-97D629E7F4BA}" destId="{8078DED3-2821-B649-B0EF-4E7450AEF59C}" srcOrd="0" destOrd="0" presId="urn:microsoft.com/office/officeart/2005/8/layout/vList2"/>
    <dgm:cxn modelId="{6C06EC3C-013C-5B4B-92ED-2E69AB865B79}" type="presOf" srcId="{4BC4DB2D-E55C-4257-B530-506C74CA1DC4}" destId="{B8AB026B-97C4-F64D-AAF9-E74065199456}" srcOrd="0" destOrd="0" presId="urn:microsoft.com/office/officeart/2005/8/layout/vList2"/>
    <dgm:cxn modelId="{4BE1DC51-E734-E74C-AD6A-4392E9ED9F6B}" type="presOf" srcId="{BD383F67-9A05-4D27-B9A4-7DDE4B28287B}" destId="{80E8413C-66AB-E543-977C-448D7688F08E}" srcOrd="0" destOrd="0" presId="urn:microsoft.com/office/officeart/2005/8/layout/vList2"/>
    <dgm:cxn modelId="{4C056670-5E71-401E-B216-D1207E82CA31}" srcId="{4BC4DB2D-E55C-4257-B530-506C74CA1DC4}" destId="{15E65145-4EF5-4963-9C2B-7996161F70F2}" srcOrd="1" destOrd="0" parTransId="{5AB63845-F491-4A73-9022-A8AB539D61C3}" sibTransId="{746A08F5-543B-443A-B168-07C6C8F9E2B9}"/>
    <dgm:cxn modelId="{42DDE487-C9A7-0140-9840-E1066B74C161}" srcId="{4BC4DB2D-E55C-4257-B530-506C74CA1DC4}" destId="{3D574E1E-8142-2B4F-98B7-FE1D18BE68E9}" srcOrd="3" destOrd="0" parTransId="{3348E9A3-321C-CD4F-B645-41303F64B485}" sibTransId="{E80831D9-F832-9C4F-8945-5206E5B37BE7}"/>
    <dgm:cxn modelId="{0EEAB79F-E855-4D40-833F-89D23CDBACDA}" type="presOf" srcId="{15E65145-4EF5-4963-9C2B-7996161F70F2}" destId="{8C204D4C-88BD-9F4A-9BB4-CDA6D659EF63}" srcOrd="0" destOrd="0" presId="urn:microsoft.com/office/officeart/2005/8/layout/vList2"/>
    <dgm:cxn modelId="{6AB1FCD9-17F1-CA4C-89A6-5431C2D5BAA6}" type="presOf" srcId="{3D574E1E-8142-2B4F-98B7-FE1D18BE68E9}" destId="{B6160B0B-CA83-834E-97BB-85168FCB3A84}" srcOrd="0" destOrd="0" presId="urn:microsoft.com/office/officeart/2005/8/layout/vList2"/>
    <dgm:cxn modelId="{9D24E0DC-38EC-407E-BCF4-37D4CD8CF772}" srcId="{4BC4DB2D-E55C-4257-B530-506C74CA1DC4}" destId="{BD383F67-9A05-4D27-B9A4-7DDE4B28287B}" srcOrd="2" destOrd="0" parTransId="{7EAD42A8-C243-432F-8201-766528E3EF6E}" sibTransId="{A5CE3B68-911C-4B3E-89FB-7666C90C5428}"/>
    <dgm:cxn modelId="{6D2F14FC-7C72-4F2E-BF8E-1671AA06BA6A}" srcId="{4BC4DB2D-E55C-4257-B530-506C74CA1DC4}" destId="{0498DFCA-8A96-4FD4-8B8B-97D629E7F4BA}" srcOrd="0" destOrd="0" parTransId="{5F185722-2F7C-499C-8048-A9B5AE2C236D}" sibTransId="{3AB0A8A2-3B3E-4C78-9F55-BB68FBF4DA68}"/>
    <dgm:cxn modelId="{FB66A9BB-FDF3-994A-AE60-24DFEA5DE7F7}" type="presParOf" srcId="{B8AB026B-97C4-F64D-AAF9-E74065199456}" destId="{8078DED3-2821-B649-B0EF-4E7450AEF59C}" srcOrd="0" destOrd="0" presId="urn:microsoft.com/office/officeart/2005/8/layout/vList2"/>
    <dgm:cxn modelId="{D76FD99E-5092-E14B-99FE-0F99621C5862}" type="presParOf" srcId="{B8AB026B-97C4-F64D-AAF9-E74065199456}" destId="{A4FCC037-3355-1D48-AB64-0ED1044116BB}" srcOrd="1" destOrd="0" presId="urn:microsoft.com/office/officeart/2005/8/layout/vList2"/>
    <dgm:cxn modelId="{7EB9928C-84ED-184D-A178-45C9B03551BE}" type="presParOf" srcId="{B8AB026B-97C4-F64D-AAF9-E74065199456}" destId="{8C204D4C-88BD-9F4A-9BB4-CDA6D659EF63}" srcOrd="2" destOrd="0" presId="urn:microsoft.com/office/officeart/2005/8/layout/vList2"/>
    <dgm:cxn modelId="{A0129E1D-4EC5-7E42-B636-339C38EC8AC3}" type="presParOf" srcId="{B8AB026B-97C4-F64D-AAF9-E74065199456}" destId="{7539FDF5-94B7-6841-9F1B-06E897572804}" srcOrd="3" destOrd="0" presId="urn:microsoft.com/office/officeart/2005/8/layout/vList2"/>
    <dgm:cxn modelId="{EB0DC446-728F-1C44-9BF7-FFD7EEEF65E2}" type="presParOf" srcId="{B8AB026B-97C4-F64D-AAF9-E74065199456}" destId="{80E8413C-66AB-E543-977C-448D7688F08E}" srcOrd="4" destOrd="0" presId="urn:microsoft.com/office/officeart/2005/8/layout/vList2"/>
    <dgm:cxn modelId="{C06E695E-5AED-4549-BC8A-0C948F0A1BE8}" type="presParOf" srcId="{B8AB026B-97C4-F64D-AAF9-E74065199456}" destId="{086E45FC-27A8-B64F-A10C-05B03BC3B96D}" srcOrd="5" destOrd="0" presId="urn:microsoft.com/office/officeart/2005/8/layout/vList2"/>
    <dgm:cxn modelId="{F368074F-2198-3541-BFE3-BFE1DD739C18}" type="presParOf" srcId="{B8AB026B-97C4-F64D-AAF9-E74065199456}" destId="{B6160B0B-CA83-834E-97BB-85168FCB3A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8DED3-2821-B649-B0EF-4E7450AEF59C}">
      <dsp:nvSpPr>
        <dsp:cNvPr id="0" name=""/>
        <dsp:cNvSpPr/>
      </dsp:nvSpPr>
      <dsp:spPr>
        <a:xfrm>
          <a:off x="0" y="95849"/>
          <a:ext cx="7240146" cy="13191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Hypothesis</a:t>
          </a:r>
        </a:p>
      </dsp:txBody>
      <dsp:txXfrm>
        <a:off x="64397" y="160246"/>
        <a:ext cx="7111352" cy="1190381"/>
      </dsp:txXfrm>
    </dsp:sp>
    <dsp:sp modelId="{8C204D4C-88BD-9F4A-9BB4-CDA6D659EF63}">
      <dsp:nvSpPr>
        <dsp:cNvPr id="0" name=""/>
        <dsp:cNvSpPr/>
      </dsp:nvSpPr>
      <dsp:spPr>
        <a:xfrm>
          <a:off x="0" y="1573424"/>
          <a:ext cx="7240146" cy="1319175"/>
        </a:xfrm>
        <a:prstGeom prst="roundRect">
          <a:avLst/>
        </a:prstGeom>
        <a:solidFill>
          <a:schemeClr val="accent2">
            <a:hueOff val="511724"/>
            <a:satOff val="57"/>
            <a:lumOff val="2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Exploratory Analysis</a:t>
          </a:r>
        </a:p>
      </dsp:txBody>
      <dsp:txXfrm>
        <a:off x="64397" y="1637821"/>
        <a:ext cx="7111352" cy="1190381"/>
      </dsp:txXfrm>
    </dsp:sp>
    <dsp:sp modelId="{80E8413C-66AB-E543-977C-448D7688F08E}">
      <dsp:nvSpPr>
        <dsp:cNvPr id="0" name=""/>
        <dsp:cNvSpPr/>
      </dsp:nvSpPr>
      <dsp:spPr>
        <a:xfrm>
          <a:off x="0" y="3051000"/>
          <a:ext cx="7240146" cy="1319175"/>
        </a:xfrm>
        <a:prstGeom prst="roundRect">
          <a:avLst/>
        </a:prstGeom>
        <a:solidFill>
          <a:schemeClr val="accent2">
            <a:hueOff val="1023449"/>
            <a:satOff val="114"/>
            <a:lumOff val="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Model Methodology</a:t>
          </a:r>
        </a:p>
      </dsp:txBody>
      <dsp:txXfrm>
        <a:off x="64397" y="3115397"/>
        <a:ext cx="7111352" cy="1190381"/>
      </dsp:txXfrm>
    </dsp:sp>
    <dsp:sp modelId="{B6160B0B-CA83-834E-97BB-85168FCB3A84}">
      <dsp:nvSpPr>
        <dsp:cNvPr id="0" name=""/>
        <dsp:cNvSpPr/>
      </dsp:nvSpPr>
      <dsp:spPr>
        <a:xfrm>
          <a:off x="0" y="4528575"/>
          <a:ext cx="7240146" cy="1319175"/>
        </a:xfrm>
        <a:prstGeom prst="roundRect">
          <a:avLst/>
        </a:prstGeom>
        <a:solidFill>
          <a:schemeClr val="accent2">
            <a:hueOff val="1535173"/>
            <a:satOff val="171"/>
            <a:lumOff val="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Results</a:t>
          </a:r>
        </a:p>
      </dsp:txBody>
      <dsp:txXfrm>
        <a:off x="64397" y="4592972"/>
        <a:ext cx="7111352" cy="1190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3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9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8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07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7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2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5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13,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13,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684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E6497144-E25C-4AF9-A206-B4D3D1A7B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61" r="42783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9D5B6-956A-2649-89E0-DF25A92E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16594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Pfizer Price Forecast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478B6-3261-D14A-9BB3-B31838A97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006" y="3563417"/>
            <a:ext cx="5462494" cy="1141157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Predicting the future</a:t>
            </a:r>
          </a:p>
          <a:p>
            <a:r>
              <a:rPr lang="en-US" sz="1400" dirty="0">
                <a:solidFill>
                  <a:schemeClr val="bg1"/>
                </a:solidFill>
              </a:rPr>
              <a:t>of the market</a:t>
            </a:r>
          </a:p>
        </p:txBody>
      </p:sp>
    </p:spTree>
    <p:extLst>
      <p:ext uri="{BB962C8B-B14F-4D97-AF65-F5344CB8AC3E}">
        <p14:creationId xmlns:p14="http://schemas.microsoft.com/office/powerpoint/2010/main" val="156248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1C783-21C6-0440-9B65-484B5474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91" y="2758455"/>
            <a:ext cx="3236613" cy="829297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AA8935BC-45F7-C847-B093-FBC3492EB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9" y="1198663"/>
            <a:ext cx="7214138" cy="446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46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0DEA6-F273-3246-A124-2D48CD68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991" y="3006124"/>
            <a:ext cx="3236613" cy="837677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Picture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69F61BE2-ADC7-5E45-BCE7-D6D757A45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619" y="1286551"/>
            <a:ext cx="7214138" cy="42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2A331-2257-FF4C-9DBA-CA63AF75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68280"/>
            <a:ext cx="3390645" cy="3363597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Table of Contents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FFD1C70-A806-4583-BD71-E5330ED0E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527335"/>
              </p:ext>
            </p:extLst>
          </p:nvPr>
        </p:nvGraphicFramePr>
        <p:xfrm>
          <a:off x="4494654" y="457200"/>
          <a:ext cx="7240146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43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37CB9D-36BD-EA4D-BDA0-58596CB2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57201"/>
            <a:ext cx="3091607" cy="1727643"/>
          </a:xfrm>
        </p:spPr>
        <p:txBody>
          <a:bodyPr anchor="b">
            <a:normAutofit/>
          </a:bodyPr>
          <a:lstStyle/>
          <a:p>
            <a:r>
              <a:rPr lang="en-US" sz="2600"/>
              <a:t>Hypothesis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E7D02094-39EE-4EC8-9658-20531CDFA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6" r="874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EC29-EE12-4F43-9C27-5A29532BB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530549"/>
            <a:ext cx="2942813" cy="3428124"/>
          </a:xfrm>
        </p:spPr>
        <p:txBody>
          <a:bodyPr>
            <a:normAutofit/>
          </a:bodyPr>
          <a:lstStyle/>
          <a:p>
            <a:r>
              <a:rPr lang="en-US" sz="1800" dirty="0"/>
              <a:t>Using </a:t>
            </a:r>
            <a:r>
              <a:rPr lang="en-US" sz="1800" dirty="0" err="1"/>
              <a:t>Pfizers</a:t>
            </a:r>
            <a:r>
              <a:rPr lang="en-US" sz="1800" dirty="0"/>
              <a:t> stock data from previous years we should be able to predict future stock adjusted closing prices by using a time-series machine learning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6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AD920-BC22-F54E-8A4A-F44334F4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998" y="2837166"/>
            <a:ext cx="4065643" cy="1183666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Exploratory Analysis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B36D11F8-8716-D94C-A779-FBA034BF9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3619" y="665185"/>
            <a:ext cx="7214138" cy="55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7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0BF4A1-714C-419E-A19F-578DE93BE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1A9BD-D57F-4941-931F-40597AB3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4DB264-9467-4730-B9E9-C9A97DD6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90128" y="3609527"/>
            <a:ext cx="245834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B097F88-2120-47B4-B891-5B28F66BB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64227" y="1757079"/>
            <a:ext cx="3900088" cy="4178958"/>
          </a:xfrm>
          <a:custGeom>
            <a:avLst/>
            <a:gdLst>
              <a:gd name="connsiteX0" fmla="*/ 2431956 w 3900088"/>
              <a:gd name="connsiteY0" fmla="*/ 93939 h 4178958"/>
              <a:gd name="connsiteX1" fmla="*/ 3900088 w 3900088"/>
              <a:gd name="connsiteY1" fmla="*/ 2089479 h 4178958"/>
              <a:gd name="connsiteX2" fmla="*/ 1810609 w 3900088"/>
              <a:gd name="connsiteY2" fmla="*/ 4178958 h 4178958"/>
              <a:gd name="connsiteX3" fmla="*/ 77980 w 3900088"/>
              <a:gd name="connsiteY3" fmla="*/ 3257727 h 4178958"/>
              <a:gd name="connsiteX4" fmla="*/ 0 w 3900088"/>
              <a:gd name="connsiteY4" fmla="*/ 3129367 h 4178958"/>
              <a:gd name="connsiteX5" fmla="*/ 831517 w 3900088"/>
              <a:gd name="connsiteY5" fmla="*/ 244059 h 4178958"/>
              <a:gd name="connsiteX6" fmla="*/ 997290 w 3900088"/>
              <a:gd name="connsiteY6" fmla="*/ 164202 h 4178958"/>
              <a:gd name="connsiteX7" fmla="*/ 1810609 w 3900088"/>
              <a:gd name="connsiteY7" fmla="*/ 0 h 4178958"/>
              <a:gd name="connsiteX8" fmla="*/ 2431956 w 3900088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088" h="4178958">
                <a:moveTo>
                  <a:pt x="2431956" y="93939"/>
                </a:moveTo>
                <a:cubicBezTo>
                  <a:pt x="3282517" y="358491"/>
                  <a:pt x="3900088" y="1151865"/>
                  <a:pt x="3900088" y="2089479"/>
                </a:cubicBezTo>
                <a:cubicBezTo>
                  <a:pt x="3900088" y="3243466"/>
                  <a:pt x="2964596" y="4178958"/>
                  <a:pt x="1810609" y="4178958"/>
                </a:cubicBezTo>
                <a:cubicBezTo>
                  <a:pt x="1089367" y="4178958"/>
                  <a:pt x="453475" y="3813531"/>
                  <a:pt x="77980" y="3257727"/>
                </a:cubicBezTo>
                <a:lnTo>
                  <a:pt x="0" y="3129367"/>
                </a:lnTo>
                <a:lnTo>
                  <a:pt x="831517" y="244059"/>
                </a:lnTo>
                <a:lnTo>
                  <a:pt x="997290" y="164202"/>
                </a:lnTo>
                <a:cubicBezTo>
                  <a:pt x="1247271" y="58468"/>
                  <a:pt x="1522112" y="0"/>
                  <a:pt x="1810609" y="0"/>
                </a:cubicBezTo>
                <a:cubicBezTo>
                  <a:pt x="2026982" y="0"/>
                  <a:pt x="2235673" y="32888"/>
                  <a:pt x="2431956" y="93939"/>
                </a:cubicBezTo>
                <a:close/>
              </a:path>
            </a:pathLst>
          </a:custGeom>
          <a:gradFill>
            <a:gsLst>
              <a:gs pos="36000">
                <a:schemeClr val="accent6">
                  <a:lumMod val="60000"/>
                  <a:lumOff val="40000"/>
                  <a:alpha val="6000"/>
                </a:schemeClr>
              </a:gs>
              <a:gs pos="100000">
                <a:schemeClr val="accent6">
                  <a:alpha val="2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9338F5-05AB-4DC5-BD1C-1A9F26C38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0099" y="411154"/>
            <a:ext cx="4395601" cy="3581400"/>
          </a:xfrm>
          <a:prstGeom prst="rect">
            <a:avLst/>
          </a:prstGeom>
          <a:gradFill>
            <a:gsLst>
              <a:gs pos="0">
                <a:schemeClr val="accent5">
                  <a:alpha val="29000"/>
                </a:schemeClr>
              </a:gs>
              <a:gs pos="100000">
                <a:schemeClr val="accent4">
                  <a:alpha val="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0EE53-AB67-0340-9CAF-0517C6B7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6857"/>
            <a:ext cx="4037071" cy="1224284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Exploratory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F2DADE-35D9-C848-BE61-A2D99B3544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336453"/>
              </p:ext>
            </p:extLst>
          </p:nvPr>
        </p:nvGraphicFramePr>
        <p:xfrm>
          <a:off x="4377344" y="3734961"/>
          <a:ext cx="7466691" cy="163434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50965">
                  <a:extLst>
                    <a:ext uri="{9D8B030D-6E8A-4147-A177-3AD203B41FA5}">
                      <a16:colId xmlns:a16="http://schemas.microsoft.com/office/drawing/2014/main" val="2898089853"/>
                    </a:ext>
                  </a:extLst>
                </a:gridCol>
                <a:gridCol w="603860">
                  <a:extLst>
                    <a:ext uri="{9D8B030D-6E8A-4147-A177-3AD203B41FA5}">
                      <a16:colId xmlns:a16="http://schemas.microsoft.com/office/drawing/2014/main" val="696561905"/>
                    </a:ext>
                  </a:extLst>
                </a:gridCol>
                <a:gridCol w="603860">
                  <a:extLst>
                    <a:ext uri="{9D8B030D-6E8A-4147-A177-3AD203B41FA5}">
                      <a16:colId xmlns:a16="http://schemas.microsoft.com/office/drawing/2014/main" val="3351789068"/>
                    </a:ext>
                  </a:extLst>
                </a:gridCol>
                <a:gridCol w="603860">
                  <a:extLst>
                    <a:ext uri="{9D8B030D-6E8A-4147-A177-3AD203B41FA5}">
                      <a16:colId xmlns:a16="http://schemas.microsoft.com/office/drawing/2014/main" val="2872566016"/>
                    </a:ext>
                  </a:extLst>
                </a:gridCol>
                <a:gridCol w="603860">
                  <a:extLst>
                    <a:ext uri="{9D8B030D-6E8A-4147-A177-3AD203B41FA5}">
                      <a16:colId xmlns:a16="http://schemas.microsoft.com/office/drawing/2014/main" val="2044314572"/>
                    </a:ext>
                  </a:extLst>
                </a:gridCol>
                <a:gridCol w="652573">
                  <a:extLst>
                    <a:ext uri="{9D8B030D-6E8A-4147-A177-3AD203B41FA5}">
                      <a16:colId xmlns:a16="http://schemas.microsoft.com/office/drawing/2014/main" val="3735354016"/>
                    </a:ext>
                  </a:extLst>
                </a:gridCol>
                <a:gridCol w="603860">
                  <a:extLst>
                    <a:ext uri="{9D8B030D-6E8A-4147-A177-3AD203B41FA5}">
                      <a16:colId xmlns:a16="http://schemas.microsoft.com/office/drawing/2014/main" val="772693608"/>
                    </a:ext>
                  </a:extLst>
                </a:gridCol>
                <a:gridCol w="375840">
                  <a:extLst>
                    <a:ext uri="{9D8B030D-6E8A-4147-A177-3AD203B41FA5}">
                      <a16:colId xmlns:a16="http://schemas.microsoft.com/office/drawing/2014/main" val="3112865117"/>
                    </a:ext>
                  </a:extLst>
                </a:gridCol>
                <a:gridCol w="603860">
                  <a:extLst>
                    <a:ext uri="{9D8B030D-6E8A-4147-A177-3AD203B41FA5}">
                      <a16:colId xmlns:a16="http://schemas.microsoft.com/office/drawing/2014/main" val="2938148601"/>
                    </a:ext>
                  </a:extLst>
                </a:gridCol>
                <a:gridCol w="603860">
                  <a:extLst>
                    <a:ext uri="{9D8B030D-6E8A-4147-A177-3AD203B41FA5}">
                      <a16:colId xmlns:a16="http://schemas.microsoft.com/office/drawing/2014/main" val="1872186036"/>
                    </a:ext>
                  </a:extLst>
                </a:gridCol>
                <a:gridCol w="603860">
                  <a:extLst>
                    <a:ext uri="{9D8B030D-6E8A-4147-A177-3AD203B41FA5}">
                      <a16:colId xmlns:a16="http://schemas.microsoft.com/office/drawing/2014/main" val="379413702"/>
                    </a:ext>
                  </a:extLst>
                </a:gridCol>
                <a:gridCol w="603860">
                  <a:extLst>
                    <a:ext uri="{9D8B030D-6E8A-4147-A177-3AD203B41FA5}">
                      <a16:colId xmlns:a16="http://schemas.microsoft.com/office/drawing/2014/main" val="4212751656"/>
                    </a:ext>
                  </a:extLst>
                </a:gridCol>
                <a:gridCol w="652573">
                  <a:extLst>
                    <a:ext uri="{9D8B030D-6E8A-4147-A177-3AD203B41FA5}">
                      <a16:colId xmlns:a16="http://schemas.microsoft.com/office/drawing/2014/main" val="2962302462"/>
                    </a:ext>
                  </a:extLst>
                </a:gridCol>
              </a:tblGrid>
              <a:tr h="181594">
                <a:tc>
                  <a:txBody>
                    <a:bodyPr/>
                    <a:lstStyle/>
                    <a:p>
                      <a:pPr algn="r"/>
                      <a:endParaRPr lang="en-US" sz="600" b="1">
                        <a:effectLst/>
                      </a:endParaRP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Open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High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Low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Close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Volume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Dividend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Split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Adj_Open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Adj_High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Adj_Low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 dirty="0" err="1">
                          <a:effectLst/>
                        </a:rPr>
                        <a:t>Adj_Close</a:t>
                      </a:r>
                      <a:endParaRPr lang="en-US" sz="600" b="1" dirty="0">
                        <a:effectLst/>
                      </a:endParaRP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1">
                          <a:effectLst/>
                        </a:rPr>
                        <a:t>Adj_Volume</a:t>
                      </a:r>
                    </a:p>
                  </a:txBody>
                  <a:tcPr marL="27850" marR="27850" marT="13925" marB="13925" anchor="ctr"/>
                </a:tc>
                <a:extLst>
                  <a:ext uri="{0D108BD9-81ED-4DB2-BD59-A6C34878D82A}">
                    <a16:rowId xmlns:a16="http://schemas.microsoft.com/office/drawing/2014/main" val="3505600974"/>
                  </a:ext>
                </a:extLst>
              </a:tr>
              <a:tr h="181594">
                <a:tc>
                  <a:txBody>
                    <a:bodyPr/>
                    <a:lstStyle/>
                    <a:p>
                      <a:pPr fontAlgn="ctr"/>
                      <a:r>
                        <a:rPr lang="en-US" sz="600" b="1">
                          <a:effectLst/>
                        </a:rPr>
                        <a:t>count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1.090000e+03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1090.000000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1.090000e+03</a:t>
                      </a:r>
                    </a:p>
                  </a:txBody>
                  <a:tcPr marL="27850" marR="27850" marT="13925" marB="13925" anchor="ctr"/>
                </a:tc>
                <a:extLst>
                  <a:ext uri="{0D108BD9-81ED-4DB2-BD59-A6C34878D82A}">
                    <a16:rowId xmlns:a16="http://schemas.microsoft.com/office/drawing/2014/main" val="1702350889"/>
                  </a:ext>
                </a:extLst>
              </a:tr>
              <a:tr h="181594">
                <a:tc>
                  <a:txBody>
                    <a:bodyPr/>
                    <a:lstStyle/>
                    <a:p>
                      <a:pPr fontAlgn="ctr"/>
                      <a:r>
                        <a:rPr lang="en-US" sz="600" b="1">
                          <a:effectLst/>
                        </a:rPr>
                        <a:t>mean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32.525915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32.762496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32.283939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32.526532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2.633704e+07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0.004477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1.0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25.293804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25.477134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25.106294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25.294480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2.633704e+07</a:t>
                      </a:r>
                    </a:p>
                  </a:txBody>
                  <a:tcPr marL="27850" marR="27850" marT="13925" marB="13925" anchor="ctr"/>
                </a:tc>
                <a:extLst>
                  <a:ext uri="{0D108BD9-81ED-4DB2-BD59-A6C34878D82A}">
                    <a16:rowId xmlns:a16="http://schemas.microsoft.com/office/drawing/2014/main" val="764804320"/>
                  </a:ext>
                </a:extLst>
              </a:tr>
              <a:tr h="181594">
                <a:tc>
                  <a:txBody>
                    <a:bodyPr/>
                    <a:lstStyle/>
                    <a:p>
                      <a:pPr fontAlgn="ctr"/>
                      <a:r>
                        <a:rPr lang="en-US" sz="600" b="1">
                          <a:effectLst/>
                        </a:rPr>
                        <a:t>std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2.147734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2.150970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2.161098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2.159424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1.472893e+07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0.035718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2.516028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2.520140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2.520443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2.524062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1.472893e+07</a:t>
                      </a:r>
                    </a:p>
                  </a:txBody>
                  <a:tcPr marL="27850" marR="27850" marT="13925" marB="13925" anchor="ctr"/>
                </a:tc>
                <a:extLst>
                  <a:ext uri="{0D108BD9-81ED-4DB2-BD59-A6C34878D82A}">
                    <a16:rowId xmlns:a16="http://schemas.microsoft.com/office/drawing/2014/main" val="1950879620"/>
                  </a:ext>
                </a:extLst>
              </a:tr>
              <a:tr h="181594">
                <a:tc>
                  <a:txBody>
                    <a:bodyPr/>
                    <a:lstStyle/>
                    <a:p>
                      <a:pPr fontAlgn="ctr"/>
                      <a:r>
                        <a:rPr lang="en-US" sz="600" b="1">
                          <a:effectLst/>
                        </a:rPr>
                        <a:t>min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27.810000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27.970000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27.510000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27.700000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6.397307e+06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1.0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20.318957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20.441490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20.081097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20.189215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6.397307e+06</a:t>
                      </a:r>
                    </a:p>
                  </a:txBody>
                  <a:tcPr marL="27850" marR="27850" marT="13925" marB="13925" anchor="ctr"/>
                </a:tc>
                <a:extLst>
                  <a:ext uri="{0D108BD9-81ED-4DB2-BD59-A6C34878D82A}">
                    <a16:rowId xmlns:a16="http://schemas.microsoft.com/office/drawing/2014/main" val="920101557"/>
                  </a:ext>
                </a:extLst>
              </a:tr>
              <a:tr h="181594">
                <a:tc>
                  <a:txBody>
                    <a:bodyPr/>
                    <a:lstStyle/>
                    <a:p>
                      <a:pPr fontAlgn="ctr"/>
                      <a:r>
                        <a:rPr lang="en-US" sz="600" b="1">
                          <a:effectLst/>
                        </a:rPr>
                        <a:t>25%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30.780000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31.032500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30.520000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30.712500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1.836838e+07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1.0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23.078464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23.261962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22.898993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23.053374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1.836838e+07</a:t>
                      </a:r>
                    </a:p>
                  </a:txBody>
                  <a:tcPr marL="27850" marR="27850" marT="13925" marB="13925" anchor="ctr"/>
                </a:tc>
                <a:extLst>
                  <a:ext uri="{0D108BD9-81ED-4DB2-BD59-A6C34878D82A}">
                    <a16:rowId xmlns:a16="http://schemas.microsoft.com/office/drawing/2014/main" val="1750618655"/>
                  </a:ext>
                </a:extLst>
              </a:tr>
              <a:tr h="181594">
                <a:tc>
                  <a:txBody>
                    <a:bodyPr/>
                    <a:lstStyle/>
                    <a:p>
                      <a:pPr fontAlgn="ctr"/>
                      <a:r>
                        <a:rPr lang="en-US" sz="600" b="1">
                          <a:effectLst/>
                        </a:rPr>
                        <a:t>50%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32.660000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32.900000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32.380000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32.650000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2.363718e+07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1.0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25.779051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25.935757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25.525171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25.757361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2.363718e+07</a:t>
                      </a:r>
                    </a:p>
                  </a:txBody>
                  <a:tcPr marL="27850" marR="27850" marT="13925" marB="13925" anchor="ctr"/>
                </a:tc>
                <a:extLst>
                  <a:ext uri="{0D108BD9-81ED-4DB2-BD59-A6C34878D82A}">
                    <a16:rowId xmlns:a16="http://schemas.microsoft.com/office/drawing/2014/main" val="3662392616"/>
                  </a:ext>
                </a:extLst>
              </a:tr>
              <a:tr h="181594">
                <a:tc>
                  <a:txBody>
                    <a:bodyPr/>
                    <a:lstStyle/>
                    <a:p>
                      <a:pPr fontAlgn="ctr"/>
                      <a:r>
                        <a:rPr lang="en-US" sz="600" b="1">
                          <a:effectLst/>
                        </a:rPr>
                        <a:t>75%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34.167500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34.430000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33.980000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34.187500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3.056132e+07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0.000000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1.0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27.206844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27.381910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27.027917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27.262360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3.056132e+07</a:t>
                      </a:r>
                    </a:p>
                  </a:txBody>
                  <a:tcPr marL="27850" marR="27850" marT="13925" marB="13925" anchor="ctr"/>
                </a:tc>
                <a:extLst>
                  <a:ext uri="{0D108BD9-81ED-4DB2-BD59-A6C34878D82A}">
                    <a16:rowId xmlns:a16="http://schemas.microsoft.com/office/drawing/2014/main" val="2950565874"/>
                  </a:ext>
                </a:extLst>
              </a:tr>
              <a:tr h="181594">
                <a:tc>
                  <a:txBody>
                    <a:bodyPr/>
                    <a:lstStyle/>
                    <a:p>
                      <a:pPr fontAlgn="ctr"/>
                      <a:r>
                        <a:rPr lang="en-US" sz="600" b="1">
                          <a:effectLst/>
                        </a:rPr>
                        <a:t>max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37.170000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37.390000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37.060000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37.310000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2.844623e+08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0.320000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1.0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31.172027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31.322981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31.079777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>
                          <a:effectLst/>
                        </a:rPr>
                        <a:t>31.197186</a:t>
                      </a:r>
                    </a:p>
                  </a:txBody>
                  <a:tcPr marL="27850" marR="27850" marT="13925" marB="139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dirty="0">
                          <a:effectLst/>
                        </a:rPr>
                        <a:t>2.844623e+08</a:t>
                      </a:r>
                    </a:p>
                  </a:txBody>
                  <a:tcPr marL="27850" marR="27850" marT="13925" marB="13925" anchor="ctr"/>
                </a:tc>
                <a:extLst>
                  <a:ext uri="{0D108BD9-81ED-4DB2-BD59-A6C34878D82A}">
                    <a16:rowId xmlns:a16="http://schemas.microsoft.com/office/drawing/2014/main" val="69475359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42177C8-EA5A-2742-9CDB-6B843192A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317065"/>
              </p:ext>
            </p:extLst>
          </p:nvPr>
        </p:nvGraphicFramePr>
        <p:xfrm>
          <a:off x="4377344" y="918104"/>
          <a:ext cx="7357459" cy="2059874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</a:tblPr>
              <a:tblGrid>
                <a:gridCol w="210855">
                  <a:extLst>
                    <a:ext uri="{9D8B030D-6E8A-4147-A177-3AD203B41FA5}">
                      <a16:colId xmlns:a16="http://schemas.microsoft.com/office/drawing/2014/main" val="2776993254"/>
                    </a:ext>
                  </a:extLst>
                </a:gridCol>
                <a:gridCol w="406042">
                  <a:extLst>
                    <a:ext uri="{9D8B030D-6E8A-4147-A177-3AD203B41FA5}">
                      <a16:colId xmlns:a16="http://schemas.microsoft.com/office/drawing/2014/main" val="1463663629"/>
                    </a:ext>
                  </a:extLst>
                </a:gridCol>
                <a:gridCol w="455094">
                  <a:extLst>
                    <a:ext uri="{9D8B030D-6E8A-4147-A177-3AD203B41FA5}">
                      <a16:colId xmlns:a16="http://schemas.microsoft.com/office/drawing/2014/main" val="2829580081"/>
                    </a:ext>
                  </a:extLst>
                </a:gridCol>
                <a:gridCol w="400932">
                  <a:extLst>
                    <a:ext uri="{9D8B030D-6E8A-4147-A177-3AD203B41FA5}">
                      <a16:colId xmlns:a16="http://schemas.microsoft.com/office/drawing/2014/main" val="3086770183"/>
                    </a:ext>
                  </a:extLst>
                </a:gridCol>
                <a:gridCol w="400932">
                  <a:extLst>
                    <a:ext uri="{9D8B030D-6E8A-4147-A177-3AD203B41FA5}">
                      <a16:colId xmlns:a16="http://schemas.microsoft.com/office/drawing/2014/main" val="843640461"/>
                    </a:ext>
                  </a:extLst>
                </a:gridCol>
                <a:gridCol w="453050">
                  <a:extLst>
                    <a:ext uri="{9D8B030D-6E8A-4147-A177-3AD203B41FA5}">
                      <a16:colId xmlns:a16="http://schemas.microsoft.com/office/drawing/2014/main" val="3573977397"/>
                    </a:ext>
                  </a:extLst>
                </a:gridCol>
                <a:gridCol w="671740">
                  <a:extLst>
                    <a:ext uri="{9D8B030D-6E8A-4147-A177-3AD203B41FA5}">
                      <a16:colId xmlns:a16="http://schemas.microsoft.com/office/drawing/2014/main" val="2261938601"/>
                    </a:ext>
                  </a:extLst>
                </a:gridCol>
                <a:gridCol w="605315">
                  <a:extLst>
                    <a:ext uri="{9D8B030D-6E8A-4147-A177-3AD203B41FA5}">
                      <a16:colId xmlns:a16="http://schemas.microsoft.com/office/drawing/2014/main" val="2958774163"/>
                    </a:ext>
                  </a:extLst>
                </a:gridCol>
                <a:gridCol w="383559">
                  <a:extLst>
                    <a:ext uri="{9D8B030D-6E8A-4147-A177-3AD203B41FA5}">
                      <a16:colId xmlns:a16="http://schemas.microsoft.com/office/drawing/2014/main" val="1168344906"/>
                    </a:ext>
                  </a:extLst>
                </a:gridCol>
                <a:gridCol w="668674">
                  <a:extLst>
                    <a:ext uri="{9D8B030D-6E8A-4147-A177-3AD203B41FA5}">
                      <a16:colId xmlns:a16="http://schemas.microsoft.com/office/drawing/2014/main" val="881002365"/>
                    </a:ext>
                  </a:extLst>
                </a:gridCol>
                <a:gridCol w="624732">
                  <a:extLst>
                    <a:ext uri="{9D8B030D-6E8A-4147-A177-3AD203B41FA5}">
                      <a16:colId xmlns:a16="http://schemas.microsoft.com/office/drawing/2014/main" val="588204556"/>
                    </a:ext>
                  </a:extLst>
                </a:gridCol>
                <a:gridCol w="617578">
                  <a:extLst>
                    <a:ext uri="{9D8B030D-6E8A-4147-A177-3AD203B41FA5}">
                      <a16:colId xmlns:a16="http://schemas.microsoft.com/office/drawing/2014/main" val="175949999"/>
                    </a:ext>
                  </a:extLst>
                </a:gridCol>
                <a:gridCol w="681959">
                  <a:extLst>
                    <a:ext uri="{9D8B030D-6E8A-4147-A177-3AD203B41FA5}">
                      <a16:colId xmlns:a16="http://schemas.microsoft.com/office/drawing/2014/main" val="1570861543"/>
                    </a:ext>
                  </a:extLst>
                </a:gridCol>
                <a:gridCol w="776997">
                  <a:extLst>
                    <a:ext uri="{9D8B030D-6E8A-4147-A177-3AD203B41FA5}">
                      <a16:colId xmlns:a16="http://schemas.microsoft.com/office/drawing/2014/main" val="49423119"/>
                    </a:ext>
                  </a:extLst>
                </a:gridCol>
              </a:tblGrid>
              <a:tr h="256349">
                <a:tc>
                  <a:txBody>
                    <a:bodyPr/>
                    <a:lstStyle/>
                    <a:p>
                      <a:pPr algn="r"/>
                      <a:endParaRPr lang="en-US" sz="9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Open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Close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Volume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Dividend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Split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Adj_Open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Adj_High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Adj_Low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Adj_Close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cap="none" spc="0">
                          <a:solidFill>
                            <a:schemeClr val="bg1"/>
                          </a:solidFill>
                          <a:effectLst/>
                        </a:rPr>
                        <a:t>Adj_Volume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77928"/>
                  </a:ext>
                </a:extLst>
              </a:tr>
              <a:tr h="360705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2017-12-28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36.360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36.53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36.25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36.37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6583100.0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30.492734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30.635301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30.400484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30.501120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6583100.0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697521"/>
                  </a:ext>
                </a:extLst>
              </a:tr>
              <a:tr h="360705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2017-12-27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36.310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36.46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36.23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36.33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8319672.0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30.450802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30.576597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30.383711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30.467575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8319672.0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213278"/>
                  </a:ext>
                </a:extLst>
              </a:tr>
              <a:tr h="360705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2017-12-26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36.090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36.27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35.95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36.21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10892371.0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30.266302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30.417257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30.148894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30.366938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10892371.0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11874"/>
                  </a:ext>
                </a:extLst>
              </a:tr>
              <a:tr h="360705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2017-12-22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36.260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36.38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36.05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36.14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8598998.0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30.408870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30.509506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30.232757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30.308234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8598998.0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623"/>
                  </a:ext>
                </a:extLst>
              </a:tr>
              <a:tr h="360705">
                <a:tc>
                  <a:txBody>
                    <a:bodyPr/>
                    <a:lstStyle/>
                    <a:p>
                      <a:pPr fontAlgn="ctr"/>
                      <a:r>
                        <a:rPr lang="en-US" sz="8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2017-12-21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36.585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36.60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36.19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36.24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14742620.0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30.681426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30.694006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30.350166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>
                          <a:solidFill>
                            <a:schemeClr val="tx1"/>
                          </a:solidFill>
                          <a:effectLst/>
                        </a:rPr>
                        <a:t>30.392097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cap="none" spc="0" dirty="0">
                          <a:solidFill>
                            <a:schemeClr val="tx1"/>
                          </a:solidFill>
                          <a:effectLst/>
                        </a:rPr>
                        <a:t>14742620.0</a:t>
                      </a:r>
                    </a:p>
                  </a:txBody>
                  <a:tcPr marL="41650" marR="41650" marT="57716" marB="2082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3440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9B507C5-A67F-4C4F-92E1-34901647CCEF}"/>
              </a:ext>
            </a:extLst>
          </p:cNvPr>
          <p:cNvSpPr/>
          <p:nvPr/>
        </p:nvSpPr>
        <p:spPr>
          <a:xfrm>
            <a:off x="5363649" y="3171803"/>
            <a:ext cx="339729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/>
              <a:t>https://</a:t>
            </a:r>
            <a:r>
              <a:rPr lang="en-US" sz="600" dirty="0" err="1"/>
              <a:t>www.quandl.com</a:t>
            </a:r>
            <a:r>
              <a:rPr lang="en-US" sz="600" dirty="0"/>
              <a:t>/data/EOD/PFE-Pfizer-Inc-PFE-Stock-Prices-Dividends-and-Splits</a:t>
            </a:r>
          </a:p>
        </p:txBody>
      </p:sp>
    </p:spTree>
    <p:extLst>
      <p:ext uri="{BB962C8B-B14F-4D97-AF65-F5344CB8AC3E}">
        <p14:creationId xmlns:p14="http://schemas.microsoft.com/office/powerpoint/2010/main" val="180605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58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F9182-050B-B94E-9765-B895D068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242" y="2690882"/>
            <a:ext cx="4249082" cy="1109526"/>
          </a:xfrm>
        </p:spPr>
        <p:txBody>
          <a:bodyPr vert="horz" lIns="0" tIns="0" rIns="0" bIns="0" rtlCol="0" anchor="b">
            <a:no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Exploratory Analysis</a:t>
            </a:r>
          </a:p>
        </p:txBody>
      </p:sp>
      <p:pic>
        <p:nvPicPr>
          <p:cNvPr id="10" name="Picture 9" descr="A picture containing crossword puzzle, scoreboard, vector graphics&#10;&#10;Description automatically generated">
            <a:extLst>
              <a:ext uri="{FF2B5EF4-FFF2-40B4-BE49-F238E27FC236}">
                <a16:creationId xmlns:a16="http://schemas.microsoft.com/office/drawing/2014/main" id="{0DA2F3FD-925F-354C-B808-964ED5EC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334" y="1291562"/>
            <a:ext cx="7733889" cy="40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0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BE64D-D5F3-F944-A399-596128579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45" y="2608148"/>
            <a:ext cx="4183793" cy="1129911"/>
          </a:xfrm>
        </p:spPr>
        <p:txBody>
          <a:bodyPr vert="horz" lIns="0" tIns="0" rIns="0" bIns="0" rtlCol="0" anchor="b">
            <a:normAutofit/>
          </a:bodyPr>
          <a:lstStyle/>
          <a:p>
            <a:pPr algn="ctr"/>
            <a:r>
              <a:rPr lang="en-US" sz="3200" spc="750" dirty="0">
                <a:solidFill>
                  <a:schemeClr val="bg1"/>
                </a:solidFill>
              </a:rPr>
              <a:t>Exploratory Analysis</a:t>
            </a:r>
          </a:p>
        </p:txBody>
      </p:sp>
      <p:pic>
        <p:nvPicPr>
          <p:cNvPr id="6" name="Picture 5" descr="Calendar&#10;&#10;Description automatically generated">
            <a:extLst>
              <a:ext uri="{FF2B5EF4-FFF2-40B4-BE49-F238E27FC236}">
                <a16:creationId xmlns:a16="http://schemas.microsoft.com/office/drawing/2014/main" id="{40EE231F-31DB-B649-98D7-7A522027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774" y="457200"/>
            <a:ext cx="5713828" cy="59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68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7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C3A84B-E1F4-F744-9ED9-317A6C16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>
                <a:solidFill>
                  <a:schemeClr val="bg1"/>
                </a:solidFill>
              </a:rPr>
              <a:t>Model Methodology</a:t>
            </a:r>
          </a:p>
        </p:txBody>
      </p:sp>
      <p:pic>
        <p:nvPicPr>
          <p:cNvPr id="8" name="Picture 7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4951E785-DA70-0C4E-B0FD-D0035FA6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769" y="1828510"/>
            <a:ext cx="8564461" cy="20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1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BB02F283-AD3D-43EB-8EB3-EEABE7B68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87267ACD-C9FA-48F7-BA90-C05046F4E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74922"/>
            <a:ext cx="12198726" cy="1606049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4">
                  <a:alpha val="74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53E17AA8-C417-4F74-9F1B-EAD82A19B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270744" y="1998314"/>
            <a:ext cx="1605188" cy="8160125"/>
          </a:xfrm>
          <a:prstGeom prst="rect">
            <a:avLst/>
          </a:prstGeom>
          <a:gradFill>
            <a:gsLst>
              <a:gs pos="5000">
                <a:schemeClr val="accent2">
                  <a:alpha val="68000"/>
                </a:schemeClr>
              </a:gs>
              <a:gs pos="100000">
                <a:schemeClr val="accent5">
                  <a:alpha val="43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D79F9CB9-0076-49F5-845A-C97CCFC16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2413" y="2532510"/>
            <a:ext cx="1605189" cy="7090015"/>
          </a:xfrm>
          <a:prstGeom prst="rect">
            <a:avLst/>
          </a:prstGeom>
          <a:gradFill>
            <a:gsLst>
              <a:gs pos="42000">
                <a:schemeClr val="accent4">
                  <a:alpha val="0"/>
                </a:schemeClr>
              </a:gs>
              <a:gs pos="99000">
                <a:schemeClr val="accent6">
                  <a:alpha val="48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0567348B-D4F9-4978-8FB4-D4031CD13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930450" y="5273748"/>
            <a:ext cx="7275001" cy="1150514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56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CDD231-E617-3642-983E-3B04C795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69" y="5553718"/>
            <a:ext cx="7203004" cy="1054645"/>
          </a:xfrm>
        </p:spPr>
        <p:txBody>
          <a:bodyPr vert="horz" lIns="0" tIns="0" rIns="0" bIns="0" rtlCol="0" anchor="ctr">
            <a:normAutofit/>
          </a:bodyPr>
          <a:lstStyle/>
          <a:p>
            <a:r>
              <a:rPr lang="en-US" sz="3200" spc="750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0CF4929-AA1B-F74F-B182-6FD15E6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4442"/>
              </p:ext>
            </p:extLst>
          </p:nvPr>
        </p:nvGraphicFramePr>
        <p:xfrm>
          <a:off x="783466" y="457200"/>
          <a:ext cx="10631796" cy="4407656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</a:tblPr>
              <a:tblGrid>
                <a:gridCol w="947997">
                  <a:extLst>
                    <a:ext uri="{9D8B030D-6E8A-4147-A177-3AD203B41FA5}">
                      <a16:colId xmlns:a16="http://schemas.microsoft.com/office/drawing/2014/main" val="1521265778"/>
                    </a:ext>
                  </a:extLst>
                </a:gridCol>
                <a:gridCol w="1408239">
                  <a:extLst>
                    <a:ext uri="{9D8B030D-6E8A-4147-A177-3AD203B41FA5}">
                      <a16:colId xmlns:a16="http://schemas.microsoft.com/office/drawing/2014/main" val="1966212028"/>
                    </a:ext>
                  </a:extLst>
                </a:gridCol>
                <a:gridCol w="1350028">
                  <a:extLst>
                    <a:ext uri="{9D8B030D-6E8A-4147-A177-3AD203B41FA5}">
                      <a16:colId xmlns:a16="http://schemas.microsoft.com/office/drawing/2014/main" val="1359172730"/>
                    </a:ext>
                  </a:extLst>
                </a:gridCol>
                <a:gridCol w="1350028">
                  <a:extLst>
                    <a:ext uri="{9D8B030D-6E8A-4147-A177-3AD203B41FA5}">
                      <a16:colId xmlns:a16="http://schemas.microsoft.com/office/drawing/2014/main" val="636703746"/>
                    </a:ext>
                  </a:extLst>
                </a:gridCol>
                <a:gridCol w="1350028">
                  <a:extLst>
                    <a:ext uri="{9D8B030D-6E8A-4147-A177-3AD203B41FA5}">
                      <a16:colId xmlns:a16="http://schemas.microsoft.com/office/drawing/2014/main" val="4206770568"/>
                    </a:ext>
                  </a:extLst>
                </a:gridCol>
                <a:gridCol w="1350028">
                  <a:extLst>
                    <a:ext uri="{9D8B030D-6E8A-4147-A177-3AD203B41FA5}">
                      <a16:colId xmlns:a16="http://schemas.microsoft.com/office/drawing/2014/main" val="2180731055"/>
                    </a:ext>
                  </a:extLst>
                </a:gridCol>
                <a:gridCol w="1350028">
                  <a:extLst>
                    <a:ext uri="{9D8B030D-6E8A-4147-A177-3AD203B41FA5}">
                      <a16:colId xmlns:a16="http://schemas.microsoft.com/office/drawing/2014/main" val="1061402137"/>
                    </a:ext>
                  </a:extLst>
                </a:gridCol>
                <a:gridCol w="1525420">
                  <a:extLst>
                    <a:ext uri="{9D8B030D-6E8A-4147-A177-3AD203B41FA5}">
                      <a16:colId xmlns:a16="http://schemas.microsoft.com/office/drawing/2014/main" val="4081944159"/>
                    </a:ext>
                  </a:extLst>
                </a:gridCol>
              </a:tblGrid>
              <a:tr h="353214">
                <a:tc>
                  <a:txBody>
                    <a:bodyPr/>
                    <a:lstStyle/>
                    <a:p>
                      <a:pPr algn="r"/>
                      <a:endParaRPr lang="en-US" sz="900" b="1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8115" marR="98115" marT="98115" marB="981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cap="all" spc="60">
                          <a:solidFill>
                            <a:schemeClr val="tx1"/>
                          </a:solidFill>
                          <a:effectLst/>
                        </a:rPr>
                        <a:t>horizon</a:t>
                      </a:r>
                    </a:p>
                  </a:txBody>
                  <a:tcPr marL="98115" marR="98115" marT="98115" marB="981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cap="all" spc="60">
                          <a:solidFill>
                            <a:schemeClr val="tx1"/>
                          </a:solidFill>
                          <a:effectLst/>
                        </a:rPr>
                        <a:t>mse</a:t>
                      </a:r>
                    </a:p>
                  </a:txBody>
                  <a:tcPr marL="98115" marR="98115" marT="98115" marB="981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cap="all" spc="60">
                          <a:solidFill>
                            <a:schemeClr val="tx1"/>
                          </a:solidFill>
                          <a:effectLst/>
                        </a:rPr>
                        <a:t>rmse</a:t>
                      </a:r>
                    </a:p>
                  </a:txBody>
                  <a:tcPr marL="98115" marR="98115" marT="98115" marB="981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cap="all" spc="60">
                          <a:solidFill>
                            <a:schemeClr val="tx1"/>
                          </a:solidFill>
                          <a:effectLst/>
                        </a:rPr>
                        <a:t>mae</a:t>
                      </a:r>
                    </a:p>
                  </a:txBody>
                  <a:tcPr marL="98115" marR="98115" marT="98115" marB="981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cap="all" spc="60">
                          <a:solidFill>
                            <a:schemeClr val="tx1"/>
                          </a:solidFill>
                          <a:effectLst/>
                        </a:rPr>
                        <a:t>mape</a:t>
                      </a:r>
                    </a:p>
                  </a:txBody>
                  <a:tcPr marL="98115" marR="98115" marT="98115" marB="981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cap="all" spc="60">
                          <a:solidFill>
                            <a:schemeClr val="tx1"/>
                          </a:solidFill>
                          <a:effectLst/>
                        </a:rPr>
                        <a:t>mdape</a:t>
                      </a:r>
                    </a:p>
                  </a:txBody>
                  <a:tcPr marL="98115" marR="98115" marT="98115" marB="981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1" cap="all" spc="60">
                          <a:solidFill>
                            <a:schemeClr val="tx1"/>
                          </a:solidFill>
                          <a:effectLst/>
                        </a:rPr>
                        <a:t>coverage</a:t>
                      </a:r>
                    </a:p>
                  </a:txBody>
                  <a:tcPr marL="98115" marR="98115" marT="98115" marB="9811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538979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0.384799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0.620322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0.594585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0.020539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0.022642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0.416667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094668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5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0.442134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0.664932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0.579477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0.020118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0.017811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0.333333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995675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6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0.598291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0.773493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0.657682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0.022927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0.028477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0.333333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119021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7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0.904540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0.951073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0.846359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0.029491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0.035610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0.333333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926459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8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0.949004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0.974168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0.877699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0.030516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0.025427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0.333333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26181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11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1.009708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1.004842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0.863197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0.030114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0.038724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0.333333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4058650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12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1.817441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1.348125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1.119182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0.039382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0.046744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0.333333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73064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13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3.049666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1.746329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1.524936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0.053906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0.058429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0.333333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171937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14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3.799241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1.949164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1.766079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0.062490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0.045805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0.083333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193020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15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3.888734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1.971987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1.794315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0.062875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0.047826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553125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18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4.972411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2.229890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2.087646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0.073899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0.078335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90709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19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4.922843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2.218748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2.091317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0.074312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0.068431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845613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20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4.678097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2.162891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2.025777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0.071809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0.058134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81460"/>
                  </a:ext>
                </a:extLst>
              </a:tr>
              <a:tr h="289603">
                <a:tc>
                  <a:txBody>
                    <a:bodyPr/>
                    <a:lstStyle/>
                    <a:p>
                      <a:pPr fontAlgn="ctr"/>
                      <a:r>
                        <a:rPr lang="en-US" sz="1100" b="1" cap="none" spc="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21 days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4.605464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2.146035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2.016247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0.071380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0.056406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cap="none" spc="0">
                          <a:solidFill>
                            <a:schemeClr val="tx1"/>
                          </a:solidFill>
                          <a:effectLst/>
                        </a:rPr>
                        <a:t>0.000000</a:t>
                      </a:r>
                    </a:p>
                  </a:txBody>
                  <a:tcPr marL="47203" marR="47203" marT="23602" marB="6541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21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3442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6E8E2"/>
      </a:lt2>
      <a:accent1>
        <a:srgbClr val="A996C6"/>
      </a:accent1>
      <a:accent2>
        <a:srgbClr val="AF7FBA"/>
      </a:accent2>
      <a:accent3>
        <a:srgbClr val="C593B9"/>
      </a:accent3>
      <a:accent4>
        <a:srgbClr val="BA7F94"/>
      </a:accent4>
      <a:accent5>
        <a:srgbClr val="C69996"/>
      </a:accent5>
      <a:accent6>
        <a:srgbClr val="BA9B7F"/>
      </a:accent6>
      <a:hlink>
        <a:srgbClr val="758A5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457</Words>
  <Application>Microsoft Macintosh PowerPoint</Application>
  <PresentationFormat>Widescreen</PresentationFormat>
  <Paragraphs>337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Avenir Next LT Pro</vt:lpstr>
      <vt:lpstr>GradientRiseVTI</vt:lpstr>
      <vt:lpstr>Pfizer Price Forecast</vt:lpstr>
      <vt:lpstr>Table of Contents</vt:lpstr>
      <vt:lpstr>Hypothesis</vt:lpstr>
      <vt:lpstr>Exploratory Analysis</vt:lpstr>
      <vt:lpstr>Exploratory analysis</vt:lpstr>
      <vt:lpstr>Exploratory Analysis</vt:lpstr>
      <vt:lpstr>Exploratory Analysis</vt:lpstr>
      <vt:lpstr>Model Methodology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Pfizer Price Forecast</dc:title>
  <dc:creator>Howard Katzenberg</dc:creator>
  <cp:lastModifiedBy>Howard Katzenberg</cp:lastModifiedBy>
  <cp:revision>12</cp:revision>
  <dcterms:created xsi:type="dcterms:W3CDTF">2021-04-13T17:21:38Z</dcterms:created>
  <dcterms:modified xsi:type="dcterms:W3CDTF">2021-04-13T23:34:37Z</dcterms:modified>
</cp:coreProperties>
</file>