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93de47895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93de47895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93de479e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93de479e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93de4789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93de4789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93de47895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93de47895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5ba3270a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5ba3270a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5ba3270ae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5ba3270ae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93de47895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93de4789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93de4789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93de4789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93de479e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93de479e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5ba3270ae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5ba3270ae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-1175911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Rental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1338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Presented by: Sidney Watts, Luke Monington, Nicholas Bartnik, Mandeep Singh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001" y="876710"/>
            <a:ext cx="4573987" cy="32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2290692" y="1760522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900"/>
              <a:t>Questions? </a:t>
            </a:r>
            <a:endParaRPr sz="6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2193650" y="1609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 You! 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Scenario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Database for car rental business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Several locations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Several car classifications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A person can be an employee, customer, or both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Pricing based on classification and promotion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6 Tables</a:t>
            </a:r>
            <a:endParaRPr>
              <a:solidFill>
                <a:srgbClr val="EFEFE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○"/>
            </a:pPr>
            <a:r>
              <a:rPr lang="en">
                <a:solidFill>
                  <a:srgbClr val="EFEFEF"/>
                </a:solidFill>
              </a:rPr>
              <a:t>Car</a:t>
            </a:r>
            <a:endParaRPr>
              <a:solidFill>
                <a:srgbClr val="EFEFE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○"/>
            </a:pPr>
            <a:r>
              <a:rPr lang="en">
                <a:solidFill>
                  <a:srgbClr val="EFEFEF"/>
                </a:solidFill>
              </a:rPr>
              <a:t>Car Classification</a:t>
            </a:r>
            <a:endParaRPr>
              <a:solidFill>
                <a:srgbClr val="EFEFE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○"/>
            </a:pPr>
            <a:r>
              <a:rPr lang="en">
                <a:solidFill>
                  <a:srgbClr val="EFEFEF"/>
                </a:solidFill>
              </a:rPr>
              <a:t>Promotion</a:t>
            </a:r>
            <a:endParaRPr>
              <a:solidFill>
                <a:srgbClr val="EFEFE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○"/>
            </a:pPr>
            <a:r>
              <a:rPr lang="en">
                <a:solidFill>
                  <a:srgbClr val="EFEFEF"/>
                </a:solidFill>
              </a:rPr>
              <a:t>Rental Transaction</a:t>
            </a:r>
            <a:endParaRPr>
              <a:solidFill>
                <a:srgbClr val="EFEFE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○"/>
            </a:pPr>
            <a:r>
              <a:rPr lang="en">
                <a:solidFill>
                  <a:srgbClr val="EFEFEF"/>
                </a:solidFill>
              </a:rPr>
              <a:t>Person</a:t>
            </a:r>
            <a:endParaRPr>
              <a:solidFill>
                <a:srgbClr val="EFEFE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○"/>
            </a:pPr>
            <a:r>
              <a:rPr lang="en">
                <a:solidFill>
                  <a:srgbClr val="EFEFEF"/>
                </a:solidFill>
              </a:rPr>
              <a:t>Store Location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10 Assumptions </a:t>
            </a:r>
            <a:endParaRPr>
              <a:solidFill>
                <a:srgbClr val="EFEFE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○"/>
            </a:pPr>
            <a:r>
              <a:rPr lang="en">
                <a:solidFill>
                  <a:srgbClr val="EFEFEF"/>
                </a:solidFill>
              </a:rPr>
              <a:t>A person can be an employee, a customer, or both</a:t>
            </a:r>
            <a:endParaRPr>
              <a:solidFill>
                <a:srgbClr val="EFEFE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○"/>
            </a:pPr>
            <a:r>
              <a:rPr lang="en">
                <a:solidFill>
                  <a:srgbClr val="EFEFEF"/>
                </a:solidFill>
              </a:rPr>
              <a:t>A car can be rented many times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269638" y="215321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Model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513" y="788025"/>
            <a:ext cx="7990876" cy="427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Creation Order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en">
                <a:solidFill>
                  <a:srgbClr val="EFEFEF"/>
                </a:solidFill>
              </a:rPr>
              <a:t>PROMOTION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en">
                <a:solidFill>
                  <a:srgbClr val="EFEFEF"/>
                </a:solidFill>
              </a:rPr>
              <a:t>STORELOCATION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en">
                <a:solidFill>
                  <a:srgbClr val="EFEFEF"/>
                </a:solidFill>
              </a:rPr>
              <a:t>CARCLASSIFICATION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en">
                <a:solidFill>
                  <a:srgbClr val="EFEFEF"/>
                </a:solidFill>
              </a:rPr>
              <a:t>CAR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en">
                <a:solidFill>
                  <a:srgbClr val="EFEFEF"/>
                </a:solidFill>
              </a:rPr>
              <a:t>PERSON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en">
                <a:solidFill>
                  <a:srgbClr val="EFEFEF"/>
                </a:solidFill>
              </a:rPr>
              <a:t>RENTALTRANSACTION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We Had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Divide and conquer</a:t>
            </a:r>
            <a:endParaRPr>
              <a:solidFill>
                <a:srgbClr val="EFEFE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○"/>
            </a:pPr>
            <a:r>
              <a:rPr lang="en">
                <a:solidFill>
                  <a:srgbClr val="EFEFEF"/>
                </a:solidFill>
              </a:rPr>
              <a:t>Concurrency issues</a:t>
            </a:r>
            <a:endParaRPr>
              <a:solidFill>
                <a:srgbClr val="EFEFE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○"/>
            </a:pPr>
            <a:r>
              <a:rPr lang="en">
                <a:solidFill>
                  <a:srgbClr val="EFEFEF"/>
                </a:solidFill>
              </a:rPr>
              <a:t>Table creation order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Adding Foreign Keys</a:t>
            </a:r>
            <a:endParaRPr>
              <a:solidFill>
                <a:srgbClr val="EFEFE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○"/>
            </a:pPr>
            <a:r>
              <a:rPr lang="en">
                <a:solidFill>
                  <a:srgbClr val="EFEFEF"/>
                </a:solidFill>
              </a:rPr>
              <a:t>Alter table commands vs. constraints in table creation</a:t>
            </a:r>
            <a:endParaRPr>
              <a:solidFill>
                <a:srgbClr val="EFEFE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○"/>
            </a:pPr>
            <a:r>
              <a:rPr lang="en">
                <a:solidFill>
                  <a:srgbClr val="EFEFEF"/>
                </a:solidFill>
              </a:rPr>
              <a:t>ORA-00001 “unique constraint violated”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Subtype/Supertype Situation</a:t>
            </a:r>
            <a:endParaRPr>
              <a:solidFill>
                <a:srgbClr val="EFEFE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○"/>
            </a:pPr>
            <a:r>
              <a:rPr lang="en">
                <a:solidFill>
                  <a:srgbClr val="EFEFEF"/>
                </a:solidFill>
              </a:rPr>
              <a:t>Limited knowledge of object oriented programming in Oracle</a:t>
            </a:r>
            <a:endParaRPr>
              <a:solidFill>
                <a:srgbClr val="EFEFE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○"/>
            </a:pPr>
            <a:r>
              <a:rPr lang="en">
                <a:solidFill>
                  <a:srgbClr val="EFEFEF"/>
                </a:solidFill>
              </a:rPr>
              <a:t>Combined Employee and Customer into the Person table, allowed nulls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 We are Proud of 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SELECT MIN (PRICE)</a:t>
            </a:r>
            <a:endParaRPr sz="14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	FROM CARCLASSIFICATION</a:t>
            </a:r>
            <a:endParaRPr sz="14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	WHERE PRICE IN</a:t>
            </a:r>
            <a:endParaRPr sz="14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		(SELECT PRICE</a:t>
            </a:r>
            <a:endParaRPr sz="14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			FROM RENTALTRANSACTION, CARCLASSIFICATION, CAR</a:t>
            </a:r>
            <a:endParaRPr sz="14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			WHERE RENTALTRANSACTION.VIN = CAR.VIN</a:t>
            </a:r>
            <a:endParaRPr sz="14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				AND CAR.CCLASS = CARCLASSIFICATION.CCLASS</a:t>
            </a:r>
            <a:endParaRPr sz="14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				AND DROPOFFLOCATION IS NOT NULL); </a:t>
            </a:r>
            <a:endParaRPr sz="14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SELECT MAKE, MODEL, CAR.VIN</a:t>
            </a:r>
            <a:endParaRPr sz="14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	FROM CAR</a:t>
            </a:r>
            <a:endParaRPr sz="14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	WHERE CAR.VIN NOT IN</a:t>
            </a:r>
            <a:endParaRPr sz="14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		(SELECT CAR.VIN</a:t>
            </a:r>
            <a:endParaRPr sz="14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			FROM CAR, RENTALTRANSACTION</a:t>
            </a:r>
            <a:endParaRPr sz="14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			WHERE CAR.VIN = RENTALTRANSACTION.VIN);</a:t>
            </a:r>
            <a:endParaRPr sz="14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1155528" y="154732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Database Demo</a:t>
            </a:r>
            <a:endParaRPr sz="7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