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79" r:id="rId5"/>
    <p:sldId id="280" r:id="rId6"/>
    <p:sldId id="258" r:id="rId7"/>
    <p:sldId id="259" r:id="rId8"/>
    <p:sldId id="267" r:id="rId9"/>
    <p:sldId id="274" r:id="rId10"/>
    <p:sldId id="275" r:id="rId11"/>
    <p:sldId id="271" r:id="rId12"/>
    <p:sldId id="272" r:id="rId13"/>
    <p:sldId id="273" r:id="rId14"/>
    <p:sldId id="276" r:id="rId15"/>
    <p:sldId id="277" r:id="rId16"/>
    <p:sldId id="27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3A7C58-5CA2-453B-80D8-C987828DA30D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FA80A3-5693-4A6C-9C6D-36581C9C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156E3-C0D5-7B53-1334-2C25ED9F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473" y="1439475"/>
            <a:ext cx="10417303" cy="3255264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Project mid-term progress presentation</a:t>
            </a:r>
            <a:br>
              <a:rPr lang="en-US" dirty="0"/>
            </a:br>
            <a:br>
              <a:rPr lang="en-US" dirty="0"/>
            </a:br>
            <a:r>
              <a:rPr lang="en-US" sz="4200" dirty="0"/>
              <a:t>Investigation on Atlantic Ocean Hurricanes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0FCBB8-E20C-D856-7DD7-1BEFD228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473" y="5010311"/>
            <a:ext cx="7315200" cy="914400"/>
          </a:xfrm>
        </p:spPr>
        <p:txBody>
          <a:bodyPr/>
          <a:lstStyle/>
          <a:p>
            <a:r>
              <a:rPr lang="en-US" dirty="0"/>
              <a:t>Cheuk Hang Ng</a:t>
            </a:r>
          </a:p>
          <a:p>
            <a:r>
              <a:rPr lang="en-US" dirty="0"/>
              <a:t>a1821087</a:t>
            </a:r>
          </a:p>
        </p:txBody>
      </p:sp>
    </p:spTree>
    <p:extLst>
      <p:ext uri="{BB962C8B-B14F-4D97-AF65-F5344CB8AC3E}">
        <p14:creationId xmlns:p14="http://schemas.microsoft.com/office/powerpoint/2010/main" val="420278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4" y="864108"/>
            <a:ext cx="2579914" cy="5120640"/>
          </a:xfrm>
        </p:spPr>
        <p:txBody>
          <a:bodyPr>
            <a:normAutofit/>
          </a:bodyPr>
          <a:lstStyle/>
          <a:p>
            <a:r>
              <a:rPr lang="en-US" dirty="0"/>
              <a:t>Linear regression diagnostic plots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results </a:t>
            </a:r>
            <a:r>
              <a:rPr lang="en-US" dirty="0" err="1"/>
              <a:t>visualised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7E5A78-F49A-D776-8D8D-5CD91F2F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6" y="59519"/>
            <a:ext cx="5563659" cy="34335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CCC1CE4-68F8-540C-85EC-2B5BCE887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6" y="3424429"/>
            <a:ext cx="5563659" cy="34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3" y="726621"/>
            <a:ext cx="7649936" cy="2620735"/>
          </a:xfrm>
        </p:spPr>
        <p:txBody>
          <a:bodyPr>
            <a:normAutofit/>
          </a:bodyPr>
          <a:lstStyle/>
          <a:p>
            <a:r>
              <a:rPr lang="en-US" dirty="0"/>
              <a:t>Partial Least Squares regression model: predicting maximum wind speed</a:t>
            </a:r>
          </a:p>
          <a:p>
            <a:pPr lvl="1"/>
            <a:r>
              <a:rPr lang="en-US" dirty="0"/>
              <a:t>Handle multicollinearity and correlation between predictors</a:t>
            </a:r>
          </a:p>
          <a:p>
            <a:pPr lvl="1"/>
            <a:r>
              <a:rPr lang="en-US" dirty="0"/>
              <a:t>Reduce number of predictors with focus on covariance</a:t>
            </a:r>
          </a:p>
          <a:p>
            <a:r>
              <a:rPr lang="en-US" dirty="0"/>
              <a:t>Observed:</a:t>
            </a:r>
          </a:p>
          <a:p>
            <a:pPr lvl="1"/>
            <a:r>
              <a:rPr lang="en-US" dirty="0"/>
              <a:t>RMSEP does not drop much with more than 3 components</a:t>
            </a:r>
          </a:p>
          <a:p>
            <a:pPr lvl="1"/>
            <a:r>
              <a:rPr lang="en-US" dirty="0"/>
              <a:t>Per</a:t>
            </a:r>
            <a:r>
              <a:rPr lang="zh-TW" altLang="en-US" dirty="0"/>
              <a:t> </a:t>
            </a:r>
            <a:r>
              <a:rPr lang="en-US" altLang="zh-TW" dirty="0"/>
              <a:t>centage</a:t>
            </a:r>
            <a:r>
              <a:rPr lang="en-US" dirty="0"/>
              <a:t> of variance explained leveled out at 11 components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CAF339-5B93-9C2F-1B44-2B8A1EF7B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81" y="3347356"/>
            <a:ext cx="8318604" cy="34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5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3" y="726621"/>
            <a:ext cx="7649936" cy="2620735"/>
          </a:xfrm>
        </p:spPr>
        <p:txBody>
          <a:bodyPr>
            <a:normAutofit/>
          </a:bodyPr>
          <a:lstStyle/>
          <a:p>
            <a:r>
              <a:rPr lang="en-US" dirty="0"/>
              <a:t>Partial Least Squares regression model: predicting maximum wind speed – Validate number of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3A4058-EAF3-3EAC-EC8D-1602E69E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49" y="1123837"/>
            <a:ext cx="4246562" cy="262073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BAFAF36-1830-BF98-C7DF-CA50F3780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32" y="3774391"/>
            <a:ext cx="4864950" cy="30023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338F0C1-680C-1B4E-CA36-370262B2A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07" y="1123837"/>
            <a:ext cx="4294879" cy="26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21" y="726621"/>
            <a:ext cx="2637065" cy="5886450"/>
          </a:xfrm>
        </p:spPr>
        <p:txBody>
          <a:bodyPr>
            <a:normAutofit/>
          </a:bodyPr>
          <a:lstStyle/>
          <a:p>
            <a:r>
              <a:rPr lang="en-US" dirty="0"/>
              <a:t>Partial Least Squares regression model: predicting maximum wind speed – regression results </a:t>
            </a:r>
            <a:r>
              <a:rPr lang="en-US" dirty="0" err="1"/>
              <a:t>visualised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884846-5769-A4FE-C1A4-B27C335B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70" y="103189"/>
            <a:ext cx="5381638" cy="3321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439DD3-8480-562C-3790-03B2A8EA6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70" y="3536760"/>
            <a:ext cx="5381638" cy="33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49" y="1460917"/>
            <a:ext cx="7649936" cy="2620735"/>
          </a:xfrm>
        </p:spPr>
        <p:txBody>
          <a:bodyPr>
            <a:normAutofit/>
          </a:bodyPr>
          <a:lstStyle/>
          <a:p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Robust model</a:t>
            </a:r>
          </a:p>
          <a:p>
            <a:pPr lvl="1"/>
            <a:r>
              <a:rPr lang="en-US" dirty="0"/>
              <a:t>Handle non-linear relations between predictors and response variable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Observed:</a:t>
            </a:r>
          </a:p>
          <a:p>
            <a:pPr lvl="1"/>
            <a:r>
              <a:rPr lang="en-US" dirty="0"/>
              <a:t>Mean of squared residuals is about 470</a:t>
            </a:r>
          </a:p>
          <a:p>
            <a:pPr lvl="1"/>
            <a:r>
              <a:rPr lang="en-US" dirty="0"/>
              <a:t>Around 16% of variations are explained by the model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21CF517-89C5-3DED-DE37-4E5CD3EA0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21" y="4367402"/>
            <a:ext cx="9269360" cy="11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21" y="726621"/>
            <a:ext cx="2637065" cy="5886450"/>
          </a:xfrm>
        </p:spPr>
        <p:txBody>
          <a:bodyPr>
            <a:normAutofit/>
          </a:bodyPr>
          <a:lstStyle/>
          <a:p>
            <a:r>
              <a:rPr lang="en-US" dirty="0"/>
              <a:t>Random Forest: Variables importance visualization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Regression results from Random Forest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5B273B-2A33-5A0F-E4D1-65BC1311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86" y="3419604"/>
            <a:ext cx="5541026" cy="34196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6C93184-22E5-E5BF-70D3-DB0982A33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86" y="0"/>
            <a:ext cx="5541026" cy="34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9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CEAFC-97FF-7794-987E-E03849AA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CAAE1D0-0FDC-6124-0CB4-F31C4D474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418535"/>
              </p:ext>
            </p:extLst>
          </p:nvPr>
        </p:nvGraphicFramePr>
        <p:xfrm>
          <a:off x="3608615" y="1874982"/>
          <a:ext cx="8002951" cy="245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8">
                  <a:extLst>
                    <a:ext uri="{9D8B030D-6E8A-4147-A177-3AD203B41FA5}">
                      <a16:colId xmlns:a16="http://schemas.microsoft.com/office/drawing/2014/main" val="2376445207"/>
                    </a:ext>
                  </a:extLst>
                </a:gridCol>
                <a:gridCol w="1549124">
                  <a:extLst>
                    <a:ext uri="{9D8B030D-6E8A-4147-A177-3AD203B41FA5}">
                      <a16:colId xmlns:a16="http://schemas.microsoft.com/office/drawing/2014/main" val="308154250"/>
                    </a:ext>
                  </a:extLst>
                </a:gridCol>
                <a:gridCol w="1498133">
                  <a:extLst>
                    <a:ext uri="{9D8B030D-6E8A-4147-A177-3AD203B41FA5}">
                      <a16:colId xmlns:a16="http://schemas.microsoft.com/office/drawing/2014/main" val="1918052065"/>
                    </a:ext>
                  </a:extLst>
                </a:gridCol>
                <a:gridCol w="1498133">
                  <a:extLst>
                    <a:ext uri="{9D8B030D-6E8A-4147-A177-3AD203B41FA5}">
                      <a16:colId xmlns:a16="http://schemas.microsoft.com/office/drawing/2014/main" val="1745140517"/>
                    </a:ext>
                  </a:extLst>
                </a:gridCol>
                <a:gridCol w="1498133">
                  <a:extLst>
                    <a:ext uri="{9D8B030D-6E8A-4147-A177-3AD203B41FA5}">
                      <a16:colId xmlns:a16="http://schemas.microsoft.com/office/drawing/2014/main" val="2711360264"/>
                    </a:ext>
                  </a:extLst>
                </a:gridCol>
              </a:tblGrid>
              <a:tr h="646338">
                <a:tc>
                  <a:txBody>
                    <a:bodyPr/>
                    <a:lstStyle/>
                    <a:p>
                      <a:r>
                        <a:rPr lang="en-US" dirty="0"/>
                        <a:t>Attributes/Model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 (forward stepwise)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least squares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34692"/>
                  </a:ext>
                </a:extLst>
              </a:tr>
              <a:tr h="630011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17.27 / 16.76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43514"/>
                  </a:ext>
                </a:extLst>
              </a:tr>
              <a:tr h="630011">
                <a:tc>
                  <a:txBody>
                    <a:bodyPr/>
                    <a:lstStyle/>
                    <a:p>
                      <a:r>
                        <a:rPr lang="en-US" dirty="0"/>
                        <a:t>Number of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/ 11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at each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8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7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A6128-8D65-FD75-4145-E01D034F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4C1FFD-C5C9-37D6-C9A5-B77F317D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endParaRPr lang="en-US" dirty="0"/>
          </a:p>
          <a:p>
            <a:r>
              <a:rPr lang="en-US" dirty="0"/>
              <a:t>Fine tuning models</a:t>
            </a:r>
          </a:p>
          <a:p>
            <a:endParaRPr lang="en-US" dirty="0"/>
          </a:p>
          <a:p>
            <a:r>
              <a:rPr lang="en-US" dirty="0"/>
              <a:t>Build and fine tune models for predicting presence/ absence of rapid intensification</a:t>
            </a:r>
          </a:p>
        </p:txBody>
      </p:sp>
    </p:spTree>
    <p:extLst>
      <p:ext uri="{BB962C8B-B14F-4D97-AF65-F5344CB8AC3E}">
        <p14:creationId xmlns:p14="http://schemas.microsoft.com/office/powerpoint/2010/main" val="26688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4D185-7C0F-26D7-49A6-5D5BC38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683B0-3131-8FC7-58D3-2AB47A4B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Recap of previous work</a:t>
            </a:r>
          </a:p>
          <a:p>
            <a:endParaRPr lang="en-US" sz="2600" dirty="0"/>
          </a:p>
          <a:p>
            <a:r>
              <a:rPr lang="en-US" sz="2600" dirty="0"/>
              <a:t>Dataset Subset</a:t>
            </a:r>
          </a:p>
          <a:p>
            <a:endParaRPr lang="en-US" sz="2600" dirty="0"/>
          </a:p>
          <a:p>
            <a:r>
              <a:rPr lang="en-US" sz="2600" dirty="0"/>
              <a:t>Modeling &amp; Results</a:t>
            </a:r>
          </a:p>
          <a:p>
            <a:endParaRPr lang="en-US" sz="2600" dirty="0"/>
          </a:p>
          <a:p>
            <a:r>
              <a:rPr lang="en-US" sz="2600" dirty="0"/>
              <a:t>Models Comparison</a:t>
            </a:r>
          </a:p>
          <a:p>
            <a:endParaRPr lang="en-US" sz="2600" dirty="0"/>
          </a:p>
          <a:p>
            <a:r>
              <a:rPr lang="en-US" sz="26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42278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FC5B-B267-2C31-54BC-0F635EF1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Recap of previous work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0BF43-12AB-E81F-416F-927B37CC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whole dataset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Examined the data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Data cleaning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Summary dataframe</a:t>
            </a:r>
          </a:p>
        </p:txBody>
      </p:sp>
    </p:spTree>
    <p:extLst>
      <p:ext uri="{BB962C8B-B14F-4D97-AF65-F5344CB8AC3E}">
        <p14:creationId xmlns:p14="http://schemas.microsoft.com/office/powerpoint/2010/main" val="29709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FC5B-B267-2C31-54BC-0F635EF1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Recap of previous work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0BF43-12AB-E81F-416F-927B37CC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Correlation plot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/>
              <a:t>Uni-/Bi-/Multi-variate analysis</a:t>
            </a:r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3A22CE-E4F5-60F6-1095-65CE0E59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31" y="584559"/>
            <a:ext cx="4259802" cy="28398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4B7AA9-93BA-359D-B8F2-267A85BE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83" y="3703977"/>
            <a:ext cx="4259802" cy="28398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EA83ECA-C271-0C7D-3DF4-DF0F3FED3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11" y="3749203"/>
            <a:ext cx="4124122" cy="27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5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FC5B-B267-2C31-54BC-0F635EF1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Recap of previous work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0BF43-12AB-E81F-416F-927B37CC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clustering</a:t>
            </a:r>
          </a:p>
          <a:p>
            <a:r>
              <a:rPr lang="en-US" dirty="0"/>
              <a:t>Storm tracks visualization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E8EF2B8-55BC-AF58-0FB2-5257EA44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26" y="1268110"/>
            <a:ext cx="4104297" cy="27361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D3600A-93A6-DDD4-C7E3-C47D934A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69" y="1695191"/>
            <a:ext cx="3718551" cy="2304132"/>
          </a:xfrm>
          <a:prstGeom prst="rect">
            <a:avLst/>
          </a:prstGeom>
        </p:spPr>
      </p:pic>
      <p:pic>
        <p:nvPicPr>
          <p:cNvPr id="14" name="圖片 13" descr="一張含有 地圖 的圖片&#10;&#10;自動產生的描述">
            <a:extLst>
              <a:ext uri="{FF2B5EF4-FFF2-40B4-BE49-F238E27FC236}">
                <a16:creationId xmlns:a16="http://schemas.microsoft.com/office/drawing/2014/main" id="{15D2A88B-34B1-1E57-8812-4793B6646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11" y="4221791"/>
            <a:ext cx="3739394" cy="2305577"/>
          </a:xfrm>
          <a:prstGeom prst="rect">
            <a:avLst/>
          </a:prstGeom>
        </p:spPr>
      </p:pic>
      <p:pic>
        <p:nvPicPr>
          <p:cNvPr id="9" name="圖片 8" descr="一張含有 地圖 的圖片&#10;&#10;自動產生的描述">
            <a:extLst>
              <a:ext uri="{FF2B5EF4-FFF2-40B4-BE49-F238E27FC236}">
                <a16:creationId xmlns:a16="http://schemas.microsoft.com/office/drawing/2014/main" id="{1CD8792C-88FA-3744-8CAC-FF1A7A17E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69" y="4221791"/>
            <a:ext cx="3718551" cy="23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BF30F-949C-A35C-AB25-7EF9F38A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Subset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084DD-457F-47E3-2FF0-A971BBAC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Subset high maximum speed storms      </a:t>
            </a:r>
          </a:p>
          <a:p>
            <a:pPr lvl="1"/>
            <a:r>
              <a:rPr lang="en-US" dirty="0"/>
              <a:t>Storms with maximum speed &gt;= 50</a:t>
            </a:r>
          </a:p>
          <a:p>
            <a:pPr lvl="1"/>
            <a:r>
              <a:rPr lang="en-US" dirty="0"/>
              <a:t>Subset consists of 2,145 storms instead 3,700 storms </a:t>
            </a:r>
          </a:p>
          <a:p>
            <a:pPr lvl="1"/>
            <a:r>
              <a:rPr lang="en-US" dirty="0"/>
              <a:t>Statistical summaries were drawn from times before the storms first speeded up to 50 knots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strong storms?</a:t>
            </a:r>
          </a:p>
          <a:p>
            <a:pPr lvl="1"/>
            <a:r>
              <a:rPr lang="en-US" dirty="0"/>
              <a:t>Interested in investigating strong storms</a:t>
            </a:r>
          </a:p>
          <a:p>
            <a:pPr lvl="1"/>
            <a:r>
              <a:rPr lang="en-US" dirty="0"/>
              <a:t>Strong storms means stronger characteristics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extract shorter time frames?</a:t>
            </a:r>
          </a:p>
          <a:p>
            <a:pPr lvl="1"/>
            <a:r>
              <a:rPr lang="en-US" dirty="0"/>
              <a:t>To see if we could predict the maximum storm strength and the presence/ absence of rapid intensification with limited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38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957" y="864107"/>
            <a:ext cx="4090307" cy="5389735"/>
          </a:xfrm>
        </p:spPr>
        <p:txBody>
          <a:bodyPr/>
          <a:lstStyle/>
          <a:p>
            <a:r>
              <a:rPr lang="en-US" dirty="0"/>
              <a:t>Linear regression model: predicting maximum wind speed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Convenience for revealing the relations between the predictors and the response variable</a:t>
            </a:r>
          </a:p>
          <a:p>
            <a:pPr lvl="1"/>
            <a:r>
              <a:rPr lang="en-US" dirty="0"/>
              <a:t>Easy to evaluate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Observed:</a:t>
            </a:r>
          </a:p>
          <a:p>
            <a:pPr lvl="1"/>
            <a:r>
              <a:rPr lang="en-US" dirty="0"/>
              <a:t>P-value of F-statistic &lt;2.2e-16</a:t>
            </a:r>
          </a:p>
          <a:p>
            <a:pPr lvl="1"/>
            <a:r>
              <a:rPr lang="en-US" dirty="0"/>
              <a:t>Residual standard error: 21.44</a:t>
            </a:r>
          </a:p>
          <a:p>
            <a:pPr lvl="1"/>
            <a:r>
              <a:rPr lang="en-US" dirty="0"/>
              <a:t>(Adjusted) R-squared ≈ 0.19 (0.18)</a:t>
            </a:r>
          </a:p>
          <a:p>
            <a:pPr lvl="1"/>
            <a:r>
              <a:rPr lang="en-US" dirty="0"/>
              <a:t>P-value of predictors ranged from 1.47e-9 to 0.9609</a:t>
            </a:r>
          </a:p>
          <a:p>
            <a:pPr lvl="1"/>
            <a:r>
              <a:rPr lang="en-US" dirty="0"/>
              <a:t>Some predictors are not defined due to singularities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B9085F2-B147-12A5-5957-2AD3EF1B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85" y="427711"/>
            <a:ext cx="4269296" cy="59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4" y="864108"/>
            <a:ext cx="2579914" cy="5120640"/>
          </a:xfrm>
        </p:spPr>
        <p:txBody>
          <a:bodyPr>
            <a:normAutofit/>
          </a:bodyPr>
          <a:lstStyle/>
          <a:p>
            <a:r>
              <a:rPr lang="en-US" dirty="0"/>
              <a:t>Linear regression diagnostic plots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results </a:t>
            </a:r>
            <a:r>
              <a:rPr lang="en-US" dirty="0" err="1"/>
              <a:t>visualised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FF9D84-0668-DA02-8FA2-28206BBE7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0" y="0"/>
            <a:ext cx="5548342" cy="34241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543FD5B-D73A-AF80-17D3-F3D04FF4A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0" y="3424119"/>
            <a:ext cx="5548342" cy="34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E9984-4C4C-DB96-7068-112BBC9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93BD-F99F-C103-0168-A639077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764" y="869333"/>
            <a:ext cx="6572250" cy="51193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with forward stepwise regression: predicting maximum wind speed</a:t>
            </a:r>
          </a:p>
          <a:p>
            <a:pPr lvl="1"/>
            <a:r>
              <a:rPr lang="en-US" dirty="0"/>
              <a:t>Reduced predictors</a:t>
            </a:r>
          </a:p>
          <a:p>
            <a:pPr lvl="1"/>
            <a:r>
              <a:rPr lang="en-US" dirty="0"/>
              <a:t>Easy to implement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Observed:</a:t>
            </a:r>
          </a:p>
          <a:p>
            <a:pPr lvl="1"/>
            <a:r>
              <a:rPr lang="en-US" dirty="0"/>
              <a:t>P-value of F-statistic </a:t>
            </a:r>
          </a:p>
          <a:p>
            <a:pPr marL="502920" lvl="1" indent="0">
              <a:buNone/>
            </a:pPr>
            <a:r>
              <a:rPr lang="en-US" dirty="0"/>
              <a:t>    &lt;2.2e-16</a:t>
            </a:r>
          </a:p>
          <a:p>
            <a:pPr lvl="1"/>
            <a:r>
              <a:rPr lang="en-US" dirty="0"/>
              <a:t>Residual standard </a:t>
            </a:r>
          </a:p>
          <a:p>
            <a:pPr marL="502920" lvl="1" indent="0">
              <a:buNone/>
            </a:pPr>
            <a:r>
              <a:rPr lang="en-US" dirty="0"/>
              <a:t>    error: 21.46</a:t>
            </a:r>
          </a:p>
          <a:p>
            <a:pPr lvl="1"/>
            <a:r>
              <a:rPr lang="en-US" dirty="0"/>
              <a:t>(Adjusted) R-squared </a:t>
            </a:r>
          </a:p>
          <a:p>
            <a:pPr marL="502920" lvl="1" indent="0">
              <a:buNone/>
            </a:pPr>
            <a:r>
              <a:rPr lang="en-US" dirty="0"/>
              <a:t>    ≈ 0.18</a:t>
            </a:r>
          </a:p>
          <a:p>
            <a:pPr lvl="1"/>
            <a:r>
              <a:rPr lang="en-US" dirty="0"/>
              <a:t>P-value of predictors </a:t>
            </a:r>
          </a:p>
          <a:p>
            <a:pPr marL="502920" lvl="1" indent="0">
              <a:buNone/>
            </a:pPr>
            <a:r>
              <a:rPr lang="en-US" dirty="0"/>
              <a:t>    ranged from </a:t>
            </a:r>
          </a:p>
          <a:p>
            <a:pPr marL="502920" lvl="1" indent="0">
              <a:buNone/>
            </a:pPr>
            <a:r>
              <a:rPr lang="en-US" dirty="0"/>
              <a:t>    3.05e-11 to 0.9181</a:t>
            </a:r>
          </a:p>
          <a:p>
            <a:pPr lvl="1"/>
            <a:r>
              <a:rPr lang="en-US" dirty="0"/>
              <a:t>Only 12 predictors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ED4EEF0-5075-6AE9-EB0B-CA23E515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79" y="2423517"/>
            <a:ext cx="5082642" cy="43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498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2473</TotalTime>
  <Words>487</Words>
  <Application>Microsoft Office PowerPoint</Application>
  <PresentationFormat>寬螢幕</PresentationFormat>
  <Paragraphs>158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框架</vt:lpstr>
      <vt:lpstr>Project mid-term progress presentation  Investigation on Atlantic Ocean Hurricanes</vt:lpstr>
      <vt:lpstr>Outline</vt:lpstr>
      <vt:lpstr>Recap of previous work</vt:lpstr>
      <vt:lpstr>Recap of previous work</vt:lpstr>
      <vt:lpstr>Recap of previous work</vt:lpstr>
      <vt:lpstr>Dataset Subset</vt:lpstr>
      <vt:lpstr>Modeling &amp;  Results</vt:lpstr>
      <vt:lpstr>Modeling &amp;  Results</vt:lpstr>
      <vt:lpstr>Modeling &amp;  Results</vt:lpstr>
      <vt:lpstr>Modeling &amp;  Results</vt:lpstr>
      <vt:lpstr>Modeling &amp;  Results</vt:lpstr>
      <vt:lpstr>Modeling &amp;  Results</vt:lpstr>
      <vt:lpstr>Modeling &amp;  Results</vt:lpstr>
      <vt:lpstr>Modeling &amp;  Results</vt:lpstr>
      <vt:lpstr>Modeling &amp;  Results</vt:lpstr>
      <vt:lpstr>Models Comparison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mid-term progress presentation</dc:title>
  <dc:creator>Cheuk Hang Ng (Student)</dc:creator>
  <cp:lastModifiedBy>Cheuk Hang Ng (Student)</cp:lastModifiedBy>
  <cp:revision>38</cp:revision>
  <dcterms:created xsi:type="dcterms:W3CDTF">2022-10-18T02:07:33Z</dcterms:created>
  <dcterms:modified xsi:type="dcterms:W3CDTF">2022-11-11T06:13:53Z</dcterms:modified>
</cp:coreProperties>
</file>