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3"/>
  </p:notesMasterIdLst>
  <p:sldIdLst>
    <p:sldId id="256" r:id="rId2"/>
    <p:sldId id="260" r:id="rId3"/>
    <p:sldId id="268" r:id="rId4"/>
    <p:sldId id="261" r:id="rId5"/>
    <p:sldId id="262" r:id="rId6"/>
    <p:sldId id="257" r:id="rId7"/>
    <p:sldId id="258" r:id="rId8"/>
    <p:sldId id="265" r:id="rId9"/>
    <p:sldId id="264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2B586F-1BB3-4BE7-A52F-6B9E39BABD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BA2A95-9E54-4BB3-A4AF-1F64FB2B950E}">
      <dgm:prSet custT="1"/>
      <dgm:spPr/>
      <dgm:t>
        <a:bodyPr/>
        <a:lstStyle/>
        <a:p>
          <a:r>
            <a:rPr lang="en-US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Objectives</a:t>
          </a:r>
          <a:endParaRPr lang="en-US" sz="28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3171550B-0BE0-44D5-85BB-2E9B7FC7852E}" type="parTrans" cxnId="{1101D3C7-4B35-43CE-B29D-D2ED2933FDF6}">
      <dgm:prSet/>
      <dgm:spPr/>
      <dgm:t>
        <a:bodyPr/>
        <a:lstStyle/>
        <a:p>
          <a:endParaRPr lang="en-US"/>
        </a:p>
      </dgm:t>
    </dgm:pt>
    <dgm:pt modelId="{D6093D06-8885-43FD-94E0-7E7F4663AA8F}" type="sibTrans" cxnId="{1101D3C7-4B35-43CE-B29D-D2ED2933FDF6}">
      <dgm:prSet/>
      <dgm:spPr/>
      <dgm:t>
        <a:bodyPr/>
        <a:lstStyle/>
        <a:p>
          <a:endParaRPr lang="en-US"/>
        </a:p>
      </dgm:t>
    </dgm:pt>
    <dgm:pt modelId="{D3A4E884-6537-4A69-BC93-F7EC85D6AE0A}">
      <dgm:prSet/>
      <dgm:spPr/>
      <dgm:t>
        <a:bodyPr/>
        <a:lstStyle/>
        <a:p>
          <a:r>
            <a: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Determine if variability in life history impacts how we can best model the distributions of different fish species</a:t>
          </a:r>
        </a:p>
      </dgm:t>
    </dgm:pt>
    <dgm:pt modelId="{A3ECFA11-22F9-4EC2-A38F-B71ECD5D3BE9}" type="parTrans" cxnId="{FD5C5D5A-CBE7-4043-90AA-309D31B5157D}">
      <dgm:prSet/>
      <dgm:spPr/>
      <dgm:t>
        <a:bodyPr/>
        <a:lstStyle/>
        <a:p>
          <a:endParaRPr lang="en-US"/>
        </a:p>
      </dgm:t>
    </dgm:pt>
    <dgm:pt modelId="{61422466-B8E8-450C-98F3-4ECCDDC6870B}" type="sibTrans" cxnId="{FD5C5D5A-CBE7-4043-90AA-309D31B5157D}">
      <dgm:prSet/>
      <dgm:spPr/>
      <dgm:t>
        <a:bodyPr/>
        <a:lstStyle/>
        <a:p>
          <a:endParaRPr lang="en-US"/>
        </a:p>
      </dgm:t>
    </dgm:pt>
    <dgm:pt modelId="{7215A07C-3F5A-4AA0-BF47-B95FA5EAD983}">
      <dgm:prSet/>
      <dgm:spPr/>
      <dgm:t>
        <a:bodyPr/>
        <a:lstStyle/>
        <a:p>
          <a:r>
            <a: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Evaluate the benefit of using size-structured species distribution models compared to size-aggregated models</a:t>
          </a:r>
        </a:p>
      </dgm:t>
    </dgm:pt>
    <dgm:pt modelId="{07C13969-4C8F-4E29-8F86-7238200C7CB6}" type="parTrans" cxnId="{1F52F64C-3238-4098-A07C-969AFC64FF03}">
      <dgm:prSet/>
      <dgm:spPr/>
      <dgm:t>
        <a:bodyPr/>
        <a:lstStyle/>
        <a:p>
          <a:endParaRPr lang="en-US"/>
        </a:p>
      </dgm:t>
    </dgm:pt>
    <dgm:pt modelId="{6BB575EF-69BF-43FB-B14C-828BEBE6C210}" type="sibTrans" cxnId="{1F52F64C-3238-4098-A07C-969AFC64FF03}">
      <dgm:prSet/>
      <dgm:spPr/>
      <dgm:t>
        <a:bodyPr/>
        <a:lstStyle/>
        <a:p>
          <a:endParaRPr lang="en-US"/>
        </a:p>
      </dgm:t>
    </dgm:pt>
    <dgm:pt modelId="{BA74E22F-D5DC-4C47-B781-D013C775BDE3}">
      <dgm:prSet/>
      <dgm:spPr/>
      <dgm:t>
        <a:bodyPr/>
        <a:lstStyle/>
        <a:p>
          <a:r>
            <a: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Investigate whether fish distributions change in response to large-scale climate patterns.</a:t>
          </a:r>
        </a:p>
      </dgm:t>
    </dgm:pt>
    <dgm:pt modelId="{210E2FA9-7356-4E7E-AD8C-38FDED58287C}" type="parTrans" cxnId="{6966C546-75E6-4DDA-82DE-DA235E8F79DA}">
      <dgm:prSet/>
      <dgm:spPr/>
      <dgm:t>
        <a:bodyPr/>
        <a:lstStyle/>
        <a:p>
          <a:endParaRPr lang="en-US"/>
        </a:p>
      </dgm:t>
    </dgm:pt>
    <dgm:pt modelId="{91A0E5FE-A138-4A0D-BDC3-2C258079C7D5}" type="sibTrans" cxnId="{6966C546-75E6-4DDA-82DE-DA235E8F79DA}">
      <dgm:prSet/>
      <dgm:spPr/>
      <dgm:t>
        <a:bodyPr/>
        <a:lstStyle/>
        <a:p>
          <a:endParaRPr lang="en-US"/>
        </a:p>
      </dgm:t>
    </dgm:pt>
    <dgm:pt modelId="{16E13151-8778-48AF-94DF-07612AD53427}" type="pres">
      <dgm:prSet presAssocID="{E72B586F-1BB3-4BE7-A52F-6B9E39BABD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D4326C-25E5-41FE-9CB1-A95BA9773A81}" type="pres">
      <dgm:prSet presAssocID="{A6BA2A95-9E54-4BB3-A4AF-1F64FB2B950E}" presName="hierRoot1" presStyleCnt="0"/>
      <dgm:spPr/>
    </dgm:pt>
    <dgm:pt modelId="{90105105-746D-4B34-B737-5C987B8BB6BE}" type="pres">
      <dgm:prSet presAssocID="{A6BA2A95-9E54-4BB3-A4AF-1F64FB2B950E}" presName="composite" presStyleCnt="0"/>
      <dgm:spPr/>
    </dgm:pt>
    <dgm:pt modelId="{2C1FA3E9-5D14-4AF7-9D55-4E8A62696310}" type="pres">
      <dgm:prSet presAssocID="{A6BA2A95-9E54-4BB3-A4AF-1F64FB2B950E}" presName="background" presStyleLbl="node0" presStyleIdx="0" presStyleCnt="1"/>
      <dgm:spPr/>
    </dgm:pt>
    <dgm:pt modelId="{C8D03D47-454A-4D3E-A7C1-7DE7EE63DC15}" type="pres">
      <dgm:prSet presAssocID="{A6BA2A95-9E54-4BB3-A4AF-1F64FB2B950E}" presName="text" presStyleLbl="fgAcc0" presStyleIdx="0" presStyleCnt="1">
        <dgm:presLayoutVars>
          <dgm:chPref val="3"/>
        </dgm:presLayoutVars>
      </dgm:prSet>
      <dgm:spPr/>
    </dgm:pt>
    <dgm:pt modelId="{BC4A1E27-7E56-4D65-82EF-A880546DA5DE}" type="pres">
      <dgm:prSet presAssocID="{A6BA2A95-9E54-4BB3-A4AF-1F64FB2B950E}" presName="hierChild2" presStyleCnt="0"/>
      <dgm:spPr/>
    </dgm:pt>
    <dgm:pt modelId="{A116D635-8437-4A53-B98B-8A2CE2285EFA}" type="pres">
      <dgm:prSet presAssocID="{A3ECFA11-22F9-4EC2-A38F-B71ECD5D3BE9}" presName="Name10" presStyleLbl="parChTrans1D2" presStyleIdx="0" presStyleCnt="3"/>
      <dgm:spPr/>
    </dgm:pt>
    <dgm:pt modelId="{03FED283-929D-4851-8F92-0CFFCC0240C4}" type="pres">
      <dgm:prSet presAssocID="{D3A4E884-6537-4A69-BC93-F7EC85D6AE0A}" presName="hierRoot2" presStyleCnt="0"/>
      <dgm:spPr/>
    </dgm:pt>
    <dgm:pt modelId="{C917B190-98AA-4F64-AA1B-5F96C934424D}" type="pres">
      <dgm:prSet presAssocID="{D3A4E884-6537-4A69-BC93-F7EC85D6AE0A}" presName="composite2" presStyleCnt="0"/>
      <dgm:spPr/>
    </dgm:pt>
    <dgm:pt modelId="{30FD05EA-E155-4D95-912C-14C0E2045EB0}" type="pres">
      <dgm:prSet presAssocID="{D3A4E884-6537-4A69-BC93-F7EC85D6AE0A}" presName="background2" presStyleLbl="node2" presStyleIdx="0" presStyleCnt="3"/>
      <dgm:spPr/>
    </dgm:pt>
    <dgm:pt modelId="{0C274654-70CB-4219-8625-976E4B1DCC09}" type="pres">
      <dgm:prSet presAssocID="{D3A4E884-6537-4A69-BC93-F7EC85D6AE0A}" presName="text2" presStyleLbl="fgAcc2" presStyleIdx="0" presStyleCnt="3">
        <dgm:presLayoutVars>
          <dgm:chPref val="3"/>
        </dgm:presLayoutVars>
      </dgm:prSet>
      <dgm:spPr/>
    </dgm:pt>
    <dgm:pt modelId="{4A17F745-D5BE-4651-8FBD-39F7451054F7}" type="pres">
      <dgm:prSet presAssocID="{D3A4E884-6537-4A69-BC93-F7EC85D6AE0A}" presName="hierChild3" presStyleCnt="0"/>
      <dgm:spPr/>
    </dgm:pt>
    <dgm:pt modelId="{BF4A76DF-8812-46C1-A292-9BF140F12A0F}" type="pres">
      <dgm:prSet presAssocID="{07C13969-4C8F-4E29-8F86-7238200C7CB6}" presName="Name10" presStyleLbl="parChTrans1D2" presStyleIdx="1" presStyleCnt="3"/>
      <dgm:spPr/>
    </dgm:pt>
    <dgm:pt modelId="{826187EA-3920-45E8-9077-F41A01B28830}" type="pres">
      <dgm:prSet presAssocID="{7215A07C-3F5A-4AA0-BF47-B95FA5EAD983}" presName="hierRoot2" presStyleCnt="0"/>
      <dgm:spPr/>
    </dgm:pt>
    <dgm:pt modelId="{09308033-F880-4B78-B8F8-A90CEF9A257B}" type="pres">
      <dgm:prSet presAssocID="{7215A07C-3F5A-4AA0-BF47-B95FA5EAD983}" presName="composite2" presStyleCnt="0"/>
      <dgm:spPr/>
    </dgm:pt>
    <dgm:pt modelId="{C366EB0B-4BEC-48D6-8ABA-6D9105959BFD}" type="pres">
      <dgm:prSet presAssocID="{7215A07C-3F5A-4AA0-BF47-B95FA5EAD983}" presName="background2" presStyleLbl="node2" presStyleIdx="1" presStyleCnt="3"/>
      <dgm:spPr/>
    </dgm:pt>
    <dgm:pt modelId="{AA33FE58-7505-4147-B31B-5DB1837C0645}" type="pres">
      <dgm:prSet presAssocID="{7215A07C-3F5A-4AA0-BF47-B95FA5EAD983}" presName="text2" presStyleLbl="fgAcc2" presStyleIdx="1" presStyleCnt="3">
        <dgm:presLayoutVars>
          <dgm:chPref val="3"/>
        </dgm:presLayoutVars>
      </dgm:prSet>
      <dgm:spPr/>
    </dgm:pt>
    <dgm:pt modelId="{8D9C33AD-F142-4568-8AA7-C4FB3349B10D}" type="pres">
      <dgm:prSet presAssocID="{7215A07C-3F5A-4AA0-BF47-B95FA5EAD983}" presName="hierChild3" presStyleCnt="0"/>
      <dgm:spPr/>
    </dgm:pt>
    <dgm:pt modelId="{09B7AD2F-2EB4-4600-9C1F-E7BEA75B0844}" type="pres">
      <dgm:prSet presAssocID="{210E2FA9-7356-4E7E-AD8C-38FDED58287C}" presName="Name10" presStyleLbl="parChTrans1D2" presStyleIdx="2" presStyleCnt="3"/>
      <dgm:spPr/>
    </dgm:pt>
    <dgm:pt modelId="{3AEF1F50-4E88-4C1D-8F70-DE11A28DF2AB}" type="pres">
      <dgm:prSet presAssocID="{BA74E22F-D5DC-4C47-B781-D013C775BDE3}" presName="hierRoot2" presStyleCnt="0"/>
      <dgm:spPr/>
    </dgm:pt>
    <dgm:pt modelId="{A0FD061C-57E9-4D4C-A78F-F1B21F82695D}" type="pres">
      <dgm:prSet presAssocID="{BA74E22F-D5DC-4C47-B781-D013C775BDE3}" presName="composite2" presStyleCnt="0"/>
      <dgm:spPr/>
    </dgm:pt>
    <dgm:pt modelId="{7C792975-FF4E-40D5-B38E-E79C09A7BDD3}" type="pres">
      <dgm:prSet presAssocID="{BA74E22F-D5DC-4C47-B781-D013C775BDE3}" presName="background2" presStyleLbl="node2" presStyleIdx="2" presStyleCnt="3"/>
      <dgm:spPr/>
    </dgm:pt>
    <dgm:pt modelId="{1AEEB39F-B1E9-4875-8420-118DFF3D13A3}" type="pres">
      <dgm:prSet presAssocID="{BA74E22F-D5DC-4C47-B781-D013C775BDE3}" presName="text2" presStyleLbl="fgAcc2" presStyleIdx="2" presStyleCnt="3">
        <dgm:presLayoutVars>
          <dgm:chPref val="3"/>
        </dgm:presLayoutVars>
      </dgm:prSet>
      <dgm:spPr/>
    </dgm:pt>
    <dgm:pt modelId="{21E8E489-D82B-4AA4-8093-A7BABAC98FCB}" type="pres">
      <dgm:prSet presAssocID="{BA74E22F-D5DC-4C47-B781-D013C775BDE3}" presName="hierChild3" presStyleCnt="0"/>
      <dgm:spPr/>
    </dgm:pt>
  </dgm:ptLst>
  <dgm:cxnLst>
    <dgm:cxn modelId="{B17ECC1D-8A27-4CAA-9E70-9AB114339F95}" type="presOf" srcId="{E72B586F-1BB3-4BE7-A52F-6B9E39BABD5B}" destId="{16E13151-8778-48AF-94DF-07612AD53427}" srcOrd="0" destOrd="0" presId="urn:microsoft.com/office/officeart/2005/8/layout/hierarchy1"/>
    <dgm:cxn modelId="{B215A131-5FF8-40A0-BE7A-4CE53B1341B3}" type="presOf" srcId="{07C13969-4C8F-4E29-8F86-7238200C7CB6}" destId="{BF4A76DF-8812-46C1-A292-9BF140F12A0F}" srcOrd="0" destOrd="0" presId="urn:microsoft.com/office/officeart/2005/8/layout/hierarchy1"/>
    <dgm:cxn modelId="{836DE65F-42C0-465F-9AA6-DD0E7BC877AA}" type="presOf" srcId="{D3A4E884-6537-4A69-BC93-F7EC85D6AE0A}" destId="{0C274654-70CB-4219-8625-976E4B1DCC09}" srcOrd="0" destOrd="0" presId="urn:microsoft.com/office/officeart/2005/8/layout/hierarchy1"/>
    <dgm:cxn modelId="{6966C546-75E6-4DDA-82DE-DA235E8F79DA}" srcId="{A6BA2A95-9E54-4BB3-A4AF-1F64FB2B950E}" destId="{BA74E22F-D5DC-4C47-B781-D013C775BDE3}" srcOrd="2" destOrd="0" parTransId="{210E2FA9-7356-4E7E-AD8C-38FDED58287C}" sibTransId="{91A0E5FE-A138-4A0D-BDC3-2C258079C7D5}"/>
    <dgm:cxn modelId="{1416024B-AAFD-4799-8869-41ADDCCC7135}" type="presOf" srcId="{7215A07C-3F5A-4AA0-BF47-B95FA5EAD983}" destId="{AA33FE58-7505-4147-B31B-5DB1837C0645}" srcOrd="0" destOrd="0" presId="urn:microsoft.com/office/officeart/2005/8/layout/hierarchy1"/>
    <dgm:cxn modelId="{97C4404B-FE0E-4BBF-84E2-1912FF5FD70D}" type="presOf" srcId="{A3ECFA11-22F9-4EC2-A38F-B71ECD5D3BE9}" destId="{A116D635-8437-4A53-B98B-8A2CE2285EFA}" srcOrd="0" destOrd="0" presId="urn:microsoft.com/office/officeart/2005/8/layout/hierarchy1"/>
    <dgm:cxn modelId="{1F52F64C-3238-4098-A07C-969AFC64FF03}" srcId="{A6BA2A95-9E54-4BB3-A4AF-1F64FB2B950E}" destId="{7215A07C-3F5A-4AA0-BF47-B95FA5EAD983}" srcOrd="1" destOrd="0" parTransId="{07C13969-4C8F-4E29-8F86-7238200C7CB6}" sibTransId="{6BB575EF-69BF-43FB-B14C-828BEBE6C210}"/>
    <dgm:cxn modelId="{FD5C5D5A-CBE7-4043-90AA-309D31B5157D}" srcId="{A6BA2A95-9E54-4BB3-A4AF-1F64FB2B950E}" destId="{D3A4E884-6537-4A69-BC93-F7EC85D6AE0A}" srcOrd="0" destOrd="0" parTransId="{A3ECFA11-22F9-4EC2-A38F-B71ECD5D3BE9}" sibTransId="{61422466-B8E8-450C-98F3-4ECCDDC6870B}"/>
    <dgm:cxn modelId="{5D57598E-197D-4D74-A7A2-4053006D029C}" type="presOf" srcId="{210E2FA9-7356-4E7E-AD8C-38FDED58287C}" destId="{09B7AD2F-2EB4-4600-9C1F-E7BEA75B0844}" srcOrd="0" destOrd="0" presId="urn:microsoft.com/office/officeart/2005/8/layout/hierarchy1"/>
    <dgm:cxn modelId="{1101D3C7-4B35-43CE-B29D-D2ED2933FDF6}" srcId="{E72B586F-1BB3-4BE7-A52F-6B9E39BABD5B}" destId="{A6BA2A95-9E54-4BB3-A4AF-1F64FB2B950E}" srcOrd="0" destOrd="0" parTransId="{3171550B-0BE0-44D5-85BB-2E9B7FC7852E}" sibTransId="{D6093D06-8885-43FD-94E0-7E7F4663AA8F}"/>
    <dgm:cxn modelId="{7C576ECF-73DD-48B1-9518-10D83758DFA4}" type="presOf" srcId="{A6BA2A95-9E54-4BB3-A4AF-1F64FB2B950E}" destId="{C8D03D47-454A-4D3E-A7C1-7DE7EE63DC15}" srcOrd="0" destOrd="0" presId="urn:microsoft.com/office/officeart/2005/8/layout/hierarchy1"/>
    <dgm:cxn modelId="{B0340AF9-033C-4093-85FA-6457DEEBF5DC}" type="presOf" srcId="{BA74E22F-D5DC-4C47-B781-D013C775BDE3}" destId="{1AEEB39F-B1E9-4875-8420-118DFF3D13A3}" srcOrd="0" destOrd="0" presId="urn:microsoft.com/office/officeart/2005/8/layout/hierarchy1"/>
    <dgm:cxn modelId="{DAF65843-8FEF-472E-9B38-C6ED7A746814}" type="presParOf" srcId="{16E13151-8778-48AF-94DF-07612AD53427}" destId="{E5D4326C-25E5-41FE-9CB1-A95BA9773A81}" srcOrd="0" destOrd="0" presId="urn:microsoft.com/office/officeart/2005/8/layout/hierarchy1"/>
    <dgm:cxn modelId="{1B2DCFB7-E4D9-4E7E-9E87-F02BEBC9C359}" type="presParOf" srcId="{E5D4326C-25E5-41FE-9CB1-A95BA9773A81}" destId="{90105105-746D-4B34-B737-5C987B8BB6BE}" srcOrd="0" destOrd="0" presId="urn:microsoft.com/office/officeart/2005/8/layout/hierarchy1"/>
    <dgm:cxn modelId="{3540F3AC-AEF3-45DF-A145-14BFE9FEFD65}" type="presParOf" srcId="{90105105-746D-4B34-B737-5C987B8BB6BE}" destId="{2C1FA3E9-5D14-4AF7-9D55-4E8A62696310}" srcOrd="0" destOrd="0" presId="urn:microsoft.com/office/officeart/2005/8/layout/hierarchy1"/>
    <dgm:cxn modelId="{92D04EFD-A243-45A7-8C03-0C241888F991}" type="presParOf" srcId="{90105105-746D-4B34-B737-5C987B8BB6BE}" destId="{C8D03D47-454A-4D3E-A7C1-7DE7EE63DC15}" srcOrd="1" destOrd="0" presId="urn:microsoft.com/office/officeart/2005/8/layout/hierarchy1"/>
    <dgm:cxn modelId="{16E5249C-BC26-4B85-B44A-73C164AFFEBF}" type="presParOf" srcId="{E5D4326C-25E5-41FE-9CB1-A95BA9773A81}" destId="{BC4A1E27-7E56-4D65-82EF-A880546DA5DE}" srcOrd="1" destOrd="0" presId="urn:microsoft.com/office/officeart/2005/8/layout/hierarchy1"/>
    <dgm:cxn modelId="{ACB4A681-0AA8-4F66-90A9-1C74CD234D6F}" type="presParOf" srcId="{BC4A1E27-7E56-4D65-82EF-A880546DA5DE}" destId="{A116D635-8437-4A53-B98B-8A2CE2285EFA}" srcOrd="0" destOrd="0" presId="urn:microsoft.com/office/officeart/2005/8/layout/hierarchy1"/>
    <dgm:cxn modelId="{3847DA44-B64A-46A5-84E0-CB960227735D}" type="presParOf" srcId="{BC4A1E27-7E56-4D65-82EF-A880546DA5DE}" destId="{03FED283-929D-4851-8F92-0CFFCC0240C4}" srcOrd="1" destOrd="0" presId="urn:microsoft.com/office/officeart/2005/8/layout/hierarchy1"/>
    <dgm:cxn modelId="{E62D6516-F7BA-4109-A342-52B44B4CD890}" type="presParOf" srcId="{03FED283-929D-4851-8F92-0CFFCC0240C4}" destId="{C917B190-98AA-4F64-AA1B-5F96C934424D}" srcOrd="0" destOrd="0" presId="urn:microsoft.com/office/officeart/2005/8/layout/hierarchy1"/>
    <dgm:cxn modelId="{5AD9CC94-D56B-42D8-BFA0-CA3ABE2C3EE4}" type="presParOf" srcId="{C917B190-98AA-4F64-AA1B-5F96C934424D}" destId="{30FD05EA-E155-4D95-912C-14C0E2045EB0}" srcOrd="0" destOrd="0" presId="urn:microsoft.com/office/officeart/2005/8/layout/hierarchy1"/>
    <dgm:cxn modelId="{478E173C-1214-420B-8B3D-994F72996084}" type="presParOf" srcId="{C917B190-98AA-4F64-AA1B-5F96C934424D}" destId="{0C274654-70CB-4219-8625-976E4B1DCC09}" srcOrd="1" destOrd="0" presId="urn:microsoft.com/office/officeart/2005/8/layout/hierarchy1"/>
    <dgm:cxn modelId="{3298C264-C52B-4919-81B5-9C057B1926BC}" type="presParOf" srcId="{03FED283-929D-4851-8F92-0CFFCC0240C4}" destId="{4A17F745-D5BE-4651-8FBD-39F7451054F7}" srcOrd="1" destOrd="0" presId="urn:microsoft.com/office/officeart/2005/8/layout/hierarchy1"/>
    <dgm:cxn modelId="{EB88FFD7-B7BC-449D-9E6C-2E76A1D19BBC}" type="presParOf" srcId="{BC4A1E27-7E56-4D65-82EF-A880546DA5DE}" destId="{BF4A76DF-8812-46C1-A292-9BF140F12A0F}" srcOrd="2" destOrd="0" presId="urn:microsoft.com/office/officeart/2005/8/layout/hierarchy1"/>
    <dgm:cxn modelId="{F2C2F845-AF35-43B4-8B29-3D65683B01CA}" type="presParOf" srcId="{BC4A1E27-7E56-4D65-82EF-A880546DA5DE}" destId="{826187EA-3920-45E8-9077-F41A01B28830}" srcOrd="3" destOrd="0" presId="urn:microsoft.com/office/officeart/2005/8/layout/hierarchy1"/>
    <dgm:cxn modelId="{4AB9521A-60B8-4977-8CF2-5780286FDA1F}" type="presParOf" srcId="{826187EA-3920-45E8-9077-F41A01B28830}" destId="{09308033-F880-4B78-B8F8-A90CEF9A257B}" srcOrd="0" destOrd="0" presId="urn:microsoft.com/office/officeart/2005/8/layout/hierarchy1"/>
    <dgm:cxn modelId="{121A0F64-CFE2-4850-A553-13788CD94B63}" type="presParOf" srcId="{09308033-F880-4B78-B8F8-A90CEF9A257B}" destId="{C366EB0B-4BEC-48D6-8ABA-6D9105959BFD}" srcOrd="0" destOrd="0" presId="urn:microsoft.com/office/officeart/2005/8/layout/hierarchy1"/>
    <dgm:cxn modelId="{1CAB1E02-4526-43E6-AC86-F8DB49570F74}" type="presParOf" srcId="{09308033-F880-4B78-B8F8-A90CEF9A257B}" destId="{AA33FE58-7505-4147-B31B-5DB1837C0645}" srcOrd="1" destOrd="0" presId="urn:microsoft.com/office/officeart/2005/8/layout/hierarchy1"/>
    <dgm:cxn modelId="{91162E58-09C9-4397-9E82-01A29F0104CA}" type="presParOf" srcId="{826187EA-3920-45E8-9077-F41A01B28830}" destId="{8D9C33AD-F142-4568-8AA7-C4FB3349B10D}" srcOrd="1" destOrd="0" presId="urn:microsoft.com/office/officeart/2005/8/layout/hierarchy1"/>
    <dgm:cxn modelId="{25406900-7F69-47C4-9D9D-1FE1F5B8EC4E}" type="presParOf" srcId="{BC4A1E27-7E56-4D65-82EF-A880546DA5DE}" destId="{09B7AD2F-2EB4-4600-9C1F-E7BEA75B0844}" srcOrd="4" destOrd="0" presId="urn:microsoft.com/office/officeart/2005/8/layout/hierarchy1"/>
    <dgm:cxn modelId="{EF98D0E6-BB24-4FB1-AFEB-27C77D853DFB}" type="presParOf" srcId="{BC4A1E27-7E56-4D65-82EF-A880546DA5DE}" destId="{3AEF1F50-4E88-4C1D-8F70-DE11A28DF2AB}" srcOrd="5" destOrd="0" presId="urn:microsoft.com/office/officeart/2005/8/layout/hierarchy1"/>
    <dgm:cxn modelId="{B711A640-C125-4A71-AD46-B358C5332C47}" type="presParOf" srcId="{3AEF1F50-4E88-4C1D-8F70-DE11A28DF2AB}" destId="{A0FD061C-57E9-4D4C-A78F-F1B21F82695D}" srcOrd="0" destOrd="0" presId="urn:microsoft.com/office/officeart/2005/8/layout/hierarchy1"/>
    <dgm:cxn modelId="{A126BDEC-0EF0-4381-9E76-33C6E1885117}" type="presParOf" srcId="{A0FD061C-57E9-4D4C-A78F-F1B21F82695D}" destId="{7C792975-FF4E-40D5-B38E-E79C09A7BDD3}" srcOrd="0" destOrd="0" presId="urn:microsoft.com/office/officeart/2005/8/layout/hierarchy1"/>
    <dgm:cxn modelId="{1CE65C44-E2C3-4A6B-B191-DDD386916C67}" type="presParOf" srcId="{A0FD061C-57E9-4D4C-A78F-F1B21F82695D}" destId="{1AEEB39F-B1E9-4875-8420-118DFF3D13A3}" srcOrd="1" destOrd="0" presId="urn:microsoft.com/office/officeart/2005/8/layout/hierarchy1"/>
    <dgm:cxn modelId="{5A8B25A0-A89E-487F-89CA-BEEB7C129170}" type="presParOf" srcId="{3AEF1F50-4E88-4C1D-8F70-DE11A28DF2AB}" destId="{21E8E489-D82B-4AA4-8093-A7BABAC98F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D08BBD-9BDD-4647-BBED-7F7C5A51BD7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64B904-A374-4B4D-B559-3C0245806633}">
      <dgm:prSet/>
      <dgm:spPr/>
      <dgm:t>
        <a:bodyPr/>
        <a:lstStyle/>
        <a:p>
          <a:r>
            <a: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Predictive error increases for anomalously warm years</a:t>
          </a:r>
          <a:endParaRPr lang="en-US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F48ECA3-5276-48BA-92C3-120250C01CE1}" type="parTrans" cxnId="{4C9F3F1A-75F4-4A3D-A43A-92B7110E1EC6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2E08228-0859-4056-AB12-DD0202B23272}" type="sibTrans" cxnId="{4C9F3F1A-75F4-4A3D-A43A-92B7110E1EC6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1D0D2AF-131F-4193-9145-42206045FFAB}">
      <dgm:prSet custT="1"/>
      <dgm:spPr/>
      <dgm:t>
        <a:bodyPr/>
        <a:lstStyle/>
        <a:p>
          <a:r>
            <a:rPr lang="en-US" sz="1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RMSE noticeably increases during the years the California Current System experienced a marine heat wave (2014-2016).</a:t>
          </a:r>
          <a:endParaRPr lang="en-US" sz="16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924BC94-5C89-46EC-A0EE-A98E98D81F94}" type="parTrans" cxnId="{3C7D4E50-FA06-49B4-83B6-1A0A14D5B782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19A2E3FE-06FA-4A68-AAFD-1005B109EC88}" type="sibTrans" cxnId="{3C7D4E50-FA06-49B4-83B6-1A0A14D5B782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4E2E3967-6399-48B4-BB0A-7F59EF647C64}">
      <dgm:prSet custT="1"/>
      <dgm:spPr/>
      <dgm:t>
        <a:bodyPr/>
        <a:lstStyle/>
        <a:p>
          <a:r>
            <a: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It’s difficult to forecast species distributions under anomalous environmental conditions as model accuracy is decreased.</a:t>
          </a:r>
        </a:p>
      </dgm:t>
    </dgm:pt>
    <dgm:pt modelId="{B44D0891-B980-4327-806D-4513C56772B5}" type="parTrans" cxnId="{E51DB7F5-6107-489D-9B3B-468564CCB82C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61787FF-E186-49DF-8D1B-CA5F6CB32AE8}" type="sibTrans" cxnId="{E51DB7F5-6107-489D-9B3B-468564CCB82C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28D527C8-F1D1-4305-BC3C-73D16D034C02}">
      <dgm:prSet/>
      <dgm:spPr/>
      <dgm:t>
        <a:bodyPr/>
        <a:lstStyle/>
        <a:p>
          <a:r>
            <a: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Size-structured models improve predictions for some species</a:t>
          </a:r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4848254-DFB4-4F7D-90A9-5229770755CB}" type="parTrans" cxnId="{F65AD4AE-AD0F-48E6-91DB-8E3C0B761FCA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9F67F65B-A69D-41AC-BBE2-178A06146AFD}" type="sibTrans" cxnId="{F65AD4AE-AD0F-48E6-91DB-8E3C0B761FCA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FC27C5B2-217A-43D9-A4A8-C71CB1C3FD14}">
      <dgm:prSet custT="1"/>
      <dgm:spPr/>
      <dgm:t>
        <a:bodyPr/>
        <a:lstStyle/>
        <a:p>
          <a:r>
            <a:rPr lang="en-US" sz="1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For the rockfishes and Pacific hake, the size-aggregated model may be sufficient for modeling species distributions</a:t>
          </a:r>
          <a:endParaRPr lang="en-US" sz="16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7874FB92-7300-4B79-963A-8D300E8F22B5}" type="parTrans" cxnId="{9CADAB39-5B8F-40B9-9D22-1F3F1818FEF6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65EB63A0-E34C-4A15-B382-ABA3D318EB17}" type="sibTrans" cxnId="{9CADAB39-5B8F-40B9-9D22-1F3F1818FEF6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856BF50C-6001-41DE-9579-F21737190152}">
      <dgm:prSet/>
      <dgm:spPr/>
      <dgm:t>
        <a:bodyPr/>
        <a:lstStyle/>
        <a:p>
          <a:r>
            <a: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Climate effects on species abundance differ by size grouping</a:t>
          </a:r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230A0DF-0BA9-4E35-BA53-1A67CC66A8A8}" type="parTrans" cxnId="{CF9B5D60-2102-40FA-A9B0-FB9712BAA6EB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1BD488E5-6CF2-4E62-BF51-AF25C2BB40F1}" type="sibTrans" cxnId="{CF9B5D60-2102-40FA-A9B0-FB9712BAA6EB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6346EC72-CE72-4482-843C-799B11BF4194}">
      <dgm:prSet custT="1"/>
      <dgm:spPr/>
      <dgm:t>
        <a:bodyPr/>
        <a:lstStyle/>
        <a:p>
          <a:r>
            <a:rPr lang="en-US" sz="1600" b="0" i="0" baseline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The effect of climate is different depending on the size grouping, as is the predicted species distribution. </a:t>
          </a:r>
          <a:endParaRPr lang="en-US" sz="16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61A11BDD-7249-44D3-BA87-B50F11C48786}" type="parTrans" cxnId="{20E382E9-54D9-4CB7-9AC7-090C497CAC13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1F00FEFE-6A78-4531-BAB6-49EB2060E46D}" type="sibTrans" cxnId="{20E382E9-54D9-4CB7-9AC7-090C497CAC13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7FD2290C-9209-4396-B1F2-F3CA6A7C480C}">
      <dgm:prSet custT="1"/>
      <dgm:spPr/>
      <dgm:t>
        <a:bodyPr/>
        <a:lstStyle/>
        <a:p>
          <a:r>
            <a:rPr lang="en-US" sz="1600" b="0" i="0" baseline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</a:t>
          </a:r>
          <a:r>
            <a:rPr lang="en-US" sz="1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espite the low </a:t>
          </a:r>
          <a:r>
            <a:rPr lang="en-US" sz="1600" b="0" i="0" baseline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reduction in error with the size-structured models for these species, there are still differences in distribution for different size groupings.</a:t>
          </a:r>
          <a:endParaRPr lang="en-US" sz="16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9674288E-C969-422D-AF6F-EE55E615B104}" type="parTrans" cxnId="{C6A7E4B0-B34F-428E-8B1F-14530D477849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FA0E69CA-BFE7-4CFB-AFF0-982F8214D03E}" type="sibTrans" cxnId="{C6A7E4B0-B34F-428E-8B1F-14530D477849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11CD2A9-8285-42B8-8C7A-2A62EA846E23}">
      <dgm:prSet custT="1"/>
      <dgm:spPr/>
      <dgm:t>
        <a:bodyPr/>
        <a:lstStyle/>
        <a:p>
          <a:r>
            <a:rPr lang="en-US" sz="1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For anchovy and Pacific sanddab, it may be better to use a size-structured approach</a:t>
          </a:r>
          <a:r>
            <a:rPr lang="en-US" sz="1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.</a:t>
          </a:r>
          <a:endParaRPr lang="en-US" sz="14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8237FCAF-7B77-4938-858B-8FDBC16AD10D}" type="parTrans" cxnId="{3C56D0F5-FB1C-4EF9-960A-904AC74CFB89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BAB912D-44F3-419C-AB8D-9327760336C8}" type="sibTrans" cxnId="{3C56D0F5-FB1C-4EF9-960A-904AC74CFB89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0B62CAEB-F085-45C9-B252-D34BB5087C73}" type="pres">
      <dgm:prSet presAssocID="{6FD08BBD-9BDD-4647-BBED-7F7C5A51BD70}" presName="linear" presStyleCnt="0">
        <dgm:presLayoutVars>
          <dgm:animLvl val="lvl"/>
          <dgm:resizeHandles val="exact"/>
        </dgm:presLayoutVars>
      </dgm:prSet>
      <dgm:spPr/>
    </dgm:pt>
    <dgm:pt modelId="{061E25C2-ABFE-4D90-8272-560330AA215C}" type="pres">
      <dgm:prSet presAssocID="{5064B904-A374-4B4D-B559-3C024580663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773252-5CFD-4876-A32A-37CC495EF004}" type="pres">
      <dgm:prSet presAssocID="{5064B904-A374-4B4D-B559-3C0245806633}" presName="childText" presStyleLbl="revTx" presStyleIdx="0" presStyleCnt="3">
        <dgm:presLayoutVars>
          <dgm:bulletEnabled val="1"/>
        </dgm:presLayoutVars>
      </dgm:prSet>
      <dgm:spPr/>
    </dgm:pt>
    <dgm:pt modelId="{1246F8AA-9A20-41E0-80E6-744D85AE1386}" type="pres">
      <dgm:prSet presAssocID="{28D527C8-F1D1-4305-BC3C-73D16D034C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E614E3-CF3F-415D-81B5-96B84BC2638D}" type="pres">
      <dgm:prSet presAssocID="{28D527C8-F1D1-4305-BC3C-73D16D034C02}" presName="childText" presStyleLbl="revTx" presStyleIdx="1" presStyleCnt="3">
        <dgm:presLayoutVars>
          <dgm:bulletEnabled val="1"/>
        </dgm:presLayoutVars>
      </dgm:prSet>
      <dgm:spPr/>
    </dgm:pt>
    <dgm:pt modelId="{654AAF27-6993-4A1B-9BE4-24EC97E8AD14}" type="pres">
      <dgm:prSet presAssocID="{856BF50C-6001-41DE-9579-F217371901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1A7981-79FF-4975-AE3C-BB176BEC1DCD}" type="pres">
      <dgm:prSet presAssocID="{856BF50C-6001-41DE-9579-F2173719015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C9F3F1A-75F4-4A3D-A43A-92B7110E1EC6}" srcId="{6FD08BBD-9BDD-4647-BBED-7F7C5A51BD70}" destId="{5064B904-A374-4B4D-B559-3C0245806633}" srcOrd="0" destOrd="0" parTransId="{AF48ECA3-5276-48BA-92C3-120250C01CE1}" sibTransId="{C2E08228-0859-4056-AB12-DD0202B23272}"/>
    <dgm:cxn modelId="{3F9E3730-3270-47B8-B3FE-ED588D42A543}" type="presOf" srcId="{E11CD2A9-8285-42B8-8C7A-2A62EA846E23}" destId="{4BE614E3-CF3F-415D-81B5-96B84BC2638D}" srcOrd="0" destOrd="1" presId="urn:microsoft.com/office/officeart/2005/8/layout/vList2"/>
    <dgm:cxn modelId="{2AE41337-C366-4181-BFB9-BFD56F7C6A13}" type="presOf" srcId="{856BF50C-6001-41DE-9579-F21737190152}" destId="{654AAF27-6993-4A1B-9BE4-24EC97E8AD14}" srcOrd="0" destOrd="0" presId="urn:microsoft.com/office/officeart/2005/8/layout/vList2"/>
    <dgm:cxn modelId="{9CADAB39-5B8F-40B9-9D22-1F3F1818FEF6}" srcId="{28D527C8-F1D1-4305-BC3C-73D16D034C02}" destId="{FC27C5B2-217A-43D9-A4A8-C71CB1C3FD14}" srcOrd="0" destOrd="0" parTransId="{7874FB92-7300-4B79-963A-8D300E8F22B5}" sibTransId="{65EB63A0-E34C-4A15-B382-ABA3D318EB17}"/>
    <dgm:cxn modelId="{CF9B5D60-2102-40FA-A9B0-FB9712BAA6EB}" srcId="{6FD08BBD-9BDD-4647-BBED-7F7C5A51BD70}" destId="{856BF50C-6001-41DE-9579-F21737190152}" srcOrd="2" destOrd="0" parTransId="{A230A0DF-0BA9-4E35-BA53-1A67CC66A8A8}" sibTransId="{1BD488E5-6CF2-4E62-BF51-AF25C2BB40F1}"/>
    <dgm:cxn modelId="{AA7B7745-61D8-4166-8EFB-6ED798D3D37E}" type="presOf" srcId="{7FD2290C-9209-4396-B1F2-F3CA6A7C480C}" destId="{171A7981-79FF-4975-AE3C-BB176BEC1DCD}" srcOrd="0" destOrd="1" presId="urn:microsoft.com/office/officeart/2005/8/layout/vList2"/>
    <dgm:cxn modelId="{3C7D4E50-FA06-49B4-83B6-1A0A14D5B782}" srcId="{5064B904-A374-4B4D-B559-3C0245806633}" destId="{A1D0D2AF-131F-4193-9145-42206045FFAB}" srcOrd="0" destOrd="0" parTransId="{E924BC94-5C89-46EC-A0EE-A98E98D81F94}" sibTransId="{19A2E3FE-06FA-4A68-AAFD-1005B109EC88}"/>
    <dgm:cxn modelId="{1B9DC493-AF4A-47E5-A236-42A5A1324DD0}" type="presOf" srcId="{28D527C8-F1D1-4305-BC3C-73D16D034C02}" destId="{1246F8AA-9A20-41E0-80E6-744D85AE1386}" srcOrd="0" destOrd="0" presId="urn:microsoft.com/office/officeart/2005/8/layout/vList2"/>
    <dgm:cxn modelId="{9C4EED93-C0CC-460E-95F3-9CE76B540592}" type="presOf" srcId="{4E2E3967-6399-48B4-BB0A-7F59EF647C64}" destId="{D6773252-5CFD-4876-A32A-37CC495EF004}" srcOrd="0" destOrd="1" presId="urn:microsoft.com/office/officeart/2005/8/layout/vList2"/>
    <dgm:cxn modelId="{FCB42799-9A88-4F1C-B4A4-1AFECD7F8241}" type="presOf" srcId="{A1D0D2AF-131F-4193-9145-42206045FFAB}" destId="{D6773252-5CFD-4876-A32A-37CC495EF004}" srcOrd="0" destOrd="0" presId="urn:microsoft.com/office/officeart/2005/8/layout/vList2"/>
    <dgm:cxn modelId="{F65AD4AE-AD0F-48E6-91DB-8E3C0B761FCA}" srcId="{6FD08BBD-9BDD-4647-BBED-7F7C5A51BD70}" destId="{28D527C8-F1D1-4305-BC3C-73D16D034C02}" srcOrd="1" destOrd="0" parTransId="{C4848254-DFB4-4F7D-90A9-5229770755CB}" sibTransId="{9F67F65B-A69D-41AC-BBE2-178A06146AFD}"/>
    <dgm:cxn modelId="{C6A7E4B0-B34F-428E-8B1F-14530D477849}" srcId="{856BF50C-6001-41DE-9579-F21737190152}" destId="{7FD2290C-9209-4396-B1F2-F3CA6A7C480C}" srcOrd="1" destOrd="0" parTransId="{9674288E-C969-422D-AF6F-EE55E615B104}" sibTransId="{FA0E69CA-BFE7-4CFB-AFF0-982F8214D03E}"/>
    <dgm:cxn modelId="{00E1EDBD-DD54-402D-BD91-A006C154C97C}" type="presOf" srcId="{6346EC72-CE72-4482-843C-799B11BF4194}" destId="{171A7981-79FF-4975-AE3C-BB176BEC1DCD}" srcOrd="0" destOrd="0" presId="urn:microsoft.com/office/officeart/2005/8/layout/vList2"/>
    <dgm:cxn modelId="{C3EA48C3-F13B-44DE-961D-C3F5CE6AFAE1}" type="presOf" srcId="{FC27C5B2-217A-43D9-A4A8-C71CB1C3FD14}" destId="{4BE614E3-CF3F-415D-81B5-96B84BC2638D}" srcOrd="0" destOrd="0" presId="urn:microsoft.com/office/officeart/2005/8/layout/vList2"/>
    <dgm:cxn modelId="{B53971D3-97B0-4D91-B1DD-A19244ACBE9F}" type="presOf" srcId="{5064B904-A374-4B4D-B559-3C0245806633}" destId="{061E25C2-ABFE-4D90-8272-560330AA215C}" srcOrd="0" destOrd="0" presId="urn:microsoft.com/office/officeart/2005/8/layout/vList2"/>
    <dgm:cxn modelId="{208A76DF-CD31-4F20-8DBA-F188831A99C2}" type="presOf" srcId="{6FD08BBD-9BDD-4647-BBED-7F7C5A51BD70}" destId="{0B62CAEB-F085-45C9-B252-D34BB5087C73}" srcOrd="0" destOrd="0" presId="urn:microsoft.com/office/officeart/2005/8/layout/vList2"/>
    <dgm:cxn modelId="{20E382E9-54D9-4CB7-9AC7-090C497CAC13}" srcId="{856BF50C-6001-41DE-9579-F21737190152}" destId="{6346EC72-CE72-4482-843C-799B11BF4194}" srcOrd="0" destOrd="0" parTransId="{61A11BDD-7249-44D3-BA87-B50F11C48786}" sibTransId="{1F00FEFE-6A78-4531-BAB6-49EB2060E46D}"/>
    <dgm:cxn modelId="{E51DB7F5-6107-489D-9B3B-468564CCB82C}" srcId="{5064B904-A374-4B4D-B559-3C0245806633}" destId="{4E2E3967-6399-48B4-BB0A-7F59EF647C64}" srcOrd="1" destOrd="0" parTransId="{B44D0891-B980-4327-806D-4513C56772B5}" sibTransId="{C61787FF-E186-49DF-8D1B-CA5F6CB32AE8}"/>
    <dgm:cxn modelId="{3C56D0F5-FB1C-4EF9-960A-904AC74CFB89}" srcId="{28D527C8-F1D1-4305-BC3C-73D16D034C02}" destId="{E11CD2A9-8285-42B8-8C7A-2A62EA846E23}" srcOrd="1" destOrd="0" parTransId="{8237FCAF-7B77-4938-858B-8FDBC16AD10D}" sibTransId="{ABAB912D-44F3-419C-AB8D-9327760336C8}"/>
    <dgm:cxn modelId="{4FD410E6-385F-4DEE-A5AF-FAD37DE3B263}" type="presParOf" srcId="{0B62CAEB-F085-45C9-B252-D34BB5087C73}" destId="{061E25C2-ABFE-4D90-8272-560330AA215C}" srcOrd="0" destOrd="0" presId="urn:microsoft.com/office/officeart/2005/8/layout/vList2"/>
    <dgm:cxn modelId="{4C692D40-577F-4901-8B06-CBCB9FFC8D2C}" type="presParOf" srcId="{0B62CAEB-F085-45C9-B252-D34BB5087C73}" destId="{D6773252-5CFD-4876-A32A-37CC495EF004}" srcOrd="1" destOrd="0" presId="urn:microsoft.com/office/officeart/2005/8/layout/vList2"/>
    <dgm:cxn modelId="{8451D901-04B5-41B8-A306-A64F21A52936}" type="presParOf" srcId="{0B62CAEB-F085-45C9-B252-D34BB5087C73}" destId="{1246F8AA-9A20-41E0-80E6-744D85AE1386}" srcOrd="2" destOrd="0" presId="urn:microsoft.com/office/officeart/2005/8/layout/vList2"/>
    <dgm:cxn modelId="{C3E2385C-7498-44F1-9941-4033D4041AD5}" type="presParOf" srcId="{0B62CAEB-F085-45C9-B252-D34BB5087C73}" destId="{4BE614E3-CF3F-415D-81B5-96B84BC2638D}" srcOrd="3" destOrd="0" presId="urn:microsoft.com/office/officeart/2005/8/layout/vList2"/>
    <dgm:cxn modelId="{90E3B11C-E458-4778-BB9A-684599BCF05E}" type="presParOf" srcId="{0B62CAEB-F085-45C9-B252-D34BB5087C73}" destId="{654AAF27-6993-4A1B-9BE4-24EC97E8AD14}" srcOrd="4" destOrd="0" presId="urn:microsoft.com/office/officeart/2005/8/layout/vList2"/>
    <dgm:cxn modelId="{CB661237-0CD7-4AEF-B409-C094D6858F68}" type="presParOf" srcId="{0B62CAEB-F085-45C9-B252-D34BB5087C73}" destId="{171A7981-79FF-4975-AE3C-BB176BEC1DC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7AD2F-2EB4-4600-9C1F-E7BEA75B0844}">
      <dsp:nvSpPr>
        <dsp:cNvPr id="0" name=""/>
        <dsp:cNvSpPr/>
      </dsp:nvSpPr>
      <dsp:spPr>
        <a:xfrm>
          <a:off x="5112748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3191135" y="517471"/>
              </a:lnTo>
              <a:lnTo>
                <a:pt x="3191135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A76DF-8812-46C1-A292-9BF140F12A0F}">
      <dsp:nvSpPr>
        <dsp:cNvPr id="0" name=""/>
        <dsp:cNvSpPr/>
      </dsp:nvSpPr>
      <dsp:spPr>
        <a:xfrm>
          <a:off x="5067028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6D635-8437-4A53-B98B-8A2CE2285EFA}">
      <dsp:nvSpPr>
        <dsp:cNvPr id="0" name=""/>
        <dsp:cNvSpPr/>
      </dsp:nvSpPr>
      <dsp:spPr>
        <a:xfrm>
          <a:off x="1921612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3191135" y="0"/>
              </a:moveTo>
              <a:lnTo>
                <a:pt x="3191135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FA3E9-5D14-4AF7-9D55-4E8A62696310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03D47-454A-4D3E-A7C1-7DE7EE63DC15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Objectives</a:t>
          </a:r>
          <a:endParaRPr lang="en-US" sz="28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4145946" y="324414"/>
        <a:ext cx="2513811" cy="1560821"/>
      </dsp:txXfrm>
    </dsp:sp>
    <dsp:sp modelId="{30FD05EA-E155-4D95-912C-14C0E2045EB0}">
      <dsp:nvSpPr>
        <dsp:cNvPr id="0" name=""/>
        <dsp:cNvSpPr/>
      </dsp:nvSpPr>
      <dsp:spPr>
        <a:xfrm>
          <a:off x="616148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74654-70CB-4219-8625-976E4B1DCC09}">
      <dsp:nvSpPr>
        <dsp:cNvPr id="0" name=""/>
        <dsp:cNvSpPr/>
      </dsp:nvSpPr>
      <dsp:spPr>
        <a:xfrm>
          <a:off x="906251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Determine if variability in life history impacts how we can best model the distributions of different fish species</a:t>
          </a:r>
        </a:p>
      </dsp:txBody>
      <dsp:txXfrm>
        <a:off x="954810" y="2741699"/>
        <a:ext cx="2513811" cy="1560821"/>
      </dsp:txXfrm>
    </dsp:sp>
    <dsp:sp modelId="{C366EB0B-4BEC-48D6-8ABA-6D9105959BFD}">
      <dsp:nvSpPr>
        <dsp:cNvPr id="0" name=""/>
        <dsp:cNvSpPr/>
      </dsp:nvSpPr>
      <dsp:spPr>
        <a:xfrm>
          <a:off x="3807283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3FE58-7505-4147-B31B-5DB1837C0645}">
      <dsp:nvSpPr>
        <dsp:cNvPr id="0" name=""/>
        <dsp:cNvSpPr/>
      </dsp:nvSpPr>
      <dsp:spPr>
        <a:xfrm>
          <a:off x="4097387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Evaluate the benefit of using size-structured species distribution models compared to size-aggregated models</a:t>
          </a:r>
        </a:p>
      </dsp:txBody>
      <dsp:txXfrm>
        <a:off x="4145946" y="2741699"/>
        <a:ext cx="2513811" cy="1560821"/>
      </dsp:txXfrm>
    </dsp:sp>
    <dsp:sp modelId="{7C792975-FF4E-40D5-B38E-E79C09A7BDD3}">
      <dsp:nvSpPr>
        <dsp:cNvPr id="0" name=""/>
        <dsp:cNvSpPr/>
      </dsp:nvSpPr>
      <dsp:spPr>
        <a:xfrm>
          <a:off x="6998419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EB39F-B1E9-4875-8420-118DFF3D13A3}">
      <dsp:nvSpPr>
        <dsp:cNvPr id="0" name=""/>
        <dsp:cNvSpPr/>
      </dsp:nvSpPr>
      <dsp:spPr>
        <a:xfrm>
          <a:off x="7288522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Investigate whether fish distributions change in response to large-scale climate patterns.</a:t>
          </a:r>
        </a:p>
      </dsp:txBody>
      <dsp:txXfrm>
        <a:off x="7337081" y="2741699"/>
        <a:ext cx="2513811" cy="1560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E25C2-ABFE-4D90-8272-560330AA215C}">
      <dsp:nvSpPr>
        <dsp:cNvPr id="0" name=""/>
        <dsp:cNvSpPr/>
      </dsp:nvSpPr>
      <dsp:spPr>
        <a:xfrm>
          <a:off x="0" y="274319"/>
          <a:ext cx="7740457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Predictive error increases for anomalously warm years</a:t>
          </a:r>
          <a:endParaRPr lang="en-US" sz="21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4588" y="298907"/>
        <a:ext cx="7691281" cy="454509"/>
      </dsp:txXfrm>
    </dsp:sp>
    <dsp:sp modelId="{D6773252-5CFD-4876-A32A-37CC495EF004}">
      <dsp:nvSpPr>
        <dsp:cNvPr id="0" name=""/>
        <dsp:cNvSpPr/>
      </dsp:nvSpPr>
      <dsp:spPr>
        <a:xfrm>
          <a:off x="0" y="778004"/>
          <a:ext cx="7740457" cy="978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76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RMSE noticeably increases during the years the California Current System experienced a marine heat wave (2014-2016).</a:t>
          </a:r>
          <a:endParaRPr lang="en-US" sz="16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It’s difficult to forecast species distributions under anomalous environmental conditions as model accuracy is decreased.</a:t>
          </a:r>
        </a:p>
      </dsp:txBody>
      <dsp:txXfrm>
        <a:off x="0" y="778004"/>
        <a:ext cx="7740457" cy="978074"/>
      </dsp:txXfrm>
    </dsp:sp>
    <dsp:sp modelId="{1246F8AA-9A20-41E0-80E6-744D85AE1386}">
      <dsp:nvSpPr>
        <dsp:cNvPr id="0" name=""/>
        <dsp:cNvSpPr/>
      </dsp:nvSpPr>
      <dsp:spPr>
        <a:xfrm>
          <a:off x="0" y="1756079"/>
          <a:ext cx="7740457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Size-structured models improve predictions for some species</a:t>
          </a:r>
          <a:endParaRPr lang="en-US" sz="2100" kern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4588" y="1780667"/>
        <a:ext cx="7691281" cy="454509"/>
      </dsp:txXfrm>
    </dsp:sp>
    <dsp:sp modelId="{4BE614E3-CF3F-415D-81B5-96B84BC2638D}">
      <dsp:nvSpPr>
        <dsp:cNvPr id="0" name=""/>
        <dsp:cNvSpPr/>
      </dsp:nvSpPr>
      <dsp:spPr>
        <a:xfrm>
          <a:off x="0" y="2259764"/>
          <a:ext cx="7740457" cy="978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76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For the rockfishes and Pacific hake, the size-aggregated model may be sufficient for modeling species distributions</a:t>
          </a:r>
          <a:endParaRPr lang="en-US" sz="16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For anchovy and Pacific sanddab, it may be better to use a size-structured approach</a:t>
          </a:r>
          <a:r>
            <a:rPr lang="en-US" sz="140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.</a:t>
          </a:r>
          <a:endParaRPr lang="en-US" sz="14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0" y="2259764"/>
        <a:ext cx="7740457" cy="978074"/>
      </dsp:txXfrm>
    </dsp:sp>
    <dsp:sp modelId="{654AAF27-6993-4A1B-9BE4-24EC97E8AD14}">
      <dsp:nvSpPr>
        <dsp:cNvPr id="0" name=""/>
        <dsp:cNvSpPr/>
      </dsp:nvSpPr>
      <dsp:spPr>
        <a:xfrm>
          <a:off x="0" y="3237839"/>
          <a:ext cx="7740457" cy="5036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Climate effects on species abundance differ by size grouping</a:t>
          </a:r>
          <a:endParaRPr lang="en-US" sz="2100" kern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4588" y="3262427"/>
        <a:ext cx="7691281" cy="454509"/>
      </dsp:txXfrm>
    </dsp:sp>
    <dsp:sp modelId="{171A7981-79FF-4975-AE3C-BB176BEC1DCD}">
      <dsp:nvSpPr>
        <dsp:cNvPr id="0" name=""/>
        <dsp:cNvSpPr/>
      </dsp:nvSpPr>
      <dsp:spPr>
        <a:xfrm>
          <a:off x="0" y="3741524"/>
          <a:ext cx="7740457" cy="978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76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The effect of climate is different depending on the size grouping, as is the predicted species distribution. </a:t>
          </a:r>
          <a:endParaRPr lang="en-US" sz="16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</a:t>
          </a:r>
          <a:r>
            <a:rPr lang="en-US" sz="160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espite the low </a:t>
          </a:r>
          <a:r>
            <a:rPr lang="en-US" sz="1600" b="0" i="0" kern="1200" baseline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reduction in error with the size-structured models for these species, there are still differences in distribution for different size groupings.</a:t>
          </a:r>
          <a:endParaRPr lang="en-US" sz="16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0" y="3741524"/>
        <a:ext cx="7740457" cy="978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7FD70-F0FA-4907-B95B-C888C7024D5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538A7-753B-4346-8A07-F73ECDBE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2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7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1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3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3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5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76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3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26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5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5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2" descr="School of fish swimming behind its leader in 3D">
            <a:extLst>
              <a:ext uri="{FF2B5EF4-FFF2-40B4-BE49-F238E27FC236}">
                <a16:creationId xmlns:a16="http://schemas.microsoft.com/office/drawing/2014/main" id="{F93300EC-7378-0C32-7FC8-B5A51BB6D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66" b="9901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CA99ED-F2B6-5336-03FF-5DA328E7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45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influence of size and ontogeny on the distribution of pelagic young-of-the-year fish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6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6ADA86-145E-CB64-4B68-E9BA58D8774A}"/>
              </a:ext>
            </a:extLst>
          </p:cNvPr>
          <p:cNvSpPr txBox="1"/>
          <p:nvPr/>
        </p:nvSpPr>
        <p:spPr>
          <a:xfrm>
            <a:off x="2017280" y="6049410"/>
            <a:ext cx="88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8888" indent="-1258888"/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𝐥𝐧(𝒄𝒂𝒕𝒄𝒉 + 𝟏) = 𝒚𝒆𝒂𝒓 + 𝒔(𝒍𝒐𝒏, 𝒍𝒂𝒕) + 𝒔(𝒅𝒂𝒚 𝒐𝒇 𝒚𝒆𝒂𝒓) + 𝒔(𝑺𝑺𝑻) + 𝒔(𝑺𝑺𝑺) + 𝒔(𝒅𝒆𝒑𝒕𝒉) + 𝒔(𝒍𝒐𝒏, 𝒍𝒂𝒕, 𝐛𝐲 = </a:t>
            </a:r>
            <a:r>
              <a:rPr lang="en-US" sz="1400" b="1" i="1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NPGO</a:t>
            </a: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+ 𝜺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38C137-D1E5-15DF-3D7C-A1C78B33A52A}"/>
              </a:ext>
            </a:extLst>
          </p:cNvPr>
          <p:cNvGrpSpPr/>
          <p:nvPr/>
        </p:nvGrpSpPr>
        <p:grpSpPr>
          <a:xfrm>
            <a:off x="2266500" y="-82175"/>
            <a:ext cx="7209194" cy="6060734"/>
            <a:chOff x="2266500" y="-82175"/>
            <a:chExt cx="7209194" cy="60607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139948-9880-E562-BFA1-674F8CC12EAE}"/>
                </a:ext>
              </a:extLst>
            </p:cNvPr>
            <p:cNvSpPr txBox="1"/>
            <p:nvPr/>
          </p:nvSpPr>
          <p:spPr>
            <a:xfrm>
              <a:off x="5443464" y="151896"/>
              <a:ext cx="1090361" cy="348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Anchovy</a:t>
              </a:r>
              <a:endParaRPr lang="en-US" b="1" dirty="0"/>
            </a:p>
          </p:txBody>
        </p:sp>
        <p:pic>
          <p:nvPicPr>
            <p:cNvPr id="7" name="Picture 4" descr="Northern Anchovy | NOAA Fisheries">
              <a:extLst>
                <a:ext uri="{FF2B5EF4-FFF2-40B4-BE49-F238E27FC236}">
                  <a16:creationId xmlns:a16="http://schemas.microsoft.com/office/drawing/2014/main" id="{504707D7-27B5-0C71-5F8B-9DB8F769DC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6990" y="-82175"/>
              <a:ext cx="1178713" cy="786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Map, histogram&#10;&#10;Description automatically generated">
              <a:extLst>
                <a:ext uri="{FF2B5EF4-FFF2-40B4-BE49-F238E27FC236}">
                  <a16:creationId xmlns:a16="http://schemas.microsoft.com/office/drawing/2014/main" id="{65DFADBB-A3D4-2AE5-A09C-7AD6322A2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500" y="571663"/>
              <a:ext cx="7209194" cy="5406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62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9" name="TextBox 6">
            <a:extLst>
              <a:ext uri="{FF2B5EF4-FFF2-40B4-BE49-F238E27FC236}">
                <a16:creationId xmlns:a16="http://schemas.microsoft.com/office/drawing/2014/main" id="{629631B1-7D3B-CA37-8C78-D8547B4F9C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8445661"/>
              </p:ext>
            </p:extLst>
          </p:nvPr>
        </p:nvGraphicFramePr>
        <p:xfrm>
          <a:off x="803775" y="1179872"/>
          <a:ext cx="7740457" cy="4993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31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7069B2B0-84B4-5528-A498-95787F8A54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297887"/>
              </p:ext>
            </p:extLst>
          </p:nvPr>
        </p:nvGraphicFramePr>
        <p:xfrm>
          <a:off x="838200" y="109410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17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08E2DC-5143-7C50-2DF0-12E226268E65}"/>
              </a:ext>
            </a:extLst>
          </p:cNvPr>
          <p:cNvSpPr txBox="1"/>
          <p:nvPr/>
        </p:nvSpPr>
        <p:spPr>
          <a:xfrm>
            <a:off x="876975" y="1339352"/>
            <a:ext cx="7094007" cy="3785652"/>
          </a:xfrm>
          <a:prstGeom prst="rect">
            <a:avLst/>
          </a:prstGeom>
          <a:noFill/>
        </p:spPr>
        <p:txBody>
          <a:bodyPr wrap="square" lIns="365760" tIns="91440" rIns="182880" bIns="91440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NOAA Rockfish Recruitment and Ecosystem Assessment Survey and Pre-Recruit Survey (1987 - 2018)</a:t>
            </a:r>
          </a:p>
          <a:p>
            <a:pPr marL="625475" indent="-3365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collected off U.S. West Coast from April to June in the California Current System, spatial extent has varied over time.</a:t>
            </a:r>
          </a:p>
          <a:p>
            <a:pPr marL="625475" indent="-3365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CTD data (sea surface temperature [SST] and sea surface salinity [SSS]), as well as depth as environmental variables.</a:t>
            </a:r>
          </a:p>
          <a:p>
            <a:pPr marL="625475" indent="-3365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Used catch and size data for pelagic young-of-the-year northern anchovy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US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Engraulis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mordax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shortbelly rockfish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(Sebastes jordani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widow rockfish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(S. entomelas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Pacific hake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(Merluccius productus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Pacific sanddab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Citharichthys sordidus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E89B9-D0CC-A1B7-FCB4-8C1CFC5C1634}"/>
              </a:ext>
            </a:extLst>
          </p:cNvPr>
          <p:cNvSpPr txBox="1"/>
          <p:nvPr/>
        </p:nvSpPr>
        <p:spPr>
          <a:xfrm>
            <a:off x="1126837" y="526472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D0556-21DD-F225-AE43-FEE7EF18655C}"/>
              </a:ext>
            </a:extLst>
          </p:cNvPr>
          <p:cNvGrpSpPr/>
          <p:nvPr/>
        </p:nvGrpSpPr>
        <p:grpSpPr>
          <a:xfrm>
            <a:off x="9360065" y="1049692"/>
            <a:ext cx="1533660" cy="4684858"/>
            <a:chOff x="7188998" y="2871858"/>
            <a:chExt cx="1533660" cy="4684858"/>
          </a:xfrm>
        </p:grpSpPr>
        <p:pic>
          <p:nvPicPr>
            <p:cNvPr id="5" name="Picture 4" descr="Northern Anchovy | NOAA Fisheries">
              <a:extLst>
                <a:ext uri="{FF2B5EF4-FFF2-40B4-BE49-F238E27FC236}">
                  <a16:creationId xmlns:a16="http://schemas.microsoft.com/office/drawing/2014/main" id="{8943E946-E7A5-E575-C260-D76438C36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5685" y="5681085"/>
              <a:ext cx="1276274" cy="851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hortbelly rockfish | Washington Department of Fish &amp; Wildlife">
              <a:extLst>
                <a:ext uri="{FF2B5EF4-FFF2-40B4-BE49-F238E27FC236}">
                  <a16:creationId xmlns:a16="http://schemas.microsoft.com/office/drawing/2014/main" id="{135ADF63-EF7C-66D7-1ACC-32FC5EDA4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953" y="4012051"/>
              <a:ext cx="1276275" cy="443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Widow Rockfish | NOAA Fisheries">
              <a:extLst>
                <a:ext uri="{FF2B5EF4-FFF2-40B4-BE49-F238E27FC236}">
                  <a16:creationId xmlns:a16="http://schemas.microsoft.com/office/drawing/2014/main" id="{52AAF248-0364-58C8-F40D-1BE10EBFA5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5685" y="4668007"/>
              <a:ext cx="1400287" cy="934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Pacific Whiting | NOAA Fisheries">
              <a:extLst>
                <a:ext uri="{FF2B5EF4-FFF2-40B4-BE49-F238E27FC236}">
                  <a16:creationId xmlns:a16="http://schemas.microsoft.com/office/drawing/2014/main" id="{DF58E200-23AA-4D66-4EF2-CED24B381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8998" y="6532998"/>
              <a:ext cx="1533660" cy="1023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Pacific Sanddab - what to know and where to find — Monterey Bay Fisheries  Trust">
              <a:extLst>
                <a:ext uri="{FF2B5EF4-FFF2-40B4-BE49-F238E27FC236}">
                  <a16:creationId xmlns:a16="http://schemas.microsoft.com/office/drawing/2014/main" id="{AF708B1C-7DBC-8039-4AC9-A6BF2E6359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504" y="2871858"/>
              <a:ext cx="1324022" cy="716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851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BAC66C-F34E-D7D8-CBAC-F41AEBF40FBF}"/>
              </a:ext>
            </a:extLst>
          </p:cNvPr>
          <p:cNvSpPr txBox="1"/>
          <p:nvPr/>
        </p:nvSpPr>
        <p:spPr>
          <a:xfrm>
            <a:off x="885530" y="984325"/>
            <a:ext cx="9863152" cy="1846659"/>
          </a:xfrm>
          <a:prstGeom prst="rect">
            <a:avLst/>
          </a:prstGeom>
          <a:noFill/>
        </p:spPr>
        <p:txBody>
          <a:bodyPr wrap="square" lIns="365760" tIns="91440" rIns="182880" bIns="9144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Variable coefficient generalized additive models (GAMs)</a:t>
            </a:r>
          </a:p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Variable coefficient terms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lon, lat, by = climate index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allow location of catch to vary with a given climate index (PDO, NPGO, or ONI). </a:t>
            </a:r>
          </a:p>
          <a:p>
            <a:pPr marL="690563" lvl="1" indent="-336550">
              <a:buSzPct val="5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average value of the climate index for January through March for each year was calculated to incorporate it into the model. </a:t>
            </a:r>
          </a:p>
          <a:p>
            <a:pPr marL="690563" lvl="1" indent="-336550">
              <a:buSzPct val="5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best model was selected using Akaike information criterion.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8A260-4F0E-A60B-E32C-92E1F0CA3B86}"/>
              </a:ext>
            </a:extLst>
          </p:cNvPr>
          <p:cNvSpPr txBox="1"/>
          <p:nvPr/>
        </p:nvSpPr>
        <p:spPr>
          <a:xfrm>
            <a:off x="1135025" y="359913"/>
            <a:ext cx="167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61ACD3-5854-3056-F874-F981296C756D}"/>
                  </a:ext>
                </a:extLst>
              </p:cNvPr>
              <p:cNvSpPr txBox="1"/>
              <p:nvPr/>
            </p:nvSpPr>
            <p:spPr>
              <a:xfrm>
                <a:off x="863018" y="3083830"/>
                <a:ext cx="11460479" cy="51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5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𝐥𝐧</m:t>
                      </m:r>
                      <m:d>
                        <m:dPr>
                          <m:ctrlPr>
                            <a:rPr lang="en-US" sz="155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55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𝒄𝒂𝒕𝒄𝒉</m:t>
                          </m:r>
                          <m:r>
                            <a:rPr lang="en-US" sz="1550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550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550" b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55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𝒚𝒆𝒂𝒓</m:t>
                      </m:r>
                      <m:r>
                        <a:rPr lang="en-US" sz="155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55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sz="155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55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𝒍𝒐𝒏</m:t>
                          </m:r>
                          <m:r>
                            <a:rPr lang="en-US" sz="155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55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𝒍𝒂𝒕</m:t>
                          </m:r>
                        </m:e>
                      </m:d>
                      <m:r>
                        <a:rPr lang="en-US" sz="155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55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sz="155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55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𝒅𝒂𝒚</m:t>
                          </m:r>
                          <m:r>
                            <a:rPr lang="en-US" sz="155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55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𝒐𝒇</m:t>
                          </m:r>
                          <m:r>
                            <a:rPr lang="en-US" sz="155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55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𝒚𝒆𝒂𝒓</m:t>
                          </m:r>
                        </m:e>
                      </m:d>
                      <m:r>
                        <a:rPr lang="en-US" sz="155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55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sz="155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55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𝑺𝑺𝑻</m:t>
                          </m:r>
                        </m:e>
                      </m:d>
                      <m:r>
                        <a:rPr lang="en-US" sz="155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55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sz="155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55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𝑺𝑺𝑺</m:t>
                          </m:r>
                        </m:e>
                      </m:d>
                      <m:r>
                        <a:rPr lang="en-US" sz="155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550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sz="155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55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𝒅𝒆𝒑𝒕𝒉</m:t>
                          </m:r>
                        </m:e>
                      </m:d>
                      <m:r>
                        <a:rPr lang="en-US" sz="155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550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55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sz="155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55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𝒍𝒐𝒏</m:t>
                      </m:r>
                      <m:r>
                        <a:rPr lang="en-US" sz="155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55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𝒍𝒂𝒕</m:t>
                      </m:r>
                      <m:r>
                        <a:rPr lang="en-US" sz="155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550" b="1" i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𝐛𝐲</m:t>
                      </m:r>
                      <m:r>
                        <a:rPr lang="en-US" sz="155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55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𝒄𝒍𝒊𝒎𝒂𝒕𝒆</m:t>
                      </m:r>
                      <m:r>
                        <a:rPr lang="en-US" sz="155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55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𝒊𝒏𝒅𝒆𝒙</m:t>
                      </m:r>
                      <m:r>
                        <a:rPr lang="en-US" sz="155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)+ </m:t>
                      </m:r>
                      <m:r>
                        <a:rPr lang="en-US" sz="1550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sz="1550" b="1" dirty="0">
                  <a:solidFill>
                    <a:schemeClr val="accent1">
                      <a:lumMod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61ACD3-5854-3056-F874-F981296C7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18" y="3083830"/>
                <a:ext cx="11460479" cy="515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7840178-49E4-5C28-A949-D1F04CFD7AD0}"/>
              </a:ext>
            </a:extLst>
          </p:cNvPr>
          <p:cNvGrpSpPr/>
          <p:nvPr/>
        </p:nvGrpSpPr>
        <p:grpSpPr>
          <a:xfrm>
            <a:off x="5003078" y="3525685"/>
            <a:ext cx="2464224" cy="1705656"/>
            <a:chOff x="7878324" y="1727827"/>
            <a:chExt cx="2713718" cy="1803223"/>
          </a:xfrm>
        </p:grpSpPr>
        <p:pic>
          <p:nvPicPr>
            <p:cNvPr id="15" name="Picture 14" descr="Pacific Whiting | NOAA Fisheries">
              <a:extLst>
                <a:ext uri="{FF2B5EF4-FFF2-40B4-BE49-F238E27FC236}">
                  <a16:creationId xmlns:a16="http://schemas.microsoft.com/office/drawing/2014/main" id="{EA59E868-E4A1-3A62-2D0A-E4A9F558D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306" y="2458881"/>
              <a:ext cx="1082736" cy="722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D6A3AB-AE7A-D2E2-AF18-17DFB83090D4}"/>
                </a:ext>
              </a:extLst>
            </p:cNvPr>
            <p:cNvGrpSpPr/>
            <p:nvPr/>
          </p:nvGrpSpPr>
          <p:grpSpPr>
            <a:xfrm>
              <a:off x="7878324" y="1727827"/>
              <a:ext cx="2304179" cy="1803223"/>
              <a:chOff x="8069605" y="457804"/>
              <a:chExt cx="2304179" cy="1803223"/>
            </a:xfrm>
          </p:grpSpPr>
          <p:pic>
            <p:nvPicPr>
              <p:cNvPr id="19" name="Picture 18" descr="Pacific Whiting | NOAA Fisheries">
                <a:extLst>
                  <a:ext uri="{FF2B5EF4-FFF2-40B4-BE49-F238E27FC236}">
                    <a16:creationId xmlns:a16="http://schemas.microsoft.com/office/drawing/2014/main" id="{B9E83070-CA7E-DC7A-6CF8-512C572615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7496" y="1126739"/>
                <a:ext cx="1699308" cy="11342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 descr="Pacific Whiting | NOAA Fisheries">
                <a:extLst>
                  <a:ext uri="{FF2B5EF4-FFF2-40B4-BE49-F238E27FC236}">
                    <a16:creationId xmlns:a16="http://schemas.microsoft.com/office/drawing/2014/main" id="{5A4B987D-9153-EC4B-56CF-F19DD0ABF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718" y="457804"/>
                <a:ext cx="1533660" cy="1023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5" descr="Pacific Whiting | NOAA Fisheries">
                <a:extLst>
                  <a:ext uri="{FF2B5EF4-FFF2-40B4-BE49-F238E27FC236}">
                    <a16:creationId xmlns:a16="http://schemas.microsoft.com/office/drawing/2014/main" id="{F3C6F571-EDC9-513E-ACAA-88267A4771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9605" y="936451"/>
                <a:ext cx="1166420" cy="778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 descr="Pacific Whiting | NOAA Fisheries">
                <a:extLst>
                  <a:ext uri="{FF2B5EF4-FFF2-40B4-BE49-F238E27FC236}">
                    <a16:creationId xmlns:a16="http://schemas.microsoft.com/office/drawing/2014/main" id="{8A5D8E78-F8AF-A5AB-3947-3263AD5582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9731" y="1715036"/>
                <a:ext cx="797859" cy="5325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7" descr="Pacific Whiting | NOAA Fisheries">
                <a:extLst>
                  <a:ext uri="{FF2B5EF4-FFF2-40B4-BE49-F238E27FC236}">
                    <a16:creationId xmlns:a16="http://schemas.microsoft.com/office/drawing/2014/main" id="{03B89053-B9FB-D6D4-C46C-97A711271C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7364" y="883980"/>
                <a:ext cx="1166420" cy="778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95089C-E087-7223-699E-C53C78BFFEB1}"/>
              </a:ext>
            </a:extLst>
          </p:cNvPr>
          <p:cNvGrpSpPr/>
          <p:nvPr/>
        </p:nvGrpSpPr>
        <p:grpSpPr>
          <a:xfrm>
            <a:off x="4090447" y="5157782"/>
            <a:ext cx="5050285" cy="1661472"/>
            <a:chOff x="4051319" y="4449003"/>
            <a:chExt cx="5050285" cy="16614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930F4F-35D5-98DD-30BB-92A0AF856DE5}"/>
                </a:ext>
              </a:extLst>
            </p:cNvPr>
            <p:cNvGrpSpPr/>
            <p:nvPr/>
          </p:nvGrpSpPr>
          <p:grpSpPr>
            <a:xfrm>
              <a:off x="4051319" y="4739560"/>
              <a:ext cx="1765787" cy="1129783"/>
              <a:chOff x="7983151" y="2902195"/>
              <a:chExt cx="1765787" cy="1129783"/>
            </a:xfrm>
          </p:grpSpPr>
          <p:pic>
            <p:nvPicPr>
              <p:cNvPr id="22" name="Picture 21" descr="Pacific Whiting | NOAA Fisheries">
                <a:extLst>
                  <a:ext uri="{FF2B5EF4-FFF2-40B4-BE49-F238E27FC236}">
                    <a16:creationId xmlns:a16="http://schemas.microsoft.com/office/drawing/2014/main" id="{3675A98D-9ED5-2794-6A0E-0D32F1E31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3151" y="3143673"/>
                <a:ext cx="1059181" cy="73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2" descr="Pacific Whiting | NOAA Fisheries">
                <a:extLst>
                  <a:ext uri="{FF2B5EF4-FFF2-40B4-BE49-F238E27FC236}">
                    <a16:creationId xmlns:a16="http://schemas.microsoft.com/office/drawing/2014/main" id="{EDA511A3-0515-9B49-D2A2-FF607C0FD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0621" y="2902195"/>
                <a:ext cx="851712" cy="5922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3" descr="Pacific Whiting | NOAA Fisheries">
                <a:extLst>
                  <a:ext uri="{FF2B5EF4-FFF2-40B4-BE49-F238E27FC236}">
                    <a16:creationId xmlns:a16="http://schemas.microsoft.com/office/drawing/2014/main" id="{0690F537-A9D5-B85E-1547-94680BBA2E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12741" y="3439774"/>
                <a:ext cx="851714" cy="592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4" descr="Pacific Whiting | NOAA Fisheries">
                <a:extLst>
                  <a:ext uri="{FF2B5EF4-FFF2-40B4-BE49-F238E27FC236}">
                    <a16:creationId xmlns:a16="http://schemas.microsoft.com/office/drawing/2014/main" id="{52BBEB6C-3689-55D3-04B5-C3E2D533C6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3085" y="3022061"/>
                <a:ext cx="955853" cy="6646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1A295F6-8FE0-2C0F-BF3D-8055231F36A0}"/>
                </a:ext>
              </a:extLst>
            </p:cNvPr>
            <p:cNvGrpSpPr/>
            <p:nvPr/>
          </p:nvGrpSpPr>
          <p:grpSpPr>
            <a:xfrm>
              <a:off x="6693539" y="4449003"/>
              <a:ext cx="2408065" cy="1661472"/>
              <a:chOff x="9260078" y="2157677"/>
              <a:chExt cx="2408065" cy="1661472"/>
            </a:xfrm>
          </p:grpSpPr>
          <p:pic>
            <p:nvPicPr>
              <p:cNvPr id="29" name="Picture 28" descr="Pacific Whiting | NOAA Fisheries">
                <a:extLst>
                  <a:ext uri="{FF2B5EF4-FFF2-40B4-BE49-F238E27FC236}">
                    <a16:creationId xmlns:a16="http://schemas.microsoft.com/office/drawing/2014/main" id="{2538DA29-2B86-F28E-2843-022A33CD90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60078" y="2520212"/>
                <a:ext cx="1655419" cy="1151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 descr="Pacific Whiting | NOAA Fisheries">
                <a:extLst>
                  <a:ext uri="{FF2B5EF4-FFF2-40B4-BE49-F238E27FC236}">
                    <a16:creationId xmlns:a16="http://schemas.microsoft.com/office/drawing/2014/main" id="{380AD1B2-C160-E67F-72CB-F8EDB28847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93542" y="2157677"/>
                <a:ext cx="1336040" cy="9289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7" descr="Pacific Whiting | NOAA Fisheries">
                <a:extLst>
                  <a:ext uri="{FF2B5EF4-FFF2-40B4-BE49-F238E27FC236}">
                    <a16:creationId xmlns:a16="http://schemas.microsoft.com/office/drawing/2014/main" id="{B23C3C3B-A6FC-D9D5-2513-ACB829AA16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38353" y="2368001"/>
                <a:ext cx="1429790" cy="994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9" descr="Pacific Whiting | NOAA Fisheries">
                <a:extLst>
                  <a:ext uri="{FF2B5EF4-FFF2-40B4-BE49-F238E27FC236}">
                    <a16:creationId xmlns:a16="http://schemas.microsoft.com/office/drawing/2014/main" id="{9FA64B4E-9C08-AE6F-BA73-4D5EA3B484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34578" y="2883305"/>
                <a:ext cx="1345940" cy="9358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2" name="Plus Sign 31">
              <a:extLst>
                <a:ext uri="{FF2B5EF4-FFF2-40B4-BE49-F238E27FC236}">
                  <a16:creationId xmlns:a16="http://schemas.microsoft.com/office/drawing/2014/main" id="{2617C135-6514-03C4-A1D7-0E763AEDB839}"/>
                </a:ext>
              </a:extLst>
            </p:cNvPr>
            <p:cNvSpPr/>
            <p:nvPr/>
          </p:nvSpPr>
          <p:spPr>
            <a:xfrm>
              <a:off x="6147518" y="5035661"/>
              <a:ext cx="263380" cy="241478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5719A31-BBEC-4DBD-A7BA-2C1B62B789C3}"/>
              </a:ext>
            </a:extLst>
          </p:cNvPr>
          <p:cNvSpPr txBox="1"/>
          <p:nvPr/>
        </p:nvSpPr>
        <p:spPr>
          <a:xfrm>
            <a:off x="1518145" y="4083515"/>
            <a:ext cx="217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Size-aggregated: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E21A46-2E9C-E86B-30C2-8985370A9F6B}"/>
              </a:ext>
            </a:extLst>
          </p:cNvPr>
          <p:cNvSpPr txBox="1"/>
          <p:nvPr/>
        </p:nvSpPr>
        <p:spPr>
          <a:xfrm>
            <a:off x="1519587" y="5757686"/>
            <a:ext cx="215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Size-structured: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3AFB136-43CC-D7B7-37C7-687F27020707}"/>
              </a:ext>
            </a:extLst>
          </p:cNvPr>
          <p:cNvSpPr/>
          <p:nvPr/>
        </p:nvSpPr>
        <p:spPr>
          <a:xfrm>
            <a:off x="9485452" y="4202964"/>
            <a:ext cx="543451" cy="2139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08EBD0C-150F-7699-0F8B-C85450198D80}"/>
              </a:ext>
            </a:extLst>
          </p:cNvPr>
          <p:cNvSpPr/>
          <p:nvPr/>
        </p:nvSpPr>
        <p:spPr>
          <a:xfrm>
            <a:off x="9471589" y="5814187"/>
            <a:ext cx="543451" cy="2139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981EED-B012-5781-0998-5D8CAE4A9392}"/>
              </a:ext>
            </a:extLst>
          </p:cNvPr>
          <p:cNvSpPr txBox="1"/>
          <p:nvPr/>
        </p:nvSpPr>
        <p:spPr>
          <a:xfrm>
            <a:off x="10579510" y="409058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DBDF4F-22E5-9291-14D2-64F39F25653F}"/>
              </a:ext>
            </a:extLst>
          </p:cNvPr>
          <p:cNvSpPr txBox="1"/>
          <p:nvPr/>
        </p:nvSpPr>
        <p:spPr>
          <a:xfrm>
            <a:off x="10579510" y="572649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281879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979AD8-70D3-15B0-0222-17EA7DD8EFEF}"/>
              </a:ext>
            </a:extLst>
          </p:cNvPr>
          <p:cNvSpPr txBox="1"/>
          <p:nvPr/>
        </p:nvSpPr>
        <p:spPr>
          <a:xfrm>
            <a:off x="1191844" y="1921674"/>
            <a:ext cx="31174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Leave-one-group-out cross validation</a:t>
            </a:r>
          </a:p>
          <a:p>
            <a:pPr marL="403225" indent="-384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Iteratively left out one year of data then predicted on left out year’s data.</a:t>
            </a:r>
          </a:p>
          <a:p>
            <a:pPr marL="403225" indent="-384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Calculated yearly root mean square error (RMSE) and overall RMSE for size-aggregated and size-structured models.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2E570-9122-A1C2-DB15-93C9570435EF}"/>
              </a:ext>
            </a:extLst>
          </p:cNvPr>
          <p:cNvSpPr txBox="1"/>
          <p:nvPr/>
        </p:nvSpPr>
        <p:spPr>
          <a:xfrm>
            <a:off x="1135025" y="359913"/>
            <a:ext cx="167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Methods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2E683C2-54BF-99F9-52E2-1859B210E851}"/>
              </a:ext>
            </a:extLst>
          </p:cNvPr>
          <p:cNvGrpSpPr/>
          <p:nvPr/>
        </p:nvGrpSpPr>
        <p:grpSpPr>
          <a:xfrm>
            <a:off x="4664251" y="1681107"/>
            <a:ext cx="7031224" cy="3723315"/>
            <a:chOff x="4664251" y="1681107"/>
            <a:chExt cx="7031224" cy="372331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CEABD8C-B3CF-9CBB-FEA2-47BD2369A7A9}"/>
                </a:ext>
              </a:extLst>
            </p:cNvPr>
            <p:cNvGrpSpPr/>
            <p:nvPr/>
          </p:nvGrpSpPr>
          <p:grpSpPr>
            <a:xfrm>
              <a:off x="4664251" y="1752397"/>
              <a:ext cx="7031224" cy="3652025"/>
              <a:chOff x="4664251" y="1752397"/>
              <a:chExt cx="7031224" cy="3652025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0B30A6F1-34BB-D7A6-9660-B213E321E3FB}"/>
                  </a:ext>
                </a:extLst>
              </p:cNvPr>
              <p:cNvGrpSpPr/>
              <p:nvPr/>
            </p:nvGrpSpPr>
            <p:grpSpPr>
              <a:xfrm>
                <a:off x="5791201" y="1752397"/>
                <a:ext cx="5904274" cy="3652025"/>
                <a:chOff x="4719484" y="1014979"/>
                <a:chExt cx="5904274" cy="3652025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36DD2E8-B89C-397E-E8B3-A20F6B2D8F36}"/>
                    </a:ext>
                  </a:extLst>
                </p:cNvPr>
                <p:cNvGrpSpPr/>
                <p:nvPr/>
              </p:nvGrpSpPr>
              <p:grpSpPr>
                <a:xfrm>
                  <a:off x="4719484" y="1014979"/>
                  <a:ext cx="5864944" cy="352991"/>
                  <a:chOff x="4719484" y="1014979"/>
                  <a:chExt cx="5864944" cy="352991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5336F98-E394-8A1B-31FC-F859A4A7C0F9}"/>
                      </a:ext>
                    </a:extLst>
                  </p:cNvPr>
                  <p:cNvSpPr txBox="1"/>
                  <p:nvPr/>
                </p:nvSpPr>
                <p:spPr>
                  <a:xfrm>
                    <a:off x="4719484" y="1023372"/>
                    <a:ext cx="678426" cy="338554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2000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279F746F-060E-9B6B-610C-887DE6EF8829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820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2001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50E526B-877D-5C74-7EBE-4CEC2B45C793}"/>
                      </a:ext>
                    </a:extLst>
                  </p:cNvPr>
                  <p:cNvSpPr txBox="1"/>
                  <p:nvPr/>
                </p:nvSpPr>
                <p:spPr>
                  <a:xfrm>
                    <a:off x="6199240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2002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2842551-DB62-CA11-79CC-A7135CC45B98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826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2003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14679C4-8DCF-5A19-C824-E439F816FFFA}"/>
                      </a:ext>
                    </a:extLst>
                  </p:cNvPr>
                  <p:cNvSpPr txBox="1"/>
                  <p:nvPr/>
                </p:nvSpPr>
                <p:spPr>
                  <a:xfrm>
                    <a:off x="7669161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2004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485E943-CFD6-E902-62F7-6FB5CB631BD9}"/>
                      </a:ext>
                    </a:extLst>
                  </p:cNvPr>
                  <p:cNvSpPr txBox="1"/>
                  <p:nvPr/>
                </p:nvSpPr>
                <p:spPr>
                  <a:xfrm>
                    <a:off x="8411497" y="1029416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2005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3D0777C-FEA5-6EEA-A56F-58B973EAF6FC}"/>
                      </a:ext>
                    </a:extLst>
                  </p:cNvPr>
                  <p:cNvSpPr txBox="1"/>
                  <p:nvPr/>
                </p:nvSpPr>
                <p:spPr>
                  <a:xfrm>
                    <a:off x="9163666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2006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AF03EE0-7FFC-9521-AB30-D87ED3126C7A}"/>
                      </a:ext>
                    </a:extLst>
                  </p:cNvPr>
                  <p:cNvSpPr txBox="1"/>
                  <p:nvPr/>
                </p:nvSpPr>
                <p:spPr>
                  <a:xfrm>
                    <a:off x="9906002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2007</a:t>
                    </a: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FFEA4FE-858C-7D44-4C0F-206D17B46F20}"/>
                    </a:ext>
                  </a:extLst>
                </p:cNvPr>
                <p:cNvGrpSpPr/>
                <p:nvPr/>
              </p:nvGrpSpPr>
              <p:grpSpPr>
                <a:xfrm>
                  <a:off x="4736689" y="1491844"/>
                  <a:ext cx="5864944" cy="352991"/>
                  <a:chOff x="4719484" y="1014979"/>
                  <a:chExt cx="5864944" cy="352991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6DEC942-76C6-929F-58CF-D6CA3C41E46D}"/>
                      </a:ext>
                    </a:extLst>
                  </p:cNvPr>
                  <p:cNvSpPr txBox="1"/>
                  <p:nvPr/>
                </p:nvSpPr>
                <p:spPr>
                  <a:xfrm>
                    <a:off x="4719484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2000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B6BE419-560F-ACF0-AB45-8D74D88BB615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820" y="1014979"/>
                    <a:ext cx="678426" cy="338554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2001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87A15A4-8987-5CD7-DC91-58E9C4E69DB3}"/>
                      </a:ext>
                    </a:extLst>
                  </p:cNvPr>
                  <p:cNvSpPr txBox="1"/>
                  <p:nvPr/>
                </p:nvSpPr>
                <p:spPr>
                  <a:xfrm>
                    <a:off x="6199240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2002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8F06B4E-C042-9416-BE4C-2773B1B475B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826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2003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0A8B5E1-6BF7-0AA6-2ACB-2512641B7303}"/>
                      </a:ext>
                    </a:extLst>
                  </p:cNvPr>
                  <p:cNvSpPr txBox="1"/>
                  <p:nvPr/>
                </p:nvSpPr>
                <p:spPr>
                  <a:xfrm>
                    <a:off x="7669161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2004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7A3B7FB-BB43-4706-57A2-71A21E68C51D}"/>
                      </a:ext>
                    </a:extLst>
                  </p:cNvPr>
                  <p:cNvSpPr txBox="1"/>
                  <p:nvPr/>
                </p:nvSpPr>
                <p:spPr>
                  <a:xfrm>
                    <a:off x="8411497" y="1029416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2005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B455DED-4AA2-0C45-3B5F-72B86AA27C1C}"/>
                      </a:ext>
                    </a:extLst>
                  </p:cNvPr>
                  <p:cNvSpPr txBox="1"/>
                  <p:nvPr/>
                </p:nvSpPr>
                <p:spPr>
                  <a:xfrm>
                    <a:off x="9163666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2006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6A2569D3-FF76-52AB-C066-4E69C1CA1644}"/>
                      </a:ext>
                    </a:extLst>
                  </p:cNvPr>
                  <p:cNvSpPr txBox="1"/>
                  <p:nvPr/>
                </p:nvSpPr>
                <p:spPr>
                  <a:xfrm>
                    <a:off x="9906002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2007</a:t>
                    </a: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C683A1A-86F2-86D6-1CBC-28E3D4228423}"/>
                    </a:ext>
                  </a:extLst>
                </p:cNvPr>
                <p:cNvGrpSpPr/>
                <p:nvPr/>
              </p:nvGrpSpPr>
              <p:grpSpPr>
                <a:xfrm>
                  <a:off x="4753894" y="1973349"/>
                  <a:ext cx="5864944" cy="352991"/>
                  <a:chOff x="4719484" y="1014979"/>
                  <a:chExt cx="5864944" cy="352991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9124040-2300-8929-7C73-C2BC1F297E12}"/>
                      </a:ext>
                    </a:extLst>
                  </p:cNvPr>
                  <p:cNvSpPr txBox="1"/>
                  <p:nvPr/>
                </p:nvSpPr>
                <p:spPr>
                  <a:xfrm>
                    <a:off x="4719484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2000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DC294AB-1C41-9333-6F13-E43A5FDCBEEC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820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2001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7651207-5CA3-2CE6-83FA-0E6BD92B59E6}"/>
                      </a:ext>
                    </a:extLst>
                  </p:cNvPr>
                  <p:cNvSpPr txBox="1"/>
                  <p:nvPr/>
                </p:nvSpPr>
                <p:spPr>
                  <a:xfrm>
                    <a:off x="6199240" y="1014979"/>
                    <a:ext cx="678426" cy="338554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2002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18296907-0A89-8170-5556-98EA3E5A5422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826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2003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8284DDC-C0A5-B78D-A025-77C20335AE46}"/>
                      </a:ext>
                    </a:extLst>
                  </p:cNvPr>
                  <p:cNvSpPr txBox="1"/>
                  <p:nvPr/>
                </p:nvSpPr>
                <p:spPr>
                  <a:xfrm>
                    <a:off x="7669161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2004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8BA68D9-C9E3-AA1E-08E9-AEFB23533530}"/>
                      </a:ext>
                    </a:extLst>
                  </p:cNvPr>
                  <p:cNvSpPr txBox="1"/>
                  <p:nvPr/>
                </p:nvSpPr>
                <p:spPr>
                  <a:xfrm>
                    <a:off x="8411497" y="1029416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2005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37C5172-01B0-248C-A75F-1A08D4133D85}"/>
                      </a:ext>
                    </a:extLst>
                  </p:cNvPr>
                  <p:cNvSpPr txBox="1"/>
                  <p:nvPr/>
                </p:nvSpPr>
                <p:spPr>
                  <a:xfrm>
                    <a:off x="9163666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2006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CBF13E7D-647C-3CC0-AE81-261F67D99F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06002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2007</a:t>
                    </a: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AF9E635-8B10-3011-DDEE-81FDA563AAF6}"/>
                    </a:ext>
                  </a:extLst>
                </p:cNvPr>
                <p:cNvGrpSpPr/>
                <p:nvPr/>
              </p:nvGrpSpPr>
              <p:grpSpPr>
                <a:xfrm>
                  <a:off x="4758814" y="2443829"/>
                  <a:ext cx="5864944" cy="352991"/>
                  <a:chOff x="4719484" y="1014979"/>
                  <a:chExt cx="5864944" cy="352991"/>
                </a:xfrm>
              </p:grpSpPr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623056D-8738-BFEC-10C0-942990CA6FFF}"/>
                      </a:ext>
                    </a:extLst>
                  </p:cNvPr>
                  <p:cNvSpPr txBox="1"/>
                  <p:nvPr/>
                </p:nvSpPr>
                <p:spPr>
                  <a:xfrm>
                    <a:off x="4719484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2000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C06F392-BB76-DFE8-4FE0-7A781432443E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820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2001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97240F92-561C-BAE2-8B05-C3221833B35C}"/>
                      </a:ext>
                    </a:extLst>
                  </p:cNvPr>
                  <p:cNvSpPr txBox="1"/>
                  <p:nvPr/>
                </p:nvSpPr>
                <p:spPr>
                  <a:xfrm>
                    <a:off x="6199240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2002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CFE9A65-89C7-7A6D-4CDF-91C0730FCE2A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826" y="1014979"/>
                    <a:ext cx="678426" cy="338554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2003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87A33B1-6C92-7CB5-7104-B8D64F525878}"/>
                      </a:ext>
                    </a:extLst>
                  </p:cNvPr>
                  <p:cNvSpPr txBox="1"/>
                  <p:nvPr/>
                </p:nvSpPr>
                <p:spPr>
                  <a:xfrm>
                    <a:off x="7669161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2004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B5C2E9B-4EC4-779E-407E-B04F35DFE9FD}"/>
                      </a:ext>
                    </a:extLst>
                  </p:cNvPr>
                  <p:cNvSpPr txBox="1"/>
                  <p:nvPr/>
                </p:nvSpPr>
                <p:spPr>
                  <a:xfrm>
                    <a:off x="8411497" y="1029416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2005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7690287-1804-928F-310A-00218F8B2BDF}"/>
                      </a:ext>
                    </a:extLst>
                  </p:cNvPr>
                  <p:cNvSpPr txBox="1"/>
                  <p:nvPr/>
                </p:nvSpPr>
                <p:spPr>
                  <a:xfrm>
                    <a:off x="9163666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2006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2AB0E5A-BD6D-3032-16B3-0F88ED48DF56}"/>
                      </a:ext>
                    </a:extLst>
                  </p:cNvPr>
                  <p:cNvSpPr txBox="1"/>
                  <p:nvPr/>
                </p:nvSpPr>
                <p:spPr>
                  <a:xfrm>
                    <a:off x="9906002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2007</a:t>
                    </a: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E927C088-7CE3-EE00-E70F-81C29438AD07}"/>
                    </a:ext>
                  </a:extLst>
                </p:cNvPr>
                <p:cNvGrpSpPr/>
                <p:nvPr/>
              </p:nvGrpSpPr>
              <p:grpSpPr>
                <a:xfrm>
                  <a:off x="4736689" y="2925179"/>
                  <a:ext cx="5864944" cy="352991"/>
                  <a:chOff x="4719484" y="1014979"/>
                  <a:chExt cx="5864944" cy="352991"/>
                </a:xfrm>
              </p:grpSpPr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FBB8013-704A-EFD0-51B3-57168A4C9BAE}"/>
                      </a:ext>
                    </a:extLst>
                  </p:cNvPr>
                  <p:cNvSpPr txBox="1"/>
                  <p:nvPr/>
                </p:nvSpPr>
                <p:spPr>
                  <a:xfrm>
                    <a:off x="4719484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2000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17DC6B2-BF6C-7717-F547-05ECBF71E9C0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820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2001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9B6BEB5-6F21-413F-C62A-B8A63A8C4A7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9240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2002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32A160E3-5FD8-06C4-081F-959E6BD2F59A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826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2003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58B0635A-B4E4-FE14-B0BA-6901C4B6358A}"/>
                      </a:ext>
                    </a:extLst>
                  </p:cNvPr>
                  <p:cNvSpPr txBox="1"/>
                  <p:nvPr/>
                </p:nvSpPr>
                <p:spPr>
                  <a:xfrm>
                    <a:off x="7669161" y="1023372"/>
                    <a:ext cx="678426" cy="338554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2004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054BE4C-3320-2A3A-8323-4E252328317B}"/>
                      </a:ext>
                    </a:extLst>
                  </p:cNvPr>
                  <p:cNvSpPr txBox="1"/>
                  <p:nvPr/>
                </p:nvSpPr>
                <p:spPr>
                  <a:xfrm>
                    <a:off x="8411497" y="1029416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2005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C1BC8AD8-928D-14C7-41C4-8360D7C9340F}"/>
                      </a:ext>
                    </a:extLst>
                  </p:cNvPr>
                  <p:cNvSpPr txBox="1"/>
                  <p:nvPr/>
                </p:nvSpPr>
                <p:spPr>
                  <a:xfrm>
                    <a:off x="9163666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2006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BB16C48-F1C1-805E-2CA9-69DED159475D}"/>
                      </a:ext>
                    </a:extLst>
                  </p:cNvPr>
                  <p:cNvSpPr txBox="1"/>
                  <p:nvPr/>
                </p:nvSpPr>
                <p:spPr>
                  <a:xfrm>
                    <a:off x="9906002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2007</a:t>
                    </a: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50388C6-647E-D02D-CD96-907560934A20}"/>
                    </a:ext>
                  </a:extLst>
                </p:cNvPr>
                <p:cNvGrpSpPr/>
                <p:nvPr/>
              </p:nvGrpSpPr>
              <p:grpSpPr>
                <a:xfrm>
                  <a:off x="4741605" y="3391359"/>
                  <a:ext cx="5864944" cy="352991"/>
                  <a:chOff x="4719484" y="1014979"/>
                  <a:chExt cx="5864944" cy="352991"/>
                </a:xfrm>
              </p:grpSpPr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2D1F0A1-4EA2-5319-4DCE-DED2415F30F8}"/>
                      </a:ext>
                    </a:extLst>
                  </p:cNvPr>
                  <p:cNvSpPr txBox="1"/>
                  <p:nvPr/>
                </p:nvSpPr>
                <p:spPr>
                  <a:xfrm>
                    <a:off x="4719484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2000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780DEF9-743D-AE67-8CDD-3276527AC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820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2001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713C2DC2-0A4F-1DDD-538C-FE9EAE80418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9240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2002</a:t>
                    </a: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2AF142E-3C2C-A2D2-7E62-CDCA7ED5DF04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826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2003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0742008-3C81-FE5F-B747-D76FDF16F963}"/>
                      </a:ext>
                    </a:extLst>
                  </p:cNvPr>
                  <p:cNvSpPr txBox="1"/>
                  <p:nvPr/>
                </p:nvSpPr>
                <p:spPr>
                  <a:xfrm>
                    <a:off x="7669161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2004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3B9FEA8-8B23-FEED-B81E-7610ABF2D326}"/>
                      </a:ext>
                    </a:extLst>
                  </p:cNvPr>
                  <p:cNvSpPr txBox="1"/>
                  <p:nvPr/>
                </p:nvSpPr>
                <p:spPr>
                  <a:xfrm>
                    <a:off x="8411497" y="1029416"/>
                    <a:ext cx="678426" cy="338554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2005</a:t>
                    </a: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09537726-81F2-41A3-8D56-8511DE462C00}"/>
                      </a:ext>
                    </a:extLst>
                  </p:cNvPr>
                  <p:cNvSpPr txBox="1"/>
                  <p:nvPr/>
                </p:nvSpPr>
                <p:spPr>
                  <a:xfrm>
                    <a:off x="9163666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2006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0CB7FE1-518B-A12A-B8A3-AA2452F5DED1}"/>
                      </a:ext>
                    </a:extLst>
                  </p:cNvPr>
                  <p:cNvSpPr txBox="1"/>
                  <p:nvPr/>
                </p:nvSpPr>
                <p:spPr>
                  <a:xfrm>
                    <a:off x="9906002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2007</a:t>
                    </a:r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684293DD-71EF-83A8-C3E5-7DC9D131969F}"/>
                    </a:ext>
                  </a:extLst>
                </p:cNvPr>
                <p:cNvGrpSpPr/>
                <p:nvPr/>
              </p:nvGrpSpPr>
              <p:grpSpPr>
                <a:xfrm>
                  <a:off x="4736689" y="3852955"/>
                  <a:ext cx="5864944" cy="352991"/>
                  <a:chOff x="4719484" y="1014979"/>
                  <a:chExt cx="5864944" cy="352991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5571EBF-382E-4BE4-54B8-32638549BB4F}"/>
                      </a:ext>
                    </a:extLst>
                  </p:cNvPr>
                  <p:cNvSpPr txBox="1"/>
                  <p:nvPr/>
                </p:nvSpPr>
                <p:spPr>
                  <a:xfrm>
                    <a:off x="4719484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2000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618CA6F1-2176-0FEC-9DF4-BF33E10C4611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820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2001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1E65F93-5086-B2F4-864E-6D6B6643F015}"/>
                      </a:ext>
                    </a:extLst>
                  </p:cNvPr>
                  <p:cNvSpPr txBox="1"/>
                  <p:nvPr/>
                </p:nvSpPr>
                <p:spPr>
                  <a:xfrm>
                    <a:off x="6199240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2002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025C25FB-E721-856C-BB1C-27BA1B4F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826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2003</a:t>
                    </a: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92C3686-FE3C-40B8-6F21-26B194D2C3D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9161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2004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B7A6A09E-D0B3-7159-53EC-1B1FC597F683}"/>
                      </a:ext>
                    </a:extLst>
                  </p:cNvPr>
                  <p:cNvSpPr txBox="1"/>
                  <p:nvPr/>
                </p:nvSpPr>
                <p:spPr>
                  <a:xfrm>
                    <a:off x="8411497" y="1029416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2005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A281B65-0A37-5C28-E51D-997DA781B63A}"/>
                      </a:ext>
                    </a:extLst>
                  </p:cNvPr>
                  <p:cNvSpPr txBox="1"/>
                  <p:nvPr/>
                </p:nvSpPr>
                <p:spPr>
                  <a:xfrm>
                    <a:off x="9163666" y="1023372"/>
                    <a:ext cx="678426" cy="338554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2006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F18C28D6-0CBC-3F64-77F0-DD0935DD9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906002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2007</a:t>
                    </a:r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A1587839-22C8-93FA-9E45-604E1F33AAA3}"/>
                    </a:ext>
                  </a:extLst>
                </p:cNvPr>
                <p:cNvGrpSpPr/>
                <p:nvPr/>
              </p:nvGrpSpPr>
              <p:grpSpPr>
                <a:xfrm>
                  <a:off x="4736689" y="4314013"/>
                  <a:ext cx="5864944" cy="352991"/>
                  <a:chOff x="4719484" y="1014979"/>
                  <a:chExt cx="5864944" cy="352991"/>
                </a:xfrm>
              </p:grpSpPr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B3D2ED8-DD8D-4894-881B-B298E9308E2E}"/>
                      </a:ext>
                    </a:extLst>
                  </p:cNvPr>
                  <p:cNvSpPr txBox="1"/>
                  <p:nvPr/>
                </p:nvSpPr>
                <p:spPr>
                  <a:xfrm>
                    <a:off x="4719484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2000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DBC6B79F-5748-C072-3848-2730BC254AB0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820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2001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27E23FC8-275C-B301-B535-CC5303D76117}"/>
                      </a:ext>
                    </a:extLst>
                  </p:cNvPr>
                  <p:cNvSpPr txBox="1"/>
                  <p:nvPr/>
                </p:nvSpPr>
                <p:spPr>
                  <a:xfrm>
                    <a:off x="6199240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2002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CD9ED0C-FFDF-BDF7-5320-D58AC2B5F618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826" y="1014979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2003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72764379-D8D4-85E5-8DB5-381655735BE4}"/>
                      </a:ext>
                    </a:extLst>
                  </p:cNvPr>
                  <p:cNvSpPr txBox="1"/>
                  <p:nvPr/>
                </p:nvSpPr>
                <p:spPr>
                  <a:xfrm>
                    <a:off x="7669161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2004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6C1B77C-A5AB-8478-AAB4-2B1E3D71CDB3}"/>
                      </a:ext>
                    </a:extLst>
                  </p:cNvPr>
                  <p:cNvSpPr txBox="1"/>
                  <p:nvPr/>
                </p:nvSpPr>
                <p:spPr>
                  <a:xfrm>
                    <a:off x="8411497" y="1029416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2005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468CBB72-BC61-218E-68A1-F1DD654956E8}"/>
                      </a:ext>
                    </a:extLst>
                  </p:cNvPr>
                  <p:cNvSpPr txBox="1"/>
                  <p:nvPr/>
                </p:nvSpPr>
                <p:spPr>
                  <a:xfrm>
                    <a:off x="9163666" y="1023372"/>
                    <a:ext cx="678426" cy="33855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2006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308FC6DE-3635-DB8B-CB21-FB594CCE39AF}"/>
                      </a:ext>
                    </a:extLst>
                  </p:cNvPr>
                  <p:cNvSpPr txBox="1"/>
                  <p:nvPr/>
                </p:nvSpPr>
                <p:spPr>
                  <a:xfrm>
                    <a:off x="9906002" y="1023372"/>
                    <a:ext cx="678426" cy="338554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a:t>2007</a:t>
                    </a:r>
                  </a:p>
                </p:txBody>
              </p:sp>
            </p:grp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2F82386-4F1D-6777-9A9C-F0D58C6386FF}"/>
                  </a:ext>
                </a:extLst>
              </p:cNvPr>
              <p:cNvSpPr txBox="1"/>
              <p:nvPr/>
            </p:nvSpPr>
            <p:spPr>
              <a:xfrm>
                <a:off x="4664251" y="1760790"/>
                <a:ext cx="9877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Model 1: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2631137-3CAD-9212-F9DC-31ED5C5B5E66}"/>
                  </a:ext>
                </a:extLst>
              </p:cNvPr>
              <p:cNvSpPr txBox="1"/>
              <p:nvPr/>
            </p:nvSpPr>
            <p:spPr>
              <a:xfrm>
                <a:off x="4670880" y="2237655"/>
                <a:ext cx="9877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Model 2: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52D67FB-A068-80A9-1799-AAB0375EC18E}"/>
                  </a:ext>
                </a:extLst>
              </p:cNvPr>
              <p:cNvSpPr txBox="1"/>
              <p:nvPr/>
            </p:nvSpPr>
            <p:spPr>
              <a:xfrm>
                <a:off x="4670879" y="2719160"/>
                <a:ext cx="9877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Model 3: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2C100CB-D869-5603-8BD0-BCAD4AF295DB}"/>
                  </a:ext>
                </a:extLst>
              </p:cNvPr>
              <p:cNvSpPr txBox="1"/>
              <p:nvPr/>
            </p:nvSpPr>
            <p:spPr>
              <a:xfrm>
                <a:off x="4670878" y="3199710"/>
                <a:ext cx="9877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Model 4: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C844E7-A567-2C6C-F5D7-DBDDE75AC4F0}"/>
                  </a:ext>
                </a:extLst>
              </p:cNvPr>
              <p:cNvSpPr txBox="1"/>
              <p:nvPr/>
            </p:nvSpPr>
            <p:spPr>
              <a:xfrm>
                <a:off x="4670877" y="3662597"/>
                <a:ext cx="9877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Model 5: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98980EB-E8AD-8A98-3FC2-9A4DE5522536}"/>
                  </a:ext>
                </a:extLst>
              </p:cNvPr>
              <p:cNvSpPr txBox="1"/>
              <p:nvPr/>
            </p:nvSpPr>
            <p:spPr>
              <a:xfrm>
                <a:off x="4690542" y="4144102"/>
                <a:ext cx="9877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Model 6: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09D2E34-678C-1E15-5872-5CC2EBAF2296}"/>
                  </a:ext>
                </a:extLst>
              </p:cNvPr>
              <p:cNvSpPr txBox="1"/>
              <p:nvPr/>
            </p:nvSpPr>
            <p:spPr>
              <a:xfrm>
                <a:off x="4699145" y="4587712"/>
                <a:ext cx="9877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Model 7: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CFF5614-ECCB-5096-7021-C73EDE1A47F8}"/>
                  </a:ext>
                </a:extLst>
              </p:cNvPr>
              <p:cNvSpPr txBox="1"/>
              <p:nvPr/>
            </p:nvSpPr>
            <p:spPr>
              <a:xfrm>
                <a:off x="4699145" y="5035007"/>
                <a:ext cx="9877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Model 8: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AF68DB6-9B55-DC84-034D-100FEE251D0C}"/>
                </a:ext>
              </a:extLst>
            </p:cNvPr>
            <p:cNvSpPr/>
            <p:nvPr/>
          </p:nvSpPr>
          <p:spPr>
            <a:xfrm>
              <a:off x="6504037" y="1681107"/>
              <a:ext cx="5186517" cy="4930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74D74-DE5A-1340-F1FB-1FF832A17648}"/>
              </a:ext>
            </a:extLst>
          </p:cNvPr>
          <p:cNvSpPr txBox="1"/>
          <p:nvPr/>
        </p:nvSpPr>
        <p:spPr>
          <a:xfrm>
            <a:off x="7467599" y="1300395"/>
            <a:ext cx="2585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Initial model (training data)</a:t>
            </a:r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11C86E99-A9D6-AE01-0335-F9081BAADC01}"/>
              </a:ext>
            </a:extLst>
          </p:cNvPr>
          <p:cNvSpPr/>
          <p:nvPr/>
        </p:nvSpPr>
        <p:spPr>
          <a:xfrm>
            <a:off x="6078792" y="1542067"/>
            <a:ext cx="108155" cy="1729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1BE4F8-ACD2-47B9-FC95-55A046D12ACF}"/>
              </a:ext>
            </a:extLst>
          </p:cNvPr>
          <p:cNvSpPr txBox="1"/>
          <p:nvPr/>
        </p:nvSpPr>
        <p:spPr>
          <a:xfrm>
            <a:off x="5614216" y="1013157"/>
            <a:ext cx="117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 on (test data)</a:t>
            </a: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423CDEA1-3088-F8B4-3F34-38199B0B675F}"/>
              </a:ext>
            </a:extLst>
          </p:cNvPr>
          <p:cNvSpPr/>
          <p:nvPr/>
        </p:nvSpPr>
        <p:spPr>
          <a:xfrm rot="5400000">
            <a:off x="8046474" y="2492249"/>
            <a:ext cx="412955" cy="677196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2D10986-CC00-5C20-C046-55C89D90F59E}"/>
              </a:ext>
            </a:extLst>
          </p:cNvPr>
          <p:cNvSpPr txBox="1"/>
          <p:nvPr/>
        </p:nvSpPr>
        <p:spPr>
          <a:xfrm>
            <a:off x="7467599" y="6161498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 RMSE</a:t>
            </a:r>
          </a:p>
        </p:txBody>
      </p:sp>
    </p:spTree>
    <p:extLst>
      <p:ext uri="{BB962C8B-B14F-4D97-AF65-F5344CB8AC3E}">
        <p14:creationId xmlns:p14="http://schemas.microsoft.com/office/powerpoint/2010/main" val="175130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5864D03-F74E-9DB9-18F9-3804138F2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50151"/>
              </p:ext>
            </p:extLst>
          </p:nvPr>
        </p:nvGraphicFramePr>
        <p:xfrm>
          <a:off x="1553670" y="862206"/>
          <a:ext cx="9904652" cy="51335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9702">
                  <a:extLst>
                    <a:ext uri="{9D8B030D-6E8A-4147-A177-3AD203B41FA5}">
                      <a16:colId xmlns:a16="http://schemas.microsoft.com/office/drawing/2014/main" val="2509464742"/>
                    </a:ext>
                  </a:extLst>
                </a:gridCol>
                <a:gridCol w="2341650">
                  <a:extLst>
                    <a:ext uri="{9D8B030D-6E8A-4147-A177-3AD203B41FA5}">
                      <a16:colId xmlns:a16="http://schemas.microsoft.com/office/drawing/2014/main" val="1428718313"/>
                    </a:ext>
                  </a:extLst>
                </a:gridCol>
                <a:gridCol w="2341650">
                  <a:extLst>
                    <a:ext uri="{9D8B030D-6E8A-4147-A177-3AD203B41FA5}">
                      <a16:colId xmlns:a16="http://schemas.microsoft.com/office/drawing/2014/main" val="2237680267"/>
                    </a:ext>
                  </a:extLst>
                </a:gridCol>
                <a:gridCol w="2341650">
                  <a:extLst>
                    <a:ext uri="{9D8B030D-6E8A-4147-A177-3AD203B41FA5}">
                      <a16:colId xmlns:a16="http://schemas.microsoft.com/office/drawing/2014/main" val="1759564301"/>
                    </a:ext>
                  </a:extLst>
                </a:gridCol>
              </a:tblGrid>
              <a:tr h="8555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Species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Aggregated Model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Structured Model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Percent Decrease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440983"/>
                  </a:ext>
                </a:extLst>
              </a:tr>
              <a:tr h="8555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northern anchovy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371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321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13.5%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468085"/>
                  </a:ext>
                </a:extLst>
              </a:tr>
              <a:tr h="8555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shortbelly rockfish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0.9%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377820"/>
                  </a:ext>
                </a:extLst>
              </a:tr>
              <a:tr h="8555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widow rockfish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0%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60130"/>
                  </a:ext>
                </a:extLst>
              </a:tr>
              <a:tr h="8555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Pacific hake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202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197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2.5%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907223"/>
                  </a:ext>
                </a:extLst>
              </a:tr>
              <a:tr h="8555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Pacific sanddab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78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63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19.2%</a:t>
                      </a:r>
                      <a:endParaRPr lang="en-US" sz="24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366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05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22B10350-2C81-0B2B-B039-7477D4273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73" y="576861"/>
            <a:ext cx="3477728" cy="2608296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160F632-3259-4C81-2A94-6A2459473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93" y="596457"/>
            <a:ext cx="3477729" cy="260829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A40C965-98FE-C130-C3A6-90A9E6ABE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34" y="1813169"/>
            <a:ext cx="3278292" cy="245871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5CB6F2B-C36E-23E0-5D22-630FFD271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93" y="3653246"/>
            <a:ext cx="3477729" cy="2608296"/>
          </a:xfrm>
          <a:prstGeom prst="rect">
            <a:avLst/>
          </a:prstGeom>
        </p:spPr>
      </p:pic>
      <p:pic>
        <p:nvPicPr>
          <p:cNvPr id="14" name="Picture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1E1A0F6D-E625-D7DB-987C-E63E29747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73" y="3653247"/>
            <a:ext cx="3477729" cy="26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2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5E284E-CD74-C6F5-93F0-299D3D8B9B4A}"/>
              </a:ext>
            </a:extLst>
          </p:cNvPr>
          <p:cNvSpPr txBox="1"/>
          <p:nvPr/>
        </p:nvSpPr>
        <p:spPr>
          <a:xfrm>
            <a:off x="499226" y="5543028"/>
            <a:ext cx="5390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8888" indent="-1258888"/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𝐥𝐧(𝒄𝒂𝒕𝒄𝒉 + 𝟏) = 𝒚𝒆𝒂𝒓 + 𝒔(𝒍𝒐𝒏, 𝒍𝒂𝒕) + 𝒔(𝒅𝒂𝒚 𝒐𝒇 𝒚𝒆𝒂𝒓) + 𝒔(𝑺𝑺𝑻) + 𝒔(𝑺𝑺𝑺) + 𝒔(𝒅𝒆𝒑𝒕𝒉) + 𝒔(𝒍𝒐𝒏, 𝒍𝒂𝒕, 𝐛𝐲 = </a:t>
            </a:r>
            <a:r>
              <a:rPr lang="en-US" sz="1400" b="1" i="1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ONI</a:t>
            </a: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+ 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D340B-8D94-2EE7-568F-F410F8F58FFA}"/>
              </a:ext>
            </a:extLst>
          </p:cNvPr>
          <p:cNvSpPr txBox="1"/>
          <p:nvPr/>
        </p:nvSpPr>
        <p:spPr>
          <a:xfrm>
            <a:off x="6601744" y="5543028"/>
            <a:ext cx="5390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8888" indent="-1258888"/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𝐥𝐧(𝒄𝒂𝒕𝒄𝒉 + 𝟏) = 𝒚𝒆𝒂𝒓 + 𝒔(𝒍𝒐𝒏, 𝒍𝒂𝒕) + 𝒔(𝒅𝒂𝒚 𝒐𝒇 𝒚𝒆𝒂𝒓) + 𝒔(𝑺𝑺𝑻) + 𝒔(𝑺𝑺𝑺) + 𝒔(𝒅𝒆𝒑𝒕𝒉) + 𝒔(𝒍𝒐𝒏, 𝒍𝒂𝒕, 𝐛𝐲 = </a:t>
            </a:r>
            <a:r>
              <a:rPr lang="en-US" sz="1400" b="1" i="1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PDO</a:t>
            </a: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+ 𝜺</a:t>
            </a:r>
          </a:p>
        </p:txBody>
      </p:sp>
      <p:pic>
        <p:nvPicPr>
          <p:cNvPr id="15" name="Picture 10" descr="Shortbelly rockfish | Washington Department of Fish &amp; Wildlife">
            <a:extLst>
              <a:ext uri="{FF2B5EF4-FFF2-40B4-BE49-F238E27FC236}">
                <a16:creationId xmlns:a16="http://schemas.microsoft.com/office/drawing/2014/main" id="{C2756EEE-F796-69B5-05CB-2EC562CC3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539" y="407781"/>
            <a:ext cx="1027199" cy="3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Widow Rockfish | NOAA Fisheries">
            <a:extLst>
              <a:ext uri="{FF2B5EF4-FFF2-40B4-BE49-F238E27FC236}">
                <a16:creationId xmlns:a16="http://schemas.microsoft.com/office/drawing/2014/main" id="{2F76F0EA-F766-0450-17A6-A09B7B7AC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821" y="317740"/>
            <a:ext cx="915590" cy="61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C6828E1-DBD4-2131-B951-BE31A6CBD98A}"/>
              </a:ext>
            </a:extLst>
          </p:cNvPr>
          <p:cNvGrpSpPr/>
          <p:nvPr/>
        </p:nvGrpSpPr>
        <p:grpSpPr>
          <a:xfrm>
            <a:off x="390819" y="481781"/>
            <a:ext cx="11724126" cy="4624481"/>
            <a:chOff x="390819" y="481781"/>
            <a:chExt cx="11724126" cy="46244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87AF3E5-514B-F965-28BC-5F236731C029}"/>
                </a:ext>
              </a:extLst>
            </p:cNvPr>
            <p:cNvGrpSpPr/>
            <p:nvPr/>
          </p:nvGrpSpPr>
          <p:grpSpPr>
            <a:xfrm>
              <a:off x="390819" y="481781"/>
              <a:ext cx="9469660" cy="4624481"/>
              <a:chOff x="390819" y="481781"/>
              <a:chExt cx="9469660" cy="46244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6DC1730-1477-FCAC-0BFE-A5505BA3B392}"/>
                  </a:ext>
                </a:extLst>
              </p:cNvPr>
              <p:cNvGrpSpPr/>
              <p:nvPr/>
            </p:nvGrpSpPr>
            <p:grpSpPr>
              <a:xfrm>
                <a:off x="2240621" y="481781"/>
                <a:ext cx="7619858" cy="283074"/>
                <a:chOff x="2240621" y="1455174"/>
                <a:chExt cx="7619858" cy="283074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5139948-9880-E562-BFA1-674F8CC12E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240621" y="1455174"/>
                  <a:ext cx="1527417" cy="283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Widow Rockfish</a:t>
                  </a:r>
                  <a:endParaRPr lang="en-US" b="1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EABCD8-CDB9-4100-C184-5ED93FE4BE8F}"/>
                    </a:ext>
                  </a:extLst>
                </p:cNvPr>
                <p:cNvSpPr txBox="1"/>
                <p:nvPr/>
              </p:nvSpPr>
              <p:spPr>
                <a:xfrm>
                  <a:off x="8059923" y="1455174"/>
                  <a:ext cx="1800556" cy="283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Shortbelly Rockfish</a:t>
                  </a:r>
                  <a:endParaRPr lang="en-US" b="1" dirty="0"/>
                </a:p>
              </p:txBody>
            </p:sp>
          </p:grpSp>
          <p:pic>
            <p:nvPicPr>
              <p:cNvPr id="5" name="Picture 4" descr="Map&#10;&#10;Description automatically generated">
                <a:extLst>
                  <a:ext uri="{FF2B5EF4-FFF2-40B4-BE49-F238E27FC236}">
                    <a16:creationId xmlns:a16="http://schemas.microsoft.com/office/drawing/2014/main" id="{66D84333-FC83-D212-ECEC-3CD601549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819" y="827376"/>
                <a:ext cx="5705181" cy="4278886"/>
              </a:xfrm>
              <a:prstGeom prst="rect">
                <a:avLst/>
              </a:prstGeom>
            </p:spPr>
          </p:pic>
        </p:grpSp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DAA6265E-0103-20F6-350D-9296ED9FC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9764" y="827376"/>
              <a:ext cx="5705181" cy="4278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902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060AF5C-43E2-5B59-E20C-D98CD7957F29}"/>
              </a:ext>
            </a:extLst>
          </p:cNvPr>
          <p:cNvSpPr txBox="1"/>
          <p:nvPr/>
        </p:nvSpPr>
        <p:spPr>
          <a:xfrm>
            <a:off x="8357002" y="348545"/>
            <a:ext cx="1491421" cy="29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Pacific Sanddab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2B0E6-B420-26A3-5380-3298FC03E732}"/>
              </a:ext>
            </a:extLst>
          </p:cNvPr>
          <p:cNvSpPr txBox="1"/>
          <p:nvPr/>
        </p:nvSpPr>
        <p:spPr>
          <a:xfrm>
            <a:off x="499226" y="5543028"/>
            <a:ext cx="5390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8888" indent="-1258888"/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𝐥𝐧(𝒄𝒂𝒕𝒄𝒉 + 𝟏) = 𝒚𝒆𝒂𝒓 + 𝒔(𝒍𝒐𝒏, 𝒍𝒂𝒕) + 𝒔(𝒅𝒂𝒚 𝒐𝒇 𝒚𝒆𝒂𝒓) + 𝒔(𝑺𝑺𝑻) + 𝒔(𝑺𝑺𝑺) + 𝒔(𝒅𝒆𝒑𝒕𝒉) + 𝒔(𝒍𝒐𝒏, 𝒍𝒂𝒕, 𝐛𝐲 = </a:t>
            </a:r>
            <a:r>
              <a:rPr lang="en-US" sz="1400" b="1" i="1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NPGO</a:t>
            </a: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+ 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B23FE-03D8-348B-A11A-0BDE15470509}"/>
              </a:ext>
            </a:extLst>
          </p:cNvPr>
          <p:cNvSpPr txBox="1"/>
          <p:nvPr/>
        </p:nvSpPr>
        <p:spPr>
          <a:xfrm>
            <a:off x="6407565" y="5543028"/>
            <a:ext cx="5390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8888" indent="-1258888"/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𝐥𝐧(𝒄𝒂𝒕𝒄𝒉 + 𝟏) = 𝒚𝒆𝒂𝒓 + 𝒔(𝒍𝒐𝒏, 𝒍𝒂𝒕) + 𝒔(𝒅𝒂𝒚 𝒐𝒇 𝒚𝒆𝒂𝒓) + 𝒔(𝑺𝑺𝑻) + 𝒔(𝑺𝑺𝑺) + 𝒔(𝒅𝒆𝒑𝒕𝒉) + 𝒔(𝒍𝒐𝒏, 𝒍𝒂𝒕, 𝐛𝐲 = </a:t>
            </a:r>
            <a:r>
              <a:rPr lang="en-US" sz="1400" b="1" i="1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NPGO</a:t>
            </a: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+ 𝜺</a:t>
            </a:r>
          </a:p>
        </p:txBody>
      </p:sp>
      <p:pic>
        <p:nvPicPr>
          <p:cNvPr id="15" name="Picture 14" descr="Pacific Sanddab - what to know and where to find — Monterey Bay Fisheries  Trust">
            <a:extLst>
              <a:ext uri="{FF2B5EF4-FFF2-40B4-BE49-F238E27FC236}">
                <a16:creationId xmlns:a16="http://schemas.microsoft.com/office/drawing/2014/main" id="{33858B30-3D36-5F9D-0FAB-8AAEF7B58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83" y="242139"/>
            <a:ext cx="800288" cy="4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5CF3F6B-6507-B742-A478-2ED18AF70BA6}"/>
              </a:ext>
            </a:extLst>
          </p:cNvPr>
          <p:cNvGrpSpPr/>
          <p:nvPr/>
        </p:nvGrpSpPr>
        <p:grpSpPr>
          <a:xfrm>
            <a:off x="179295" y="166874"/>
            <a:ext cx="5916705" cy="4966572"/>
            <a:chOff x="179295" y="166874"/>
            <a:chExt cx="5916705" cy="49665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969F7A-2287-0158-38EB-CEC3CDCF9284}"/>
                </a:ext>
              </a:extLst>
            </p:cNvPr>
            <p:cNvSpPr txBox="1"/>
            <p:nvPr/>
          </p:nvSpPr>
          <p:spPr>
            <a:xfrm>
              <a:off x="2274564" y="348545"/>
              <a:ext cx="1208748" cy="291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Pacific Hake</a:t>
              </a:r>
              <a:endParaRPr lang="en-US" b="1" dirty="0"/>
            </a:p>
          </p:txBody>
        </p:sp>
        <p:pic>
          <p:nvPicPr>
            <p:cNvPr id="16" name="Picture 15" descr="Pacific Whiting | NOAA Fisheries">
              <a:extLst>
                <a:ext uri="{FF2B5EF4-FFF2-40B4-BE49-F238E27FC236}">
                  <a16:creationId xmlns:a16="http://schemas.microsoft.com/office/drawing/2014/main" id="{3B7FF9D2-0EF9-BBCA-082F-1A422397CA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4214" y="166874"/>
              <a:ext cx="971076" cy="648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250A624C-68B9-E636-8C7D-30F49A039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295" y="695918"/>
              <a:ext cx="5916705" cy="4437528"/>
            </a:xfrm>
            <a:prstGeom prst="rect">
              <a:avLst/>
            </a:prstGeom>
          </p:spPr>
        </p:pic>
      </p:grp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C9FB2357-A9A3-2086-BB3C-4714434A57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53" y="695918"/>
            <a:ext cx="5916705" cy="44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437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LightSeed_2SEEDS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845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Gill Sans Nova</vt:lpstr>
      <vt:lpstr>Lato</vt:lpstr>
      <vt:lpstr>Univers</vt:lpstr>
      <vt:lpstr>GradientVTI</vt:lpstr>
      <vt:lpstr>The influence of size and ontogeny on the distribution of pelagic young-of-the-year fish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size and ontogeny on the distribution of pelagic young-of-the-year fish</dc:title>
  <dc:creator>Rebecca Howard</dc:creator>
  <cp:lastModifiedBy>Rebecca Howard</cp:lastModifiedBy>
  <cp:revision>10</cp:revision>
  <dcterms:created xsi:type="dcterms:W3CDTF">2022-11-14T22:34:33Z</dcterms:created>
  <dcterms:modified xsi:type="dcterms:W3CDTF">2022-11-15T19:44:37Z</dcterms:modified>
</cp:coreProperties>
</file>