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9"/>
  </p:notesMasterIdLst>
  <p:sldIdLst>
    <p:sldId id="256" r:id="rId2"/>
    <p:sldId id="258" r:id="rId3"/>
    <p:sldId id="337" r:id="rId4"/>
    <p:sldId id="259" r:id="rId5"/>
    <p:sldId id="261" r:id="rId6"/>
    <p:sldId id="286" r:id="rId7"/>
    <p:sldId id="287" r:id="rId8"/>
    <p:sldId id="290" r:id="rId9"/>
    <p:sldId id="339" r:id="rId10"/>
    <p:sldId id="340" r:id="rId11"/>
    <p:sldId id="341" r:id="rId12"/>
    <p:sldId id="342" r:id="rId13"/>
    <p:sldId id="343" r:id="rId14"/>
    <p:sldId id="344" r:id="rId15"/>
    <p:sldId id="345" r:id="rId16"/>
    <p:sldId id="346" r:id="rId17"/>
    <p:sldId id="334" r:id="rId18"/>
    <p:sldId id="347" r:id="rId19"/>
    <p:sldId id="348" r:id="rId20"/>
    <p:sldId id="349" r:id="rId21"/>
    <p:sldId id="350" r:id="rId22"/>
    <p:sldId id="351" r:id="rId23"/>
    <p:sldId id="298" r:id="rId24"/>
    <p:sldId id="335" r:id="rId25"/>
    <p:sldId id="336" r:id="rId26"/>
    <p:sldId id="300" r:id="rId27"/>
    <p:sldId id="302" r:id="rId28"/>
    <p:sldId id="352" r:id="rId29"/>
    <p:sldId id="299" r:id="rId30"/>
    <p:sldId id="303" r:id="rId31"/>
    <p:sldId id="305" r:id="rId32"/>
    <p:sldId id="306" r:id="rId33"/>
    <p:sldId id="353" r:id="rId34"/>
    <p:sldId id="307" r:id="rId35"/>
    <p:sldId id="309" r:id="rId36"/>
    <p:sldId id="311" r:id="rId37"/>
    <p:sldId id="312" r:id="rId38"/>
    <p:sldId id="354" r:id="rId39"/>
    <p:sldId id="314" r:id="rId40"/>
    <p:sldId id="315" r:id="rId41"/>
    <p:sldId id="316" r:id="rId42"/>
    <p:sldId id="317" r:id="rId43"/>
    <p:sldId id="318" r:id="rId44"/>
    <p:sldId id="319" r:id="rId45"/>
    <p:sldId id="320" r:id="rId46"/>
    <p:sldId id="321" r:id="rId47"/>
    <p:sldId id="355" r:id="rId48"/>
    <p:sldId id="322" r:id="rId49"/>
    <p:sldId id="323" r:id="rId50"/>
    <p:sldId id="324" r:id="rId51"/>
    <p:sldId id="325" r:id="rId52"/>
    <p:sldId id="326" r:id="rId53"/>
    <p:sldId id="327" r:id="rId54"/>
    <p:sldId id="328" r:id="rId55"/>
    <p:sldId id="329" r:id="rId56"/>
    <p:sldId id="279" r:id="rId57"/>
    <p:sldId id="278" r:id="rId58"/>
  </p:sldIdLst>
  <p:sldSz cx="9144000" cy="5143500" type="screen16x9"/>
  <p:notesSz cx="6858000" cy="9144000"/>
  <p:embeddedFontLst>
    <p:embeddedFont>
      <p:font typeface="Quicksand" panose="020B0604020202020204"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802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11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38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836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732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970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5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026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290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470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898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220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25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213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226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177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963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537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36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38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644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999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19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56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495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936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499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61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313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217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785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89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1667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212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8321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839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9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9202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9954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3540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31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7242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4834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1285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8481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34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5635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90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74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513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92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school.github.io/visualizing-gi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atlassian.com/git/tutorials/comparing-workflows#centralized-workflow"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lassian.com/git/tutorials/comparing-workflows#centralized-workflow"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atlassian.com/git/tutorials/comparing-workflows#centralized-workflow"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atlassian.com/git/tutorials/comparing-workflows#centralized-workflow"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tlassian.com/git/tutorials/comparing-workflows/feature-branch-workflow"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hyperlink" Target="https://www.atlassian.com/git/tutorials/comparing-workflows/feature-branch-workflow"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atlassian.com/git/tutorials/comparing-workflows/feature-branch-workflow"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atlassian.com/git/tutorials/comparing-workflows/feature-branch-workflow"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hyperlink" Target="https://git-scm.com/download/win" TargetMode="External"/><Relationship Id="rId4" Type="http://schemas.openxmlformats.org/officeDocument/2006/relationships/hyperlink" Target="https://nvie.com/posts/a-successful-git-branching-mode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hyperlink" Target="https://ohshitgit.com/" TargetMode="External"/><Relationship Id="rId3" Type="http://schemas.openxmlformats.org/officeDocument/2006/relationships/hyperlink" Target="https://git-scm.com/download/win" TargetMode="External"/><Relationship Id="rId7" Type="http://schemas.openxmlformats.org/officeDocument/2006/relationships/hyperlink" Target="https://www.git-tower.com/learn/git/ebook/en/command-line/appendix/best-practices"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hyperlink" Target="https://sethrobertson.github.io/GitBestPractices/" TargetMode="External"/><Relationship Id="rId5" Type="http://schemas.openxmlformats.org/officeDocument/2006/relationships/hyperlink" Target="https://nvie.com/posts/a-successful-git-branching-model/" TargetMode="External"/><Relationship Id="rId10" Type="http://schemas.openxmlformats.org/officeDocument/2006/relationships/hyperlink" Target="https://medium.com/datadriveninvestor/git-rebase-vs-merge-cc5199edd77c" TargetMode="External"/><Relationship Id="rId4" Type="http://schemas.openxmlformats.org/officeDocument/2006/relationships/hyperlink" Target="https://git-school.github.io/visualizing-git/" TargetMode="External"/><Relationship Id="rId9" Type="http://schemas.openxmlformats.org/officeDocument/2006/relationships/hyperlink" Target="https://thenewstack.io/dont-mess-with-the-master-working-with-branches-in-git-and-github/"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Understanding Git</a:t>
            </a:r>
            <a:br>
              <a:rPr lang="en" dirty="0" smtClean="0"/>
            </a:br>
            <a:r>
              <a:rPr lang="en" dirty="0" smtClean="0"/>
              <a:t>and Best Practices</a:t>
            </a:r>
            <a:br>
              <a:rPr lang="en" dirty="0" smtClean="0"/>
            </a:br>
            <a:r>
              <a:rPr lang="en" dirty="0"/>
              <a:t>	</a:t>
            </a:r>
            <a:r>
              <a:rPr lang="en" dirty="0" smtClean="0"/>
              <a:t>	</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checkout -b [branch name]</a:t>
            </a:r>
          </a:p>
          <a:p>
            <a:pPr marL="76200" lvl="0" indent="0" algn="l" rtl="0">
              <a:spcBef>
                <a:spcPts val="600"/>
              </a:spcBef>
              <a:spcAft>
                <a:spcPts val="0"/>
              </a:spcAft>
              <a:buClr>
                <a:schemeClr val="accent1"/>
              </a:buClr>
              <a:buSzPts val="2400"/>
              <a:buNone/>
            </a:pPr>
            <a:endParaRPr lang="en-US" sz="1800" dirty="0" smtClean="0"/>
          </a:p>
          <a:p>
            <a:pPr marL="76200" lvl="0" indent="0" algn="l" rtl="0">
              <a:spcBef>
                <a:spcPts val="600"/>
              </a:spcBef>
              <a:spcAft>
                <a:spcPts val="0"/>
              </a:spcAft>
              <a:buClr>
                <a:schemeClr val="accent1"/>
              </a:buClr>
              <a:buSzPts val="2400"/>
              <a:buNone/>
            </a:pPr>
            <a:r>
              <a:rPr lang="en-US" sz="1800" dirty="0" smtClean="0"/>
              <a:t>Create a branch and checkout to it at the same time.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165634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merge --squash [branch name]</a:t>
            </a:r>
          </a:p>
          <a:p>
            <a:pPr marL="76200" lvl="0" indent="0" algn="l" rtl="0">
              <a:spcBef>
                <a:spcPts val="600"/>
              </a:spcBef>
              <a:spcAft>
                <a:spcPts val="0"/>
              </a:spcAft>
              <a:buClr>
                <a:schemeClr val="accent1"/>
              </a:buClr>
              <a:buSzPts val="2400"/>
              <a:buNone/>
            </a:pPr>
            <a:endParaRPr lang="en-US" sz="1800" dirty="0" smtClean="0"/>
          </a:p>
          <a:p>
            <a:pPr marL="76200" lvl="0" indent="0" algn="l" rtl="0">
              <a:spcBef>
                <a:spcPts val="600"/>
              </a:spcBef>
              <a:spcAft>
                <a:spcPts val="0"/>
              </a:spcAft>
              <a:buClr>
                <a:schemeClr val="accent1"/>
              </a:buClr>
              <a:buSzPts val="2400"/>
              <a:buNone/>
            </a:pPr>
            <a:r>
              <a:rPr lang="en-US" sz="1800" dirty="0" smtClean="0"/>
              <a:t>Merge the [branch name] into your current branch, but instead of doing it through </a:t>
            </a:r>
            <a:r>
              <a:rPr lang="en-US" sz="1800" dirty="0" err="1" smtClean="0"/>
              <a:t>git’s</a:t>
            </a:r>
            <a:r>
              <a:rPr lang="en-US" sz="1800" dirty="0" smtClean="0"/>
              <a:t> default process, it will bring all the changes into your current branch and stage them as if you’d made all those changes in this branch and done a </a:t>
            </a:r>
            <a:r>
              <a:rPr lang="en-US" sz="1800" dirty="0" err="1" smtClean="0"/>
              <a:t>git</a:t>
            </a:r>
            <a:r>
              <a:rPr lang="en-US" sz="1800" dirty="0" smtClean="0"/>
              <a:t> add --all. This will keep your </a:t>
            </a:r>
            <a:r>
              <a:rPr lang="en-US" sz="1800" dirty="0" err="1" smtClean="0"/>
              <a:t>git</a:t>
            </a:r>
            <a:r>
              <a:rPr lang="en-US" sz="1800" dirty="0" smtClean="0"/>
              <a:t> history a bit cleaner by making all these changes a single commit while also giving you the power to give this merge whatever name you prefer.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51742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pull -r --</a:t>
            </a:r>
            <a:r>
              <a:rPr lang="en-US" sz="2400" dirty="0" err="1" smtClean="0"/>
              <a:t>autostash</a:t>
            </a:r>
            <a:endParaRPr lang="en-US" sz="2400" dirty="0" smtClean="0"/>
          </a:p>
          <a:p>
            <a:pPr marL="76200" lvl="0" indent="0" algn="l" rtl="0">
              <a:spcBef>
                <a:spcPts val="600"/>
              </a:spcBef>
              <a:spcAft>
                <a:spcPts val="0"/>
              </a:spcAft>
              <a:buClr>
                <a:schemeClr val="accent1"/>
              </a:buClr>
              <a:buSzPts val="2400"/>
              <a:buNone/>
            </a:pPr>
            <a:endParaRPr lang="en-US" sz="1800" dirty="0"/>
          </a:p>
          <a:p>
            <a:pPr marL="76200" lvl="0" indent="0" algn="l" rtl="0">
              <a:spcBef>
                <a:spcPts val="600"/>
              </a:spcBef>
              <a:spcAft>
                <a:spcPts val="0"/>
              </a:spcAft>
              <a:buClr>
                <a:schemeClr val="accent1"/>
              </a:buClr>
              <a:buSzPts val="2400"/>
              <a:buNone/>
            </a:pPr>
            <a:r>
              <a:rPr lang="en-US" sz="1800" dirty="0" smtClean="0"/>
              <a:t>You’ve started working on your feature when you realize you forgot to pull in your team’s changes from yesterday. This command will stash all your local changes, pull down changes from the remote, and then immediately pop your local changes back, all in one command.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106215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reset --soft HEAD~1</a:t>
            </a:r>
          </a:p>
          <a:p>
            <a:pPr marL="76200" lvl="0" indent="0" algn="l" rtl="0">
              <a:spcBef>
                <a:spcPts val="600"/>
              </a:spcBef>
              <a:spcAft>
                <a:spcPts val="0"/>
              </a:spcAft>
              <a:buClr>
                <a:schemeClr val="accent1"/>
              </a:buClr>
              <a:buSzPts val="2400"/>
              <a:buNone/>
            </a:pPr>
            <a:endParaRPr lang="en-US" sz="1800" dirty="0"/>
          </a:p>
          <a:p>
            <a:pPr marL="76200" lvl="0" indent="0" algn="l" rtl="0">
              <a:spcBef>
                <a:spcPts val="600"/>
              </a:spcBef>
              <a:spcAft>
                <a:spcPts val="0"/>
              </a:spcAft>
              <a:buClr>
                <a:schemeClr val="accent1"/>
              </a:buClr>
              <a:buSzPts val="2400"/>
              <a:buNone/>
            </a:pPr>
            <a:r>
              <a:rPr lang="en-US" sz="1800" dirty="0" smtClean="0"/>
              <a:t>You just did a commit and realized you have more work to do, so you need to remove that commit. Voila. This command will revert your last commit and leave all your changes staged, but uncommitted.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460738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reset --hard</a:t>
            </a:r>
          </a:p>
          <a:p>
            <a:pPr marL="76200" lvl="0" indent="0" algn="l" rtl="0">
              <a:spcBef>
                <a:spcPts val="600"/>
              </a:spcBef>
              <a:spcAft>
                <a:spcPts val="0"/>
              </a:spcAft>
              <a:buClr>
                <a:schemeClr val="accent1"/>
              </a:buClr>
              <a:buSzPts val="2400"/>
              <a:buNone/>
            </a:pPr>
            <a:endParaRPr lang="en-US" sz="1800" dirty="0" smtClean="0"/>
          </a:p>
          <a:p>
            <a:pPr marL="76200" lvl="0" indent="0">
              <a:buClr>
                <a:schemeClr val="accent1"/>
              </a:buClr>
              <a:buSzPts val="2400"/>
              <a:buNone/>
            </a:pPr>
            <a:r>
              <a:rPr lang="en-US" sz="1800" dirty="0" smtClean="0"/>
              <a:t>This command will reset all your files and your current </a:t>
            </a:r>
            <a:r>
              <a:rPr lang="en-US" sz="1800" dirty="0" err="1" smtClean="0"/>
              <a:t>git</a:t>
            </a:r>
            <a:r>
              <a:rPr lang="en-US" sz="1800" dirty="0" smtClean="0"/>
              <a:t> status to the state of your last commit. If you specify a commit number as a parameter, e.g. </a:t>
            </a:r>
            <a:r>
              <a:rPr lang="en-US" sz="1800" dirty="0" err="1" smtClean="0"/>
              <a:t>git</a:t>
            </a:r>
            <a:r>
              <a:rPr lang="en-US" sz="1800" dirty="0" smtClean="0"/>
              <a:t> reset --</a:t>
            </a:r>
            <a:r>
              <a:rPr lang="en-US" sz="1800" dirty="0"/>
              <a:t>hard </a:t>
            </a:r>
            <a:r>
              <a:rPr lang="en-US" sz="1800" dirty="0" smtClean="0"/>
              <a:t>8b04fd5, this will set all your files to the state of that commit. If you pass in something like “origin/master,” it will set everything to the state in your current remote master. It’s a useful “get out of jail free” card as well as a way to experiment with different states in your project’s history.</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696200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a:t>
            </a:r>
            <a:r>
              <a:rPr lang="en-US" sz="2400" dirty="0" err="1" smtClean="0"/>
              <a:t>grep</a:t>
            </a:r>
            <a:r>
              <a:rPr lang="en-US" sz="2400" dirty="0" smtClean="0"/>
              <a:t> [phrase]</a:t>
            </a:r>
          </a:p>
          <a:p>
            <a:pPr marL="76200" lvl="0" indent="0" algn="l" rtl="0">
              <a:spcBef>
                <a:spcPts val="600"/>
              </a:spcBef>
              <a:spcAft>
                <a:spcPts val="0"/>
              </a:spcAft>
              <a:buClr>
                <a:schemeClr val="accent1"/>
              </a:buClr>
              <a:buSzPts val="2400"/>
              <a:buNone/>
            </a:pPr>
            <a:endParaRPr lang="en-US" sz="1800" dirty="0" smtClean="0"/>
          </a:p>
          <a:p>
            <a:pPr marL="76200" lvl="0" indent="0">
              <a:buClr>
                <a:schemeClr val="accent1"/>
              </a:buClr>
              <a:buSzPts val="2400"/>
              <a:buNone/>
            </a:pPr>
            <a:r>
              <a:rPr lang="en-US" sz="1800" dirty="0" smtClean="0"/>
              <a:t>Searches your entire codebase for a given phrase and tells you the file(s) in which it appears. Probably something you ought to use your IDE for, but it can be useful.</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761918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bisect</a:t>
            </a:r>
          </a:p>
          <a:p>
            <a:pPr marL="76200" lvl="0" indent="0" algn="l" rtl="0">
              <a:spcBef>
                <a:spcPts val="600"/>
              </a:spcBef>
              <a:spcAft>
                <a:spcPts val="0"/>
              </a:spcAft>
              <a:buClr>
                <a:schemeClr val="accent1"/>
              </a:buClr>
              <a:buSzPts val="2400"/>
              <a:buNone/>
            </a:pPr>
            <a:endParaRPr lang="en-US" sz="1800" dirty="0" smtClean="0"/>
          </a:p>
          <a:p>
            <a:pPr marL="76200" lvl="0" indent="0">
              <a:buClr>
                <a:schemeClr val="accent1"/>
              </a:buClr>
              <a:buSzPts val="2400"/>
              <a:buNone/>
            </a:pPr>
            <a:r>
              <a:rPr lang="en-US" sz="1800" dirty="0" smtClean="0"/>
              <a:t>This is a command that deserves a whole tutorial on its own and is beyond the scope of this presentation, but I’m mentioning it because it’s powerful. Imagine you have a bug that’s been introduced into your code that’s been discovered in production, but you’re not sure when or where the bug was introduced. This command allows you to go through your commits and identify that bug. It has other applications, but this is the amazing one.</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58261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Merge vs. Rebase?</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230003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Merge vs. Rebase?</a:t>
            </a:r>
            <a:endParaRPr dirty="0">
              <a:solidFill>
                <a:srgbClr val="39C0BA"/>
              </a:solidFill>
            </a:endParaRPr>
          </a:p>
        </p:txBody>
      </p:sp>
      <p:sp>
        <p:nvSpPr>
          <p:cNvPr id="109" name="Google Shape;109;p17"/>
          <p:cNvSpPr txBox="1">
            <a:spLocks noGrp="1"/>
          </p:cNvSpPr>
          <p:nvPr>
            <p:ph type="body" idx="1"/>
          </p:nvPr>
        </p:nvSpPr>
        <p:spPr>
          <a:xfrm>
            <a:off x="1165497" y="1158072"/>
            <a:ext cx="7357659" cy="218147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Both </a:t>
            </a:r>
            <a:r>
              <a:rPr lang="en-US" sz="1800" dirty="0" err="1" smtClean="0"/>
              <a:t>git</a:t>
            </a:r>
            <a:r>
              <a:rPr lang="en-US" sz="1800" dirty="0" smtClean="0"/>
              <a:t> merge and </a:t>
            </a:r>
            <a:r>
              <a:rPr lang="en-US" sz="1800" dirty="0" err="1" smtClean="0"/>
              <a:t>git</a:t>
            </a:r>
            <a:r>
              <a:rPr lang="en-US" sz="1800" dirty="0" smtClean="0"/>
              <a:t> rebase are commands designed to integrate one branch into another. Which is better depends on context.</a:t>
            </a:r>
            <a:endParaRPr lang="en-US" sz="1800" dirty="0"/>
          </a:p>
          <a:p>
            <a:pPr marL="0" lvl="0" indent="0" algn="l" rtl="0">
              <a:spcBef>
                <a:spcPts val="600"/>
              </a:spcBef>
              <a:spcAft>
                <a:spcPts val="0"/>
              </a:spcAft>
              <a:buNone/>
            </a:pPr>
            <a:r>
              <a:rPr lang="en-US" sz="1800" dirty="0" smtClean="0"/>
              <a:t>Imagine you’re working on a branch forked off of master. Another teammate continues work in master and pushes it. You now have a forked history.</a:t>
            </a:r>
          </a:p>
          <a:p>
            <a:pPr marL="0" lvl="0" indent="0" algn="l" rtl="0">
              <a:spcBef>
                <a:spcPts val="600"/>
              </a:spcBef>
              <a:spcAft>
                <a:spcPts val="0"/>
              </a:spcAft>
              <a:buNone/>
            </a:pPr>
            <a:endParaRPr lang="en-US" sz="1800" dirty="0"/>
          </a:p>
          <a:p>
            <a:pPr marL="0" lvl="0" indent="0" algn="l" rtl="0">
              <a:spcBef>
                <a:spcPts val="600"/>
              </a:spcBef>
              <a:spcAft>
                <a:spcPts val="0"/>
              </a:spcAft>
              <a:buNone/>
            </a:pPr>
            <a:endParaRPr lang="en-US" sz="1800" dirty="0" smtClean="0"/>
          </a:p>
          <a:p>
            <a:pPr marL="0" lvl="0" indent="0" algn="l" rtl="0">
              <a:spcBef>
                <a:spcPts val="600"/>
              </a:spcBef>
              <a:spcAft>
                <a:spcPts val="0"/>
              </a:spcAft>
              <a:buNone/>
            </a:pPr>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Picture 1"/>
          <p:cNvPicPr>
            <a:picLocks noChangeAspect="1"/>
          </p:cNvPicPr>
          <p:nvPr/>
        </p:nvPicPr>
        <p:blipFill>
          <a:blip r:embed="rId3"/>
          <a:stretch>
            <a:fillRect/>
          </a:stretch>
        </p:blipFill>
        <p:spPr>
          <a:xfrm>
            <a:off x="2652410" y="3010014"/>
            <a:ext cx="3927295" cy="1818317"/>
          </a:xfrm>
          <a:prstGeom prst="rect">
            <a:avLst/>
          </a:prstGeom>
        </p:spPr>
      </p:pic>
    </p:spTree>
    <p:extLst>
      <p:ext uri="{BB962C8B-B14F-4D97-AF65-F5344CB8AC3E}">
        <p14:creationId xmlns:p14="http://schemas.microsoft.com/office/powerpoint/2010/main" val="3838863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Merge vs. Rebase?</a:t>
            </a:r>
            <a:endParaRPr dirty="0">
              <a:solidFill>
                <a:srgbClr val="39C0BA"/>
              </a:solidFill>
            </a:endParaRPr>
          </a:p>
        </p:txBody>
      </p:sp>
      <p:sp>
        <p:nvSpPr>
          <p:cNvPr id="109" name="Google Shape;109;p17"/>
          <p:cNvSpPr txBox="1">
            <a:spLocks noGrp="1"/>
          </p:cNvSpPr>
          <p:nvPr>
            <p:ph type="body" idx="1"/>
          </p:nvPr>
        </p:nvSpPr>
        <p:spPr>
          <a:xfrm>
            <a:off x="1165497" y="1158072"/>
            <a:ext cx="7357659" cy="218147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Let’s say you want to merge master into your feature branch, so you run “</a:t>
            </a:r>
            <a:r>
              <a:rPr lang="en-US" sz="1800" dirty="0" err="1" smtClean="0"/>
              <a:t>git</a:t>
            </a:r>
            <a:r>
              <a:rPr lang="en-US" sz="1800" dirty="0" smtClean="0"/>
              <a:t> checkout feature” and then “</a:t>
            </a:r>
            <a:r>
              <a:rPr lang="en-US" sz="1800" dirty="0" err="1" smtClean="0"/>
              <a:t>git</a:t>
            </a:r>
            <a:r>
              <a:rPr lang="en-US" sz="1800" dirty="0" smtClean="0"/>
              <a:t> </a:t>
            </a:r>
            <a:r>
              <a:rPr lang="en-US" sz="1800" b="1" dirty="0" smtClean="0"/>
              <a:t>merge</a:t>
            </a:r>
            <a:r>
              <a:rPr lang="en-US" sz="1800" dirty="0" smtClean="0"/>
              <a:t> master”</a:t>
            </a:r>
            <a:endParaRPr lang="en-US" sz="1800" dirty="0"/>
          </a:p>
          <a:p>
            <a:pPr marL="0" lvl="0" indent="0" algn="l" rtl="0">
              <a:spcBef>
                <a:spcPts val="600"/>
              </a:spcBef>
              <a:spcAft>
                <a:spcPts val="0"/>
              </a:spcAft>
              <a:buNone/>
            </a:pPr>
            <a:r>
              <a:rPr lang="en-US" sz="1800" dirty="0" smtClean="0"/>
              <a:t>This creates a “merge commit” in your feature branch that brings changes in the master branch into your branch.</a:t>
            </a:r>
          </a:p>
          <a:p>
            <a:pPr marL="0" lvl="0" indent="0" algn="l" rtl="0">
              <a:spcBef>
                <a:spcPts val="600"/>
              </a:spcBef>
              <a:spcAft>
                <a:spcPts val="0"/>
              </a:spcAft>
              <a:buNone/>
            </a:pPr>
            <a:endParaRPr lang="en-US" sz="1800" dirty="0"/>
          </a:p>
          <a:p>
            <a:pPr marL="0" lvl="0" indent="0" algn="l" rtl="0">
              <a:spcBef>
                <a:spcPts val="600"/>
              </a:spcBef>
              <a:spcAft>
                <a:spcPts val="0"/>
              </a:spcAft>
              <a:buNone/>
            </a:pPr>
            <a:endParaRPr lang="en-US" sz="1800" dirty="0" smtClean="0"/>
          </a:p>
          <a:p>
            <a:pPr marL="0" lvl="0" indent="0" algn="l" rtl="0">
              <a:spcBef>
                <a:spcPts val="600"/>
              </a:spcBef>
              <a:spcAft>
                <a:spcPts val="0"/>
              </a:spcAft>
              <a:buNone/>
            </a:pPr>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p:cNvPicPr>
            <a:picLocks noChangeAspect="1"/>
          </p:cNvPicPr>
          <p:nvPr/>
        </p:nvPicPr>
        <p:blipFill>
          <a:blip r:embed="rId3"/>
          <a:stretch>
            <a:fillRect/>
          </a:stretch>
        </p:blipFill>
        <p:spPr>
          <a:xfrm>
            <a:off x="2484784" y="2556034"/>
            <a:ext cx="4492486" cy="2530107"/>
          </a:xfrm>
          <a:prstGeom prst="rect">
            <a:avLst/>
          </a:prstGeom>
        </p:spPr>
      </p:pic>
    </p:spTree>
    <p:extLst>
      <p:ext uri="{BB962C8B-B14F-4D97-AF65-F5344CB8AC3E}">
        <p14:creationId xmlns:p14="http://schemas.microsoft.com/office/powerpoint/2010/main" val="1278530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Merge vs. Rebase?</a:t>
            </a:r>
            <a:endParaRPr dirty="0">
              <a:solidFill>
                <a:srgbClr val="39C0BA"/>
              </a:solidFill>
            </a:endParaRPr>
          </a:p>
        </p:txBody>
      </p:sp>
      <p:sp>
        <p:nvSpPr>
          <p:cNvPr id="109" name="Google Shape;109;p17"/>
          <p:cNvSpPr txBox="1">
            <a:spLocks noGrp="1"/>
          </p:cNvSpPr>
          <p:nvPr>
            <p:ph type="body" idx="1"/>
          </p:nvPr>
        </p:nvSpPr>
        <p:spPr>
          <a:xfrm>
            <a:off x="1165497" y="1158071"/>
            <a:ext cx="7357659" cy="337417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This process </a:t>
            </a:r>
            <a:r>
              <a:rPr lang="en-US" sz="2000" i="1" dirty="0" smtClean="0"/>
              <a:t>preserves the integrity of all existing branches</a:t>
            </a:r>
            <a:r>
              <a:rPr lang="en-US" sz="2000" dirty="0" smtClean="0"/>
              <a:t>. The main downside (for our current goal) is that it will have an extraneous merge commit, and each time you bring in master, you’ll have yet another such commit. This can be confusing for someone looking at the </a:t>
            </a:r>
            <a:r>
              <a:rPr lang="en-US" sz="2000" dirty="0" err="1" smtClean="0"/>
              <a:t>git</a:t>
            </a:r>
            <a:r>
              <a:rPr lang="en-US" sz="2000" dirty="0" smtClean="0"/>
              <a:t> history trying to evaluate what changes happened when and how.</a:t>
            </a:r>
          </a:p>
          <a:p>
            <a:pPr marL="0" lvl="0" indent="0" algn="l" rtl="0">
              <a:spcBef>
                <a:spcPts val="600"/>
              </a:spcBef>
              <a:spcAft>
                <a:spcPts val="0"/>
              </a:spcAft>
              <a:buNone/>
            </a:pPr>
            <a:r>
              <a:rPr lang="en-US" sz="2000" dirty="0" smtClean="0"/>
              <a:t>Additionally, if there have been multiple commits in master, these will all be brought in at the same time with this merge. This can be confusing to work through if those commits modify the same files.</a:t>
            </a:r>
          </a:p>
          <a:p>
            <a:pPr marL="0" lvl="0" indent="0" algn="l" rtl="0">
              <a:spcBef>
                <a:spcPts val="600"/>
              </a:spcBef>
              <a:spcAft>
                <a:spcPts val="0"/>
              </a:spcAft>
              <a:buNone/>
            </a:pPr>
            <a:endParaRPr lang="en-US" sz="2000" dirty="0"/>
          </a:p>
          <a:p>
            <a:pPr marL="0" lvl="0" indent="0" algn="l" rtl="0">
              <a:spcBef>
                <a:spcPts val="600"/>
              </a:spcBef>
              <a:spcAft>
                <a:spcPts val="0"/>
              </a:spcAft>
              <a:buNone/>
            </a:pPr>
            <a:endParaRPr lang="en-US" sz="2000" dirty="0" smtClean="0"/>
          </a:p>
          <a:p>
            <a:pPr marL="0" lvl="0" indent="0" algn="l" rtl="0">
              <a:spcBef>
                <a:spcPts val="600"/>
              </a:spcBef>
              <a:spcAft>
                <a:spcPts val="0"/>
              </a:spcAft>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889511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Merge vs. Rebase?</a:t>
            </a:r>
            <a:endParaRPr dirty="0">
              <a:solidFill>
                <a:srgbClr val="39C0BA"/>
              </a:solidFill>
            </a:endParaRPr>
          </a:p>
        </p:txBody>
      </p:sp>
      <p:sp>
        <p:nvSpPr>
          <p:cNvPr id="109" name="Google Shape;109;p17"/>
          <p:cNvSpPr txBox="1">
            <a:spLocks noGrp="1"/>
          </p:cNvSpPr>
          <p:nvPr>
            <p:ph type="body" idx="1"/>
          </p:nvPr>
        </p:nvSpPr>
        <p:spPr>
          <a:xfrm>
            <a:off x="1165497" y="1158072"/>
            <a:ext cx="7357659" cy="218147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700" dirty="0" smtClean="0"/>
              <a:t>The alternative to merge is </a:t>
            </a:r>
            <a:r>
              <a:rPr lang="en-US" sz="1700" b="1" dirty="0" smtClean="0"/>
              <a:t>rebase.</a:t>
            </a:r>
            <a:r>
              <a:rPr lang="en-US" sz="1700" dirty="0" smtClean="0"/>
              <a:t> Let’s imagine we’re solving the exact same problem except, this time, we use “</a:t>
            </a:r>
            <a:r>
              <a:rPr lang="en-US" sz="1700" dirty="0" err="1" smtClean="0"/>
              <a:t>git</a:t>
            </a:r>
            <a:r>
              <a:rPr lang="en-US" sz="1700" dirty="0" smtClean="0"/>
              <a:t> rebase master” instead of merge.</a:t>
            </a:r>
            <a:endParaRPr lang="en-US" sz="1700" dirty="0"/>
          </a:p>
          <a:p>
            <a:pPr marL="0" lvl="0" indent="0" algn="l" rtl="0">
              <a:spcBef>
                <a:spcPts val="600"/>
              </a:spcBef>
              <a:spcAft>
                <a:spcPts val="0"/>
              </a:spcAft>
              <a:buNone/>
            </a:pPr>
            <a:r>
              <a:rPr lang="en-US" sz="1700" dirty="0" smtClean="0"/>
              <a:t>Instead of creating a merge commit, </a:t>
            </a:r>
            <a:r>
              <a:rPr lang="en-US" sz="1700" dirty="0" err="1" smtClean="0"/>
              <a:t>git</a:t>
            </a:r>
            <a:r>
              <a:rPr lang="en-US" sz="1700" dirty="0" smtClean="0"/>
              <a:t> rebase </a:t>
            </a:r>
            <a:r>
              <a:rPr lang="en-US" sz="1700" i="1" dirty="0" smtClean="0"/>
              <a:t>rewrites the project’s history</a:t>
            </a:r>
            <a:r>
              <a:rPr lang="en-US" sz="1700" dirty="0" smtClean="0"/>
              <a:t> so it looks like all of the pulled-in branch’s changes occurred in this branch.</a:t>
            </a:r>
            <a:endParaRPr lang="en-US" sz="1700" dirty="0"/>
          </a:p>
          <a:p>
            <a:pPr marL="0" lvl="0" indent="0" algn="l" rtl="0">
              <a:spcBef>
                <a:spcPts val="600"/>
              </a:spcBef>
              <a:spcAft>
                <a:spcPts val="0"/>
              </a:spcAft>
              <a:buNone/>
            </a:pPr>
            <a:endParaRPr lang="en-US" sz="1700" dirty="0" smtClean="0"/>
          </a:p>
          <a:p>
            <a:pPr marL="0" lvl="0" indent="0" algn="l" rtl="0">
              <a:spcBef>
                <a:spcPts val="600"/>
              </a:spcBef>
              <a:spcAft>
                <a:spcPts val="0"/>
              </a:spcAft>
              <a:buNone/>
            </a:pPr>
            <a:endParaRPr lang="en-US" sz="17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2" name="Picture 1"/>
          <p:cNvPicPr>
            <a:picLocks noChangeAspect="1"/>
          </p:cNvPicPr>
          <p:nvPr/>
        </p:nvPicPr>
        <p:blipFill>
          <a:blip r:embed="rId3"/>
          <a:stretch>
            <a:fillRect/>
          </a:stretch>
        </p:blipFill>
        <p:spPr>
          <a:xfrm>
            <a:off x="2815474" y="3101086"/>
            <a:ext cx="3558001" cy="1965707"/>
          </a:xfrm>
          <a:prstGeom prst="rect">
            <a:avLst/>
          </a:prstGeom>
        </p:spPr>
      </p:pic>
    </p:spTree>
    <p:extLst>
      <p:ext uri="{BB962C8B-B14F-4D97-AF65-F5344CB8AC3E}">
        <p14:creationId xmlns:p14="http://schemas.microsoft.com/office/powerpoint/2010/main" val="1186751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Merge vs. Rebase?</a:t>
            </a:r>
            <a:endParaRPr dirty="0">
              <a:solidFill>
                <a:srgbClr val="39C0BA"/>
              </a:solidFill>
            </a:endParaRPr>
          </a:p>
        </p:txBody>
      </p:sp>
      <p:sp>
        <p:nvSpPr>
          <p:cNvPr id="109" name="Google Shape;109;p17"/>
          <p:cNvSpPr txBox="1">
            <a:spLocks noGrp="1"/>
          </p:cNvSpPr>
          <p:nvPr>
            <p:ph type="body" idx="1"/>
          </p:nvPr>
        </p:nvSpPr>
        <p:spPr>
          <a:xfrm>
            <a:off x="1165497" y="1158071"/>
            <a:ext cx="7357659" cy="335429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The benefit of this approach is it provides a clearer history of the project. It eliminates the merge commits and provides a perfectly linear project history. Perhaps most importantly, it </a:t>
            </a:r>
            <a:r>
              <a:rPr lang="en-US" sz="2000" i="1" dirty="0" smtClean="0"/>
              <a:t>allows you to bring in changes one commit at a time</a:t>
            </a:r>
            <a:r>
              <a:rPr lang="en-US" sz="2000" dirty="0" smtClean="0"/>
              <a:t> through </a:t>
            </a:r>
            <a:r>
              <a:rPr lang="en-US" sz="2000" b="1" dirty="0" smtClean="0"/>
              <a:t>interactive rebasing </a:t>
            </a:r>
            <a:r>
              <a:rPr lang="en-US" sz="2000" dirty="0" smtClean="0"/>
              <a:t>(</a:t>
            </a:r>
            <a:r>
              <a:rPr lang="en-US" sz="2000" dirty="0" err="1" smtClean="0"/>
              <a:t>git</a:t>
            </a:r>
            <a:r>
              <a:rPr lang="en-US" sz="2000" dirty="0" smtClean="0"/>
              <a:t> rebase -</a:t>
            </a:r>
            <a:r>
              <a:rPr lang="en-US" sz="2000" dirty="0" err="1" smtClean="0"/>
              <a:t>i</a:t>
            </a:r>
            <a:r>
              <a:rPr lang="en-US" sz="2000" dirty="0" smtClean="0"/>
              <a:t>). This can significantly simplify the difficulty of working through merge conflicts and will prevent the loss, or incorrect implementation, of merged code.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48590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Demonstration</a:t>
            </a:r>
            <a:endParaRPr dirty="0"/>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hlinkClick r:id="rId3"/>
              </a:rPr>
              <a:t>Visualizing Git Tool</a:t>
            </a:r>
            <a:endParaRPr dirty="0"/>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851100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Merge or Rebase?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Merge Advantages:</a:t>
            </a:r>
          </a:p>
          <a:p>
            <a:pPr marL="342900" indent="-342900"/>
            <a:r>
              <a:rPr lang="en-US" sz="2400" dirty="0" smtClean="0"/>
              <a:t>Preserves history.</a:t>
            </a:r>
          </a:p>
          <a:p>
            <a:pPr marL="342900" indent="-342900"/>
            <a:r>
              <a:rPr lang="en-US" sz="2400" dirty="0" smtClean="0"/>
              <a:t>Consolidates commits into one merge commit.</a:t>
            </a:r>
          </a:p>
          <a:p>
            <a:pPr marL="0" indent="0">
              <a:buNone/>
            </a:pPr>
            <a:r>
              <a:rPr lang="en-US" sz="2400" dirty="0" smtClean="0"/>
              <a:t>Rebase Advantages:</a:t>
            </a:r>
          </a:p>
          <a:p>
            <a:pPr marL="342900" indent="-342900"/>
            <a:r>
              <a:rPr lang="en-US" sz="2400" dirty="0" smtClean="0"/>
              <a:t>Rewrites history into a linear path.</a:t>
            </a:r>
          </a:p>
          <a:p>
            <a:pPr marL="342900" indent="-342900"/>
            <a:r>
              <a:rPr lang="en-US" sz="2400" dirty="0" smtClean="0"/>
              <a:t>Deal with conflicts one at a time.</a:t>
            </a:r>
            <a:endParaRPr lang="en-US" sz="24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596152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Merge or Rebase?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Recommendation:</a:t>
            </a:r>
          </a:p>
          <a:p>
            <a:pPr marL="0" lvl="0" indent="0" algn="l" rtl="0">
              <a:spcBef>
                <a:spcPts val="600"/>
              </a:spcBef>
              <a:spcAft>
                <a:spcPts val="0"/>
              </a:spcAft>
              <a:buNone/>
            </a:pPr>
            <a:r>
              <a:rPr lang="en-US" sz="2300" b="1" dirty="0" smtClean="0"/>
              <a:t>Merge into Develop/Master. Rebase into branches</a:t>
            </a:r>
            <a:r>
              <a:rPr lang="en-US" sz="2300" dirty="0" smtClean="0"/>
              <a:t>.</a:t>
            </a:r>
            <a:endParaRPr lang="en-US" sz="2300" dirty="0"/>
          </a:p>
          <a:p>
            <a:pPr marL="0" lvl="0" indent="0" algn="l" rtl="0">
              <a:spcBef>
                <a:spcPts val="600"/>
              </a:spcBef>
              <a:spcAft>
                <a:spcPts val="0"/>
              </a:spcAft>
              <a:buNone/>
            </a:pPr>
            <a:r>
              <a:rPr lang="en-US" sz="2000" dirty="0" smtClean="0"/>
              <a:t>The “golden rule of rebasing” is to </a:t>
            </a:r>
            <a:r>
              <a:rPr lang="en-US" sz="2000" b="1" dirty="0" smtClean="0"/>
              <a:t>never do it into a public branch</a:t>
            </a:r>
            <a:r>
              <a:rPr lang="en-US" sz="2000" dirty="0" smtClean="0"/>
              <a:t>. In our master and integration branch(</a:t>
            </a:r>
            <a:r>
              <a:rPr lang="en-US" sz="2000" dirty="0" err="1" smtClean="0"/>
              <a:t>es</a:t>
            </a:r>
            <a:r>
              <a:rPr lang="en-US" sz="2000" dirty="0" smtClean="0"/>
              <a:t>), we care about preserving history, since we may need to navigate through that history to identify problematic commits in the future. However, in our feature branches, we don’t necessarily care about history, but we do care a great deal about bringing our colleagues’ changes in correctly. There’s thus a lot of benefit to interactive </a:t>
            </a:r>
            <a:r>
              <a:rPr lang="en-US" sz="2000" b="1" dirty="0" smtClean="0"/>
              <a:t>rebasing in a feature branch </a:t>
            </a:r>
            <a:r>
              <a:rPr lang="en-US" sz="2000" dirty="0" smtClean="0"/>
              <a:t>and a lot of benefit to </a:t>
            </a:r>
            <a:r>
              <a:rPr lang="en-US" sz="2000" b="1" dirty="0" smtClean="0"/>
              <a:t>merging in a public branch</a:t>
            </a:r>
            <a:r>
              <a:rPr lang="en-US" sz="2000" dirty="0" smtClean="0"/>
              <a:t>.</a:t>
            </a: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806072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Git Flows</a:t>
            </a:r>
            <a:endParaRPr dirty="0"/>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Best practices for managing team commits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499236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Git Flows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When evaluating a workflow, you want to use the simplest solution that meets your team’s needs. </a:t>
            </a:r>
            <a:r>
              <a:rPr lang="en-US" sz="2400" dirty="0"/>
              <a:t>Consider:</a:t>
            </a:r>
          </a:p>
          <a:p>
            <a:pPr lvl="0" indent="-381000">
              <a:buClr>
                <a:schemeClr val="accent1"/>
              </a:buClr>
              <a:buSzPts val="2400"/>
            </a:pPr>
            <a:r>
              <a:rPr lang="en-US" sz="2400" dirty="0" smtClean="0"/>
              <a:t>Will the team grow? Will the workflow scale?</a:t>
            </a:r>
          </a:p>
          <a:p>
            <a:pPr lvl="0" indent="-381000">
              <a:buClr>
                <a:schemeClr val="accent1"/>
              </a:buClr>
              <a:buSzPts val="2400"/>
            </a:pPr>
            <a:r>
              <a:rPr lang="en-US" sz="2400" dirty="0" smtClean="0"/>
              <a:t>Can we easily revert mistakes?</a:t>
            </a:r>
          </a:p>
          <a:p>
            <a:pPr lvl="0" indent="-381000">
              <a:buClr>
                <a:schemeClr val="accent1"/>
              </a:buClr>
              <a:buSzPts val="2400"/>
            </a:pPr>
            <a:r>
              <a:rPr lang="en-US" sz="2400" dirty="0" smtClean="0"/>
              <a:t>Does this workflow impose unnecessary overhead?</a:t>
            </a:r>
            <a:endParaRPr lang="en-US" sz="24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35397406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Centralized Workflow</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2E3037"/>
                </a:solidFill>
                <a:latin typeface="Quicksand"/>
                <a:ea typeface="Quicksand"/>
                <a:cs typeface="Quicksand"/>
                <a:sym typeface="Quicksand"/>
              </a:rPr>
              <a:t>4.1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186902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Git Flows – </a:t>
            </a:r>
            <a:r>
              <a:rPr lang="en" dirty="0" smtClean="0">
                <a:hlinkClick r:id="rId3"/>
              </a:rPr>
              <a:t>Centralized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A centralized workflow is one in which all team members contribute to the same branch and same repository. No one diverges from the Master branch and all commits are linear.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pic>
        <p:nvPicPr>
          <p:cNvPr id="2" name="Picture 1"/>
          <p:cNvPicPr>
            <a:picLocks noChangeAspect="1"/>
          </p:cNvPicPr>
          <p:nvPr/>
        </p:nvPicPr>
        <p:blipFill>
          <a:blip r:embed="rId4"/>
          <a:stretch>
            <a:fillRect/>
          </a:stretch>
        </p:blipFill>
        <p:spPr>
          <a:xfrm>
            <a:off x="3021494" y="3028709"/>
            <a:ext cx="3473398" cy="1799622"/>
          </a:xfrm>
          <a:prstGeom prst="rect">
            <a:avLst/>
          </a:prstGeom>
        </p:spPr>
      </p:pic>
    </p:spTree>
    <p:extLst>
      <p:ext uri="{BB962C8B-B14F-4D97-AF65-F5344CB8AC3E}">
        <p14:creationId xmlns:p14="http://schemas.microsoft.com/office/powerpoint/2010/main" val="3550039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Contents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We will discuss:</a:t>
            </a:r>
          </a:p>
          <a:p>
            <a:pPr marL="457200" lvl="0" indent="-381000" algn="l" rtl="0">
              <a:spcBef>
                <a:spcPts val="600"/>
              </a:spcBef>
              <a:spcAft>
                <a:spcPts val="0"/>
              </a:spcAft>
              <a:buClr>
                <a:schemeClr val="accent1"/>
              </a:buClr>
              <a:buSzPts val="2400"/>
              <a:buChar char="◦"/>
            </a:pPr>
            <a:r>
              <a:rPr lang="en-US" sz="2400" dirty="0" smtClean="0"/>
              <a:t>Why </a:t>
            </a:r>
            <a:r>
              <a:rPr lang="en-US" sz="2400" dirty="0" err="1" smtClean="0"/>
              <a:t>Git</a:t>
            </a:r>
            <a:r>
              <a:rPr lang="en-US" sz="2400" dirty="0" smtClean="0"/>
              <a:t>?</a:t>
            </a:r>
          </a:p>
          <a:p>
            <a:pPr marL="457200" lvl="0" indent="-381000" algn="l" rtl="0">
              <a:spcBef>
                <a:spcPts val="600"/>
              </a:spcBef>
              <a:spcAft>
                <a:spcPts val="0"/>
              </a:spcAft>
              <a:buClr>
                <a:schemeClr val="accent1"/>
              </a:buClr>
              <a:buSzPts val="2400"/>
              <a:buChar char="◦"/>
            </a:pPr>
            <a:r>
              <a:rPr lang="en-US" sz="2400" dirty="0" smtClean="0"/>
              <a:t>Useful </a:t>
            </a:r>
            <a:r>
              <a:rPr lang="en-US" sz="2400" dirty="0" err="1" smtClean="0"/>
              <a:t>Git</a:t>
            </a:r>
            <a:r>
              <a:rPr lang="en-US" sz="2400" dirty="0" smtClean="0"/>
              <a:t> Commands</a:t>
            </a:r>
          </a:p>
          <a:p>
            <a:pPr marL="457200" lvl="0" indent="-381000" algn="l" rtl="0">
              <a:spcBef>
                <a:spcPts val="600"/>
              </a:spcBef>
              <a:spcAft>
                <a:spcPts val="0"/>
              </a:spcAft>
              <a:buClr>
                <a:schemeClr val="accent1"/>
              </a:buClr>
              <a:buSzPts val="2400"/>
              <a:buChar char="◦"/>
            </a:pPr>
            <a:r>
              <a:rPr lang="en-US" sz="2400" dirty="0" smtClean="0"/>
              <a:t>Merging vs. Rebasing</a:t>
            </a:r>
          </a:p>
          <a:p>
            <a:pPr marL="457200" lvl="0" indent="-381000" algn="l" rtl="0">
              <a:spcBef>
                <a:spcPts val="600"/>
              </a:spcBef>
              <a:spcAft>
                <a:spcPts val="0"/>
              </a:spcAft>
              <a:buClr>
                <a:schemeClr val="accent1"/>
              </a:buClr>
              <a:buSzPts val="2400"/>
              <a:buChar char="◦"/>
            </a:pPr>
            <a:r>
              <a:rPr lang="en-US" sz="2400" dirty="0" err="1" smtClean="0"/>
              <a:t>Git</a:t>
            </a:r>
            <a:r>
              <a:rPr lang="en-US" sz="2400" dirty="0" smtClean="0"/>
              <a:t> Flows</a:t>
            </a:r>
          </a:p>
          <a:p>
            <a:pPr marL="457200" lvl="0" indent="-381000" algn="l" rtl="0">
              <a:spcBef>
                <a:spcPts val="600"/>
              </a:spcBef>
              <a:spcAft>
                <a:spcPts val="0"/>
              </a:spcAft>
              <a:buClr>
                <a:schemeClr val="accent1"/>
              </a:buClr>
              <a:buSzPts val="2400"/>
              <a:buChar char="◦"/>
            </a:pPr>
            <a:r>
              <a:rPr lang="en-US" sz="2400" dirty="0" smtClean="0"/>
              <a:t>Final Thoughts</a:t>
            </a:r>
          </a:p>
          <a:p>
            <a:pPr marL="457200" lvl="0" indent="-381000" algn="l" rtl="0">
              <a:spcBef>
                <a:spcPts val="600"/>
              </a:spcBef>
              <a:spcAft>
                <a:spcPts val="0"/>
              </a:spcAft>
              <a:buClr>
                <a:schemeClr val="accent1"/>
              </a:buClr>
              <a:buSzPts val="2400"/>
              <a:buChar char="◦"/>
            </a:pPr>
            <a:endParaRPr lang="en-US" sz="2400" dirty="0" smtClean="0"/>
          </a:p>
          <a:p>
            <a:pPr marL="457200" lvl="0" indent="-381000" algn="l" rtl="0">
              <a:spcBef>
                <a:spcPts val="600"/>
              </a:spcBef>
              <a:spcAft>
                <a:spcPts val="0"/>
              </a:spcAft>
              <a:buClr>
                <a:schemeClr val="accent1"/>
              </a:buClr>
              <a:buSzPts val="2400"/>
              <a:buChar char="◦"/>
            </a:pPr>
            <a:endParaRPr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15683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Centralized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Advantages:</a:t>
            </a:r>
            <a:endParaRPr lang="en-US" sz="2400" dirty="0"/>
          </a:p>
          <a:p>
            <a:pPr lvl="0" indent="-381000">
              <a:buClr>
                <a:schemeClr val="accent1"/>
              </a:buClr>
              <a:buSzPts val="2400"/>
            </a:pPr>
            <a:r>
              <a:rPr lang="en-US" sz="2000" dirty="0" smtClean="0"/>
              <a:t>Easily enables a linear history which is simple to understand.</a:t>
            </a:r>
          </a:p>
          <a:p>
            <a:pPr lvl="0" indent="-381000">
              <a:buClr>
                <a:schemeClr val="accent1"/>
              </a:buClr>
              <a:buSzPts val="2400"/>
            </a:pPr>
            <a:r>
              <a:rPr lang="en-US" sz="2000" dirty="0" smtClean="0"/>
              <a:t>Systematically encourages smaller commits, which are less risky.</a:t>
            </a:r>
          </a:p>
          <a:p>
            <a:pPr lvl="0" indent="-381000">
              <a:buClr>
                <a:schemeClr val="accent1"/>
              </a:buClr>
              <a:buSzPts val="2400"/>
            </a:pPr>
            <a:r>
              <a:rPr lang="en-US" sz="2000" dirty="0" smtClean="0"/>
              <a:t>Requires little understanding of </a:t>
            </a:r>
            <a:r>
              <a:rPr lang="en-US" sz="2000" dirty="0" err="1" smtClean="0"/>
              <a:t>Git</a:t>
            </a:r>
            <a:r>
              <a:rPr lang="en-US" sz="2000" dirty="0" smtClean="0"/>
              <a:t>.</a:t>
            </a:r>
          </a:p>
          <a:p>
            <a:pPr lvl="0" indent="-381000">
              <a:buClr>
                <a:schemeClr val="accent1"/>
              </a:buClr>
              <a:buSzPts val="2400"/>
            </a:pPr>
            <a:r>
              <a:rPr lang="en-US" sz="2000" dirty="0" smtClean="0"/>
              <a:t>Lower risk of someone making a </a:t>
            </a:r>
            <a:r>
              <a:rPr lang="en-US" sz="2000" dirty="0" err="1"/>
              <a:t>G</a:t>
            </a:r>
            <a:r>
              <a:rPr lang="en-US" sz="2000" dirty="0" err="1" smtClean="0"/>
              <a:t>it</a:t>
            </a:r>
            <a:r>
              <a:rPr lang="en-US" sz="2000" dirty="0" smtClean="0"/>
              <a:t> error that costs hours to resolve later on.</a:t>
            </a:r>
          </a:p>
          <a:p>
            <a:pPr lvl="0" indent="-381000">
              <a:buClr>
                <a:schemeClr val="accent1"/>
              </a:buClr>
              <a:buSzPts val="2400"/>
            </a:pPr>
            <a:endParaRPr lang="en-US" sz="24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160059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Centralized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Disadvantages:</a:t>
            </a:r>
            <a:endParaRPr lang="en-US" sz="2400" dirty="0"/>
          </a:p>
          <a:p>
            <a:pPr lvl="0" indent="-381000">
              <a:buClr>
                <a:schemeClr val="accent1"/>
              </a:buClr>
              <a:buSzPts val="2400"/>
            </a:pPr>
            <a:r>
              <a:rPr lang="en-US" sz="2000" dirty="0" smtClean="0"/>
              <a:t>Nearly impossible to implement when multiple remote engineers are working on the same task.</a:t>
            </a:r>
            <a:endParaRPr lang="en-US" sz="2000" dirty="0"/>
          </a:p>
          <a:p>
            <a:pPr lvl="0" indent="-381000">
              <a:buClr>
                <a:schemeClr val="accent1"/>
              </a:buClr>
              <a:buSzPts val="2400"/>
            </a:pPr>
            <a:r>
              <a:rPr lang="en-US" sz="2000" dirty="0" smtClean="0"/>
              <a:t>Progress can only be “saved” locally.</a:t>
            </a:r>
          </a:p>
          <a:p>
            <a:pPr lvl="0" indent="-381000">
              <a:buClr>
                <a:schemeClr val="accent1"/>
              </a:buClr>
              <a:buSzPts val="2400"/>
            </a:pPr>
            <a:r>
              <a:rPr lang="en-US" sz="2000" dirty="0" smtClean="0"/>
              <a:t>No distinction between recently-pushed code and production code.</a:t>
            </a:r>
          </a:p>
          <a:p>
            <a:pPr lvl="0" indent="-381000">
              <a:buClr>
                <a:schemeClr val="accent1"/>
              </a:buClr>
              <a:buSzPts val="2400"/>
            </a:pPr>
            <a:r>
              <a:rPr lang="en-US" sz="2000" dirty="0" smtClean="0"/>
              <a:t>More difficult to keep work independent of others’.</a:t>
            </a:r>
          </a:p>
          <a:p>
            <a:pPr lvl="0" indent="-381000">
              <a:buClr>
                <a:schemeClr val="accent1"/>
              </a:buClr>
              <a:buSzPts val="2400"/>
            </a:pPr>
            <a:r>
              <a:rPr lang="en-US" sz="2000" dirty="0" smtClean="0"/>
              <a:t>“Work-in-progress” commits can clutter the history.</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2952675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Centralized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Opinion:</a:t>
            </a:r>
          </a:p>
          <a:p>
            <a:pPr marL="0" lvl="0" indent="0">
              <a:buNone/>
            </a:pPr>
            <a:r>
              <a:rPr lang="en-US" sz="2000" dirty="0" smtClean="0"/>
              <a:t>The centralized workflow is most appropriate for a single or very small number of developers working locally on a project. Even in such a circumstance, losing the distinction between production and development code is extremely reckless. At a minimum, I would recommend taking a page from the </a:t>
            </a:r>
            <a:r>
              <a:rPr lang="en-US" sz="2000" dirty="0" err="1" smtClean="0"/>
              <a:t>Gitflow</a:t>
            </a:r>
            <a:r>
              <a:rPr lang="en-US" sz="2000" dirty="0" smtClean="0"/>
              <a:t> workflow we’ll discuss shortly and employ a distinct Development branch that you merge into Master when you wish to release. This will differentiate between production and development code and make any production issue debugging a lot easier.</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6636382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Feature Branch Workflow</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2E3037"/>
                </a:solidFill>
                <a:latin typeface="Quicksand"/>
                <a:ea typeface="Quicksand"/>
                <a:cs typeface="Quicksand"/>
                <a:sym typeface="Quicksand"/>
              </a:rPr>
              <a:t>4.2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492541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smtClean="0">
                <a:hlinkClick r:id="rId3"/>
              </a:rPr>
              <a:t>Feature Branch Workflow</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5" name="Google Shape;109;p17"/>
          <p:cNvSpPr txBox="1">
            <a:spLocks noGrp="1"/>
          </p:cNvSpPr>
          <p:nvPr>
            <p:ph type="body" idx="1"/>
          </p:nvPr>
        </p:nvSpPr>
        <p:spPr>
          <a:xfrm>
            <a:off x="1165225" y="1157288"/>
            <a:ext cx="7358063" cy="37258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A feature branch workflow is one in which all feature development is done in distinct feature branches instead of in the master branch. Branches are only merged into master when completed and working. Branches can and should be pushed to the remote repository allowing geographically distant developers to review and contribute to them.</a:t>
            </a:r>
          </a:p>
        </p:txBody>
      </p:sp>
      <p:pic>
        <p:nvPicPr>
          <p:cNvPr id="2" name="Picture 1"/>
          <p:cNvPicPr>
            <a:picLocks noChangeAspect="1"/>
          </p:cNvPicPr>
          <p:nvPr/>
        </p:nvPicPr>
        <p:blipFill>
          <a:blip r:embed="rId4"/>
          <a:stretch>
            <a:fillRect/>
          </a:stretch>
        </p:blipFill>
        <p:spPr>
          <a:xfrm>
            <a:off x="2675427" y="3656248"/>
            <a:ext cx="3838095" cy="904762"/>
          </a:xfrm>
          <a:prstGeom prst="rect">
            <a:avLst/>
          </a:prstGeom>
        </p:spPr>
      </p:pic>
    </p:spTree>
    <p:extLst>
      <p:ext uri="{BB962C8B-B14F-4D97-AF65-F5344CB8AC3E}">
        <p14:creationId xmlns:p14="http://schemas.microsoft.com/office/powerpoint/2010/main" val="3564115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Feature Branch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Advantages:</a:t>
            </a:r>
            <a:endParaRPr lang="en-US" sz="2400" dirty="0"/>
          </a:p>
          <a:p>
            <a:pPr lvl="0" indent="-381000">
              <a:buClr>
                <a:schemeClr val="accent1"/>
              </a:buClr>
              <a:buSzPts val="2400"/>
            </a:pPr>
            <a:r>
              <a:rPr lang="en-US" sz="2000" dirty="0" smtClean="0"/>
              <a:t>Easily enables remote cooperation on tasks.</a:t>
            </a:r>
          </a:p>
          <a:p>
            <a:pPr lvl="0" indent="-381000">
              <a:buClr>
                <a:schemeClr val="accent1"/>
              </a:buClr>
              <a:buSzPts val="2400"/>
            </a:pPr>
            <a:r>
              <a:rPr lang="en-US" sz="2000" dirty="0" smtClean="0"/>
              <a:t>Provides confidence that only working code is added to the master branch and production.</a:t>
            </a:r>
          </a:p>
          <a:p>
            <a:pPr lvl="0" indent="-381000">
              <a:buClr>
                <a:schemeClr val="accent1"/>
              </a:buClr>
              <a:buSzPts val="2400"/>
            </a:pPr>
            <a:r>
              <a:rPr lang="en-US" sz="2000" dirty="0" smtClean="0"/>
              <a:t>Easier to associate a given line of work with a specific feature.</a:t>
            </a:r>
          </a:p>
          <a:p>
            <a:pPr lvl="0" indent="-381000">
              <a:buClr>
                <a:schemeClr val="accent1"/>
              </a:buClr>
              <a:buSzPts val="2400"/>
            </a:pPr>
            <a:r>
              <a:rPr lang="en-US" sz="2000" dirty="0" smtClean="0"/>
              <a:t>Allows for progress on a feature without interfering with other contributors.</a:t>
            </a:r>
          </a:p>
          <a:p>
            <a:pPr lvl="0" indent="-381000">
              <a:buClr>
                <a:schemeClr val="accent1"/>
              </a:buClr>
              <a:buSzPts val="2400"/>
            </a:pPr>
            <a:endParaRPr lang="en-US" sz="24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3762393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Feature Branch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Disadvantages:</a:t>
            </a:r>
            <a:endParaRPr lang="en-US" sz="2400" dirty="0"/>
          </a:p>
          <a:p>
            <a:pPr lvl="0" indent="-381000">
              <a:buClr>
                <a:schemeClr val="accent1"/>
              </a:buClr>
              <a:buSzPts val="2400"/>
            </a:pPr>
            <a:r>
              <a:rPr lang="en-US" sz="2000" dirty="0" smtClean="0"/>
              <a:t>Heavier load at the end of the feature when the branch is merged back into master.</a:t>
            </a:r>
          </a:p>
          <a:p>
            <a:pPr lvl="0" indent="-381000">
              <a:buClr>
                <a:schemeClr val="accent1"/>
              </a:buClr>
              <a:buSzPts val="2400"/>
            </a:pPr>
            <a:r>
              <a:rPr lang="en-US" sz="2000" dirty="0" smtClean="0"/>
              <a:t>People can get too comfortable on branches and neglect syncing-up with master.</a:t>
            </a:r>
          </a:p>
          <a:p>
            <a:pPr lvl="0" indent="-381000">
              <a:buClr>
                <a:schemeClr val="accent1"/>
              </a:buClr>
              <a:buSzPts val="2400"/>
            </a:pPr>
            <a:r>
              <a:rPr lang="en-US" sz="2000" dirty="0" err="1" smtClean="0"/>
              <a:t>Git</a:t>
            </a:r>
            <a:r>
              <a:rPr lang="en-US" sz="2000" dirty="0" smtClean="0"/>
              <a:t> history can be a bit confusing without deliberate effort to make it appear linear.</a:t>
            </a:r>
          </a:p>
          <a:p>
            <a:pPr lvl="0" indent="-381000">
              <a:buClr>
                <a:schemeClr val="accent1"/>
              </a:buClr>
              <a:buSzPts val="2400"/>
            </a:pPr>
            <a:r>
              <a:rPr lang="en-US" sz="2000" dirty="0" smtClean="0"/>
              <a:t>Branch list can get cumbersome.</a:t>
            </a:r>
          </a:p>
          <a:p>
            <a:pPr lvl="0" indent="-381000">
              <a:buClr>
                <a:schemeClr val="accent1"/>
              </a:buClr>
              <a:buSzPts val="2400"/>
            </a:pPr>
            <a:endParaRPr lang="en-US" sz="24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662565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Feature Branch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Opinion:</a:t>
            </a:r>
          </a:p>
          <a:p>
            <a:pPr marL="0" lvl="0" indent="0">
              <a:buNone/>
            </a:pPr>
            <a:r>
              <a:rPr lang="en-US" sz="2000" dirty="0" smtClean="0"/>
              <a:t>Any team larger than a few people ought to use branches if for no reason except to provide the option to perform “work-in-progress” commits without polluting the master branch. This gives the team confidence that the production branch only has completed, working code while allowing engineers to “save” their progress in case anything goes wrong. Since the greatest liability of this approach is the complex merges back into master at the end of the feature, it’s wise to periodically </a:t>
            </a:r>
            <a:r>
              <a:rPr lang="en-US" sz="2000" b="1" i="1" dirty="0" smtClean="0"/>
              <a:t>rebase the latest master into the feature branch </a:t>
            </a:r>
            <a:r>
              <a:rPr lang="en-US" sz="2000" dirty="0" smtClean="0"/>
              <a:t>so as to make the final merge that much less troublesome.</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2993290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Gitflow Workflow</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2E3037"/>
                </a:solidFill>
                <a:latin typeface="Quicksand"/>
                <a:ea typeface="Quicksand"/>
                <a:cs typeface="Quicksand"/>
                <a:sym typeface="Quicksand"/>
              </a:rPr>
              <a:t>4.3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606776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Gitflow Workflow</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5" name="Google Shape;109;p17"/>
          <p:cNvSpPr txBox="1">
            <a:spLocks noGrp="1"/>
          </p:cNvSpPr>
          <p:nvPr>
            <p:ph type="body" idx="1"/>
          </p:nvPr>
        </p:nvSpPr>
        <p:spPr>
          <a:xfrm>
            <a:off x="1165225" y="1157288"/>
            <a:ext cx="7358063" cy="37258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On January 5, 2010, Vincent </a:t>
            </a:r>
            <a:r>
              <a:rPr lang="en-US" sz="2400" dirty="0" err="1" smtClean="0"/>
              <a:t>Driessen</a:t>
            </a:r>
            <a:r>
              <a:rPr lang="en-US" sz="2400" dirty="0" smtClean="0"/>
              <a:t> </a:t>
            </a:r>
            <a:r>
              <a:rPr lang="en-US" sz="2400" dirty="0" smtClean="0">
                <a:hlinkClick r:id="rId4"/>
              </a:rPr>
              <a:t>posted an article on nvie.com </a:t>
            </a:r>
            <a:r>
              <a:rPr lang="en-US" sz="2400" dirty="0" smtClean="0"/>
              <a:t>titled “A successful </a:t>
            </a:r>
            <a:r>
              <a:rPr lang="en-US" sz="2400" dirty="0" err="1" smtClean="0"/>
              <a:t>Git</a:t>
            </a:r>
            <a:r>
              <a:rPr lang="en-US" sz="2400" dirty="0" smtClean="0"/>
              <a:t> branching model.” It emphasizes utilizing </a:t>
            </a:r>
            <a:r>
              <a:rPr lang="en-US" sz="2400" dirty="0" err="1"/>
              <a:t>G</a:t>
            </a:r>
            <a:r>
              <a:rPr lang="en-US" sz="2400" dirty="0" err="1" smtClean="0"/>
              <a:t>it</a:t>
            </a:r>
            <a:r>
              <a:rPr lang="en-US" sz="2400" dirty="0" smtClean="0"/>
              <a:t> branches not only to document individual feature merges but as a means of keeping track of versioned releases. The </a:t>
            </a:r>
            <a:r>
              <a:rPr lang="en-US" sz="2400" dirty="0" err="1" smtClean="0"/>
              <a:t>Gitflow</a:t>
            </a:r>
            <a:r>
              <a:rPr lang="en-US" sz="2400" dirty="0" smtClean="0"/>
              <a:t> workflow has been formalized and simplified in the </a:t>
            </a:r>
            <a:r>
              <a:rPr lang="en-US" sz="2400" dirty="0" err="1" smtClean="0">
                <a:hlinkClick r:id="rId5"/>
              </a:rPr>
              <a:t>Gitflow</a:t>
            </a:r>
            <a:r>
              <a:rPr lang="en-US" sz="2400" dirty="0" smtClean="0">
                <a:hlinkClick r:id="rId5"/>
              </a:rPr>
              <a:t> library</a:t>
            </a:r>
            <a:r>
              <a:rPr lang="en-US" sz="2400" dirty="0" smtClean="0"/>
              <a:t> and is among the most popular models used in industry today.</a:t>
            </a:r>
          </a:p>
        </p:txBody>
      </p:sp>
    </p:spTree>
    <p:extLst>
      <p:ext uri="{BB962C8B-B14F-4D97-AF65-F5344CB8AC3E}">
        <p14:creationId xmlns:p14="http://schemas.microsoft.com/office/powerpoint/2010/main" val="1013134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Why </a:t>
            </a:r>
            <a:r>
              <a:rPr lang="en" dirty="0" smtClean="0"/>
              <a:t>Git?</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Gitflow Workflow</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5" name="Google Shape;109;p17"/>
          <p:cNvSpPr txBox="1">
            <a:spLocks noGrp="1"/>
          </p:cNvSpPr>
          <p:nvPr>
            <p:ph type="body" idx="1"/>
          </p:nvPr>
        </p:nvSpPr>
        <p:spPr>
          <a:xfrm>
            <a:off x="1165225" y="1157288"/>
            <a:ext cx="7358063" cy="37258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Instead of a single master branch, </a:t>
            </a:r>
            <a:r>
              <a:rPr lang="en-US" sz="1800" dirty="0" err="1" smtClean="0"/>
              <a:t>Gitflow</a:t>
            </a:r>
            <a:r>
              <a:rPr lang="en-US" sz="1800" dirty="0" smtClean="0"/>
              <a:t> has two branches that record the history of the project – Master and Develop. The Develop branch serves as an integration branch for all features. Master stays in sync with production.</a:t>
            </a:r>
            <a:endParaRPr lang="en-US" sz="1800" dirty="0"/>
          </a:p>
          <a:p>
            <a:pPr marL="0" lvl="0" indent="0" algn="l" rtl="0">
              <a:spcBef>
                <a:spcPts val="600"/>
              </a:spcBef>
              <a:spcAft>
                <a:spcPts val="0"/>
              </a:spcAft>
              <a:buNone/>
            </a:pPr>
            <a:r>
              <a:rPr lang="en-US" sz="1800" dirty="0" smtClean="0"/>
              <a:t>Each new feature should have its own branch which should be pushed to the central repository for collaboration and review. When a feature is complete, it’s merged into the develop branch. Feature branches never interact with the Master branch.</a:t>
            </a:r>
          </a:p>
          <a:p>
            <a:pPr marL="0" lvl="0" indent="0" algn="l" rtl="0">
              <a:spcBef>
                <a:spcPts val="600"/>
              </a:spcBef>
              <a:spcAft>
                <a:spcPts val="0"/>
              </a:spcAft>
              <a:buNone/>
            </a:pPr>
            <a:r>
              <a:rPr lang="en-US" sz="1800" dirty="0" smtClean="0"/>
              <a:t>Once Develop has accumulated enough features for a release, a release branch is forked from the develop branch and tagged with a version number. The release branch is modified as needed and then merged into Master and back into the Develop branch.</a:t>
            </a:r>
          </a:p>
        </p:txBody>
      </p:sp>
    </p:spTree>
    <p:extLst>
      <p:ext uri="{BB962C8B-B14F-4D97-AF65-F5344CB8AC3E}">
        <p14:creationId xmlns:p14="http://schemas.microsoft.com/office/powerpoint/2010/main" val="20967371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Gitflow Workflow</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dirty="0"/>
          </a:p>
        </p:txBody>
      </p:sp>
      <p:pic>
        <p:nvPicPr>
          <p:cNvPr id="3" name="Picture 2"/>
          <p:cNvPicPr>
            <a:picLocks noChangeAspect="1"/>
          </p:cNvPicPr>
          <p:nvPr/>
        </p:nvPicPr>
        <p:blipFill>
          <a:blip r:embed="rId4"/>
          <a:stretch>
            <a:fillRect/>
          </a:stretch>
        </p:blipFill>
        <p:spPr>
          <a:xfrm>
            <a:off x="2015910" y="1030777"/>
            <a:ext cx="5390476" cy="3400000"/>
          </a:xfrm>
          <a:prstGeom prst="rect">
            <a:avLst/>
          </a:prstGeom>
        </p:spPr>
      </p:pic>
    </p:spTree>
    <p:extLst>
      <p:ext uri="{BB962C8B-B14F-4D97-AF65-F5344CB8AC3E}">
        <p14:creationId xmlns:p14="http://schemas.microsoft.com/office/powerpoint/2010/main" val="286263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Gitflow Workflow</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dirty="0"/>
          </a:p>
        </p:txBody>
      </p:sp>
      <p:sp>
        <p:nvSpPr>
          <p:cNvPr id="5" name="Google Shape;109;p17"/>
          <p:cNvSpPr txBox="1">
            <a:spLocks noGrp="1"/>
          </p:cNvSpPr>
          <p:nvPr>
            <p:ph type="body" idx="1"/>
          </p:nvPr>
        </p:nvSpPr>
        <p:spPr>
          <a:xfrm>
            <a:off x="1165225" y="1157288"/>
            <a:ext cx="7358063" cy="37258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err="1" smtClean="0"/>
              <a:t>Gitflow</a:t>
            </a:r>
            <a:r>
              <a:rPr lang="en-US" sz="2000" dirty="0" smtClean="0"/>
              <a:t> also allows for “hotfix” branches. In the event a fix needs to be added directly to master without going through the standard release process, a “hotfix” branch can be forked off of Master, the remedying code implemented, and then merged back into Master and Develop. This keeps the code consistent and the release process unviolated while providing a shortcut in the event of emergencies</a:t>
            </a:r>
            <a:r>
              <a:rPr lang="en-US" sz="1800" dirty="0" smtClean="0"/>
              <a:t>.</a:t>
            </a:r>
          </a:p>
        </p:txBody>
      </p:sp>
    </p:spTree>
    <p:extLst>
      <p:ext uri="{BB962C8B-B14F-4D97-AF65-F5344CB8AC3E}">
        <p14:creationId xmlns:p14="http://schemas.microsoft.com/office/powerpoint/2010/main" val="1447435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Gitflow Workflow</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pic>
        <p:nvPicPr>
          <p:cNvPr id="2" name="Picture 1"/>
          <p:cNvPicPr>
            <a:picLocks noChangeAspect="1"/>
          </p:cNvPicPr>
          <p:nvPr/>
        </p:nvPicPr>
        <p:blipFill>
          <a:blip r:embed="rId4"/>
          <a:stretch>
            <a:fillRect/>
          </a:stretch>
        </p:blipFill>
        <p:spPr>
          <a:xfrm>
            <a:off x="2056496" y="894649"/>
            <a:ext cx="5428571" cy="3771429"/>
          </a:xfrm>
          <a:prstGeom prst="rect">
            <a:avLst/>
          </a:prstGeom>
        </p:spPr>
      </p:pic>
    </p:spTree>
    <p:extLst>
      <p:ext uri="{BB962C8B-B14F-4D97-AF65-F5344CB8AC3E}">
        <p14:creationId xmlns:p14="http://schemas.microsoft.com/office/powerpoint/2010/main" val="41679298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Gitflow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Advantages:</a:t>
            </a:r>
            <a:endParaRPr lang="en-US" sz="2400" dirty="0"/>
          </a:p>
          <a:p>
            <a:pPr lvl="0" indent="-381000">
              <a:buClr>
                <a:schemeClr val="accent1"/>
              </a:buClr>
              <a:buSzPts val="2400"/>
            </a:pPr>
            <a:r>
              <a:rPr lang="en-US" sz="2000" dirty="0" smtClean="0"/>
              <a:t>Enforces discipline with multiple layers of code integrity before reaching production.</a:t>
            </a:r>
          </a:p>
          <a:p>
            <a:pPr lvl="0" indent="-381000">
              <a:buClr>
                <a:schemeClr val="accent1"/>
              </a:buClr>
              <a:buSzPts val="2400"/>
            </a:pPr>
            <a:r>
              <a:rPr lang="en-US" sz="2000" dirty="0" smtClean="0"/>
              <a:t>Unparalleled release and commit documentation.</a:t>
            </a:r>
          </a:p>
          <a:p>
            <a:pPr lvl="0" indent="-381000">
              <a:buClr>
                <a:schemeClr val="accent1"/>
              </a:buClr>
              <a:buSzPts val="2400"/>
            </a:pPr>
            <a:r>
              <a:rPr lang="en-US" sz="2000" dirty="0" smtClean="0"/>
              <a:t>Accommodates remote work with near infinite scalability.</a:t>
            </a:r>
          </a:p>
          <a:p>
            <a:pPr lvl="0" indent="-381000">
              <a:buClr>
                <a:schemeClr val="accent1"/>
              </a:buClr>
              <a:buSzPts val="2400"/>
            </a:pPr>
            <a:r>
              <a:rPr lang="en-US" sz="2000" dirty="0" smtClean="0"/>
              <a:t>10+ years of industry standard, community, and documentation.</a:t>
            </a:r>
          </a:p>
          <a:p>
            <a:pPr lvl="0" indent="-381000">
              <a:buClr>
                <a:schemeClr val="accent1"/>
              </a:buClr>
              <a:buSzPts val="2400"/>
            </a:pPr>
            <a:endParaRPr lang="en-US" sz="2400" dirty="0" smtClean="0"/>
          </a:p>
          <a:p>
            <a:pPr lvl="0" indent="-381000">
              <a:buClr>
                <a:schemeClr val="accent1"/>
              </a:buClr>
              <a:buSzPts val="2400"/>
            </a:pPr>
            <a:endParaRPr lang="en-US" sz="24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22222120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Gitflow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Disadvantages:</a:t>
            </a:r>
            <a:endParaRPr lang="en-US" sz="2400" dirty="0"/>
          </a:p>
          <a:p>
            <a:pPr lvl="0" indent="-381000">
              <a:buClr>
                <a:schemeClr val="accent1"/>
              </a:buClr>
              <a:buSzPts val="2400"/>
            </a:pPr>
            <a:r>
              <a:rPr lang="en-US" sz="2000" dirty="0" smtClean="0"/>
              <a:t>The release process takes more time and care to perform.</a:t>
            </a:r>
          </a:p>
          <a:p>
            <a:pPr lvl="0" indent="-381000">
              <a:buClr>
                <a:schemeClr val="accent1"/>
              </a:buClr>
              <a:buSzPts val="2400"/>
            </a:pPr>
            <a:r>
              <a:rPr lang="en-US" sz="2000" dirty="0" smtClean="0"/>
              <a:t>Merges are as troublesome as they are for any other workflow involving branches.</a:t>
            </a:r>
          </a:p>
          <a:p>
            <a:pPr lvl="0" indent="-381000">
              <a:buClr>
                <a:schemeClr val="accent1"/>
              </a:buClr>
              <a:buSzPts val="2400"/>
            </a:pPr>
            <a:r>
              <a:rPr lang="en-US" sz="2000" dirty="0" smtClean="0"/>
              <a:t>Must be careful the team not get reckless with “hotfixes” lest the process become even less disciplined than a centralized workflow.</a:t>
            </a:r>
            <a:endParaRPr lang="en-US" sz="20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17854472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Gitflow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Opinion:</a:t>
            </a:r>
          </a:p>
          <a:p>
            <a:pPr marL="0" lvl="0" indent="0">
              <a:buNone/>
            </a:pPr>
            <a:r>
              <a:rPr lang="en-US" sz="2000" dirty="0" smtClean="0"/>
              <a:t>It is obvious to me why this has become the industry standard for best </a:t>
            </a:r>
            <a:r>
              <a:rPr lang="en-US" sz="2000" dirty="0" err="1" smtClean="0"/>
              <a:t>Git</a:t>
            </a:r>
            <a:r>
              <a:rPr lang="en-US" sz="2000" dirty="0" smtClean="0"/>
              <a:t> practices. It achieves a tremendous amount of implicit discipline and documentation for a relatively small price, most especially via the distinction between Master, Develop, Release, and Feature branches. Obviously all flows should be tweaked and altered depending on your team’s unique use case, but generally speaking, for all projects that are not either very small or very large, this is an excellent model from which to start.</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712786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Forking Workflow</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2E3037"/>
                </a:solidFill>
                <a:latin typeface="Quicksand"/>
                <a:ea typeface="Quicksand"/>
                <a:cs typeface="Quicksand"/>
                <a:sym typeface="Quicksand"/>
              </a:rPr>
              <a:t>4.4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2377247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smtClean="0">
                <a:hlinkClick r:id="rId3"/>
              </a:rPr>
              <a:t>Forking Workflow</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5" name="Google Shape;109;p17"/>
          <p:cNvSpPr txBox="1">
            <a:spLocks noGrp="1"/>
          </p:cNvSpPr>
          <p:nvPr>
            <p:ph type="body" idx="1"/>
          </p:nvPr>
        </p:nvSpPr>
        <p:spPr>
          <a:xfrm>
            <a:off x="1165225" y="1157288"/>
            <a:ext cx="7358063" cy="37258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The forking workflow is a fundamental departure from the workflows we’ve discussed so far. Instead of having a single repository on which all contributors work, every contributor forks their own repository into which they push their commits. Changes are merged via pull requests into the official repository. Only the project maintainers can push to the official repository or approve pull requests. This process allows very large groups, even including untrusted third parties, to collaborate organically on a single project without introducing harmful code to production. It is the standard model for open-source collaboration.</a:t>
            </a:r>
          </a:p>
        </p:txBody>
      </p:sp>
    </p:spTree>
    <p:extLst>
      <p:ext uri="{BB962C8B-B14F-4D97-AF65-F5344CB8AC3E}">
        <p14:creationId xmlns:p14="http://schemas.microsoft.com/office/powerpoint/2010/main" val="2477157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Forking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Advantages:</a:t>
            </a:r>
            <a:endParaRPr lang="en-US" sz="2400" dirty="0"/>
          </a:p>
          <a:p>
            <a:pPr lvl="0" indent="-381000">
              <a:buClr>
                <a:schemeClr val="accent1"/>
              </a:buClr>
              <a:buSzPts val="2400"/>
            </a:pPr>
            <a:r>
              <a:rPr lang="en-US" sz="2000" dirty="0" smtClean="0"/>
              <a:t>Infinite scalability.</a:t>
            </a:r>
          </a:p>
          <a:p>
            <a:pPr lvl="0" indent="-381000">
              <a:buClr>
                <a:schemeClr val="accent1"/>
              </a:buClr>
              <a:buSzPts val="2400"/>
            </a:pPr>
            <a:r>
              <a:rPr lang="en-US" sz="2000" dirty="0" smtClean="0"/>
              <a:t>Easy to prevent poor quality code from entering production.</a:t>
            </a:r>
          </a:p>
          <a:p>
            <a:pPr lvl="0" indent="-381000">
              <a:buClr>
                <a:schemeClr val="accent1"/>
              </a:buClr>
              <a:buSzPts val="2400"/>
            </a:pPr>
            <a:r>
              <a:rPr lang="en-US" sz="2000" dirty="0" smtClean="0"/>
              <a:t>Easy for contributors to experiment as they please, since their forked repository is “theirs.”</a:t>
            </a:r>
          </a:p>
          <a:p>
            <a:pPr lvl="0" indent="-381000">
              <a:buClr>
                <a:schemeClr val="accent1"/>
              </a:buClr>
              <a:buSzPts val="2400"/>
            </a:pPr>
            <a:endParaRPr lang="en-US" sz="24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3674545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Why </a:t>
            </a:r>
            <a:r>
              <a:rPr lang="en" dirty="0" smtClean="0">
                <a:solidFill>
                  <a:srgbClr val="39C0BA"/>
                </a:solidFill>
              </a:rPr>
              <a:t>Git?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Why would we want to use </a:t>
            </a:r>
            <a:r>
              <a:rPr lang="en-US" sz="2400" dirty="0" err="1" smtClean="0"/>
              <a:t>Git</a:t>
            </a:r>
            <a:r>
              <a:rPr lang="en-US" sz="2400" dirty="0" smtClean="0"/>
              <a:t>?</a:t>
            </a:r>
          </a:p>
          <a:p>
            <a:pPr marL="457200" lvl="0" indent="-381000" algn="l" rtl="0">
              <a:spcBef>
                <a:spcPts val="600"/>
              </a:spcBef>
              <a:spcAft>
                <a:spcPts val="0"/>
              </a:spcAft>
              <a:buClr>
                <a:schemeClr val="accent1"/>
              </a:buClr>
              <a:buSzPts val="2400"/>
              <a:buChar char="◦"/>
            </a:pPr>
            <a:r>
              <a:rPr lang="en" sz="2400" dirty="0" smtClean="0"/>
              <a:t>Keep track of changes and who made them.</a:t>
            </a:r>
            <a:endParaRPr sz="2400" dirty="0" smtClean="0"/>
          </a:p>
          <a:p>
            <a:pPr marL="457200" lvl="0" indent="-381000" algn="l" rtl="0">
              <a:spcBef>
                <a:spcPts val="0"/>
              </a:spcBef>
              <a:spcAft>
                <a:spcPts val="0"/>
              </a:spcAft>
              <a:buClr>
                <a:schemeClr val="accent1"/>
              </a:buClr>
              <a:buSzPts val="2400"/>
              <a:buChar char="◦"/>
            </a:pPr>
            <a:r>
              <a:rPr lang="en-US" sz="2400" dirty="0" smtClean="0"/>
              <a:t>Remote storage to back up our work.</a:t>
            </a:r>
            <a:endParaRPr sz="2400" dirty="0" smtClean="0"/>
          </a:p>
          <a:p>
            <a:pPr marL="457200" lvl="0" indent="-381000" algn="l" rtl="0">
              <a:spcBef>
                <a:spcPts val="0"/>
              </a:spcBef>
              <a:spcAft>
                <a:spcPts val="0"/>
              </a:spcAft>
              <a:buClr>
                <a:schemeClr val="accent1"/>
              </a:buClr>
              <a:buSzPts val="2400"/>
              <a:buChar char="◦"/>
            </a:pPr>
            <a:r>
              <a:rPr lang="en" sz="2400" dirty="0" smtClean="0"/>
              <a:t>Option to revert back to previous versions.</a:t>
            </a:r>
          </a:p>
          <a:p>
            <a:pPr marL="457200" lvl="0" indent="-381000" algn="l" rtl="0">
              <a:spcBef>
                <a:spcPts val="0"/>
              </a:spcBef>
              <a:spcAft>
                <a:spcPts val="0"/>
              </a:spcAft>
              <a:buClr>
                <a:schemeClr val="accent1"/>
              </a:buClr>
              <a:buSzPts val="2400"/>
              <a:buChar char="◦"/>
            </a:pPr>
            <a:r>
              <a:rPr lang="en" sz="2400" dirty="0" smtClean="0"/>
              <a:t>Collaborate across distant geographic locations.</a:t>
            </a:r>
          </a:p>
          <a:p>
            <a:pPr marL="457200" lvl="0" indent="-381000" algn="l" rtl="0">
              <a:spcBef>
                <a:spcPts val="0"/>
              </a:spcBef>
              <a:spcAft>
                <a:spcPts val="0"/>
              </a:spcAft>
              <a:buClr>
                <a:schemeClr val="accent1"/>
              </a:buClr>
              <a:buSzPts val="2400"/>
              <a:buChar char="◦"/>
            </a:pPr>
            <a:r>
              <a:rPr lang="en" sz="2400" dirty="0" smtClean="0"/>
              <a:t>Github/Gitlab offers additional features like a project wiki, issue tracking, etc.</a:t>
            </a:r>
            <a:endParaRPr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a:hlinkClick r:id="rId3"/>
              </a:rPr>
              <a:t>Forking 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Disadvantages:</a:t>
            </a:r>
            <a:endParaRPr lang="en-US" sz="2400" dirty="0"/>
          </a:p>
          <a:p>
            <a:pPr lvl="0" indent="-381000">
              <a:buClr>
                <a:schemeClr val="accent1"/>
              </a:buClr>
              <a:buSzPts val="2400"/>
            </a:pPr>
            <a:r>
              <a:rPr lang="en-US" sz="2000" dirty="0" smtClean="0"/>
              <a:t>Necessitates regular review and maintenance by maintainers of the primary repository.</a:t>
            </a:r>
          </a:p>
          <a:p>
            <a:pPr lvl="0" indent="-381000">
              <a:buClr>
                <a:schemeClr val="accent1"/>
              </a:buClr>
              <a:buSzPts val="2400"/>
            </a:pPr>
            <a:r>
              <a:rPr lang="en-US" sz="2000" dirty="0" smtClean="0"/>
              <a:t>Extremely non-linear contribution history can be difficult to follow.</a:t>
            </a:r>
          </a:p>
          <a:p>
            <a:pPr lvl="0" indent="-381000">
              <a:buClr>
                <a:schemeClr val="accent1"/>
              </a:buClr>
              <a:buSzPts val="2400"/>
            </a:pPr>
            <a:endParaRPr lang="en-US" sz="2400" dirty="0" smtClean="0"/>
          </a:p>
          <a:p>
            <a:pPr lvl="0" indent="-381000">
              <a:buClr>
                <a:schemeClr val="accent1"/>
              </a:buClr>
              <a:buSzPts val="2400"/>
            </a:pPr>
            <a:endParaRPr lang="en-US" sz="2400" dirty="0"/>
          </a:p>
          <a:p>
            <a:pPr marL="0" lvl="0" indent="0" algn="l" rtl="0">
              <a:spcBef>
                <a:spcPts val="600"/>
              </a:spcBef>
              <a:spcAft>
                <a:spcPts val="0"/>
              </a:spcAft>
              <a:buNone/>
            </a:pPr>
            <a:endParaRPr lang="en-US" sz="2400" dirty="0" smtClean="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6541881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Git Flows – </a:t>
            </a:r>
            <a:r>
              <a:rPr lang="en" dirty="0" smtClean="0">
                <a:hlinkClick r:id="rId3"/>
              </a:rPr>
              <a:t>Forking </a:t>
            </a:r>
            <a:r>
              <a:rPr lang="en" dirty="0">
                <a:hlinkClick r:id="rId3"/>
              </a:rPr>
              <a:t>Workflow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t>Opinion:</a:t>
            </a:r>
          </a:p>
          <a:p>
            <a:pPr marL="0" lvl="0" indent="0">
              <a:buNone/>
            </a:pPr>
            <a:r>
              <a:rPr lang="en-US" sz="2000" dirty="0" smtClean="0"/>
              <a:t>Being simultaneously the most restrictive at the main repository level and most permissive at the fork level, it’s understandable why this is the standard approach for open source development. It nevertheless involves a great deal of overhead. Maintainers need to review every pull request and contributors need to keep their forks up-to-date. It’s a model that makes perfect sense for a massive project involving hundreds or thousands of engineers, but it’s probably too heavy-handed for a small team.</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2463805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Final Thoughts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5</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20021953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Final Thoughts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The complexity of your </a:t>
            </a:r>
            <a:r>
              <a:rPr lang="en-US" sz="2400" dirty="0" err="1" smtClean="0"/>
              <a:t>Git</a:t>
            </a:r>
            <a:r>
              <a:rPr lang="en-US" sz="2400" dirty="0" smtClean="0"/>
              <a:t> process should be proportional to the complexity of your project’s needs. If your project is small, you don’t need the overhead of branches and pull requests. If your project is large, circumventing these features would be reckless and lead to a lot of errors being introduced into production. Your job as an engineer is to determine your needs for your use case.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12295998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Final Thoughts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Suggestions:</a:t>
            </a:r>
            <a:endParaRPr lang="en-US" sz="2400" dirty="0"/>
          </a:p>
          <a:p>
            <a:pPr lvl="0" indent="-381000">
              <a:buClr>
                <a:schemeClr val="accent1"/>
              </a:buClr>
              <a:buSzPts val="2400"/>
            </a:pPr>
            <a:r>
              <a:rPr lang="en-US" sz="1800" dirty="0" smtClean="0"/>
              <a:t>No matter the size of your project, set up Master and Develop branches to differentiate integration and production code.</a:t>
            </a:r>
          </a:p>
          <a:p>
            <a:pPr lvl="0" indent="-381000">
              <a:buClr>
                <a:schemeClr val="accent1"/>
              </a:buClr>
              <a:buSzPts val="2400"/>
            </a:pPr>
            <a:r>
              <a:rPr lang="en-US" sz="1800" dirty="0" smtClean="0"/>
              <a:t>If you’re working alone, a centralized workflow is probably fine.</a:t>
            </a:r>
          </a:p>
          <a:p>
            <a:pPr lvl="0" indent="-381000">
              <a:buClr>
                <a:schemeClr val="accent1"/>
              </a:buClr>
              <a:buSzPts val="2400"/>
            </a:pPr>
            <a:r>
              <a:rPr lang="en-US" sz="1800" dirty="0" smtClean="0"/>
              <a:t>If few but multiple engineers are collaborating, especially remotely, start with a feature branch workflow.</a:t>
            </a:r>
          </a:p>
          <a:p>
            <a:pPr lvl="0" indent="-381000">
              <a:buClr>
                <a:schemeClr val="accent1"/>
              </a:buClr>
              <a:buSzPts val="2400"/>
            </a:pPr>
            <a:r>
              <a:rPr lang="en-US" sz="1800" dirty="0" smtClean="0"/>
              <a:t>If you’re doing an open-source project or have hundreds of engineers on one project, consider a forking workflow.</a:t>
            </a:r>
          </a:p>
          <a:p>
            <a:pPr lvl="0" indent="-381000">
              <a:buClr>
                <a:schemeClr val="accent1"/>
              </a:buClr>
              <a:buSzPts val="2400"/>
            </a:pPr>
            <a:r>
              <a:rPr lang="en-US" sz="1800" dirty="0" smtClean="0"/>
              <a:t>For all other mid- to large-sized projects, you should probably start at </a:t>
            </a:r>
            <a:r>
              <a:rPr lang="en-US" sz="1800" dirty="0" err="1" smtClean="0"/>
              <a:t>Gitflow</a:t>
            </a:r>
            <a:r>
              <a:rPr lang="en-US" sz="1800" dirty="0" smtClean="0"/>
              <a:t> workflow and modify as needed.</a:t>
            </a:r>
          </a:p>
          <a:p>
            <a:pPr lvl="0" indent="-381000">
              <a:buClr>
                <a:schemeClr val="accent1"/>
              </a:buClr>
              <a:buSzPts val="2400"/>
            </a:pPr>
            <a:endParaRPr lang="en-US" sz="2400" dirty="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22695942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Final Thoughts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Suggestions:</a:t>
            </a:r>
            <a:endParaRPr lang="en-US" sz="2400" dirty="0"/>
          </a:p>
          <a:p>
            <a:pPr lvl="0" indent="-381000">
              <a:buClr>
                <a:schemeClr val="accent1"/>
              </a:buClr>
              <a:buSzPts val="2400"/>
            </a:pPr>
            <a:r>
              <a:rPr lang="en-US" sz="1800" dirty="0" smtClean="0"/>
              <a:t>Always pull the latest Develop when starting a new branch.</a:t>
            </a:r>
          </a:p>
          <a:p>
            <a:pPr lvl="0" indent="-381000">
              <a:buClr>
                <a:schemeClr val="accent1"/>
              </a:buClr>
              <a:buSzPts val="2400"/>
            </a:pPr>
            <a:r>
              <a:rPr lang="en-US" sz="1800" dirty="0" smtClean="0"/>
              <a:t>If you’re checked out to a branch for multiple days, consider rebasing with Develop to avoid a nightmare merge in the end.</a:t>
            </a:r>
          </a:p>
          <a:p>
            <a:pPr lvl="0" indent="-381000">
              <a:buClr>
                <a:schemeClr val="accent1"/>
              </a:buClr>
              <a:buSzPts val="2400"/>
            </a:pPr>
            <a:r>
              <a:rPr lang="en-US" sz="1800" dirty="0" smtClean="0"/>
              <a:t>Identify “milestones” in feature development and commit at each one. Small commits are easier to merge.</a:t>
            </a:r>
          </a:p>
          <a:p>
            <a:pPr lvl="0" indent="-381000">
              <a:buClr>
                <a:schemeClr val="accent1"/>
              </a:buClr>
              <a:buSzPts val="2400"/>
            </a:pPr>
            <a:r>
              <a:rPr lang="en-US" sz="1800" dirty="0" smtClean="0"/>
              <a:t>Never push directly to master. Only merge into it.</a:t>
            </a:r>
          </a:p>
          <a:p>
            <a:pPr lvl="0" indent="-381000">
              <a:buClr>
                <a:schemeClr val="accent1"/>
              </a:buClr>
              <a:buSzPts val="2400"/>
            </a:pPr>
            <a:r>
              <a:rPr lang="en-US" sz="1800" dirty="0" smtClean="0"/>
              <a:t>Keep the histories of your public branches elegant and linear. Use merge with --squash.</a:t>
            </a:r>
            <a:endParaRPr lang="en-US" sz="2400" dirty="0"/>
          </a:p>
          <a:p>
            <a:pPr marL="0" lvl="0" indent="0" algn="l" rtl="0">
              <a:spcBef>
                <a:spcPts val="600"/>
              </a:spcBef>
              <a:spcAft>
                <a:spcPts val="0"/>
              </a:spcAft>
              <a:buNone/>
            </a:pP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4026264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600"/>
              </a:spcBef>
              <a:spcAft>
                <a:spcPts val="0"/>
              </a:spcAft>
              <a:buClr>
                <a:srgbClr val="F3F3F3"/>
              </a:buClr>
              <a:buSzPts val="2400"/>
              <a:buChar char="◦"/>
            </a:pPr>
            <a:r>
              <a:rPr lang="en" sz="2000" dirty="0" smtClean="0">
                <a:solidFill>
                  <a:srgbClr val="F3F3F3"/>
                </a:solidFill>
                <a:hlinkClick r:id="rId3"/>
              </a:rPr>
              <a:t>Git-scm Documentation</a:t>
            </a:r>
            <a:endParaRPr lang="en" sz="2000" dirty="0" smtClean="0">
              <a:solidFill>
                <a:srgbClr val="F3F3F3"/>
              </a:solidFill>
            </a:endParaRPr>
          </a:p>
          <a:p>
            <a:pPr marL="457200" lvl="0" indent="-381000" algn="l" rtl="0">
              <a:lnSpc>
                <a:spcPct val="115000"/>
              </a:lnSpc>
              <a:spcBef>
                <a:spcPts val="600"/>
              </a:spcBef>
              <a:spcAft>
                <a:spcPts val="0"/>
              </a:spcAft>
              <a:buClr>
                <a:srgbClr val="F3F3F3"/>
              </a:buClr>
              <a:buSzPts val="2400"/>
              <a:buChar char="◦"/>
            </a:pPr>
            <a:r>
              <a:rPr lang="en" sz="2000" dirty="0" smtClean="0">
                <a:hlinkClick r:id="rId4"/>
              </a:rPr>
              <a:t>Visualizing Git Tool</a:t>
            </a:r>
            <a:endParaRPr lang="en" sz="2000" dirty="0" smtClean="0"/>
          </a:p>
          <a:p>
            <a:pPr marL="457200" lvl="0" indent="-381000" algn="l" rtl="0">
              <a:lnSpc>
                <a:spcPct val="115000"/>
              </a:lnSpc>
              <a:spcBef>
                <a:spcPts val="600"/>
              </a:spcBef>
              <a:spcAft>
                <a:spcPts val="0"/>
              </a:spcAft>
              <a:buClr>
                <a:srgbClr val="F3F3F3"/>
              </a:buClr>
              <a:buSzPts val="2400"/>
              <a:buChar char="◦"/>
            </a:pPr>
            <a:r>
              <a:rPr lang="en" sz="2000" dirty="0" smtClean="0">
                <a:hlinkClick r:id="rId5"/>
              </a:rPr>
              <a:t>“A Successful Git Branching Model”</a:t>
            </a:r>
            <a:endParaRPr lang="en" sz="2000" dirty="0" smtClean="0"/>
          </a:p>
          <a:p>
            <a:pPr marL="457200" lvl="0" indent="-381000" algn="l" rtl="0">
              <a:lnSpc>
                <a:spcPct val="115000"/>
              </a:lnSpc>
              <a:spcBef>
                <a:spcPts val="600"/>
              </a:spcBef>
              <a:spcAft>
                <a:spcPts val="0"/>
              </a:spcAft>
              <a:buClr>
                <a:srgbClr val="F3F3F3"/>
              </a:buClr>
              <a:buSzPts val="2400"/>
              <a:buChar char="◦"/>
            </a:pPr>
            <a:r>
              <a:rPr lang="en" sz="2000" dirty="0" smtClean="0">
                <a:solidFill>
                  <a:srgbClr val="F3F3F3"/>
                </a:solidFill>
                <a:hlinkClick r:id="rId6"/>
              </a:rPr>
              <a:t>Seth Robertson Best Practices</a:t>
            </a:r>
            <a:endParaRPr lang="en" sz="2000" dirty="0" smtClean="0">
              <a:solidFill>
                <a:srgbClr val="F3F3F3"/>
              </a:solidFill>
            </a:endParaRPr>
          </a:p>
          <a:p>
            <a:pPr marL="457200" lvl="0" indent="-381000" algn="l" rtl="0">
              <a:lnSpc>
                <a:spcPct val="115000"/>
              </a:lnSpc>
              <a:spcBef>
                <a:spcPts val="600"/>
              </a:spcBef>
              <a:spcAft>
                <a:spcPts val="0"/>
              </a:spcAft>
              <a:buClr>
                <a:srgbClr val="F3F3F3"/>
              </a:buClr>
              <a:buSzPts val="2400"/>
              <a:buChar char="◦"/>
            </a:pPr>
            <a:r>
              <a:rPr lang="en" sz="2000" dirty="0" smtClean="0">
                <a:hlinkClick r:id="rId7"/>
              </a:rPr>
              <a:t>Git Tower best practices</a:t>
            </a:r>
            <a:endParaRPr lang="en" sz="2000" dirty="0" smtClean="0"/>
          </a:p>
          <a:p>
            <a:pPr marL="457200" lvl="0" indent="-381000" algn="l" rtl="0">
              <a:lnSpc>
                <a:spcPct val="115000"/>
              </a:lnSpc>
              <a:spcBef>
                <a:spcPts val="600"/>
              </a:spcBef>
              <a:spcAft>
                <a:spcPts val="0"/>
              </a:spcAft>
              <a:buClr>
                <a:srgbClr val="F3F3F3"/>
              </a:buClr>
              <a:buSzPts val="2400"/>
              <a:buChar char="◦"/>
            </a:pPr>
            <a:r>
              <a:rPr lang="en" sz="2000" dirty="0" smtClean="0">
                <a:solidFill>
                  <a:srgbClr val="F3F3F3"/>
                </a:solidFill>
                <a:hlinkClick r:id="rId8"/>
              </a:rPr>
              <a:t>OhSh*tGit.com</a:t>
            </a:r>
            <a:endParaRPr lang="en" sz="2000" dirty="0" smtClean="0">
              <a:solidFill>
                <a:srgbClr val="F3F3F3"/>
              </a:solidFill>
            </a:endParaRPr>
          </a:p>
          <a:p>
            <a:pPr marL="457200" lvl="0" indent="-381000" algn="l" rtl="0">
              <a:lnSpc>
                <a:spcPct val="115000"/>
              </a:lnSpc>
              <a:spcBef>
                <a:spcPts val="600"/>
              </a:spcBef>
              <a:spcAft>
                <a:spcPts val="0"/>
              </a:spcAft>
              <a:buClr>
                <a:srgbClr val="F3F3F3"/>
              </a:buClr>
              <a:buSzPts val="2400"/>
              <a:buChar char="◦"/>
            </a:pPr>
            <a:r>
              <a:rPr lang="en" sz="2000" dirty="0" smtClean="0">
                <a:hlinkClick r:id="rId9"/>
              </a:rPr>
              <a:t>Don’t Mess With Master</a:t>
            </a:r>
            <a:endParaRPr lang="en" sz="2000" dirty="0" smtClean="0"/>
          </a:p>
          <a:p>
            <a:pPr marL="457200" lvl="0" indent="-381000" algn="l" rtl="0">
              <a:lnSpc>
                <a:spcPct val="115000"/>
              </a:lnSpc>
              <a:spcBef>
                <a:spcPts val="600"/>
              </a:spcBef>
              <a:spcAft>
                <a:spcPts val="0"/>
              </a:spcAft>
              <a:buClr>
                <a:srgbClr val="F3F3F3"/>
              </a:buClr>
              <a:buSzPts val="2400"/>
              <a:buChar char="◦"/>
            </a:pPr>
            <a:r>
              <a:rPr lang="en" sz="2000" dirty="0" smtClean="0">
                <a:solidFill>
                  <a:srgbClr val="F3F3F3"/>
                </a:solidFill>
                <a:hlinkClick r:id="rId10"/>
              </a:rPr>
              <a:t>Rebase vs. Merge</a:t>
            </a:r>
            <a:endParaRPr lang="en" sz="2000" dirty="0" smtClean="0">
              <a:solidFill>
                <a:srgbClr val="F3F3F3"/>
              </a:solidFill>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solidFill>
                  <a:srgbClr val="39C0BA"/>
                </a:solidFill>
              </a:rPr>
              <a:t>Why </a:t>
            </a:r>
            <a:r>
              <a:rPr lang="en" dirty="0" smtClean="0">
                <a:solidFill>
                  <a:srgbClr val="39C0BA"/>
                </a:solidFill>
              </a:rPr>
              <a:t>Git?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What are the liabilities to using </a:t>
            </a:r>
            <a:r>
              <a:rPr lang="en-US" sz="2400" dirty="0" err="1" smtClean="0"/>
              <a:t>Git</a:t>
            </a:r>
            <a:r>
              <a:rPr lang="en-US" sz="2400" dirty="0" smtClean="0"/>
              <a:t>?</a:t>
            </a:r>
          </a:p>
          <a:p>
            <a:pPr marL="457200" lvl="0" indent="-381000" algn="l" rtl="0">
              <a:spcBef>
                <a:spcPts val="600"/>
              </a:spcBef>
              <a:spcAft>
                <a:spcPts val="0"/>
              </a:spcAft>
              <a:buClr>
                <a:schemeClr val="accent1"/>
              </a:buClr>
              <a:buSzPts val="2400"/>
              <a:buChar char="◦"/>
            </a:pPr>
            <a:r>
              <a:rPr lang="en-US" sz="2400" dirty="0" smtClean="0"/>
              <a:t>Its complexity can slow down continuous integration for individuals or very small teams.</a:t>
            </a:r>
          </a:p>
          <a:p>
            <a:pPr marL="457200" lvl="0" indent="-381000" algn="l" rtl="0">
              <a:spcBef>
                <a:spcPts val="600"/>
              </a:spcBef>
              <a:spcAft>
                <a:spcPts val="0"/>
              </a:spcAft>
              <a:buClr>
                <a:schemeClr val="accent1"/>
              </a:buClr>
              <a:buSzPts val="2400"/>
              <a:buChar char="◦"/>
            </a:pPr>
            <a:r>
              <a:rPr lang="en-US" sz="2400" dirty="0" smtClean="0"/>
              <a:t>The CLI is arcane.</a:t>
            </a:r>
          </a:p>
          <a:p>
            <a:pPr marL="457200" lvl="0" indent="-381000" algn="l" rtl="0">
              <a:spcBef>
                <a:spcPts val="600"/>
              </a:spcBef>
              <a:spcAft>
                <a:spcPts val="0"/>
              </a:spcAft>
              <a:buClr>
                <a:schemeClr val="accent1"/>
              </a:buClr>
              <a:buSzPts val="2400"/>
              <a:buChar char="◦"/>
            </a:pPr>
            <a:r>
              <a:rPr lang="en-US" sz="2400" dirty="0" smtClean="0"/>
              <a:t>When poorly used, the benefits of the system will not be enjoyed, and the resulting merge conflicts and lost code will consume more resources than a simpler solution would have.</a:t>
            </a:r>
            <a:endParaRPr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091645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Useful Git Commands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541745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add --all -p</a:t>
            </a:r>
          </a:p>
          <a:p>
            <a:pPr marL="76200" lvl="0" indent="0" algn="l" rtl="0">
              <a:spcBef>
                <a:spcPts val="600"/>
              </a:spcBef>
              <a:spcAft>
                <a:spcPts val="0"/>
              </a:spcAft>
              <a:buClr>
                <a:schemeClr val="accent1"/>
              </a:buClr>
              <a:buSzPts val="2400"/>
              <a:buNone/>
            </a:pPr>
            <a:endParaRPr lang="en-US" sz="1800" dirty="0" smtClean="0"/>
          </a:p>
          <a:p>
            <a:pPr marL="76200" lvl="0" indent="0" algn="l" rtl="0">
              <a:spcBef>
                <a:spcPts val="600"/>
              </a:spcBef>
              <a:spcAft>
                <a:spcPts val="0"/>
              </a:spcAft>
              <a:buClr>
                <a:schemeClr val="accent1"/>
              </a:buClr>
              <a:buSzPts val="2400"/>
              <a:buNone/>
            </a:pPr>
            <a:r>
              <a:rPr lang="en-US" sz="1800" dirty="0" err="1" smtClean="0"/>
              <a:t>git</a:t>
            </a:r>
            <a:r>
              <a:rPr lang="en-US" sz="1800" dirty="0" smtClean="0"/>
              <a:t> add --all will add all changes in your local repository to be staged for commit. The </a:t>
            </a:r>
            <a:r>
              <a:rPr lang="en-US" sz="1800" b="1" dirty="0" smtClean="0"/>
              <a:t>-p</a:t>
            </a:r>
            <a:r>
              <a:rPr lang="en-US" sz="1800" dirty="0" smtClean="0"/>
              <a:t> tag allows us to evaluate those changes in chunks. It’ll help keep you from checking in commented-out code, prints to the console, imports that you brought in but removed, and mistakes.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916235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Useful Git Commands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git</a:t>
            </a:r>
            <a:r>
              <a:rPr lang="en-US" sz="2400" dirty="0" smtClean="0"/>
              <a:t> commit --amend --no-edit</a:t>
            </a:r>
          </a:p>
          <a:p>
            <a:pPr marL="0" lvl="0" indent="0" algn="l" rtl="0">
              <a:spcBef>
                <a:spcPts val="600"/>
              </a:spcBef>
              <a:spcAft>
                <a:spcPts val="0"/>
              </a:spcAft>
              <a:buNone/>
            </a:pPr>
            <a:endParaRPr lang="en-US" sz="1800" dirty="0" smtClean="0"/>
          </a:p>
          <a:p>
            <a:pPr marL="76200" lvl="0" indent="0" algn="l" rtl="0">
              <a:spcBef>
                <a:spcPts val="600"/>
              </a:spcBef>
              <a:spcAft>
                <a:spcPts val="0"/>
              </a:spcAft>
              <a:buClr>
                <a:schemeClr val="accent1"/>
              </a:buClr>
              <a:buSzPts val="2400"/>
              <a:buNone/>
            </a:pPr>
            <a:r>
              <a:rPr lang="en-US" sz="1800" dirty="0" smtClean="0"/>
              <a:t>Ever been working on code, think you’re done, commit, and then discover another change you need to make? Now you have to do a whole new commit just for this small tweak. Not any more. This’ll let you add your changes to your previous commit without modifying anything else about it.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900921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3006</Words>
  <Application>Microsoft Office PowerPoint</Application>
  <PresentationFormat>On-screen Show (16:9)</PresentationFormat>
  <Paragraphs>280</Paragraphs>
  <Slides>57</Slides>
  <Notes>57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Quicksand</vt:lpstr>
      <vt:lpstr>Arial</vt:lpstr>
      <vt:lpstr>Eleanor template</vt:lpstr>
      <vt:lpstr>Understanding Git and Best Practices   </vt:lpstr>
      <vt:lpstr>Hello!</vt:lpstr>
      <vt:lpstr>Contents</vt:lpstr>
      <vt:lpstr>Why Git?</vt:lpstr>
      <vt:lpstr>Why Git?</vt:lpstr>
      <vt:lpstr>Why Git?</vt:lpstr>
      <vt:lpstr>Useful Git Commands</vt:lpstr>
      <vt:lpstr>Useful Git Commands</vt:lpstr>
      <vt:lpstr>Useful Git Commands</vt:lpstr>
      <vt:lpstr>Useful Git Commands</vt:lpstr>
      <vt:lpstr>Useful Git Commands</vt:lpstr>
      <vt:lpstr>Useful Git Commands</vt:lpstr>
      <vt:lpstr>Useful Git Commands</vt:lpstr>
      <vt:lpstr>Useful Git Commands</vt:lpstr>
      <vt:lpstr>Useful Git Commands</vt:lpstr>
      <vt:lpstr>Useful Git Commands</vt:lpstr>
      <vt:lpstr>Merge vs. Rebase?</vt:lpstr>
      <vt:lpstr>Merge vs. Rebase?</vt:lpstr>
      <vt:lpstr>Merge vs. Rebase?</vt:lpstr>
      <vt:lpstr>Merge vs. Rebase?</vt:lpstr>
      <vt:lpstr>Merge vs. Rebase?</vt:lpstr>
      <vt:lpstr>Merge vs. Rebase?</vt:lpstr>
      <vt:lpstr>Demonstration</vt:lpstr>
      <vt:lpstr>Merge or Rebase?</vt:lpstr>
      <vt:lpstr>Merge or Rebase?</vt:lpstr>
      <vt:lpstr>Git Flows</vt:lpstr>
      <vt:lpstr>Git Flows</vt:lpstr>
      <vt:lpstr>Centralized Workflow</vt:lpstr>
      <vt:lpstr>Git Flows – Centralized Workflow</vt:lpstr>
      <vt:lpstr>Git Flows – Centralized Workflow</vt:lpstr>
      <vt:lpstr>Git Flows – Centralized Workflow</vt:lpstr>
      <vt:lpstr>Git Flows – Centralized Workflow</vt:lpstr>
      <vt:lpstr>Feature Branch Workflow</vt:lpstr>
      <vt:lpstr>Git Flows – Feature Branch Workflow</vt:lpstr>
      <vt:lpstr>Git Flows – Feature Branch Workflow</vt:lpstr>
      <vt:lpstr>Git Flows – Feature Branch Workflow</vt:lpstr>
      <vt:lpstr>Git Flows – Feature Branch Workflow</vt:lpstr>
      <vt:lpstr>Gitflow Workflow</vt:lpstr>
      <vt:lpstr>Git Flows – Gitflow Workflow</vt:lpstr>
      <vt:lpstr>Git Flows – Gitflow Workflow</vt:lpstr>
      <vt:lpstr>Git Flows – Gitflow Workflow</vt:lpstr>
      <vt:lpstr>Git Flows – Gitflow Workflow</vt:lpstr>
      <vt:lpstr>Git Flows – Gitflow Workflow</vt:lpstr>
      <vt:lpstr>Git Flows – Gitflow Workflow</vt:lpstr>
      <vt:lpstr>Git Flows – Gitflow Workflow</vt:lpstr>
      <vt:lpstr>Git Flows – Gitflow Workflow</vt:lpstr>
      <vt:lpstr>Forking Workflow</vt:lpstr>
      <vt:lpstr>Git Flows – Forking Workflow</vt:lpstr>
      <vt:lpstr>Git Flows – Forking Workflow</vt:lpstr>
      <vt:lpstr>Git Flows – Forking Workflow</vt:lpstr>
      <vt:lpstr>Git Flows – Forking Workflow</vt:lpstr>
      <vt:lpstr>Final Thoughts</vt:lpstr>
      <vt:lpstr>Final Thoughts</vt:lpstr>
      <vt:lpstr>Final Thoughts</vt:lpstr>
      <vt:lpstr>Final Thoughts</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127</cp:revision>
  <dcterms:modified xsi:type="dcterms:W3CDTF">2020-07-26T13:15:19Z</dcterms:modified>
</cp:coreProperties>
</file>