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60"/>
  </p:notesMasterIdLst>
  <p:sldIdLst>
    <p:sldId id="256" r:id="rId2"/>
    <p:sldId id="258" r:id="rId3"/>
    <p:sldId id="439" r:id="rId4"/>
    <p:sldId id="259" r:id="rId5"/>
    <p:sldId id="440" r:id="rId6"/>
    <p:sldId id="371" r:id="rId7"/>
    <p:sldId id="442" r:id="rId8"/>
    <p:sldId id="494" r:id="rId9"/>
    <p:sldId id="443" r:id="rId10"/>
    <p:sldId id="445" r:id="rId11"/>
    <p:sldId id="448" r:id="rId12"/>
    <p:sldId id="449" r:id="rId13"/>
    <p:sldId id="450" r:id="rId14"/>
    <p:sldId id="451" r:id="rId15"/>
    <p:sldId id="452" r:id="rId16"/>
    <p:sldId id="495" r:id="rId17"/>
    <p:sldId id="454" r:id="rId18"/>
    <p:sldId id="453" r:id="rId19"/>
    <p:sldId id="455" r:id="rId20"/>
    <p:sldId id="456" r:id="rId21"/>
    <p:sldId id="459" r:id="rId22"/>
    <p:sldId id="460" r:id="rId23"/>
    <p:sldId id="461" r:id="rId24"/>
    <p:sldId id="457" r:id="rId25"/>
    <p:sldId id="458" r:id="rId26"/>
    <p:sldId id="462" r:id="rId27"/>
    <p:sldId id="463" r:id="rId28"/>
    <p:sldId id="464" r:id="rId29"/>
    <p:sldId id="465" r:id="rId30"/>
    <p:sldId id="466" r:id="rId31"/>
    <p:sldId id="467" r:id="rId32"/>
    <p:sldId id="468" r:id="rId33"/>
    <p:sldId id="469" r:id="rId34"/>
    <p:sldId id="470" r:id="rId35"/>
    <p:sldId id="471" r:id="rId36"/>
    <p:sldId id="472" r:id="rId37"/>
    <p:sldId id="477" r:id="rId38"/>
    <p:sldId id="499" r:id="rId39"/>
    <p:sldId id="475" r:id="rId40"/>
    <p:sldId id="473" r:id="rId41"/>
    <p:sldId id="478" r:id="rId42"/>
    <p:sldId id="500" r:id="rId43"/>
    <p:sldId id="480" r:id="rId44"/>
    <p:sldId id="501" r:id="rId45"/>
    <p:sldId id="481" r:id="rId46"/>
    <p:sldId id="482" r:id="rId47"/>
    <p:sldId id="483" r:id="rId48"/>
    <p:sldId id="484" r:id="rId49"/>
    <p:sldId id="486" r:id="rId50"/>
    <p:sldId id="496" r:id="rId51"/>
    <p:sldId id="485" r:id="rId52"/>
    <p:sldId id="497" r:id="rId53"/>
    <p:sldId id="490" r:id="rId54"/>
    <p:sldId id="491" r:id="rId55"/>
    <p:sldId id="492" r:id="rId56"/>
    <p:sldId id="493" r:id="rId57"/>
    <p:sldId id="279" r:id="rId58"/>
    <p:sldId id="278" r:id="rId59"/>
  </p:sldIdLst>
  <p:sldSz cx="9144000" cy="5143500" type="screen16x9"/>
  <p:notesSz cx="6858000" cy="9144000"/>
  <p:embeddedFontLst>
    <p:embeddedFont>
      <p:font typeface="Roboto Light" panose="020B0604020202020204" charset="0"/>
      <p:regular r:id="rId61"/>
      <p:bold r:id="rId62"/>
      <p:italic r:id="rId63"/>
      <p:boldItalic r:id="rId64"/>
    </p:embeddedFont>
    <p:embeddedFont>
      <p:font typeface="Quicksand" panose="020B0604020202020204" charset="0"/>
      <p:regular r:id="rId65"/>
      <p:bold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30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F76AB0-5536-4D71-8E90-4AF7098FA604}">
  <a:tblStyle styleId="{E5F76AB0-5536-4D71-8E90-4AF7098FA60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3.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6.fntdata"/><Relationship Id="rId5" Type="http://schemas.openxmlformats.org/officeDocument/2006/relationships/slide" Target="slides/slide4.xml"/><Relationship Id="rId61" Type="http://schemas.openxmlformats.org/officeDocument/2006/relationships/font" Target="fonts/font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4.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B471EE-43A6-4D20-AB2E-48B2B4FFE2E4}" type="doc">
      <dgm:prSet loTypeId="urn:microsoft.com/office/officeart/2005/8/layout/venn1" loCatId="relationship" qsTypeId="urn:microsoft.com/office/officeart/2005/8/quickstyle/simple1" qsCatId="simple" csTypeId="urn:microsoft.com/office/officeart/2005/8/colors/accent1_2" csCatId="accent1" phldr="1"/>
      <dgm:spPr/>
    </dgm:pt>
    <dgm:pt modelId="{A4F3B0D4-E344-4321-8619-D54DDBFBA474}">
      <dgm:prSet phldrT="[Text]" custT="1"/>
      <dgm:spPr/>
      <dgm:t>
        <a:bodyPr/>
        <a:lstStyle/>
        <a:p>
          <a:endParaRPr lang="en-US" sz="2000" dirty="0"/>
        </a:p>
      </dgm:t>
    </dgm:pt>
    <dgm:pt modelId="{FD76F862-8272-4093-B54E-46097A8DE9B2}" type="parTrans" cxnId="{2477674F-4965-4300-B41D-F8A9588C5B67}">
      <dgm:prSet/>
      <dgm:spPr/>
      <dgm:t>
        <a:bodyPr/>
        <a:lstStyle/>
        <a:p>
          <a:endParaRPr lang="en-US"/>
        </a:p>
      </dgm:t>
    </dgm:pt>
    <dgm:pt modelId="{1D06B7EE-21AF-410B-A1D7-191CEA3CCA55}" type="sibTrans" cxnId="{2477674F-4965-4300-B41D-F8A9588C5B67}">
      <dgm:prSet/>
      <dgm:spPr/>
      <dgm:t>
        <a:bodyPr/>
        <a:lstStyle/>
        <a:p>
          <a:endParaRPr lang="en-US"/>
        </a:p>
      </dgm:t>
    </dgm:pt>
    <dgm:pt modelId="{DF37ACA3-E8BD-4B31-B126-E781CCD4C86A}">
      <dgm:prSet phldrT="[Text]"/>
      <dgm:spPr/>
      <dgm:t>
        <a:bodyPr/>
        <a:lstStyle/>
        <a:p>
          <a:endParaRPr lang="en-US" dirty="0"/>
        </a:p>
      </dgm:t>
    </dgm:pt>
    <dgm:pt modelId="{26F2C071-3706-4578-8602-9265F83C95C7}" type="sibTrans" cxnId="{6DC752EC-925D-4FA1-8581-E047E09260CD}">
      <dgm:prSet/>
      <dgm:spPr/>
      <dgm:t>
        <a:bodyPr/>
        <a:lstStyle/>
        <a:p>
          <a:endParaRPr lang="en-US"/>
        </a:p>
      </dgm:t>
    </dgm:pt>
    <dgm:pt modelId="{319C7C69-6F53-4DC9-B60D-34E1B76A4616}" type="parTrans" cxnId="{6DC752EC-925D-4FA1-8581-E047E09260CD}">
      <dgm:prSet/>
      <dgm:spPr/>
      <dgm:t>
        <a:bodyPr/>
        <a:lstStyle/>
        <a:p>
          <a:endParaRPr lang="en-US"/>
        </a:p>
      </dgm:t>
    </dgm:pt>
    <dgm:pt modelId="{A52B112C-1435-4919-A9F2-4C5DB065FD5D}" type="pres">
      <dgm:prSet presAssocID="{96B471EE-43A6-4D20-AB2E-48B2B4FFE2E4}" presName="compositeShape" presStyleCnt="0">
        <dgm:presLayoutVars>
          <dgm:chMax val="7"/>
          <dgm:dir/>
          <dgm:resizeHandles val="exact"/>
        </dgm:presLayoutVars>
      </dgm:prSet>
      <dgm:spPr/>
    </dgm:pt>
    <dgm:pt modelId="{56AF866F-35EF-469C-824B-6C36CAEE38AD}" type="pres">
      <dgm:prSet presAssocID="{DF37ACA3-E8BD-4B31-B126-E781CCD4C86A}" presName="circ1" presStyleLbl="vennNode1" presStyleIdx="0" presStyleCnt="2" custLinFactNeighborX="15356" custLinFactNeighborY="430"/>
      <dgm:spPr/>
      <dgm:t>
        <a:bodyPr/>
        <a:lstStyle/>
        <a:p>
          <a:endParaRPr lang="en-US"/>
        </a:p>
      </dgm:t>
    </dgm:pt>
    <dgm:pt modelId="{D0206AD7-2161-4D05-AF3F-7F704EB0E722}" type="pres">
      <dgm:prSet presAssocID="{DF37ACA3-E8BD-4B31-B126-E781CCD4C86A}" presName="circ1Tx" presStyleLbl="revTx" presStyleIdx="0" presStyleCnt="0">
        <dgm:presLayoutVars>
          <dgm:chMax val="0"/>
          <dgm:chPref val="0"/>
          <dgm:bulletEnabled val="1"/>
        </dgm:presLayoutVars>
      </dgm:prSet>
      <dgm:spPr/>
      <dgm:t>
        <a:bodyPr/>
        <a:lstStyle/>
        <a:p>
          <a:endParaRPr lang="en-US"/>
        </a:p>
      </dgm:t>
    </dgm:pt>
    <dgm:pt modelId="{42B21BF1-7DB2-4D0B-8FBD-F9AFE781B90C}" type="pres">
      <dgm:prSet presAssocID="{A4F3B0D4-E344-4321-8619-D54DDBFBA474}" presName="circ2" presStyleLbl="vennNode1" presStyleIdx="1" presStyleCnt="2" custLinFactNeighborX="-18735" custLinFactNeighborY="430"/>
      <dgm:spPr/>
      <dgm:t>
        <a:bodyPr/>
        <a:lstStyle/>
        <a:p>
          <a:endParaRPr lang="en-US"/>
        </a:p>
      </dgm:t>
    </dgm:pt>
    <dgm:pt modelId="{B08CB2AD-093B-4641-BBAC-E86C1C44B571}" type="pres">
      <dgm:prSet presAssocID="{A4F3B0D4-E344-4321-8619-D54DDBFBA474}" presName="circ2Tx" presStyleLbl="revTx" presStyleIdx="0" presStyleCnt="0">
        <dgm:presLayoutVars>
          <dgm:chMax val="0"/>
          <dgm:chPref val="0"/>
          <dgm:bulletEnabled val="1"/>
        </dgm:presLayoutVars>
      </dgm:prSet>
      <dgm:spPr/>
      <dgm:t>
        <a:bodyPr/>
        <a:lstStyle/>
        <a:p>
          <a:endParaRPr lang="en-US"/>
        </a:p>
      </dgm:t>
    </dgm:pt>
  </dgm:ptLst>
  <dgm:cxnLst>
    <dgm:cxn modelId="{F0ACDC3E-9D38-405C-8439-6EA245ACD7A7}" type="presOf" srcId="{A4F3B0D4-E344-4321-8619-D54DDBFBA474}" destId="{B08CB2AD-093B-4641-BBAC-E86C1C44B571}" srcOrd="1" destOrd="0" presId="urn:microsoft.com/office/officeart/2005/8/layout/venn1"/>
    <dgm:cxn modelId="{B872312E-4A16-4BFB-B9CA-4514A6CA570C}" type="presOf" srcId="{DF37ACA3-E8BD-4B31-B126-E781CCD4C86A}" destId="{56AF866F-35EF-469C-824B-6C36CAEE38AD}" srcOrd="0" destOrd="0" presId="urn:microsoft.com/office/officeart/2005/8/layout/venn1"/>
    <dgm:cxn modelId="{31B7DB4A-638D-4CB8-9699-560F18A97943}" type="presOf" srcId="{A4F3B0D4-E344-4321-8619-D54DDBFBA474}" destId="{42B21BF1-7DB2-4D0B-8FBD-F9AFE781B90C}" srcOrd="0" destOrd="0" presId="urn:microsoft.com/office/officeart/2005/8/layout/venn1"/>
    <dgm:cxn modelId="{2477674F-4965-4300-B41D-F8A9588C5B67}" srcId="{96B471EE-43A6-4D20-AB2E-48B2B4FFE2E4}" destId="{A4F3B0D4-E344-4321-8619-D54DDBFBA474}" srcOrd="1" destOrd="0" parTransId="{FD76F862-8272-4093-B54E-46097A8DE9B2}" sibTransId="{1D06B7EE-21AF-410B-A1D7-191CEA3CCA55}"/>
    <dgm:cxn modelId="{5059A162-FC4D-488A-BA3C-5198D08EF7DB}" type="presOf" srcId="{DF37ACA3-E8BD-4B31-B126-E781CCD4C86A}" destId="{D0206AD7-2161-4D05-AF3F-7F704EB0E722}" srcOrd="1" destOrd="0" presId="urn:microsoft.com/office/officeart/2005/8/layout/venn1"/>
    <dgm:cxn modelId="{6DC752EC-925D-4FA1-8581-E047E09260CD}" srcId="{96B471EE-43A6-4D20-AB2E-48B2B4FFE2E4}" destId="{DF37ACA3-E8BD-4B31-B126-E781CCD4C86A}" srcOrd="0" destOrd="0" parTransId="{319C7C69-6F53-4DC9-B60D-34E1B76A4616}" sibTransId="{26F2C071-3706-4578-8602-9265F83C95C7}"/>
    <dgm:cxn modelId="{11F1C50C-C6AA-4016-89E9-2C2270CE482C}" type="presOf" srcId="{96B471EE-43A6-4D20-AB2E-48B2B4FFE2E4}" destId="{A52B112C-1435-4919-A9F2-4C5DB065FD5D}" srcOrd="0" destOrd="0" presId="urn:microsoft.com/office/officeart/2005/8/layout/venn1"/>
    <dgm:cxn modelId="{11094CA2-9948-4DE2-9BB2-8B37B3B32572}" type="presParOf" srcId="{A52B112C-1435-4919-A9F2-4C5DB065FD5D}" destId="{56AF866F-35EF-469C-824B-6C36CAEE38AD}" srcOrd="0" destOrd="0" presId="urn:microsoft.com/office/officeart/2005/8/layout/venn1"/>
    <dgm:cxn modelId="{7A309856-E656-4135-9605-BF99AF57F9CA}" type="presParOf" srcId="{A52B112C-1435-4919-A9F2-4C5DB065FD5D}" destId="{D0206AD7-2161-4D05-AF3F-7F704EB0E722}" srcOrd="1" destOrd="0" presId="urn:microsoft.com/office/officeart/2005/8/layout/venn1"/>
    <dgm:cxn modelId="{5D2029C0-5E46-4361-9233-9EBACA3C3D4B}" type="presParOf" srcId="{A52B112C-1435-4919-A9F2-4C5DB065FD5D}" destId="{42B21BF1-7DB2-4D0B-8FBD-F9AFE781B90C}" srcOrd="2" destOrd="0" presId="urn:microsoft.com/office/officeart/2005/8/layout/venn1"/>
    <dgm:cxn modelId="{B944A3F2-5240-40B8-B206-0377D2E3C794}" type="presParOf" srcId="{A52B112C-1435-4919-A9F2-4C5DB065FD5D}" destId="{B08CB2AD-093B-4641-BBAC-E86C1C44B571}"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B471EE-43A6-4D20-AB2E-48B2B4FFE2E4}" type="doc">
      <dgm:prSet loTypeId="urn:microsoft.com/office/officeart/2005/8/layout/venn1" loCatId="relationship" qsTypeId="urn:microsoft.com/office/officeart/2005/8/quickstyle/simple1" qsCatId="simple" csTypeId="urn:microsoft.com/office/officeart/2005/8/colors/accent1_2" csCatId="accent1" phldr="1"/>
      <dgm:spPr/>
    </dgm:pt>
    <dgm:pt modelId="{A4F3B0D4-E344-4321-8619-D54DDBFBA474}">
      <dgm:prSet phldrT="[Text]" custT="1"/>
      <dgm:spPr/>
      <dgm:t>
        <a:bodyPr/>
        <a:lstStyle/>
        <a:p>
          <a:endParaRPr lang="en-US" sz="2000" dirty="0"/>
        </a:p>
      </dgm:t>
    </dgm:pt>
    <dgm:pt modelId="{FD76F862-8272-4093-B54E-46097A8DE9B2}" type="parTrans" cxnId="{2477674F-4965-4300-B41D-F8A9588C5B67}">
      <dgm:prSet/>
      <dgm:spPr/>
      <dgm:t>
        <a:bodyPr/>
        <a:lstStyle/>
        <a:p>
          <a:endParaRPr lang="en-US"/>
        </a:p>
      </dgm:t>
    </dgm:pt>
    <dgm:pt modelId="{1D06B7EE-21AF-410B-A1D7-191CEA3CCA55}" type="sibTrans" cxnId="{2477674F-4965-4300-B41D-F8A9588C5B67}">
      <dgm:prSet/>
      <dgm:spPr/>
      <dgm:t>
        <a:bodyPr/>
        <a:lstStyle/>
        <a:p>
          <a:endParaRPr lang="en-US"/>
        </a:p>
      </dgm:t>
    </dgm:pt>
    <dgm:pt modelId="{DF37ACA3-E8BD-4B31-B126-E781CCD4C86A}">
      <dgm:prSet phldrT="[Text]"/>
      <dgm:spPr/>
      <dgm:t>
        <a:bodyPr/>
        <a:lstStyle/>
        <a:p>
          <a:endParaRPr lang="en-US" dirty="0"/>
        </a:p>
      </dgm:t>
    </dgm:pt>
    <dgm:pt modelId="{26F2C071-3706-4578-8602-9265F83C95C7}" type="sibTrans" cxnId="{6DC752EC-925D-4FA1-8581-E047E09260CD}">
      <dgm:prSet/>
      <dgm:spPr/>
      <dgm:t>
        <a:bodyPr/>
        <a:lstStyle/>
        <a:p>
          <a:endParaRPr lang="en-US"/>
        </a:p>
      </dgm:t>
    </dgm:pt>
    <dgm:pt modelId="{319C7C69-6F53-4DC9-B60D-34E1B76A4616}" type="parTrans" cxnId="{6DC752EC-925D-4FA1-8581-E047E09260CD}">
      <dgm:prSet/>
      <dgm:spPr/>
      <dgm:t>
        <a:bodyPr/>
        <a:lstStyle/>
        <a:p>
          <a:endParaRPr lang="en-US"/>
        </a:p>
      </dgm:t>
    </dgm:pt>
    <dgm:pt modelId="{A52B112C-1435-4919-A9F2-4C5DB065FD5D}" type="pres">
      <dgm:prSet presAssocID="{96B471EE-43A6-4D20-AB2E-48B2B4FFE2E4}" presName="compositeShape" presStyleCnt="0">
        <dgm:presLayoutVars>
          <dgm:chMax val="7"/>
          <dgm:dir/>
          <dgm:resizeHandles val="exact"/>
        </dgm:presLayoutVars>
      </dgm:prSet>
      <dgm:spPr/>
    </dgm:pt>
    <dgm:pt modelId="{56AF866F-35EF-469C-824B-6C36CAEE38AD}" type="pres">
      <dgm:prSet presAssocID="{DF37ACA3-E8BD-4B31-B126-E781CCD4C86A}" presName="circ1" presStyleLbl="vennNode1" presStyleIdx="0" presStyleCnt="2" custLinFactNeighborX="15356" custLinFactNeighborY="430"/>
      <dgm:spPr/>
      <dgm:t>
        <a:bodyPr/>
        <a:lstStyle/>
        <a:p>
          <a:endParaRPr lang="en-US"/>
        </a:p>
      </dgm:t>
    </dgm:pt>
    <dgm:pt modelId="{D0206AD7-2161-4D05-AF3F-7F704EB0E722}" type="pres">
      <dgm:prSet presAssocID="{DF37ACA3-E8BD-4B31-B126-E781CCD4C86A}" presName="circ1Tx" presStyleLbl="revTx" presStyleIdx="0" presStyleCnt="0">
        <dgm:presLayoutVars>
          <dgm:chMax val="0"/>
          <dgm:chPref val="0"/>
          <dgm:bulletEnabled val="1"/>
        </dgm:presLayoutVars>
      </dgm:prSet>
      <dgm:spPr/>
      <dgm:t>
        <a:bodyPr/>
        <a:lstStyle/>
        <a:p>
          <a:endParaRPr lang="en-US"/>
        </a:p>
      </dgm:t>
    </dgm:pt>
    <dgm:pt modelId="{42B21BF1-7DB2-4D0B-8FBD-F9AFE781B90C}" type="pres">
      <dgm:prSet presAssocID="{A4F3B0D4-E344-4321-8619-D54DDBFBA474}" presName="circ2" presStyleLbl="vennNode1" presStyleIdx="1" presStyleCnt="2" custLinFactNeighborX="-18735" custLinFactNeighborY="430"/>
      <dgm:spPr/>
      <dgm:t>
        <a:bodyPr/>
        <a:lstStyle/>
        <a:p>
          <a:endParaRPr lang="en-US"/>
        </a:p>
      </dgm:t>
    </dgm:pt>
    <dgm:pt modelId="{B08CB2AD-093B-4641-BBAC-E86C1C44B571}" type="pres">
      <dgm:prSet presAssocID="{A4F3B0D4-E344-4321-8619-D54DDBFBA474}" presName="circ2Tx" presStyleLbl="revTx" presStyleIdx="0" presStyleCnt="0">
        <dgm:presLayoutVars>
          <dgm:chMax val="0"/>
          <dgm:chPref val="0"/>
          <dgm:bulletEnabled val="1"/>
        </dgm:presLayoutVars>
      </dgm:prSet>
      <dgm:spPr/>
      <dgm:t>
        <a:bodyPr/>
        <a:lstStyle/>
        <a:p>
          <a:endParaRPr lang="en-US"/>
        </a:p>
      </dgm:t>
    </dgm:pt>
  </dgm:ptLst>
  <dgm:cxnLst>
    <dgm:cxn modelId="{F0ACDC3E-9D38-405C-8439-6EA245ACD7A7}" type="presOf" srcId="{A4F3B0D4-E344-4321-8619-D54DDBFBA474}" destId="{B08CB2AD-093B-4641-BBAC-E86C1C44B571}" srcOrd="1" destOrd="0" presId="urn:microsoft.com/office/officeart/2005/8/layout/venn1"/>
    <dgm:cxn modelId="{B872312E-4A16-4BFB-B9CA-4514A6CA570C}" type="presOf" srcId="{DF37ACA3-E8BD-4B31-B126-E781CCD4C86A}" destId="{56AF866F-35EF-469C-824B-6C36CAEE38AD}" srcOrd="0" destOrd="0" presId="urn:microsoft.com/office/officeart/2005/8/layout/venn1"/>
    <dgm:cxn modelId="{31B7DB4A-638D-4CB8-9699-560F18A97943}" type="presOf" srcId="{A4F3B0D4-E344-4321-8619-D54DDBFBA474}" destId="{42B21BF1-7DB2-4D0B-8FBD-F9AFE781B90C}" srcOrd="0" destOrd="0" presId="urn:microsoft.com/office/officeart/2005/8/layout/venn1"/>
    <dgm:cxn modelId="{2477674F-4965-4300-B41D-F8A9588C5B67}" srcId="{96B471EE-43A6-4D20-AB2E-48B2B4FFE2E4}" destId="{A4F3B0D4-E344-4321-8619-D54DDBFBA474}" srcOrd="1" destOrd="0" parTransId="{FD76F862-8272-4093-B54E-46097A8DE9B2}" sibTransId="{1D06B7EE-21AF-410B-A1D7-191CEA3CCA55}"/>
    <dgm:cxn modelId="{5059A162-FC4D-488A-BA3C-5198D08EF7DB}" type="presOf" srcId="{DF37ACA3-E8BD-4B31-B126-E781CCD4C86A}" destId="{D0206AD7-2161-4D05-AF3F-7F704EB0E722}" srcOrd="1" destOrd="0" presId="urn:microsoft.com/office/officeart/2005/8/layout/venn1"/>
    <dgm:cxn modelId="{6DC752EC-925D-4FA1-8581-E047E09260CD}" srcId="{96B471EE-43A6-4D20-AB2E-48B2B4FFE2E4}" destId="{DF37ACA3-E8BD-4B31-B126-E781CCD4C86A}" srcOrd="0" destOrd="0" parTransId="{319C7C69-6F53-4DC9-B60D-34E1B76A4616}" sibTransId="{26F2C071-3706-4578-8602-9265F83C95C7}"/>
    <dgm:cxn modelId="{11F1C50C-C6AA-4016-89E9-2C2270CE482C}" type="presOf" srcId="{96B471EE-43A6-4D20-AB2E-48B2B4FFE2E4}" destId="{A52B112C-1435-4919-A9F2-4C5DB065FD5D}" srcOrd="0" destOrd="0" presId="urn:microsoft.com/office/officeart/2005/8/layout/venn1"/>
    <dgm:cxn modelId="{11094CA2-9948-4DE2-9BB2-8B37B3B32572}" type="presParOf" srcId="{A52B112C-1435-4919-A9F2-4C5DB065FD5D}" destId="{56AF866F-35EF-469C-824B-6C36CAEE38AD}" srcOrd="0" destOrd="0" presId="urn:microsoft.com/office/officeart/2005/8/layout/venn1"/>
    <dgm:cxn modelId="{7A309856-E656-4135-9605-BF99AF57F9CA}" type="presParOf" srcId="{A52B112C-1435-4919-A9F2-4C5DB065FD5D}" destId="{D0206AD7-2161-4D05-AF3F-7F704EB0E722}" srcOrd="1" destOrd="0" presId="urn:microsoft.com/office/officeart/2005/8/layout/venn1"/>
    <dgm:cxn modelId="{5D2029C0-5E46-4361-9233-9EBACA3C3D4B}" type="presParOf" srcId="{A52B112C-1435-4919-A9F2-4C5DB065FD5D}" destId="{42B21BF1-7DB2-4D0B-8FBD-F9AFE781B90C}" srcOrd="2" destOrd="0" presId="urn:microsoft.com/office/officeart/2005/8/layout/venn1"/>
    <dgm:cxn modelId="{B944A3F2-5240-40B8-B206-0377D2E3C794}" type="presParOf" srcId="{A52B112C-1435-4919-A9F2-4C5DB065FD5D}" destId="{B08CB2AD-093B-4641-BBAC-E86C1C44B571}"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B471EE-43A6-4D20-AB2E-48B2B4FFE2E4}" type="doc">
      <dgm:prSet loTypeId="urn:microsoft.com/office/officeart/2005/8/layout/venn1" loCatId="relationship" qsTypeId="urn:microsoft.com/office/officeart/2005/8/quickstyle/simple1" qsCatId="simple" csTypeId="urn:microsoft.com/office/officeart/2005/8/colors/accent1_2" csCatId="accent1" phldr="1"/>
      <dgm:spPr/>
    </dgm:pt>
    <dgm:pt modelId="{A4F3B0D4-E344-4321-8619-D54DDBFBA474}">
      <dgm:prSet phldrT="[Text]" custT="1"/>
      <dgm:spPr/>
      <dgm:t>
        <a:bodyPr/>
        <a:lstStyle/>
        <a:p>
          <a:endParaRPr lang="en-US" sz="2000" dirty="0"/>
        </a:p>
      </dgm:t>
    </dgm:pt>
    <dgm:pt modelId="{FD76F862-8272-4093-B54E-46097A8DE9B2}" type="parTrans" cxnId="{2477674F-4965-4300-B41D-F8A9588C5B67}">
      <dgm:prSet/>
      <dgm:spPr/>
      <dgm:t>
        <a:bodyPr/>
        <a:lstStyle/>
        <a:p>
          <a:endParaRPr lang="en-US"/>
        </a:p>
      </dgm:t>
    </dgm:pt>
    <dgm:pt modelId="{1D06B7EE-21AF-410B-A1D7-191CEA3CCA55}" type="sibTrans" cxnId="{2477674F-4965-4300-B41D-F8A9588C5B67}">
      <dgm:prSet/>
      <dgm:spPr/>
      <dgm:t>
        <a:bodyPr/>
        <a:lstStyle/>
        <a:p>
          <a:endParaRPr lang="en-US"/>
        </a:p>
      </dgm:t>
    </dgm:pt>
    <dgm:pt modelId="{DF37ACA3-E8BD-4B31-B126-E781CCD4C86A}">
      <dgm:prSet phldrT="[Text]"/>
      <dgm:spPr/>
      <dgm:t>
        <a:bodyPr/>
        <a:lstStyle/>
        <a:p>
          <a:endParaRPr lang="en-US" dirty="0"/>
        </a:p>
      </dgm:t>
    </dgm:pt>
    <dgm:pt modelId="{26F2C071-3706-4578-8602-9265F83C95C7}" type="sibTrans" cxnId="{6DC752EC-925D-4FA1-8581-E047E09260CD}">
      <dgm:prSet/>
      <dgm:spPr/>
      <dgm:t>
        <a:bodyPr/>
        <a:lstStyle/>
        <a:p>
          <a:endParaRPr lang="en-US"/>
        </a:p>
      </dgm:t>
    </dgm:pt>
    <dgm:pt modelId="{319C7C69-6F53-4DC9-B60D-34E1B76A4616}" type="parTrans" cxnId="{6DC752EC-925D-4FA1-8581-E047E09260CD}">
      <dgm:prSet/>
      <dgm:spPr/>
      <dgm:t>
        <a:bodyPr/>
        <a:lstStyle/>
        <a:p>
          <a:endParaRPr lang="en-US"/>
        </a:p>
      </dgm:t>
    </dgm:pt>
    <dgm:pt modelId="{A52B112C-1435-4919-A9F2-4C5DB065FD5D}" type="pres">
      <dgm:prSet presAssocID="{96B471EE-43A6-4D20-AB2E-48B2B4FFE2E4}" presName="compositeShape" presStyleCnt="0">
        <dgm:presLayoutVars>
          <dgm:chMax val="7"/>
          <dgm:dir/>
          <dgm:resizeHandles val="exact"/>
        </dgm:presLayoutVars>
      </dgm:prSet>
      <dgm:spPr/>
    </dgm:pt>
    <dgm:pt modelId="{56AF866F-35EF-469C-824B-6C36CAEE38AD}" type="pres">
      <dgm:prSet presAssocID="{DF37ACA3-E8BD-4B31-B126-E781CCD4C86A}" presName="circ1" presStyleLbl="vennNode1" presStyleIdx="0" presStyleCnt="2" custLinFactNeighborX="15356" custLinFactNeighborY="430"/>
      <dgm:spPr/>
      <dgm:t>
        <a:bodyPr/>
        <a:lstStyle/>
        <a:p>
          <a:endParaRPr lang="en-US"/>
        </a:p>
      </dgm:t>
    </dgm:pt>
    <dgm:pt modelId="{D0206AD7-2161-4D05-AF3F-7F704EB0E722}" type="pres">
      <dgm:prSet presAssocID="{DF37ACA3-E8BD-4B31-B126-E781CCD4C86A}" presName="circ1Tx" presStyleLbl="revTx" presStyleIdx="0" presStyleCnt="0">
        <dgm:presLayoutVars>
          <dgm:chMax val="0"/>
          <dgm:chPref val="0"/>
          <dgm:bulletEnabled val="1"/>
        </dgm:presLayoutVars>
      </dgm:prSet>
      <dgm:spPr/>
      <dgm:t>
        <a:bodyPr/>
        <a:lstStyle/>
        <a:p>
          <a:endParaRPr lang="en-US"/>
        </a:p>
      </dgm:t>
    </dgm:pt>
    <dgm:pt modelId="{42B21BF1-7DB2-4D0B-8FBD-F9AFE781B90C}" type="pres">
      <dgm:prSet presAssocID="{A4F3B0D4-E344-4321-8619-D54DDBFBA474}" presName="circ2" presStyleLbl="vennNode1" presStyleIdx="1" presStyleCnt="2" custLinFactNeighborX="-18735" custLinFactNeighborY="430"/>
      <dgm:spPr/>
      <dgm:t>
        <a:bodyPr/>
        <a:lstStyle/>
        <a:p>
          <a:endParaRPr lang="en-US"/>
        </a:p>
      </dgm:t>
    </dgm:pt>
    <dgm:pt modelId="{B08CB2AD-093B-4641-BBAC-E86C1C44B571}" type="pres">
      <dgm:prSet presAssocID="{A4F3B0D4-E344-4321-8619-D54DDBFBA474}" presName="circ2Tx" presStyleLbl="revTx" presStyleIdx="0" presStyleCnt="0">
        <dgm:presLayoutVars>
          <dgm:chMax val="0"/>
          <dgm:chPref val="0"/>
          <dgm:bulletEnabled val="1"/>
        </dgm:presLayoutVars>
      </dgm:prSet>
      <dgm:spPr/>
      <dgm:t>
        <a:bodyPr/>
        <a:lstStyle/>
        <a:p>
          <a:endParaRPr lang="en-US"/>
        </a:p>
      </dgm:t>
    </dgm:pt>
  </dgm:ptLst>
  <dgm:cxnLst>
    <dgm:cxn modelId="{F0ACDC3E-9D38-405C-8439-6EA245ACD7A7}" type="presOf" srcId="{A4F3B0D4-E344-4321-8619-D54DDBFBA474}" destId="{B08CB2AD-093B-4641-BBAC-E86C1C44B571}" srcOrd="1" destOrd="0" presId="urn:microsoft.com/office/officeart/2005/8/layout/venn1"/>
    <dgm:cxn modelId="{B872312E-4A16-4BFB-B9CA-4514A6CA570C}" type="presOf" srcId="{DF37ACA3-E8BD-4B31-B126-E781CCD4C86A}" destId="{56AF866F-35EF-469C-824B-6C36CAEE38AD}" srcOrd="0" destOrd="0" presId="urn:microsoft.com/office/officeart/2005/8/layout/venn1"/>
    <dgm:cxn modelId="{31B7DB4A-638D-4CB8-9699-560F18A97943}" type="presOf" srcId="{A4F3B0D4-E344-4321-8619-D54DDBFBA474}" destId="{42B21BF1-7DB2-4D0B-8FBD-F9AFE781B90C}" srcOrd="0" destOrd="0" presId="urn:microsoft.com/office/officeart/2005/8/layout/venn1"/>
    <dgm:cxn modelId="{2477674F-4965-4300-B41D-F8A9588C5B67}" srcId="{96B471EE-43A6-4D20-AB2E-48B2B4FFE2E4}" destId="{A4F3B0D4-E344-4321-8619-D54DDBFBA474}" srcOrd="1" destOrd="0" parTransId="{FD76F862-8272-4093-B54E-46097A8DE9B2}" sibTransId="{1D06B7EE-21AF-410B-A1D7-191CEA3CCA55}"/>
    <dgm:cxn modelId="{5059A162-FC4D-488A-BA3C-5198D08EF7DB}" type="presOf" srcId="{DF37ACA3-E8BD-4B31-B126-E781CCD4C86A}" destId="{D0206AD7-2161-4D05-AF3F-7F704EB0E722}" srcOrd="1" destOrd="0" presId="urn:microsoft.com/office/officeart/2005/8/layout/venn1"/>
    <dgm:cxn modelId="{6DC752EC-925D-4FA1-8581-E047E09260CD}" srcId="{96B471EE-43A6-4D20-AB2E-48B2B4FFE2E4}" destId="{DF37ACA3-E8BD-4B31-B126-E781CCD4C86A}" srcOrd="0" destOrd="0" parTransId="{319C7C69-6F53-4DC9-B60D-34E1B76A4616}" sibTransId="{26F2C071-3706-4578-8602-9265F83C95C7}"/>
    <dgm:cxn modelId="{11F1C50C-C6AA-4016-89E9-2C2270CE482C}" type="presOf" srcId="{96B471EE-43A6-4D20-AB2E-48B2B4FFE2E4}" destId="{A52B112C-1435-4919-A9F2-4C5DB065FD5D}" srcOrd="0" destOrd="0" presId="urn:microsoft.com/office/officeart/2005/8/layout/venn1"/>
    <dgm:cxn modelId="{11094CA2-9948-4DE2-9BB2-8B37B3B32572}" type="presParOf" srcId="{A52B112C-1435-4919-A9F2-4C5DB065FD5D}" destId="{56AF866F-35EF-469C-824B-6C36CAEE38AD}" srcOrd="0" destOrd="0" presId="urn:microsoft.com/office/officeart/2005/8/layout/venn1"/>
    <dgm:cxn modelId="{7A309856-E656-4135-9605-BF99AF57F9CA}" type="presParOf" srcId="{A52B112C-1435-4919-A9F2-4C5DB065FD5D}" destId="{D0206AD7-2161-4D05-AF3F-7F704EB0E722}" srcOrd="1" destOrd="0" presId="urn:microsoft.com/office/officeart/2005/8/layout/venn1"/>
    <dgm:cxn modelId="{5D2029C0-5E46-4361-9233-9EBACA3C3D4B}" type="presParOf" srcId="{A52B112C-1435-4919-A9F2-4C5DB065FD5D}" destId="{42B21BF1-7DB2-4D0B-8FBD-F9AFE781B90C}" srcOrd="2" destOrd="0" presId="urn:microsoft.com/office/officeart/2005/8/layout/venn1"/>
    <dgm:cxn modelId="{B944A3F2-5240-40B8-B206-0377D2E3C794}" type="presParOf" srcId="{A52B112C-1435-4919-A9F2-4C5DB065FD5D}" destId="{B08CB2AD-093B-4641-BBAC-E86C1C44B571}"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6B471EE-43A6-4D20-AB2E-48B2B4FFE2E4}" type="doc">
      <dgm:prSet loTypeId="urn:microsoft.com/office/officeart/2005/8/layout/venn1" loCatId="relationship" qsTypeId="urn:microsoft.com/office/officeart/2005/8/quickstyle/simple1" qsCatId="simple" csTypeId="urn:microsoft.com/office/officeart/2005/8/colors/accent1_2" csCatId="accent1" phldr="1"/>
      <dgm:spPr/>
    </dgm:pt>
    <dgm:pt modelId="{A4F3B0D4-E344-4321-8619-D54DDBFBA474}">
      <dgm:prSet phldrT="[Text]" custT="1"/>
      <dgm:spPr/>
      <dgm:t>
        <a:bodyPr/>
        <a:lstStyle/>
        <a:p>
          <a:endParaRPr lang="en-US" sz="2000" dirty="0"/>
        </a:p>
      </dgm:t>
    </dgm:pt>
    <dgm:pt modelId="{FD76F862-8272-4093-B54E-46097A8DE9B2}" type="parTrans" cxnId="{2477674F-4965-4300-B41D-F8A9588C5B67}">
      <dgm:prSet/>
      <dgm:spPr/>
      <dgm:t>
        <a:bodyPr/>
        <a:lstStyle/>
        <a:p>
          <a:endParaRPr lang="en-US"/>
        </a:p>
      </dgm:t>
    </dgm:pt>
    <dgm:pt modelId="{1D06B7EE-21AF-410B-A1D7-191CEA3CCA55}" type="sibTrans" cxnId="{2477674F-4965-4300-B41D-F8A9588C5B67}">
      <dgm:prSet/>
      <dgm:spPr/>
      <dgm:t>
        <a:bodyPr/>
        <a:lstStyle/>
        <a:p>
          <a:endParaRPr lang="en-US"/>
        </a:p>
      </dgm:t>
    </dgm:pt>
    <dgm:pt modelId="{DF37ACA3-E8BD-4B31-B126-E781CCD4C86A}">
      <dgm:prSet phldrT="[Text]"/>
      <dgm:spPr/>
      <dgm:t>
        <a:bodyPr/>
        <a:lstStyle/>
        <a:p>
          <a:endParaRPr lang="en-US" dirty="0"/>
        </a:p>
      </dgm:t>
    </dgm:pt>
    <dgm:pt modelId="{26F2C071-3706-4578-8602-9265F83C95C7}" type="sibTrans" cxnId="{6DC752EC-925D-4FA1-8581-E047E09260CD}">
      <dgm:prSet/>
      <dgm:spPr/>
      <dgm:t>
        <a:bodyPr/>
        <a:lstStyle/>
        <a:p>
          <a:endParaRPr lang="en-US"/>
        </a:p>
      </dgm:t>
    </dgm:pt>
    <dgm:pt modelId="{319C7C69-6F53-4DC9-B60D-34E1B76A4616}" type="parTrans" cxnId="{6DC752EC-925D-4FA1-8581-E047E09260CD}">
      <dgm:prSet/>
      <dgm:spPr/>
      <dgm:t>
        <a:bodyPr/>
        <a:lstStyle/>
        <a:p>
          <a:endParaRPr lang="en-US"/>
        </a:p>
      </dgm:t>
    </dgm:pt>
    <dgm:pt modelId="{A52B112C-1435-4919-A9F2-4C5DB065FD5D}" type="pres">
      <dgm:prSet presAssocID="{96B471EE-43A6-4D20-AB2E-48B2B4FFE2E4}" presName="compositeShape" presStyleCnt="0">
        <dgm:presLayoutVars>
          <dgm:chMax val="7"/>
          <dgm:dir/>
          <dgm:resizeHandles val="exact"/>
        </dgm:presLayoutVars>
      </dgm:prSet>
      <dgm:spPr/>
    </dgm:pt>
    <dgm:pt modelId="{56AF866F-35EF-469C-824B-6C36CAEE38AD}" type="pres">
      <dgm:prSet presAssocID="{DF37ACA3-E8BD-4B31-B126-E781CCD4C86A}" presName="circ1" presStyleLbl="vennNode1" presStyleIdx="0" presStyleCnt="2" custLinFactNeighborX="15356" custLinFactNeighborY="430"/>
      <dgm:spPr/>
      <dgm:t>
        <a:bodyPr/>
        <a:lstStyle/>
        <a:p>
          <a:endParaRPr lang="en-US"/>
        </a:p>
      </dgm:t>
    </dgm:pt>
    <dgm:pt modelId="{D0206AD7-2161-4D05-AF3F-7F704EB0E722}" type="pres">
      <dgm:prSet presAssocID="{DF37ACA3-E8BD-4B31-B126-E781CCD4C86A}" presName="circ1Tx" presStyleLbl="revTx" presStyleIdx="0" presStyleCnt="0">
        <dgm:presLayoutVars>
          <dgm:chMax val="0"/>
          <dgm:chPref val="0"/>
          <dgm:bulletEnabled val="1"/>
        </dgm:presLayoutVars>
      </dgm:prSet>
      <dgm:spPr/>
      <dgm:t>
        <a:bodyPr/>
        <a:lstStyle/>
        <a:p>
          <a:endParaRPr lang="en-US"/>
        </a:p>
      </dgm:t>
    </dgm:pt>
    <dgm:pt modelId="{42B21BF1-7DB2-4D0B-8FBD-F9AFE781B90C}" type="pres">
      <dgm:prSet presAssocID="{A4F3B0D4-E344-4321-8619-D54DDBFBA474}" presName="circ2" presStyleLbl="vennNode1" presStyleIdx="1" presStyleCnt="2" custLinFactNeighborX="-18735" custLinFactNeighborY="430"/>
      <dgm:spPr/>
      <dgm:t>
        <a:bodyPr/>
        <a:lstStyle/>
        <a:p>
          <a:endParaRPr lang="en-US"/>
        </a:p>
      </dgm:t>
    </dgm:pt>
    <dgm:pt modelId="{B08CB2AD-093B-4641-BBAC-E86C1C44B571}" type="pres">
      <dgm:prSet presAssocID="{A4F3B0D4-E344-4321-8619-D54DDBFBA474}" presName="circ2Tx" presStyleLbl="revTx" presStyleIdx="0" presStyleCnt="0">
        <dgm:presLayoutVars>
          <dgm:chMax val="0"/>
          <dgm:chPref val="0"/>
          <dgm:bulletEnabled val="1"/>
        </dgm:presLayoutVars>
      </dgm:prSet>
      <dgm:spPr/>
      <dgm:t>
        <a:bodyPr/>
        <a:lstStyle/>
        <a:p>
          <a:endParaRPr lang="en-US"/>
        </a:p>
      </dgm:t>
    </dgm:pt>
  </dgm:ptLst>
  <dgm:cxnLst>
    <dgm:cxn modelId="{F0ACDC3E-9D38-405C-8439-6EA245ACD7A7}" type="presOf" srcId="{A4F3B0D4-E344-4321-8619-D54DDBFBA474}" destId="{B08CB2AD-093B-4641-BBAC-E86C1C44B571}" srcOrd="1" destOrd="0" presId="urn:microsoft.com/office/officeart/2005/8/layout/venn1"/>
    <dgm:cxn modelId="{B872312E-4A16-4BFB-B9CA-4514A6CA570C}" type="presOf" srcId="{DF37ACA3-E8BD-4B31-B126-E781CCD4C86A}" destId="{56AF866F-35EF-469C-824B-6C36CAEE38AD}" srcOrd="0" destOrd="0" presId="urn:microsoft.com/office/officeart/2005/8/layout/venn1"/>
    <dgm:cxn modelId="{31B7DB4A-638D-4CB8-9699-560F18A97943}" type="presOf" srcId="{A4F3B0D4-E344-4321-8619-D54DDBFBA474}" destId="{42B21BF1-7DB2-4D0B-8FBD-F9AFE781B90C}" srcOrd="0" destOrd="0" presId="urn:microsoft.com/office/officeart/2005/8/layout/venn1"/>
    <dgm:cxn modelId="{2477674F-4965-4300-B41D-F8A9588C5B67}" srcId="{96B471EE-43A6-4D20-AB2E-48B2B4FFE2E4}" destId="{A4F3B0D4-E344-4321-8619-D54DDBFBA474}" srcOrd="1" destOrd="0" parTransId="{FD76F862-8272-4093-B54E-46097A8DE9B2}" sibTransId="{1D06B7EE-21AF-410B-A1D7-191CEA3CCA55}"/>
    <dgm:cxn modelId="{5059A162-FC4D-488A-BA3C-5198D08EF7DB}" type="presOf" srcId="{DF37ACA3-E8BD-4B31-B126-E781CCD4C86A}" destId="{D0206AD7-2161-4D05-AF3F-7F704EB0E722}" srcOrd="1" destOrd="0" presId="urn:microsoft.com/office/officeart/2005/8/layout/venn1"/>
    <dgm:cxn modelId="{6DC752EC-925D-4FA1-8581-E047E09260CD}" srcId="{96B471EE-43A6-4D20-AB2E-48B2B4FFE2E4}" destId="{DF37ACA3-E8BD-4B31-B126-E781CCD4C86A}" srcOrd="0" destOrd="0" parTransId="{319C7C69-6F53-4DC9-B60D-34E1B76A4616}" sibTransId="{26F2C071-3706-4578-8602-9265F83C95C7}"/>
    <dgm:cxn modelId="{11F1C50C-C6AA-4016-89E9-2C2270CE482C}" type="presOf" srcId="{96B471EE-43A6-4D20-AB2E-48B2B4FFE2E4}" destId="{A52B112C-1435-4919-A9F2-4C5DB065FD5D}" srcOrd="0" destOrd="0" presId="urn:microsoft.com/office/officeart/2005/8/layout/venn1"/>
    <dgm:cxn modelId="{11094CA2-9948-4DE2-9BB2-8B37B3B32572}" type="presParOf" srcId="{A52B112C-1435-4919-A9F2-4C5DB065FD5D}" destId="{56AF866F-35EF-469C-824B-6C36CAEE38AD}" srcOrd="0" destOrd="0" presId="urn:microsoft.com/office/officeart/2005/8/layout/venn1"/>
    <dgm:cxn modelId="{7A309856-E656-4135-9605-BF99AF57F9CA}" type="presParOf" srcId="{A52B112C-1435-4919-A9F2-4C5DB065FD5D}" destId="{D0206AD7-2161-4D05-AF3F-7F704EB0E722}" srcOrd="1" destOrd="0" presId="urn:microsoft.com/office/officeart/2005/8/layout/venn1"/>
    <dgm:cxn modelId="{5D2029C0-5E46-4361-9233-9EBACA3C3D4B}" type="presParOf" srcId="{A52B112C-1435-4919-A9F2-4C5DB065FD5D}" destId="{42B21BF1-7DB2-4D0B-8FBD-F9AFE781B90C}" srcOrd="2" destOrd="0" presId="urn:microsoft.com/office/officeart/2005/8/layout/venn1"/>
    <dgm:cxn modelId="{B944A3F2-5240-40B8-B206-0377D2E3C794}" type="presParOf" srcId="{A52B112C-1435-4919-A9F2-4C5DB065FD5D}" destId="{B08CB2AD-093B-4641-BBAC-E86C1C44B571}"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6B471EE-43A6-4D20-AB2E-48B2B4FFE2E4}" type="doc">
      <dgm:prSet loTypeId="urn:microsoft.com/office/officeart/2005/8/layout/venn1" loCatId="relationship" qsTypeId="urn:microsoft.com/office/officeart/2005/8/quickstyle/simple1" qsCatId="simple" csTypeId="urn:microsoft.com/office/officeart/2005/8/colors/accent1_2" csCatId="accent1" phldr="1"/>
      <dgm:spPr/>
    </dgm:pt>
    <dgm:pt modelId="{A4F3B0D4-E344-4321-8619-D54DDBFBA474}">
      <dgm:prSet phldrT="[Text]" custT="1"/>
      <dgm:spPr/>
      <dgm:t>
        <a:bodyPr/>
        <a:lstStyle/>
        <a:p>
          <a:endParaRPr lang="en-US" sz="2000" dirty="0"/>
        </a:p>
      </dgm:t>
    </dgm:pt>
    <dgm:pt modelId="{FD76F862-8272-4093-B54E-46097A8DE9B2}" type="parTrans" cxnId="{2477674F-4965-4300-B41D-F8A9588C5B67}">
      <dgm:prSet/>
      <dgm:spPr/>
      <dgm:t>
        <a:bodyPr/>
        <a:lstStyle/>
        <a:p>
          <a:endParaRPr lang="en-US"/>
        </a:p>
      </dgm:t>
    </dgm:pt>
    <dgm:pt modelId="{1D06B7EE-21AF-410B-A1D7-191CEA3CCA55}" type="sibTrans" cxnId="{2477674F-4965-4300-B41D-F8A9588C5B67}">
      <dgm:prSet/>
      <dgm:spPr/>
      <dgm:t>
        <a:bodyPr/>
        <a:lstStyle/>
        <a:p>
          <a:endParaRPr lang="en-US"/>
        </a:p>
      </dgm:t>
    </dgm:pt>
    <dgm:pt modelId="{DF37ACA3-E8BD-4B31-B126-E781CCD4C86A}">
      <dgm:prSet phldrT="[Text]"/>
      <dgm:spPr/>
      <dgm:t>
        <a:bodyPr/>
        <a:lstStyle/>
        <a:p>
          <a:endParaRPr lang="en-US" dirty="0"/>
        </a:p>
      </dgm:t>
    </dgm:pt>
    <dgm:pt modelId="{26F2C071-3706-4578-8602-9265F83C95C7}" type="sibTrans" cxnId="{6DC752EC-925D-4FA1-8581-E047E09260CD}">
      <dgm:prSet/>
      <dgm:spPr/>
      <dgm:t>
        <a:bodyPr/>
        <a:lstStyle/>
        <a:p>
          <a:endParaRPr lang="en-US"/>
        </a:p>
      </dgm:t>
    </dgm:pt>
    <dgm:pt modelId="{319C7C69-6F53-4DC9-B60D-34E1B76A4616}" type="parTrans" cxnId="{6DC752EC-925D-4FA1-8581-E047E09260CD}">
      <dgm:prSet/>
      <dgm:spPr/>
      <dgm:t>
        <a:bodyPr/>
        <a:lstStyle/>
        <a:p>
          <a:endParaRPr lang="en-US"/>
        </a:p>
      </dgm:t>
    </dgm:pt>
    <dgm:pt modelId="{A52B112C-1435-4919-A9F2-4C5DB065FD5D}" type="pres">
      <dgm:prSet presAssocID="{96B471EE-43A6-4D20-AB2E-48B2B4FFE2E4}" presName="compositeShape" presStyleCnt="0">
        <dgm:presLayoutVars>
          <dgm:chMax val="7"/>
          <dgm:dir/>
          <dgm:resizeHandles val="exact"/>
        </dgm:presLayoutVars>
      </dgm:prSet>
      <dgm:spPr/>
    </dgm:pt>
    <dgm:pt modelId="{56AF866F-35EF-469C-824B-6C36CAEE38AD}" type="pres">
      <dgm:prSet presAssocID="{DF37ACA3-E8BD-4B31-B126-E781CCD4C86A}" presName="circ1" presStyleLbl="vennNode1" presStyleIdx="0" presStyleCnt="2" custLinFactNeighborX="15356" custLinFactNeighborY="430"/>
      <dgm:spPr/>
      <dgm:t>
        <a:bodyPr/>
        <a:lstStyle/>
        <a:p>
          <a:endParaRPr lang="en-US"/>
        </a:p>
      </dgm:t>
    </dgm:pt>
    <dgm:pt modelId="{D0206AD7-2161-4D05-AF3F-7F704EB0E722}" type="pres">
      <dgm:prSet presAssocID="{DF37ACA3-E8BD-4B31-B126-E781CCD4C86A}" presName="circ1Tx" presStyleLbl="revTx" presStyleIdx="0" presStyleCnt="0">
        <dgm:presLayoutVars>
          <dgm:chMax val="0"/>
          <dgm:chPref val="0"/>
          <dgm:bulletEnabled val="1"/>
        </dgm:presLayoutVars>
      </dgm:prSet>
      <dgm:spPr/>
      <dgm:t>
        <a:bodyPr/>
        <a:lstStyle/>
        <a:p>
          <a:endParaRPr lang="en-US"/>
        </a:p>
      </dgm:t>
    </dgm:pt>
    <dgm:pt modelId="{42B21BF1-7DB2-4D0B-8FBD-F9AFE781B90C}" type="pres">
      <dgm:prSet presAssocID="{A4F3B0D4-E344-4321-8619-D54DDBFBA474}" presName="circ2" presStyleLbl="vennNode1" presStyleIdx="1" presStyleCnt="2" custLinFactNeighborX="-18735" custLinFactNeighborY="430"/>
      <dgm:spPr/>
      <dgm:t>
        <a:bodyPr/>
        <a:lstStyle/>
        <a:p>
          <a:endParaRPr lang="en-US"/>
        </a:p>
      </dgm:t>
    </dgm:pt>
    <dgm:pt modelId="{B08CB2AD-093B-4641-BBAC-E86C1C44B571}" type="pres">
      <dgm:prSet presAssocID="{A4F3B0D4-E344-4321-8619-D54DDBFBA474}" presName="circ2Tx" presStyleLbl="revTx" presStyleIdx="0" presStyleCnt="0">
        <dgm:presLayoutVars>
          <dgm:chMax val="0"/>
          <dgm:chPref val="0"/>
          <dgm:bulletEnabled val="1"/>
        </dgm:presLayoutVars>
      </dgm:prSet>
      <dgm:spPr/>
      <dgm:t>
        <a:bodyPr/>
        <a:lstStyle/>
        <a:p>
          <a:endParaRPr lang="en-US"/>
        </a:p>
      </dgm:t>
    </dgm:pt>
  </dgm:ptLst>
  <dgm:cxnLst>
    <dgm:cxn modelId="{F0ACDC3E-9D38-405C-8439-6EA245ACD7A7}" type="presOf" srcId="{A4F3B0D4-E344-4321-8619-D54DDBFBA474}" destId="{B08CB2AD-093B-4641-BBAC-E86C1C44B571}" srcOrd="1" destOrd="0" presId="urn:microsoft.com/office/officeart/2005/8/layout/venn1"/>
    <dgm:cxn modelId="{B872312E-4A16-4BFB-B9CA-4514A6CA570C}" type="presOf" srcId="{DF37ACA3-E8BD-4B31-B126-E781CCD4C86A}" destId="{56AF866F-35EF-469C-824B-6C36CAEE38AD}" srcOrd="0" destOrd="0" presId="urn:microsoft.com/office/officeart/2005/8/layout/venn1"/>
    <dgm:cxn modelId="{31B7DB4A-638D-4CB8-9699-560F18A97943}" type="presOf" srcId="{A4F3B0D4-E344-4321-8619-D54DDBFBA474}" destId="{42B21BF1-7DB2-4D0B-8FBD-F9AFE781B90C}" srcOrd="0" destOrd="0" presId="urn:microsoft.com/office/officeart/2005/8/layout/venn1"/>
    <dgm:cxn modelId="{2477674F-4965-4300-B41D-F8A9588C5B67}" srcId="{96B471EE-43A6-4D20-AB2E-48B2B4FFE2E4}" destId="{A4F3B0D4-E344-4321-8619-D54DDBFBA474}" srcOrd="1" destOrd="0" parTransId="{FD76F862-8272-4093-B54E-46097A8DE9B2}" sibTransId="{1D06B7EE-21AF-410B-A1D7-191CEA3CCA55}"/>
    <dgm:cxn modelId="{5059A162-FC4D-488A-BA3C-5198D08EF7DB}" type="presOf" srcId="{DF37ACA3-E8BD-4B31-B126-E781CCD4C86A}" destId="{D0206AD7-2161-4D05-AF3F-7F704EB0E722}" srcOrd="1" destOrd="0" presId="urn:microsoft.com/office/officeart/2005/8/layout/venn1"/>
    <dgm:cxn modelId="{6DC752EC-925D-4FA1-8581-E047E09260CD}" srcId="{96B471EE-43A6-4D20-AB2E-48B2B4FFE2E4}" destId="{DF37ACA3-E8BD-4B31-B126-E781CCD4C86A}" srcOrd="0" destOrd="0" parTransId="{319C7C69-6F53-4DC9-B60D-34E1B76A4616}" sibTransId="{26F2C071-3706-4578-8602-9265F83C95C7}"/>
    <dgm:cxn modelId="{11F1C50C-C6AA-4016-89E9-2C2270CE482C}" type="presOf" srcId="{96B471EE-43A6-4D20-AB2E-48B2B4FFE2E4}" destId="{A52B112C-1435-4919-A9F2-4C5DB065FD5D}" srcOrd="0" destOrd="0" presId="urn:microsoft.com/office/officeart/2005/8/layout/venn1"/>
    <dgm:cxn modelId="{11094CA2-9948-4DE2-9BB2-8B37B3B32572}" type="presParOf" srcId="{A52B112C-1435-4919-A9F2-4C5DB065FD5D}" destId="{56AF866F-35EF-469C-824B-6C36CAEE38AD}" srcOrd="0" destOrd="0" presId="urn:microsoft.com/office/officeart/2005/8/layout/venn1"/>
    <dgm:cxn modelId="{7A309856-E656-4135-9605-BF99AF57F9CA}" type="presParOf" srcId="{A52B112C-1435-4919-A9F2-4C5DB065FD5D}" destId="{D0206AD7-2161-4D05-AF3F-7F704EB0E722}" srcOrd="1" destOrd="0" presId="urn:microsoft.com/office/officeart/2005/8/layout/venn1"/>
    <dgm:cxn modelId="{5D2029C0-5E46-4361-9233-9EBACA3C3D4B}" type="presParOf" srcId="{A52B112C-1435-4919-A9F2-4C5DB065FD5D}" destId="{42B21BF1-7DB2-4D0B-8FBD-F9AFE781B90C}" srcOrd="2" destOrd="0" presId="urn:microsoft.com/office/officeart/2005/8/layout/venn1"/>
    <dgm:cxn modelId="{B944A3F2-5240-40B8-B206-0377D2E3C794}" type="presParOf" srcId="{A52B112C-1435-4919-A9F2-4C5DB065FD5D}" destId="{B08CB2AD-093B-4641-BBAC-E86C1C44B571}"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6B471EE-43A6-4D20-AB2E-48B2B4FFE2E4}" type="doc">
      <dgm:prSet loTypeId="urn:microsoft.com/office/officeart/2005/8/layout/venn1" loCatId="relationship" qsTypeId="urn:microsoft.com/office/officeart/2005/8/quickstyle/simple1" qsCatId="simple" csTypeId="urn:microsoft.com/office/officeart/2005/8/colors/accent1_2" csCatId="accent1" phldr="1"/>
      <dgm:spPr/>
    </dgm:pt>
    <dgm:pt modelId="{A4F3B0D4-E344-4321-8619-D54DDBFBA474}">
      <dgm:prSet phldrT="[Text]" custT="1"/>
      <dgm:spPr/>
      <dgm:t>
        <a:bodyPr/>
        <a:lstStyle/>
        <a:p>
          <a:endParaRPr lang="en-US" sz="2000" dirty="0"/>
        </a:p>
      </dgm:t>
    </dgm:pt>
    <dgm:pt modelId="{FD76F862-8272-4093-B54E-46097A8DE9B2}" type="parTrans" cxnId="{2477674F-4965-4300-B41D-F8A9588C5B67}">
      <dgm:prSet/>
      <dgm:spPr/>
      <dgm:t>
        <a:bodyPr/>
        <a:lstStyle/>
        <a:p>
          <a:endParaRPr lang="en-US"/>
        </a:p>
      </dgm:t>
    </dgm:pt>
    <dgm:pt modelId="{1D06B7EE-21AF-410B-A1D7-191CEA3CCA55}" type="sibTrans" cxnId="{2477674F-4965-4300-B41D-F8A9588C5B67}">
      <dgm:prSet/>
      <dgm:spPr/>
      <dgm:t>
        <a:bodyPr/>
        <a:lstStyle/>
        <a:p>
          <a:endParaRPr lang="en-US"/>
        </a:p>
      </dgm:t>
    </dgm:pt>
    <dgm:pt modelId="{DF37ACA3-E8BD-4B31-B126-E781CCD4C86A}">
      <dgm:prSet phldrT="[Text]"/>
      <dgm:spPr/>
      <dgm:t>
        <a:bodyPr/>
        <a:lstStyle/>
        <a:p>
          <a:endParaRPr lang="en-US" dirty="0"/>
        </a:p>
      </dgm:t>
    </dgm:pt>
    <dgm:pt modelId="{26F2C071-3706-4578-8602-9265F83C95C7}" type="sibTrans" cxnId="{6DC752EC-925D-4FA1-8581-E047E09260CD}">
      <dgm:prSet/>
      <dgm:spPr/>
      <dgm:t>
        <a:bodyPr/>
        <a:lstStyle/>
        <a:p>
          <a:endParaRPr lang="en-US"/>
        </a:p>
      </dgm:t>
    </dgm:pt>
    <dgm:pt modelId="{319C7C69-6F53-4DC9-B60D-34E1B76A4616}" type="parTrans" cxnId="{6DC752EC-925D-4FA1-8581-E047E09260CD}">
      <dgm:prSet/>
      <dgm:spPr/>
      <dgm:t>
        <a:bodyPr/>
        <a:lstStyle/>
        <a:p>
          <a:endParaRPr lang="en-US"/>
        </a:p>
      </dgm:t>
    </dgm:pt>
    <dgm:pt modelId="{A52B112C-1435-4919-A9F2-4C5DB065FD5D}" type="pres">
      <dgm:prSet presAssocID="{96B471EE-43A6-4D20-AB2E-48B2B4FFE2E4}" presName="compositeShape" presStyleCnt="0">
        <dgm:presLayoutVars>
          <dgm:chMax val="7"/>
          <dgm:dir/>
          <dgm:resizeHandles val="exact"/>
        </dgm:presLayoutVars>
      </dgm:prSet>
      <dgm:spPr/>
    </dgm:pt>
    <dgm:pt modelId="{56AF866F-35EF-469C-824B-6C36CAEE38AD}" type="pres">
      <dgm:prSet presAssocID="{DF37ACA3-E8BD-4B31-B126-E781CCD4C86A}" presName="circ1" presStyleLbl="vennNode1" presStyleIdx="0" presStyleCnt="2" custLinFactNeighborX="15356" custLinFactNeighborY="430"/>
      <dgm:spPr/>
      <dgm:t>
        <a:bodyPr/>
        <a:lstStyle/>
        <a:p>
          <a:endParaRPr lang="en-US"/>
        </a:p>
      </dgm:t>
    </dgm:pt>
    <dgm:pt modelId="{D0206AD7-2161-4D05-AF3F-7F704EB0E722}" type="pres">
      <dgm:prSet presAssocID="{DF37ACA3-E8BD-4B31-B126-E781CCD4C86A}" presName="circ1Tx" presStyleLbl="revTx" presStyleIdx="0" presStyleCnt="0">
        <dgm:presLayoutVars>
          <dgm:chMax val="0"/>
          <dgm:chPref val="0"/>
          <dgm:bulletEnabled val="1"/>
        </dgm:presLayoutVars>
      </dgm:prSet>
      <dgm:spPr/>
      <dgm:t>
        <a:bodyPr/>
        <a:lstStyle/>
        <a:p>
          <a:endParaRPr lang="en-US"/>
        </a:p>
      </dgm:t>
    </dgm:pt>
    <dgm:pt modelId="{42B21BF1-7DB2-4D0B-8FBD-F9AFE781B90C}" type="pres">
      <dgm:prSet presAssocID="{A4F3B0D4-E344-4321-8619-D54DDBFBA474}" presName="circ2" presStyleLbl="vennNode1" presStyleIdx="1" presStyleCnt="2" custLinFactNeighborX="-18735" custLinFactNeighborY="430"/>
      <dgm:spPr/>
      <dgm:t>
        <a:bodyPr/>
        <a:lstStyle/>
        <a:p>
          <a:endParaRPr lang="en-US"/>
        </a:p>
      </dgm:t>
    </dgm:pt>
    <dgm:pt modelId="{B08CB2AD-093B-4641-BBAC-E86C1C44B571}" type="pres">
      <dgm:prSet presAssocID="{A4F3B0D4-E344-4321-8619-D54DDBFBA474}" presName="circ2Tx" presStyleLbl="revTx" presStyleIdx="0" presStyleCnt="0">
        <dgm:presLayoutVars>
          <dgm:chMax val="0"/>
          <dgm:chPref val="0"/>
          <dgm:bulletEnabled val="1"/>
        </dgm:presLayoutVars>
      </dgm:prSet>
      <dgm:spPr/>
      <dgm:t>
        <a:bodyPr/>
        <a:lstStyle/>
        <a:p>
          <a:endParaRPr lang="en-US"/>
        </a:p>
      </dgm:t>
    </dgm:pt>
  </dgm:ptLst>
  <dgm:cxnLst>
    <dgm:cxn modelId="{F0ACDC3E-9D38-405C-8439-6EA245ACD7A7}" type="presOf" srcId="{A4F3B0D4-E344-4321-8619-D54DDBFBA474}" destId="{B08CB2AD-093B-4641-BBAC-E86C1C44B571}" srcOrd="1" destOrd="0" presId="urn:microsoft.com/office/officeart/2005/8/layout/venn1"/>
    <dgm:cxn modelId="{B872312E-4A16-4BFB-B9CA-4514A6CA570C}" type="presOf" srcId="{DF37ACA3-E8BD-4B31-B126-E781CCD4C86A}" destId="{56AF866F-35EF-469C-824B-6C36CAEE38AD}" srcOrd="0" destOrd="0" presId="urn:microsoft.com/office/officeart/2005/8/layout/venn1"/>
    <dgm:cxn modelId="{31B7DB4A-638D-4CB8-9699-560F18A97943}" type="presOf" srcId="{A4F3B0D4-E344-4321-8619-D54DDBFBA474}" destId="{42B21BF1-7DB2-4D0B-8FBD-F9AFE781B90C}" srcOrd="0" destOrd="0" presId="urn:microsoft.com/office/officeart/2005/8/layout/venn1"/>
    <dgm:cxn modelId="{2477674F-4965-4300-B41D-F8A9588C5B67}" srcId="{96B471EE-43A6-4D20-AB2E-48B2B4FFE2E4}" destId="{A4F3B0D4-E344-4321-8619-D54DDBFBA474}" srcOrd="1" destOrd="0" parTransId="{FD76F862-8272-4093-B54E-46097A8DE9B2}" sibTransId="{1D06B7EE-21AF-410B-A1D7-191CEA3CCA55}"/>
    <dgm:cxn modelId="{5059A162-FC4D-488A-BA3C-5198D08EF7DB}" type="presOf" srcId="{DF37ACA3-E8BD-4B31-B126-E781CCD4C86A}" destId="{D0206AD7-2161-4D05-AF3F-7F704EB0E722}" srcOrd="1" destOrd="0" presId="urn:microsoft.com/office/officeart/2005/8/layout/venn1"/>
    <dgm:cxn modelId="{6DC752EC-925D-4FA1-8581-E047E09260CD}" srcId="{96B471EE-43A6-4D20-AB2E-48B2B4FFE2E4}" destId="{DF37ACA3-E8BD-4B31-B126-E781CCD4C86A}" srcOrd="0" destOrd="0" parTransId="{319C7C69-6F53-4DC9-B60D-34E1B76A4616}" sibTransId="{26F2C071-3706-4578-8602-9265F83C95C7}"/>
    <dgm:cxn modelId="{11F1C50C-C6AA-4016-89E9-2C2270CE482C}" type="presOf" srcId="{96B471EE-43A6-4D20-AB2E-48B2B4FFE2E4}" destId="{A52B112C-1435-4919-A9F2-4C5DB065FD5D}" srcOrd="0" destOrd="0" presId="urn:microsoft.com/office/officeart/2005/8/layout/venn1"/>
    <dgm:cxn modelId="{11094CA2-9948-4DE2-9BB2-8B37B3B32572}" type="presParOf" srcId="{A52B112C-1435-4919-A9F2-4C5DB065FD5D}" destId="{56AF866F-35EF-469C-824B-6C36CAEE38AD}" srcOrd="0" destOrd="0" presId="urn:microsoft.com/office/officeart/2005/8/layout/venn1"/>
    <dgm:cxn modelId="{7A309856-E656-4135-9605-BF99AF57F9CA}" type="presParOf" srcId="{A52B112C-1435-4919-A9F2-4C5DB065FD5D}" destId="{D0206AD7-2161-4D05-AF3F-7F704EB0E722}" srcOrd="1" destOrd="0" presId="urn:microsoft.com/office/officeart/2005/8/layout/venn1"/>
    <dgm:cxn modelId="{5D2029C0-5E46-4361-9233-9EBACA3C3D4B}" type="presParOf" srcId="{A52B112C-1435-4919-A9F2-4C5DB065FD5D}" destId="{42B21BF1-7DB2-4D0B-8FBD-F9AFE781B90C}" srcOrd="2" destOrd="0" presId="urn:microsoft.com/office/officeart/2005/8/layout/venn1"/>
    <dgm:cxn modelId="{B944A3F2-5240-40B8-B206-0377D2E3C794}" type="presParOf" srcId="{A52B112C-1435-4919-A9F2-4C5DB065FD5D}" destId="{B08CB2AD-093B-4641-BBAC-E86C1C44B571}"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6B471EE-43A6-4D20-AB2E-48B2B4FFE2E4}" type="doc">
      <dgm:prSet loTypeId="urn:microsoft.com/office/officeart/2005/8/layout/venn1" loCatId="relationship" qsTypeId="urn:microsoft.com/office/officeart/2005/8/quickstyle/simple1" qsCatId="simple" csTypeId="urn:microsoft.com/office/officeart/2005/8/colors/accent1_2" csCatId="accent1" phldr="1"/>
      <dgm:spPr/>
    </dgm:pt>
    <dgm:pt modelId="{A4F3B0D4-E344-4321-8619-D54DDBFBA474}">
      <dgm:prSet phldrT="[Text]" custT="1"/>
      <dgm:spPr/>
      <dgm:t>
        <a:bodyPr/>
        <a:lstStyle/>
        <a:p>
          <a:endParaRPr lang="en-US" sz="2000" dirty="0"/>
        </a:p>
      </dgm:t>
    </dgm:pt>
    <dgm:pt modelId="{FD76F862-8272-4093-B54E-46097A8DE9B2}" type="parTrans" cxnId="{2477674F-4965-4300-B41D-F8A9588C5B67}">
      <dgm:prSet/>
      <dgm:spPr/>
      <dgm:t>
        <a:bodyPr/>
        <a:lstStyle/>
        <a:p>
          <a:endParaRPr lang="en-US"/>
        </a:p>
      </dgm:t>
    </dgm:pt>
    <dgm:pt modelId="{1D06B7EE-21AF-410B-A1D7-191CEA3CCA55}" type="sibTrans" cxnId="{2477674F-4965-4300-B41D-F8A9588C5B67}">
      <dgm:prSet/>
      <dgm:spPr/>
      <dgm:t>
        <a:bodyPr/>
        <a:lstStyle/>
        <a:p>
          <a:endParaRPr lang="en-US"/>
        </a:p>
      </dgm:t>
    </dgm:pt>
    <dgm:pt modelId="{DF37ACA3-E8BD-4B31-B126-E781CCD4C86A}">
      <dgm:prSet phldrT="[Text]"/>
      <dgm:spPr/>
      <dgm:t>
        <a:bodyPr/>
        <a:lstStyle/>
        <a:p>
          <a:endParaRPr lang="en-US" dirty="0"/>
        </a:p>
      </dgm:t>
    </dgm:pt>
    <dgm:pt modelId="{26F2C071-3706-4578-8602-9265F83C95C7}" type="sibTrans" cxnId="{6DC752EC-925D-4FA1-8581-E047E09260CD}">
      <dgm:prSet/>
      <dgm:spPr/>
      <dgm:t>
        <a:bodyPr/>
        <a:lstStyle/>
        <a:p>
          <a:endParaRPr lang="en-US"/>
        </a:p>
      </dgm:t>
    </dgm:pt>
    <dgm:pt modelId="{319C7C69-6F53-4DC9-B60D-34E1B76A4616}" type="parTrans" cxnId="{6DC752EC-925D-4FA1-8581-E047E09260CD}">
      <dgm:prSet/>
      <dgm:spPr/>
      <dgm:t>
        <a:bodyPr/>
        <a:lstStyle/>
        <a:p>
          <a:endParaRPr lang="en-US"/>
        </a:p>
      </dgm:t>
    </dgm:pt>
    <dgm:pt modelId="{A52B112C-1435-4919-A9F2-4C5DB065FD5D}" type="pres">
      <dgm:prSet presAssocID="{96B471EE-43A6-4D20-AB2E-48B2B4FFE2E4}" presName="compositeShape" presStyleCnt="0">
        <dgm:presLayoutVars>
          <dgm:chMax val="7"/>
          <dgm:dir/>
          <dgm:resizeHandles val="exact"/>
        </dgm:presLayoutVars>
      </dgm:prSet>
      <dgm:spPr/>
    </dgm:pt>
    <dgm:pt modelId="{56AF866F-35EF-469C-824B-6C36CAEE38AD}" type="pres">
      <dgm:prSet presAssocID="{DF37ACA3-E8BD-4B31-B126-E781CCD4C86A}" presName="circ1" presStyleLbl="vennNode1" presStyleIdx="0" presStyleCnt="2" custLinFactNeighborX="15356" custLinFactNeighborY="430"/>
      <dgm:spPr/>
      <dgm:t>
        <a:bodyPr/>
        <a:lstStyle/>
        <a:p>
          <a:endParaRPr lang="en-US"/>
        </a:p>
      </dgm:t>
    </dgm:pt>
    <dgm:pt modelId="{D0206AD7-2161-4D05-AF3F-7F704EB0E722}" type="pres">
      <dgm:prSet presAssocID="{DF37ACA3-E8BD-4B31-B126-E781CCD4C86A}" presName="circ1Tx" presStyleLbl="revTx" presStyleIdx="0" presStyleCnt="0">
        <dgm:presLayoutVars>
          <dgm:chMax val="0"/>
          <dgm:chPref val="0"/>
          <dgm:bulletEnabled val="1"/>
        </dgm:presLayoutVars>
      </dgm:prSet>
      <dgm:spPr/>
      <dgm:t>
        <a:bodyPr/>
        <a:lstStyle/>
        <a:p>
          <a:endParaRPr lang="en-US"/>
        </a:p>
      </dgm:t>
    </dgm:pt>
    <dgm:pt modelId="{42B21BF1-7DB2-4D0B-8FBD-F9AFE781B90C}" type="pres">
      <dgm:prSet presAssocID="{A4F3B0D4-E344-4321-8619-D54DDBFBA474}" presName="circ2" presStyleLbl="vennNode1" presStyleIdx="1" presStyleCnt="2" custLinFactNeighborX="-18735" custLinFactNeighborY="430"/>
      <dgm:spPr/>
      <dgm:t>
        <a:bodyPr/>
        <a:lstStyle/>
        <a:p>
          <a:endParaRPr lang="en-US"/>
        </a:p>
      </dgm:t>
    </dgm:pt>
    <dgm:pt modelId="{B08CB2AD-093B-4641-BBAC-E86C1C44B571}" type="pres">
      <dgm:prSet presAssocID="{A4F3B0D4-E344-4321-8619-D54DDBFBA474}" presName="circ2Tx" presStyleLbl="revTx" presStyleIdx="0" presStyleCnt="0">
        <dgm:presLayoutVars>
          <dgm:chMax val="0"/>
          <dgm:chPref val="0"/>
          <dgm:bulletEnabled val="1"/>
        </dgm:presLayoutVars>
      </dgm:prSet>
      <dgm:spPr/>
      <dgm:t>
        <a:bodyPr/>
        <a:lstStyle/>
        <a:p>
          <a:endParaRPr lang="en-US"/>
        </a:p>
      </dgm:t>
    </dgm:pt>
  </dgm:ptLst>
  <dgm:cxnLst>
    <dgm:cxn modelId="{F0ACDC3E-9D38-405C-8439-6EA245ACD7A7}" type="presOf" srcId="{A4F3B0D4-E344-4321-8619-D54DDBFBA474}" destId="{B08CB2AD-093B-4641-BBAC-E86C1C44B571}" srcOrd="1" destOrd="0" presId="urn:microsoft.com/office/officeart/2005/8/layout/venn1"/>
    <dgm:cxn modelId="{B872312E-4A16-4BFB-B9CA-4514A6CA570C}" type="presOf" srcId="{DF37ACA3-E8BD-4B31-B126-E781CCD4C86A}" destId="{56AF866F-35EF-469C-824B-6C36CAEE38AD}" srcOrd="0" destOrd="0" presId="urn:microsoft.com/office/officeart/2005/8/layout/venn1"/>
    <dgm:cxn modelId="{31B7DB4A-638D-4CB8-9699-560F18A97943}" type="presOf" srcId="{A4F3B0D4-E344-4321-8619-D54DDBFBA474}" destId="{42B21BF1-7DB2-4D0B-8FBD-F9AFE781B90C}" srcOrd="0" destOrd="0" presId="urn:microsoft.com/office/officeart/2005/8/layout/venn1"/>
    <dgm:cxn modelId="{2477674F-4965-4300-B41D-F8A9588C5B67}" srcId="{96B471EE-43A6-4D20-AB2E-48B2B4FFE2E4}" destId="{A4F3B0D4-E344-4321-8619-D54DDBFBA474}" srcOrd="1" destOrd="0" parTransId="{FD76F862-8272-4093-B54E-46097A8DE9B2}" sibTransId="{1D06B7EE-21AF-410B-A1D7-191CEA3CCA55}"/>
    <dgm:cxn modelId="{5059A162-FC4D-488A-BA3C-5198D08EF7DB}" type="presOf" srcId="{DF37ACA3-E8BD-4B31-B126-E781CCD4C86A}" destId="{D0206AD7-2161-4D05-AF3F-7F704EB0E722}" srcOrd="1" destOrd="0" presId="urn:microsoft.com/office/officeart/2005/8/layout/venn1"/>
    <dgm:cxn modelId="{6DC752EC-925D-4FA1-8581-E047E09260CD}" srcId="{96B471EE-43A6-4D20-AB2E-48B2B4FFE2E4}" destId="{DF37ACA3-E8BD-4B31-B126-E781CCD4C86A}" srcOrd="0" destOrd="0" parTransId="{319C7C69-6F53-4DC9-B60D-34E1B76A4616}" sibTransId="{26F2C071-3706-4578-8602-9265F83C95C7}"/>
    <dgm:cxn modelId="{11F1C50C-C6AA-4016-89E9-2C2270CE482C}" type="presOf" srcId="{96B471EE-43A6-4D20-AB2E-48B2B4FFE2E4}" destId="{A52B112C-1435-4919-A9F2-4C5DB065FD5D}" srcOrd="0" destOrd="0" presId="urn:microsoft.com/office/officeart/2005/8/layout/venn1"/>
    <dgm:cxn modelId="{11094CA2-9948-4DE2-9BB2-8B37B3B32572}" type="presParOf" srcId="{A52B112C-1435-4919-A9F2-4C5DB065FD5D}" destId="{56AF866F-35EF-469C-824B-6C36CAEE38AD}" srcOrd="0" destOrd="0" presId="urn:microsoft.com/office/officeart/2005/8/layout/venn1"/>
    <dgm:cxn modelId="{7A309856-E656-4135-9605-BF99AF57F9CA}" type="presParOf" srcId="{A52B112C-1435-4919-A9F2-4C5DB065FD5D}" destId="{D0206AD7-2161-4D05-AF3F-7F704EB0E722}" srcOrd="1" destOrd="0" presId="urn:microsoft.com/office/officeart/2005/8/layout/venn1"/>
    <dgm:cxn modelId="{5D2029C0-5E46-4361-9233-9EBACA3C3D4B}" type="presParOf" srcId="{A52B112C-1435-4919-A9F2-4C5DB065FD5D}" destId="{42B21BF1-7DB2-4D0B-8FBD-F9AFE781B90C}" srcOrd="2" destOrd="0" presId="urn:microsoft.com/office/officeart/2005/8/layout/venn1"/>
    <dgm:cxn modelId="{B944A3F2-5240-40B8-B206-0377D2E3C794}" type="presParOf" srcId="{A52B112C-1435-4919-A9F2-4C5DB065FD5D}" destId="{B08CB2AD-093B-4641-BBAC-E86C1C44B571}"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52FA2EF-BA6C-4852-9AF2-769F7D0ABB62}"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en-US"/>
        </a:p>
      </dgm:t>
    </dgm:pt>
    <dgm:pt modelId="{C062416C-60DE-40C4-BF49-ADE56594F610}" type="pres">
      <dgm:prSet presAssocID="{352FA2EF-BA6C-4852-9AF2-769F7D0ABB62}" presName="Name0" presStyleCnt="0">
        <dgm:presLayoutVars>
          <dgm:chMax val="1"/>
          <dgm:chPref val="1"/>
          <dgm:dir/>
          <dgm:animOne val="branch"/>
          <dgm:animLvl val="lvl"/>
        </dgm:presLayoutVars>
      </dgm:prSet>
      <dgm:spPr/>
      <dgm:t>
        <a:bodyPr/>
        <a:lstStyle/>
        <a:p>
          <a:endParaRPr lang="en-US"/>
        </a:p>
      </dgm:t>
    </dgm:pt>
  </dgm:ptLst>
  <dgm:cxnLst>
    <dgm:cxn modelId="{C85C05F3-9E9D-4CD6-91F7-1DC517F91B2F}" type="presOf" srcId="{352FA2EF-BA6C-4852-9AF2-769F7D0ABB62}" destId="{C062416C-60DE-40C4-BF49-ADE56594F610}" srcOrd="0"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AF866F-35EF-469C-824B-6C36CAEE38AD}">
      <dsp:nvSpPr>
        <dsp:cNvPr id="0" name=""/>
        <dsp:cNvSpPr/>
      </dsp:nvSpPr>
      <dsp:spPr>
        <a:xfrm>
          <a:off x="656696" y="354908"/>
          <a:ext cx="3383280" cy="338327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endParaRPr lang="en-US" sz="6500" kern="1200" dirty="0"/>
        </a:p>
      </dsp:txBody>
      <dsp:txXfrm>
        <a:off x="1129136" y="753869"/>
        <a:ext cx="1950720" cy="2585357"/>
      </dsp:txXfrm>
    </dsp:sp>
    <dsp:sp modelId="{42B21BF1-7DB2-4D0B-8FBD-F9AFE781B90C}">
      <dsp:nvSpPr>
        <dsp:cNvPr id="0" name=""/>
        <dsp:cNvSpPr/>
      </dsp:nvSpPr>
      <dsp:spPr>
        <a:xfrm>
          <a:off x="1941702" y="354908"/>
          <a:ext cx="3383280" cy="338327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dirty="0"/>
        </a:p>
      </dsp:txBody>
      <dsp:txXfrm>
        <a:off x="2901822" y="753869"/>
        <a:ext cx="1950720" cy="25853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AF866F-35EF-469C-824B-6C36CAEE38AD}">
      <dsp:nvSpPr>
        <dsp:cNvPr id="0" name=""/>
        <dsp:cNvSpPr/>
      </dsp:nvSpPr>
      <dsp:spPr>
        <a:xfrm>
          <a:off x="656696" y="354908"/>
          <a:ext cx="3383280" cy="338327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endParaRPr lang="en-US" sz="6500" kern="1200" dirty="0"/>
        </a:p>
      </dsp:txBody>
      <dsp:txXfrm>
        <a:off x="1129136" y="753869"/>
        <a:ext cx="1950720" cy="2585357"/>
      </dsp:txXfrm>
    </dsp:sp>
    <dsp:sp modelId="{42B21BF1-7DB2-4D0B-8FBD-F9AFE781B90C}">
      <dsp:nvSpPr>
        <dsp:cNvPr id="0" name=""/>
        <dsp:cNvSpPr/>
      </dsp:nvSpPr>
      <dsp:spPr>
        <a:xfrm>
          <a:off x="1941702" y="354908"/>
          <a:ext cx="3383280" cy="338327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dirty="0"/>
        </a:p>
      </dsp:txBody>
      <dsp:txXfrm>
        <a:off x="2901822" y="753869"/>
        <a:ext cx="1950720" cy="25853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AF866F-35EF-469C-824B-6C36CAEE38AD}">
      <dsp:nvSpPr>
        <dsp:cNvPr id="0" name=""/>
        <dsp:cNvSpPr/>
      </dsp:nvSpPr>
      <dsp:spPr>
        <a:xfrm>
          <a:off x="656696" y="354908"/>
          <a:ext cx="3383280" cy="338327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endParaRPr lang="en-US" sz="6500" kern="1200" dirty="0"/>
        </a:p>
      </dsp:txBody>
      <dsp:txXfrm>
        <a:off x="1129136" y="753869"/>
        <a:ext cx="1950720" cy="2585357"/>
      </dsp:txXfrm>
    </dsp:sp>
    <dsp:sp modelId="{42B21BF1-7DB2-4D0B-8FBD-F9AFE781B90C}">
      <dsp:nvSpPr>
        <dsp:cNvPr id="0" name=""/>
        <dsp:cNvSpPr/>
      </dsp:nvSpPr>
      <dsp:spPr>
        <a:xfrm>
          <a:off x="1941702" y="354908"/>
          <a:ext cx="3383280" cy="338327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dirty="0"/>
        </a:p>
      </dsp:txBody>
      <dsp:txXfrm>
        <a:off x="2901822" y="753869"/>
        <a:ext cx="1950720" cy="25853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AF866F-35EF-469C-824B-6C36CAEE38AD}">
      <dsp:nvSpPr>
        <dsp:cNvPr id="0" name=""/>
        <dsp:cNvSpPr/>
      </dsp:nvSpPr>
      <dsp:spPr>
        <a:xfrm>
          <a:off x="656696" y="354908"/>
          <a:ext cx="3383280" cy="338327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endParaRPr lang="en-US" sz="6500" kern="1200" dirty="0"/>
        </a:p>
      </dsp:txBody>
      <dsp:txXfrm>
        <a:off x="1129136" y="753869"/>
        <a:ext cx="1950720" cy="2585357"/>
      </dsp:txXfrm>
    </dsp:sp>
    <dsp:sp modelId="{42B21BF1-7DB2-4D0B-8FBD-F9AFE781B90C}">
      <dsp:nvSpPr>
        <dsp:cNvPr id="0" name=""/>
        <dsp:cNvSpPr/>
      </dsp:nvSpPr>
      <dsp:spPr>
        <a:xfrm>
          <a:off x="1941702" y="354908"/>
          <a:ext cx="3383280" cy="338327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dirty="0"/>
        </a:p>
      </dsp:txBody>
      <dsp:txXfrm>
        <a:off x="2901822" y="753869"/>
        <a:ext cx="1950720" cy="25853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AF866F-35EF-469C-824B-6C36CAEE38AD}">
      <dsp:nvSpPr>
        <dsp:cNvPr id="0" name=""/>
        <dsp:cNvSpPr/>
      </dsp:nvSpPr>
      <dsp:spPr>
        <a:xfrm>
          <a:off x="656696" y="354908"/>
          <a:ext cx="3383280" cy="338327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endParaRPr lang="en-US" sz="6500" kern="1200" dirty="0"/>
        </a:p>
      </dsp:txBody>
      <dsp:txXfrm>
        <a:off x="1129136" y="753869"/>
        <a:ext cx="1950720" cy="2585357"/>
      </dsp:txXfrm>
    </dsp:sp>
    <dsp:sp modelId="{42B21BF1-7DB2-4D0B-8FBD-F9AFE781B90C}">
      <dsp:nvSpPr>
        <dsp:cNvPr id="0" name=""/>
        <dsp:cNvSpPr/>
      </dsp:nvSpPr>
      <dsp:spPr>
        <a:xfrm>
          <a:off x="1941702" y="354908"/>
          <a:ext cx="3383280" cy="338327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dirty="0"/>
        </a:p>
      </dsp:txBody>
      <dsp:txXfrm>
        <a:off x="2901822" y="753869"/>
        <a:ext cx="1950720" cy="25853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AF866F-35EF-469C-824B-6C36CAEE38AD}">
      <dsp:nvSpPr>
        <dsp:cNvPr id="0" name=""/>
        <dsp:cNvSpPr/>
      </dsp:nvSpPr>
      <dsp:spPr>
        <a:xfrm>
          <a:off x="656696" y="354908"/>
          <a:ext cx="3383280" cy="338327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endParaRPr lang="en-US" sz="6500" kern="1200" dirty="0"/>
        </a:p>
      </dsp:txBody>
      <dsp:txXfrm>
        <a:off x="1129136" y="753869"/>
        <a:ext cx="1950720" cy="2585357"/>
      </dsp:txXfrm>
    </dsp:sp>
    <dsp:sp modelId="{42B21BF1-7DB2-4D0B-8FBD-F9AFE781B90C}">
      <dsp:nvSpPr>
        <dsp:cNvPr id="0" name=""/>
        <dsp:cNvSpPr/>
      </dsp:nvSpPr>
      <dsp:spPr>
        <a:xfrm>
          <a:off x="1941702" y="354908"/>
          <a:ext cx="3383280" cy="338327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dirty="0"/>
        </a:p>
      </dsp:txBody>
      <dsp:txXfrm>
        <a:off x="2901822" y="753869"/>
        <a:ext cx="1950720" cy="258535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AF866F-35EF-469C-824B-6C36CAEE38AD}">
      <dsp:nvSpPr>
        <dsp:cNvPr id="0" name=""/>
        <dsp:cNvSpPr/>
      </dsp:nvSpPr>
      <dsp:spPr>
        <a:xfrm>
          <a:off x="656696" y="354908"/>
          <a:ext cx="3383280" cy="338327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endParaRPr lang="en-US" sz="6500" kern="1200" dirty="0"/>
        </a:p>
      </dsp:txBody>
      <dsp:txXfrm>
        <a:off x="1129136" y="753869"/>
        <a:ext cx="1950720" cy="2585357"/>
      </dsp:txXfrm>
    </dsp:sp>
    <dsp:sp modelId="{42B21BF1-7DB2-4D0B-8FBD-F9AFE781B90C}">
      <dsp:nvSpPr>
        <dsp:cNvPr id="0" name=""/>
        <dsp:cNvSpPr/>
      </dsp:nvSpPr>
      <dsp:spPr>
        <a:xfrm>
          <a:off x="1941702" y="354908"/>
          <a:ext cx="3383280" cy="338327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dirty="0"/>
        </a:p>
      </dsp:txBody>
      <dsp:txXfrm>
        <a:off x="2901822" y="753869"/>
        <a:ext cx="1950720" cy="25853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smtClean="0"/>
              <a:t>"text" is a variable-length string. "varchar" behaves similarly but can have a value added to limit its length. "char" is a fixed-length string, so if the value is shorter than the length, the remainder will be padded with blanks.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smtClean="0"/>
              <a:t>PRIMARY KEY is an identifier and thus doesn’t allow duplicate values in the table. Unique applies a similar constraint to </a:t>
            </a:r>
            <a:r>
              <a:rPr lang="en-US" sz="1100" dirty="0" err="1" smtClean="0"/>
              <a:t>state_name</a:t>
            </a:r>
            <a:r>
              <a:rPr lang="en-US" sz="1100" dirty="0" smtClean="0"/>
              <a:t>. If an update to the DB violates these constraints or types, it will error out and be prevented.</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100" dirty="0" smtClean="0"/>
          </a:p>
          <a:p>
            <a:pPr marL="0" lvl="0" indent="0" algn="l" rtl="0">
              <a:spcBef>
                <a:spcPts val="0"/>
              </a:spcBef>
              <a:spcAft>
                <a:spcPts val="0"/>
              </a:spcAft>
              <a:buNone/>
            </a:pPr>
            <a:endParaRPr dirty="0"/>
          </a:p>
        </p:txBody>
      </p:sp>
    </p:spTree>
    <p:extLst>
      <p:ext uri="{BB962C8B-B14F-4D97-AF65-F5344CB8AC3E}">
        <p14:creationId xmlns:p14="http://schemas.microsoft.com/office/powerpoint/2010/main" val="134175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6798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29087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You cannot have multiple primary keys on a table</a:t>
            </a:r>
            <a:r>
              <a:rPr lang="en-US" baseline="0" dirty="0" smtClean="0"/>
              <a:t> due to the nature of clustered indexes, but you can have composite primary keys. This effectively means that any foreign keys to this table must reference both of these columns and renders these required on this table.</a:t>
            </a:r>
            <a:endParaRPr dirty="0"/>
          </a:p>
        </p:txBody>
      </p:sp>
    </p:spTree>
    <p:extLst>
      <p:ext uri="{BB962C8B-B14F-4D97-AF65-F5344CB8AC3E}">
        <p14:creationId xmlns:p14="http://schemas.microsoft.com/office/powerpoint/2010/main" val="1577551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19141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53454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685087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99517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824094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82383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726082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42889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256924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123021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696558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888241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743356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51337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80994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55323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185424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256197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694958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668667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152122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083499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405004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39823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89776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373747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62437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251947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18871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459088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05711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726055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513078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38650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480563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824034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34171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68728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29553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666182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186998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40112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77300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86997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919308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70303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39447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54171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59622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cxnSp>
        <p:nvCxnSpPr>
          <p:cNvPr id="11" name="Google Shape;11;p2"/>
          <p:cNvCxnSpPr>
            <a:stCxn id="12" idx="4"/>
          </p:cNvCxnSpPr>
          <p:nvPr/>
        </p:nvCxnSpPr>
        <p:spPr>
          <a:xfrm>
            <a:off x="939750" y="2832475"/>
            <a:ext cx="0" cy="2310900"/>
          </a:xfrm>
          <a:prstGeom prst="straightConnector1">
            <a:avLst/>
          </a:prstGeom>
          <a:noFill/>
          <a:ln w="9525" cap="flat" cmpd="sng">
            <a:solidFill>
              <a:srgbClr val="999FA9"/>
            </a:solidFill>
            <a:prstDash val="solid"/>
            <a:round/>
            <a:headEnd type="none" w="med" len="med"/>
            <a:tailEnd type="none" w="med" len="med"/>
          </a:ln>
        </p:spPr>
      </p:cxnSp>
      <p:sp>
        <p:nvSpPr>
          <p:cNvPr id="12" name="Google Shape;12;p2"/>
          <p:cNvSpPr/>
          <p:nvPr/>
        </p:nvSpPr>
        <p:spPr>
          <a:xfrm>
            <a:off x="845250" y="2643475"/>
            <a:ext cx="189000" cy="1890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6" name="Google Shape;16;p3"/>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cxnSp>
        <p:nvCxnSpPr>
          <p:cNvPr id="17" name="Google Shape;17;p3"/>
          <p:cNvCxnSpPr/>
          <p:nvPr/>
        </p:nvCxnSpPr>
        <p:spPr>
          <a:xfrm>
            <a:off x="939645" y="0"/>
            <a:ext cx="0" cy="5143500"/>
          </a:xfrm>
          <a:prstGeom prst="straightConnector1">
            <a:avLst/>
          </a:prstGeom>
          <a:noFill/>
          <a:ln w="9525" cap="flat" cmpd="sng">
            <a:solidFill>
              <a:srgbClr val="999FA9"/>
            </a:solidFill>
            <a:prstDash val="solid"/>
            <a:round/>
            <a:headEnd type="none" w="med" len="med"/>
            <a:tailEnd type="none" w="med" len="med"/>
          </a:ln>
        </p:spPr>
      </p:cxnSp>
      <p:sp>
        <p:nvSpPr>
          <p:cNvPr id="18" name="Google Shape;18;p3"/>
          <p:cNvSpPr/>
          <p:nvPr/>
        </p:nvSpPr>
        <p:spPr>
          <a:xfrm flipH="1">
            <a:off x="632556" y="2267403"/>
            <a:ext cx="614400" cy="6144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1pPr>
            <a:lvl2pPr lvl="1"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2pPr>
            <a:lvl3pPr lvl="2"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3pPr>
            <a:lvl4pPr lvl="3"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4pPr>
            <a:lvl5pPr lvl="4"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5pPr>
            <a:lvl6pPr lvl="5"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6pPr>
            <a:lvl7pPr lvl="6"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7pPr>
            <a:lvl8pPr lvl="7"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8pPr>
            <a:lvl9pPr lvl="8"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9pPr>
          </a:lstStyle>
          <a:p>
            <a:endParaRPr/>
          </a:p>
        </p:txBody>
      </p:sp>
      <p:sp>
        <p:nvSpPr>
          <p:cNvPr id="27" name="Google Shape;27;p5"/>
          <p:cNvSpPr txBox="1">
            <a:spLocks noGrp="1"/>
          </p:cNvSpPr>
          <p:nvPr>
            <p:ph type="body" idx="1"/>
          </p:nvPr>
        </p:nvSpPr>
        <p:spPr>
          <a:xfrm>
            <a:off x="1165498" y="1086799"/>
            <a:ext cx="68580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28" name="Google Shape;28;p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cxnSp>
        <p:nvCxnSpPr>
          <p:cNvPr id="29" name="Google Shape;29;p5"/>
          <p:cNvCxnSpPr/>
          <p:nvPr/>
        </p:nvCxnSpPr>
        <p:spPr>
          <a:xfrm>
            <a:off x="945638" y="0"/>
            <a:ext cx="0" cy="5143500"/>
          </a:xfrm>
          <a:prstGeom prst="straightConnector1">
            <a:avLst/>
          </a:prstGeom>
          <a:noFill/>
          <a:ln w="9525" cap="flat" cmpd="sng">
            <a:solidFill>
              <a:srgbClr val="999FA9"/>
            </a:solidFill>
            <a:prstDash val="solid"/>
            <a:round/>
            <a:headEnd type="none" w="med" len="med"/>
            <a:tailEnd type="none" w="med" len="med"/>
          </a:ln>
        </p:spPr>
      </p:cxnSp>
      <p:sp>
        <p:nvSpPr>
          <p:cNvPr id="30" name="Google Shape;30;p5"/>
          <p:cNvSpPr/>
          <p:nvPr/>
        </p:nvSpPr>
        <p:spPr>
          <a:xfrm>
            <a:off x="874396" y="605794"/>
            <a:ext cx="142500" cy="1425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5"/>
          <p:cNvSpPr/>
          <p:nvPr/>
        </p:nvSpPr>
        <p:spPr>
          <a:xfrm>
            <a:off x="844675" y="1400721"/>
            <a:ext cx="201900" cy="2019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key color">
  <p:cSld name="BLANK_1">
    <p:bg>
      <p:bgPr>
        <a:solidFill>
          <a:schemeClr val="accent1"/>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lvl1pPr lvl="0">
              <a:buNone/>
              <a:defRPr>
                <a:solidFill>
                  <a:srgbClr val="2E3037"/>
                </a:solidFill>
              </a:defRPr>
            </a:lvl1pPr>
            <a:lvl2pPr lvl="1">
              <a:buNone/>
              <a:defRPr>
                <a:solidFill>
                  <a:srgbClr val="2E3037"/>
                </a:solidFill>
              </a:defRPr>
            </a:lvl2pPr>
            <a:lvl3pPr lvl="2">
              <a:buNone/>
              <a:defRPr>
                <a:solidFill>
                  <a:srgbClr val="2E3037"/>
                </a:solidFill>
              </a:defRPr>
            </a:lvl3pPr>
            <a:lvl4pPr lvl="3">
              <a:buNone/>
              <a:defRPr>
                <a:solidFill>
                  <a:srgbClr val="2E3037"/>
                </a:solidFill>
              </a:defRPr>
            </a:lvl4pPr>
            <a:lvl5pPr lvl="4">
              <a:buNone/>
              <a:defRPr>
                <a:solidFill>
                  <a:srgbClr val="2E3037"/>
                </a:solidFill>
              </a:defRPr>
            </a:lvl5pPr>
            <a:lvl6pPr lvl="5">
              <a:buNone/>
              <a:defRPr>
                <a:solidFill>
                  <a:srgbClr val="2E3037"/>
                </a:solidFill>
              </a:defRPr>
            </a:lvl6pPr>
            <a:lvl7pPr lvl="6">
              <a:buNone/>
              <a:defRPr>
                <a:solidFill>
                  <a:srgbClr val="2E3037"/>
                </a:solidFill>
              </a:defRPr>
            </a:lvl7pPr>
            <a:lvl8pPr lvl="7">
              <a:buNone/>
              <a:defRPr>
                <a:solidFill>
                  <a:srgbClr val="2E3037"/>
                </a:solidFill>
              </a:defRPr>
            </a:lvl8pPr>
            <a:lvl9pPr lvl="8">
              <a:buNone/>
              <a:defRPr>
                <a:solidFill>
                  <a:srgbClr val="2E3037"/>
                </a:solidFill>
              </a:defRPr>
            </a:lvl9pPr>
          </a:lstStyle>
          <a:p>
            <a:pPr marL="0" lvl="0" indent="0" algn="r" rtl="0">
              <a:spcBef>
                <a:spcPts val="0"/>
              </a:spcBef>
              <a:spcAft>
                <a:spcPts val="0"/>
              </a:spcAft>
              <a:buNone/>
            </a:pPr>
            <a:fld id="{00000000-1234-1234-1234-123412341234}" type="slidenum">
              <a:rPr lang="en"/>
              <a:t>‹#›</a:t>
            </a:fld>
            <a:endParaRPr dirty="0"/>
          </a:p>
        </p:txBody>
      </p:sp>
      <p:cxnSp>
        <p:nvCxnSpPr>
          <p:cNvPr id="65" name="Google Shape;65;p11"/>
          <p:cNvCxnSpPr/>
          <p:nvPr/>
        </p:nvCxnSpPr>
        <p:spPr>
          <a:xfrm>
            <a:off x="945638" y="0"/>
            <a:ext cx="0" cy="5143500"/>
          </a:xfrm>
          <a:prstGeom prst="straightConnector1">
            <a:avLst/>
          </a:prstGeom>
          <a:noFill/>
          <a:ln w="9525" cap="flat" cmpd="sng">
            <a:solidFill>
              <a:schemeClr val="dk1"/>
            </a:solidFill>
            <a:prstDash val="solid"/>
            <a:round/>
            <a:headEnd type="none" w="med" len="med"/>
            <a:tailEnd type="none" w="med" len="med"/>
          </a:ln>
        </p:spPr>
      </p:cxnSp>
      <p:sp>
        <p:nvSpPr>
          <p:cNvPr id="66" name="Google Shape;66;p11"/>
          <p:cNvSpPr/>
          <p:nvPr/>
        </p:nvSpPr>
        <p:spPr>
          <a:xfrm>
            <a:off x="844675" y="2470800"/>
            <a:ext cx="201900" cy="2019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086799"/>
            <a:ext cx="68580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4828331"/>
            <a:ext cx="548700" cy="315300"/>
          </a:xfrm>
          <a:prstGeom prst="rect">
            <a:avLst/>
          </a:prstGeom>
          <a:noFill/>
          <a:ln>
            <a:noFill/>
          </a:ln>
        </p:spPr>
        <p:txBody>
          <a:bodyPr spcFirstLastPara="1" wrap="square" lIns="91425" tIns="91425" rIns="91425" bIns="91425" anchor="t" anchorCtr="0">
            <a:noAutofit/>
          </a:bodyPr>
          <a:lstStyle>
            <a:lvl1pPr lvl="0" algn="r">
              <a:buNone/>
              <a:defRPr sz="1200">
                <a:solidFill>
                  <a:srgbClr val="39C0BA"/>
                </a:solidFill>
                <a:latin typeface="Quicksand"/>
                <a:ea typeface="Quicksand"/>
                <a:cs typeface="Quicksand"/>
                <a:sym typeface="Quicksand"/>
              </a:defRPr>
            </a:lvl1pPr>
            <a:lvl2pPr lvl="1" algn="r">
              <a:buNone/>
              <a:defRPr sz="1200">
                <a:solidFill>
                  <a:srgbClr val="39C0BA"/>
                </a:solidFill>
                <a:latin typeface="Quicksand"/>
                <a:ea typeface="Quicksand"/>
                <a:cs typeface="Quicksand"/>
                <a:sym typeface="Quicksand"/>
              </a:defRPr>
            </a:lvl2pPr>
            <a:lvl3pPr lvl="2" algn="r">
              <a:buNone/>
              <a:defRPr sz="1200">
                <a:solidFill>
                  <a:srgbClr val="39C0BA"/>
                </a:solidFill>
                <a:latin typeface="Quicksand"/>
                <a:ea typeface="Quicksand"/>
                <a:cs typeface="Quicksand"/>
                <a:sym typeface="Quicksand"/>
              </a:defRPr>
            </a:lvl3pPr>
            <a:lvl4pPr lvl="3" algn="r">
              <a:buNone/>
              <a:defRPr sz="1200">
                <a:solidFill>
                  <a:srgbClr val="39C0BA"/>
                </a:solidFill>
                <a:latin typeface="Quicksand"/>
                <a:ea typeface="Quicksand"/>
                <a:cs typeface="Quicksand"/>
                <a:sym typeface="Quicksand"/>
              </a:defRPr>
            </a:lvl4pPr>
            <a:lvl5pPr lvl="4" algn="r">
              <a:buNone/>
              <a:defRPr sz="1200">
                <a:solidFill>
                  <a:srgbClr val="39C0BA"/>
                </a:solidFill>
                <a:latin typeface="Quicksand"/>
                <a:ea typeface="Quicksand"/>
                <a:cs typeface="Quicksand"/>
                <a:sym typeface="Quicksand"/>
              </a:defRPr>
            </a:lvl5pPr>
            <a:lvl6pPr lvl="5" algn="r">
              <a:buNone/>
              <a:defRPr sz="1200">
                <a:solidFill>
                  <a:srgbClr val="39C0BA"/>
                </a:solidFill>
                <a:latin typeface="Quicksand"/>
                <a:ea typeface="Quicksand"/>
                <a:cs typeface="Quicksand"/>
                <a:sym typeface="Quicksand"/>
              </a:defRPr>
            </a:lvl6pPr>
            <a:lvl7pPr lvl="6" algn="r">
              <a:buNone/>
              <a:defRPr sz="1200">
                <a:solidFill>
                  <a:srgbClr val="39C0BA"/>
                </a:solidFill>
                <a:latin typeface="Quicksand"/>
                <a:ea typeface="Quicksand"/>
                <a:cs typeface="Quicksand"/>
                <a:sym typeface="Quicksand"/>
              </a:defRPr>
            </a:lvl7pPr>
            <a:lvl8pPr lvl="7" algn="r">
              <a:buNone/>
              <a:defRPr sz="1200">
                <a:solidFill>
                  <a:srgbClr val="39C0BA"/>
                </a:solidFill>
                <a:latin typeface="Quicksand"/>
                <a:ea typeface="Quicksand"/>
                <a:cs typeface="Quicksand"/>
                <a:sym typeface="Quicksand"/>
              </a:defRPr>
            </a:lvl8pPr>
            <a:lvl9pPr lvl="8" algn="r">
              <a:buNone/>
              <a:defRPr sz="1200">
                <a:solidFill>
                  <a:srgbClr val="39C0BA"/>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www.postgresql.org/download/"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hyperlink" Target="https://www.amazon.com/Seven-Databases-Weeks-Modern-Movement-ebook/dp/B07CYLX6FD/" TargetMode="External"/><Relationship Id="rId2" Type="http://schemas.openxmlformats.org/officeDocument/2006/relationships/notesSlide" Target="../notesSlides/notesSlide57.xml"/><Relationship Id="rId1" Type="http://schemas.openxmlformats.org/officeDocument/2006/relationships/slideLayout" Target="../slideLayouts/slideLayout3.xml"/><Relationship Id="rId5" Type="http://schemas.openxmlformats.org/officeDocument/2006/relationships/hyperlink" Target="https://www.youtube.com/watch?v=clrtT_4WBAw" TargetMode="External"/><Relationship Id="rId4" Type="http://schemas.openxmlformats.org/officeDocument/2006/relationships/hyperlink" Target="https://users.ece.cmu.edu/~adrian/731-sp04/readings/GL-cap.pdf" TargetMode="Externa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Introduction to PostgreSQL</a:t>
            </a:r>
            <a:endParaRPr sz="4000"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CRUD</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000" dirty="0" smtClean="0"/>
              <a:t>Create a new table for states in which our events will happen. </a:t>
            </a:r>
          </a:p>
          <a:p>
            <a:pPr marL="457200" lvl="1" indent="0">
              <a:buNone/>
            </a:pPr>
            <a:r>
              <a:rPr lang="en-US" sz="1600" dirty="0">
                <a:latin typeface="Courier New" panose="02070309020205020404" pitchFamily="49" charset="0"/>
                <a:cs typeface="Courier New" panose="02070309020205020404" pitchFamily="49" charset="0"/>
              </a:rPr>
              <a:t>CREATE TABLE </a:t>
            </a:r>
            <a:r>
              <a:rPr lang="en-US" sz="1600" dirty="0" smtClean="0">
                <a:latin typeface="Courier New" panose="02070309020205020404" pitchFamily="49" charset="0"/>
                <a:cs typeface="Courier New" panose="02070309020205020404" pitchFamily="49" charset="0"/>
              </a:rPr>
              <a:t>states </a:t>
            </a:r>
            <a:r>
              <a:rPr lang="en-US" sz="1600" dirty="0">
                <a:latin typeface="Courier New" panose="02070309020205020404" pitchFamily="49" charset="0"/>
                <a:cs typeface="Courier New" panose="02070309020205020404" pitchFamily="49" charset="0"/>
              </a:rPr>
              <a:t>(</a:t>
            </a:r>
          </a:p>
          <a:p>
            <a:pPr marL="457200" lvl="1" indent="0">
              <a:buNone/>
            </a:pPr>
            <a:r>
              <a:rPr lang="en-US" sz="1600" dirty="0" smtClean="0">
                <a:latin typeface="Courier New" panose="02070309020205020404" pitchFamily="49" charset="0"/>
                <a:cs typeface="Courier New" panose="02070309020205020404" pitchFamily="49" charset="0"/>
              </a:rPr>
              <a:t>state_abbr </a:t>
            </a:r>
            <a:r>
              <a:rPr lang="en-US" sz="1600" dirty="0">
                <a:latin typeface="Courier New" panose="02070309020205020404" pitchFamily="49" charset="0"/>
                <a:cs typeface="Courier New" panose="02070309020205020404" pitchFamily="49" charset="0"/>
              </a:rPr>
              <a:t>char(2) PRIMARY KEY,</a:t>
            </a:r>
          </a:p>
          <a:p>
            <a:pPr marL="457200" lvl="1" indent="0">
              <a:buNone/>
            </a:pPr>
            <a:r>
              <a:rPr lang="en-US" sz="1600" dirty="0" smtClean="0">
                <a:latin typeface="Courier New" panose="02070309020205020404" pitchFamily="49" charset="0"/>
                <a:cs typeface="Courier New" panose="02070309020205020404" pitchFamily="49" charset="0"/>
              </a:rPr>
              <a:t>state_name </a:t>
            </a:r>
            <a:r>
              <a:rPr lang="en-US" sz="1600" dirty="0">
                <a:latin typeface="Courier New" panose="02070309020205020404" pitchFamily="49" charset="0"/>
                <a:cs typeface="Courier New" panose="02070309020205020404" pitchFamily="49" charset="0"/>
              </a:rPr>
              <a:t>text UNIQUE</a:t>
            </a:r>
          </a:p>
          <a:p>
            <a:pPr marL="457200" lvl="1" indent="0">
              <a:buNone/>
            </a:pPr>
            <a:r>
              <a:rPr lang="en-US" sz="1600" dirty="0">
                <a:latin typeface="Courier New" panose="02070309020205020404" pitchFamily="49" charset="0"/>
                <a:cs typeface="Courier New" panose="02070309020205020404" pitchFamily="49" charset="0"/>
              </a:rPr>
              <a:t>);</a:t>
            </a:r>
            <a:endParaRPr lang="en-US" sz="1600" dirty="0" smtClean="0">
              <a:latin typeface="Courier New" panose="02070309020205020404" pitchFamily="49" charset="0"/>
              <a:cs typeface="Courier New" panose="02070309020205020404" pitchFamily="49" charset="0"/>
            </a:endParaRPr>
          </a:p>
          <a:p>
            <a:pPr marL="285750" indent="-285750"/>
            <a:r>
              <a:rPr lang="en-US" sz="1600" dirty="0" smtClean="0"/>
              <a:t>"states" is the table name</a:t>
            </a:r>
            <a:r>
              <a:rPr lang="en-US" sz="1600" dirty="0" smtClean="0"/>
              <a:t>.</a:t>
            </a:r>
          </a:p>
          <a:p>
            <a:pPr marL="285750" indent="-285750"/>
            <a:r>
              <a:rPr lang="en-US" sz="1600" dirty="0" smtClean="0"/>
              <a:t>"</a:t>
            </a:r>
            <a:r>
              <a:rPr lang="en-US" sz="1600" dirty="0" smtClean="0"/>
              <a:t>state_abbr" and "state_name" are the column headings</a:t>
            </a:r>
            <a:r>
              <a:rPr lang="en-US" sz="1600" dirty="0" smtClean="0"/>
              <a:t>.</a:t>
            </a:r>
          </a:p>
          <a:p>
            <a:pPr marL="285750" indent="-285750"/>
            <a:r>
              <a:rPr lang="en-US" sz="1600" dirty="0" smtClean="0"/>
              <a:t>"</a:t>
            </a:r>
            <a:r>
              <a:rPr lang="en-US" sz="1600" dirty="0" smtClean="0"/>
              <a:t>char</a:t>
            </a:r>
            <a:r>
              <a:rPr lang="en-US" sz="1600" dirty="0" smtClean="0"/>
              <a:t>", </a:t>
            </a:r>
            <a:r>
              <a:rPr lang="en-US" sz="1600" dirty="0" smtClean="0"/>
              <a:t>"text</a:t>
            </a:r>
            <a:r>
              <a:rPr lang="en-US" sz="1600" dirty="0" smtClean="0"/>
              <a:t>", </a:t>
            </a:r>
            <a:r>
              <a:rPr lang="en-US" sz="1600" dirty="0" smtClean="0"/>
              <a:t>and "varchar" are the three most common </a:t>
            </a:r>
            <a:r>
              <a:rPr lang="en-US" sz="1600" b="1" dirty="0" smtClean="0"/>
              <a:t>types</a:t>
            </a:r>
            <a:r>
              <a:rPr lang="en-US" sz="1600" dirty="0" smtClean="0"/>
              <a:t> for rows in Postgres</a:t>
            </a:r>
            <a:r>
              <a:rPr lang="en-US" sz="1600" dirty="0" smtClean="0"/>
              <a:t>.</a:t>
            </a:r>
          </a:p>
          <a:p>
            <a:pPr marL="285750" indent="-285750"/>
            <a:r>
              <a:rPr lang="en-US" sz="1600" dirty="0" smtClean="0"/>
              <a:t>“</a:t>
            </a:r>
            <a:r>
              <a:rPr lang="en-US" sz="1600" dirty="0" smtClean="0"/>
              <a:t>PRIMARY KEY” and “UNIQUE” are </a:t>
            </a:r>
            <a:r>
              <a:rPr lang="en-US" sz="1600" b="1" dirty="0" smtClean="0"/>
              <a:t>constraints</a:t>
            </a:r>
            <a:r>
              <a:rPr lang="en-US" sz="1600" dirty="0" smtClean="0"/>
              <a:t> on these rows</a:t>
            </a:r>
            <a:r>
              <a:rPr lang="en-US" sz="1600" dirty="0" smtClean="0"/>
              <a:t>. "PRIMARY KEY" will also automatically a assign a </a:t>
            </a:r>
            <a:r>
              <a:rPr lang="en-US" sz="1600" b="1" dirty="0" smtClean="0"/>
              <a:t>clustered index </a:t>
            </a:r>
            <a:r>
              <a:rPr lang="en-US" sz="1600" dirty="0" smtClean="0"/>
              <a:t>to that column, which we'll discuss soon.</a:t>
            </a:r>
            <a:endParaRPr lang="en-US" sz="16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spTree>
    <p:extLst>
      <p:ext uri="{BB962C8B-B14F-4D97-AF65-F5344CB8AC3E}">
        <p14:creationId xmlns:p14="http://schemas.microsoft.com/office/powerpoint/2010/main" val="2614917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CRUD</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000" dirty="0" smtClean="0"/>
              <a:t>Let’s add some data to our states table. </a:t>
            </a:r>
          </a:p>
          <a:p>
            <a:pPr marL="457200" lvl="1" indent="0">
              <a:buNone/>
            </a:pPr>
            <a:r>
              <a:rPr lang="en-US" sz="1600" dirty="0" smtClean="0">
                <a:latin typeface="Courier New" panose="02070309020205020404" pitchFamily="49" charset="0"/>
                <a:cs typeface="Courier New" panose="02070309020205020404" pitchFamily="49" charset="0"/>
              </a:rPr>
              <a:t>INSERT INTO states (state_abbr, state_name)</a:t>
            </a:r>
          </a:p>
          <a:p>
            <a:pPr marL="457200" lvl="1" indent="0">
              <a:buNone/>
            </a:pPr>
            <a:r>
              <a:rPr lang="en-US" sz="1600" dirty="0" smtClean="0">
                <a:latin typeface="Courier New" panose="02070309020205020404" pitchFamily="49" charset="0"/>
                <a:cs typeface="Courier New" panose="02070309020205020404" pitchFamily="49" charset="0"/>
              </a:rPr>
              <a:t>VALUES ('ny', 'New York'), ('ma', 'Massachusetts'), ('ca', 'California'),('fl', 'Florida'), ('co', 'Colorado'), ('nv', 'Nevada'), ('cn', 'Canada');</a:t>
            </a:r>
          </a:p>
          <a:p>
            <a:pPr marL="0" lvl="0" indent="0">
              <a:buNone/>
            </a:pPr>
            <a:r>
              <a:rPr lang="en-US" sz="1800" dirty="0" smtClean="0"/>
              <a:t>Now let’s make sure our constraints are working.</a:t>
            </a:r>
          </a:p>
          <a:p>
            <a:pPr marL="457200" lvl="1" indent="0">
              <a:buNone/>
            </a:pPr>
            <a:r>
              <a:rPr lang="en-US" sz="1600" dirty="0">
                <a:latin typeface="Courier New" panose="02070309020205020404" pitchFamily="49" charset="0"/>
                <a:cs typeface="Courier New" panose="02070309020205020404" pitchFamily="49" charset="0"/>
              </a:rPr>
              <a:t>INSERT INTO states (state_abbr, state_name)</a:t>
            </a:r>
          </a:p>
          <a:p>
            <a:pPr marL="457200" lvl="1" indent="0">
              <a:buNone/>
            </a:pPr>
            <a:r>
              <a:rPr lang="en-US" sz="1600" dirty="0">
                <a:latin typeface="Courier New" panose="02070309020205020404" pitchFamily="49" charset="0"/>
                <a:cs typeface="Courier New" panose="02070309020205020404" pitchFamily="49" charset="0"/>
              </a:rPr>
              <a:t>VALUES </a:t>
            </a:r>
            <a:r>
              <a:rPr lang="en-US" sz="1600" dirty="0" smtClean="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a:t>
            </a:r>
            <a:r>
              <a:rPr lang="en-US" sz="1600" dirty="0" smtClean="0">
                <a:latin typeface="Courier New" panose="02070309020205020404" pitchFamily="49" charset="0"/>
                <a:cs typeface="Courier New" panose="02070309020205020404" pitchFamily="49" charset="0"/>
              </a:rPr>
              <a:t>ny',</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New Yankees');</a:t>
            </a:r>
          </a:p>
          <a:p>
            <a:pPr marL="457200" lvl="1" indent="0">
              <a:buNone/>
            </a:pPr>
            <a:endParaRPr lang="en-US" sz="1600" dirty="0">
              <a:latin typeface="Courier New" panose="02070309020205020404" pitchFamily="49" charset="0"/>
              <a:cs typeface="Courier New" panose="02070309020205020404" pitchFamily="49" charset="0"/>
            </a:endParaRPr>
          </a:p>
          <a:p>
            <a:pPr marL="457200" lvl="1" indent="0">
              <a:buNone/>
            </a:pPr>
            <a:r>
              <a:rPr lang="en-US" sz="1600" dirty="0">
                <a:latin typeface="Courier New" panose="02070309020205020404" pitchFamily="49" charset="0"/>
                <a:cs typeface="Courier New" panose="02070309020205020404" pitchFamily="49" charset="0"/>
              </a:rPr>
              <a:t>INSERT INTO states (state_abbr, state_name)</a:t>
            </a:r>
          </a:p>
          <a:p>
            <a:pPr marL="457200" lvl="1" indent="0">
              <a:buNone/>
            </a:pPr>
            <a:r>
              <a:rPr lang="en-US" sz="1600" dirty="0">
                <a:latin typeface="Courier New" panose="02070309020205020404" pitchFamily="49" charset="0"/>
                <a:cs typeface="Courier New" panose="02070309020205020404" pitchFamily="49" charset="0"/>
              </a:rPr>
              <a:t>VALUES </a:t>
            </a:r>
            <a:r>
              <a:rPr lang="en-US" sz="1600" dirty="0" smtClean="0">
                <a:latin typeface="Courier New" panose="02070309020205020404" pitchFamily="49" charset="0"/>
                <a:cs typeface="Courier New" panose="02070309020205020404" pitchFamily="49" charset="0"/>
              </a:rPr>
              <a:t>('fj', 'New York');</a:t>
            </a:r>
          </a:p>
          <a:p>
            <a:pPr marL="457200" lvl="1" indent="0">
              <a:buNone/>
            </a:pPr>
            <a:endParaRPr lang="en-US" sz="1600" dirty="0">
              <a:latin typeface="Courier New" panose="02070309020205020404" pitchFamily="49" charset="0"/>
              <a:cs typeface="Courier New" panose="02070309020205020404" pitchFamily="49" charset="0"/>
            </a:endParaRPr>
          </a:p>
          <a:p>
            <a:pPr marL="457200" lvl="1" indent="0">
              <a:buNone/>
            </a:pPr>
            <a:r>
              <a:rPr lang="en-US" sz="1600" dirty="0">
                <a:latin typeface="Courier New" panose="02070309020205020404" pitchFamily="49" charset="0"/>
                <a:cs typeface="Courier New" panose="02070309020205020404" pitchFamily="49" charset="0"/>
              </a:rPr>
              <a:t>INSERT INTO states (state_abbr, state_name)</a:t>
            </a:r>
          </a:p>
          <a:p>
            <a:pPr marL="457200" lvl="1" indent="0">
              <a:buNone/>
            </a:pPr>
            <a:r>
              <a:rPr lang="en-US" sz="1600" dirty="0">
                <a:latin typeface="Courier New" panose="02070309020205020404" pitchFamily="49" charset="0"/>
                <a:cs typeface="Courier New" panose="02070309020205020404" pitchFamily="49" charset="0"/>
              </a:rPr>
              <a:t>VALUES </a:t>
            </a:r>
            <a:r>
              <a:rPr lang="en-US" sz="1600" dirty="0" smtClean="0">
                <a:latin typeface="Courier New" panose="02070309020205020404" pitchFamily="49" charset="0"/>
                <a:cs typeface="Courier New" panose="02070309020205020404" pitchFamily="49" charset="0"/>
              </a:rPr>
              <a:t>('nyc', </a:t>
            </a:r>
            <a:r>
              <a:rPr lang="en-US" sz="1600" dirty="0">
                <a:latin typeface="Courier New" panose="02070309020205020404" pitchFamily="49" charset="0"/>
                <a:cs typeface="Courier New" panose="02070309020205020404" pitchFamily="49" charset="0"/>
              </a:rPr>
              <a:t>'New York</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dirty="0"/>
          </a:p>
        </p:txBody>
      </p:sp>
    </p:spTree>
    <p:extLst>
      <p:ext uri="{BB962C8B-B14F-4D97-AF65-F5344CB8AC3E}">
        <p14:creationId xmlns:p14="http://schemas.microsoft.com/office/powerpoint/2010/main" val="23479096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CRUD</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000" dirty="0" smtClean="0"/>
              <a:t>Now let's make sure all of our rows were inserted correctly. </a:t>
            </a:r>
          </a:p>
          <a:p>
            <a:pPr marL="457200" lvl="1" indent="0">
              <a:buNone/>
            </a:pPr>
            <a:r>
              <a:rPr lang="en-US" sz="1600" dirty="0" smtClean="0">
                <a:latin typeface="Courier New" panose="02070309020205020404" pitchFamily="49" charset="0"/>
                <a:cs typeface="Courier New" panose="02070309020205020404" pitchFamily="49" charset="0"/>
              </a:rPr>
              <a:t>SELECT * FROM states;</a:t>
            </a:r>
          </a:p>
          <a:p>
            <a:pPr marL="457200" lvl="1" indent="0">
              <a:buNone/>
            </a:pPr>
            <a:endParaRPr lang="en-US" sz="1600" dirty="0" smtClean="0">
              <a:latin typeface="Courier New" panose="02070309020205020404" pitchFamily="49" charset="0"/>
              <a:cs typeface="Courier New" panose="02070309020205020404" pitchFamily="49" charset="0"/>
            </a:endParaRPr>
          </a:p>
          <a:p>
            <a:pPr marL="0" lvl="0" indent="0">
              <a:buNone/>
            </a:pPr>
            <a:r>
              <a:rPr lang="en-US" sz="2000" dirty="0" smtClean="0"/>
              <a:t>We're told that Canada is not, in fact, a state in the US. Let's remove it. </a:t>
            </a:r>
            <a:endParaRPr lang="en-US" sz="2000" dirty="0"/>
          </a:p>
          <a:p>
            <a:pPr marL="457200" lvl="1" indent="0">
              <a:buNone/>
            </a:pPr>
            <a:r>
              <a:rPr lang="en-US" sz="1600" dirty="0" smtClean="0">
                <a:latin typeface="Courier New" panose="02070309020205020404" pitchFamily="49" charset="0"/>
                <a:cs typeface="Courier New" panose="02070309020205020404" pitchFamily="49" charset="0"/>
              </a:rPr>
              <a:t>DELETE FROM states WHERE state_abbr = 'cn';</a:t>
            </a:r>
            <a:endParaRPr lang="en-US" sz="1600"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dirty="0"/>
          </a:p>
        </p:txBody>
      </p:sp>
    </p:spTree>
    <p:extLst>
      <p:ext uri="{BB962C8B-B14F-4D97-AF65-F5344CB8AC3E}">
        <p14:creationId xmlns:p14="http://schemas.microsoft.com/office/powerpoint/2010/main" val="13356770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CRUD</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2000" dirty="0" smtClean="0"/>
              <a:t>Let's </a:t>
            </a:r>
            <a:r>
              <a:rPr lang="en-US" sz="2000" dirty="0"/>
              <a:t>create another table of </a:t>
            </a:r>
            <a:r>
              <a:rPr lang="en-US" sz="2000" dirty="0" smtClean="0"/>
              <a:t>cities to be </a:t>
            </a:r>
            <a:r>
              <a:rPr lang="en-US" sz="2000" dirty="0"/>
              <a:t>inside our states</a:t>
            </a:r>
            <a:r>
              <a:rPr lang="en-US" sz="2000" dirty="0" smtClean="0"/>
              <a:t>. </a:t>
            </a:r>
            <a:endParaRPr lang="en-US" sz="2000" dirty="0"/>
          </a:p>
          <a:p>
            <a:pPr marL="457200" lvl="1" indent="0">
              <a:buNone/>
            </a:pPr>
            <a:r>
              <a:rPr lang="en-US" sz="1600" dirty="0">
                <a:latin typeface="Courier New" panose="02070309020205020404" pitchFamily="49" charset="0"/>
                <a:cs typeface="Courier New" panose="02070309020205020404" pitchFamily="49" charset="0"/>
              </a:rPr>
              <a:t>CREATE TABLE cities (</a:t>
            </a:r>
          </a:p>
          <a:p>
            <a:pPr marL="457200" lvl="1" indent="0">
              <a:buNone/>
            </a:pPr>
            <a:r>
              <a:rPr lang="en-US" sz="1600" dirty="0">
                <a:latin typeface="Courier New" panose="02070309020205020404" pitchFamily="49" charset="0"/>
                <a:cs typeface="Courier New" panose="02070309020205020404" pitchFamily="49" charset="0"/>
              </a:rPr>
              <a:t>name text NOT NULL,</a:t>
            </a:r>
          </a:p>
          <a:p>
            <a:pPr marL="457200" lvl="1" indent="0">
              <a:buNone/>
            </a:pPr>
            <a:r>
              <a:rPr lang="en-US" sz="1600" dirty="0" smtClean="0">
                <a:latin typeface="Courier New" panose="02070309020205020404" pitchFamily="49" charset="0"/>
                <a:cs typeface="Courier New" panose="02070309020205020404" pitchFamily="49" charset="0"/>
              </a:rPr>
              <a:t>zip_code </a:t>
            </a:r>
            <a:r>
              <a:rPr lang="en-US" sz="1600" dirty="0">
                <a:latin typeface="Courier New" panose="02070309020205020404" pitchFamily="49" charset="0"/>
                <a:cs typeface="Courier New" panose="02070309020205020404" pitchFamily="49" charset="0"/>
              </a:rPr>
              <a:t>varchar(9) CHECK </a:t>
            </a:r>
            <a:r>
              <a:rPr lang="en-US" sz="1600" dirty="0" smtClean="0">
                <a:latin typeface="Courier New" panose="02070309020205020404" pitchFamily="49" charset="0"/>
                <a:cs typeface="Courier New" panose="02070309020205020404" pitchFamily="49" charset="0"/>
              </a:rPr>
              <a:t>(zip_code </a:t>
            </a:r>
            <a:r>
              <a:rPr lang="en-US" sz="1600" dirty="0">
                <a:latin typeface="Courier New" panose="02070309020205020404" pitchFamily="49" charset="0"/>
                <a:cs typeface="Courier New" panose="02070309020205020404" pitchFamily="49" charset="0"/>
              </a:rPr>
              <a:t>&lt;&gt; ''),</a:t>
            </a:r>
          </a:p>
          <a:p>
            <a:pPr marL="457200" lvl="1" indent="0">
              <a:buNone/>
            </a:pPr>
            <a:r>
              <a:rPr lang="en-US" sz="1600" dirty="0" smtClean="0">
                <a:latin typeface="Courier New" panose="02070309020205020404" pitchFamily="49" charset="0"/>
                <a:cs typeface="Courier New" panose="02070309020205020404" pitchFamily="49" charset="0"/>
              </a:rPr>
              <a:t>state_abbr </a:t>
            </a:r>
            <a:r>
              <a:rPr lang="en-US" sz="1600" dirty="0">
                <a:latin typeface="Courier New" panose="02070309020205020404" pitchFamily="49" charset="0"/>
                <a:cs typeface="Courier New" panose="02070309020205020404" pitchFamily="49" charset="0"/>
              </a:rPr>
              <a:t>char(2) REFERENCES </a:t>
            </a:r>
            <a:r>
              <a:rPr lang="en-US" sz="1600" dirty="0" smtClean="0">
                <a:latin typeface="Courier New" panose="02070309020205020404" pitchFamily="49" charset="0"/>
                <a:cs typeface="Courier New" panose="02070309020205020404" pitchFamily="49" charset="0"/>
              </a:rPr>
              <a:t>states,</a:t>
            </a:r>
            <a:endParaRPr lang="en-US" sz="1600" dirty="0">
              <a:latin typeface="Courier New" panose="02070309020205020404" pitchFamily="49" charset="0"/>
              <a:cs typeface="Courier New" panose="02070309020205020404" pitchFamily="49" charset="0"/>
            </a:endParaRPr>
          </a:p>
          <a:p>
            <a:pPr marL="457200" lvl="1" indent="0">
              <a:buNone/>
            </a:pPr>
            <a:r>
              <a:rPr lang="en-US" sz="1600" dirty="0">
                <a:latin typeface="Courier New" panose="02070309020205020404" pitchFamily="49" charset="0"/>
                <a:cs typeface="Courier New" panose="02070309020205020404" pitchFamily="49" charset="0"/>
              </a:rPr>
              <a:t>PRIMARY KEY </a:t>
            </a:r>
            <a:r>
              <a:rPr lang="en-US" sz="1600" dirty="0" smtClean="0">
                <a:latin typeface="Courier New" panose="02070309020205020404" pitchFamily="49" charset="0"/>
                <a:cs typeface="Courier New" panose="02070309020205020404" pitchFamily="49" charset="0"/>
              </a:rPr>
              <a:t>(state_abbr, zip_code</a:t>
            </a:r>
            <a:r>
              <a:rPr lang="en-US" sz="1600" dirty="0">
                <a:latin typeface="Courier New" panose="02070309020205020404" pitchFamily="49" charset="0"/>
                <a:cs typeface="Courier New" panose="02070309020205020404" pitchFamily="49" charset="0"/>
              </a:rPr>
              <a:t>)</a:t>
            </a:r>
          </a:p>
          <a:p>
            <a:pPr marL="457200" lvl="1" indent="0">
              <a:buNone/>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lvl="0" indent="0">
              <a:buNone/>
            </a:pPr>
            <a:r>
              <a:rPr lang="en-US" sz="1600" dirty="0" smtClean="0"/>
              <a:t>Again, we've imposed some </a:t>
            </a:r>
            <a:r>
              <a:rPr lang="en-US" sz="1600" dirty="0" smtClean="0"/>
              <a:t>constraints.</a:t>
            </a:r>
          </a:p>
          <a:p>
            <a:pPr marL="285750" indent="-285750"/>
            <a:r>
              <a:rPr lang="en-US" sz="1600" dirty="0" smtClean="0"/>
              <a:t>NOT NULL requires that the text not be null, essentially making it required.</a:t>
            </a:r>
          </a:p>
          <a:p>
            <a:pPr marL="285750" indent="-285750"/>
            <a:r>
              <a:rPr lang="en-US" sz="1600" dirty="0" smtClean="0"/>
              <a:t>"&lt;&gt;" </a:t>
            </a:r>
            <a:r>
              <a:rPr lang="en-US" sz="1600" dirty="0" smtClean="0"/>
              <a:t>means "not equal," so the zip code cannot be an empty string</a:t>
            </a:r>
            <a:r>
              <a:rPr lang="en-US" sz="1600" dirty="0" smtClean="0"/>
              <a:t>.</a:t>
            </a:r>
          </a:p>
          <a:p>
            <a:pPr marL="285750" indent="-285750"/>
            <a:r>
              <a:rPr lang="en-US" sz="1600" dirty="0" smtClean="0"/>
              <a:t>"</a:t>
            </a:r>
            <a:r>
              <a:rPr lang="en-US" sz="1600" dirty="0" smtClean="0"/>
              <a:t>REFERENCES" constrains a value to be present as a primary key in another table, in this case the states </a:t>
            </a:r>
            <a:r>
              <a:rPr lang="en-US" sz="1600" dirty="0" smtClean="0"/>
              <a:t>table.</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dirty="0"/>
          </a:p>
        </p:txBody>
      </p:sp>
    </p:spTree>
    <p:extLst>
      <p:ext uri="{BB962C8B-B14F-4D97-AF65-F5344CB8AC3E}">
        <p14:creationId xmlns:p14="http://schemas.microsoft.com/office/powerpoint/2010/main" val="2830588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CRUD</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2000" dirty="0"/>
              <a:t>Now let's </a:t>
            </a:r>
            <a:r>
              <a:rPr lang="en-US" sz="2000" dirty="0" smtClean="0"/>
              <a:t>try adding a city. </a:t>
            </a:r>
            <a:endParaRPr lang="en-US" sz="2000" dirty="0"/>
          </a:p>
          <a:p>
            <a:pPr marL="457200" lvl="1" indent="0">
              <a:buNone/>
            </a:pPr>
            <a:r>
              <a:rPr lang="en-US" sz="1600" dirty="0">
                <a:latin typeface="Courier New" panose="02070309020205020404" pitchFamily="49" charset="0"/>
                <a:cs typeface="Courier New" panose="02070309020205020404" pitchFamily="49" charset="0"/>
              </a:rPr>
              <a:t>INSERT INTO cities</a:t>
            </a:r>
          </a:p>
          <a:p>
            <a:pPr marL="457200" lvl="1" indent="0">
              <a:buNone/>
            </a:pPr>
            <a:r>
              <a:rPr lang="en-US" sz="1600" dirty="0">
                <a:latin typeface="Courier New" panose="02070309020205020404" pitchFamily="49" charset="0"/>
                <a:cs typeface="Courier New" panose="02070309020205020404" pitchFamily="49" charset="0"/>
              </a:rPr>
              <a:t>VALUES (</a:t>
            </a:r>
            <a:r>
              <a:rPr lang="en-US" sz="1600" dirty="0" smtClean="0">
                <a:latin typeface="Courier New" panose="02070309020205020404" pitchFamily="49" charset="0"/>
                <a:cs typeface="Courier New" panose="02070309020205020404" pitchFamily="49" charset="0"/>
              </a:rPr>
              <a:t>'Las Vegas', '88901', 'nv');</a:t>
            </a:r>
            <a:endParaRPr lang="en-US" sz="1600" dirty="0" smtClean="0"/>
          </a:p>
          <a:p>
            <a:pPr marL="0" lvl="0" indent="0">
              <a:buNone/>
            </a:pPr>
            <a:r>
              <a:rPr lang="en-US" sz="2000" dirty="0" smtClean="0"/>
              <a:t>And let's make sure our constraints work. </a:t>
            </a:r>
            <a:endParaRPr lang="en-US" sz="2000" dirty="0"/>
          </a:p>
          <a:p>
            <a:pPr marL="457200" lvl="1" indent="0">
              <a:buNone/>
            </a:pPr>
            <a:r>
              <a:rPr lang="en-US" sz="1600" dirty="0">
                <a:latin typeface="Courier New" panose="02070309020205020404" pitchFamily="49" charset="0"/>
                <a:cs typeface="Courier New" panose="02070309020205020404" pitchFamily="49" charset="0"/>
              </a:rPr>
              <a:t>INSERT INTO cities</a:t>
            </a:r>
          </a:p>
          <a:p>
            <a:pPr marL="457200" lvl="1" indent="0">
              <a:buNone/>
            </a:pPr>
            <a:r>
              <a:rPr lang="en-US" sz="1600" dirty="0">
                <a:latin typeface="Courier New" panose="02070309020205020404" pitchFamily="49" charset="0"/>
                <a:cs typeface="Courier New" panose="02070309020205020404" pitchFamily="49" charset="0"/>
              </a:rPr>
              <a:t>VALUES (</a:t>
            </a:r>
            <a:r>
              <a:rPr lang="en-US" sz="1600" dirty="0" smtClean="0">
                <a:latin typeface="Courier New" panose="02070309020205020404" pitchFamily="49" charset="0"/>
                <a:cs typeface="Courier New" panose="02070309020205020404" pitchFamily="49" charset="0"/>
              </a:rPr>
              <a:t>'Boston', '02101', '');</a:t>
            </a:r>
          </a:p>
          <a:p>
            <a:pPr marL="457200" lvl="1" indent="0">
              <a:buNone/>
            </a:pPr>
            <a:endParaRPr lang="en-US" sz="1600" dirty="0">
              <a:latin typeface="Courier New" panose="02070309020205020404" pitchFamily="49" charset="0"/>
              <a:cs typeface="Courier New" panose="02070309020205020404" pitchFamily="49" charset="0"/>
            </a:endParaRPr>
          </a:p>
          <a:p>
            <a:pPr marL="457200" lvl="1" indent="0">
              <a:buNone/>
            </a:pPr>
            <a:r>
              <a:rPr lang="en-US" sz="1600" dirty="0">
                <a:latin typeface="Courier New" panose="02070309020205020404" pitchFamily="49" charset="0"/>
                <a:cs typeface="Courier New" panose="02070309020205020404" pitchFamily="49" charset="0"/>
              </a:rPr>
              <a:t>INSERT INTO cities</a:t>
            </a:r>
          </a:p>
          <a:p>
            <a:pPr marL="457200" lvl="1" indent="0">
              <a:buNone/>
            </a:pPr>
            <a:r>
              <a:rPr lang="en-US" sz="1600" dirty="0">
                <a:latin typeface="Courier New" panose="02070309020205020404" pitchFamily="49" charset="0"/>
                <a:cs typeface="Courier New" panose="02070309020205020404" pitchFamily="49" charset="0"/>
              </a:rPr>
              <a:t>VALUES ('Boston', </a:t>
            </a:r>
            <a:r>
              <a:rPr lang="en-US" sz="1600" dirty="0" smtClean="0">
                <a:latin typeface="Courier New" panose="02070309020205020404" pitchFamily="49" charset="0"/>
                <a:cs typeface="Courier New" panose="02070309020205020404" pitchFamily="49" charset="0"/>
              </a:rPr>
              <a:t>'', 'ma');</a:t>
            </a:r>
            <a:endParaRPr lang="en-US" sz="1600" dirty="0"/>
          </a:p>
          <a:p>
            <a:pPr marL="457200" lvl="1" indent="0">
              <a:buNone/>
            </a:pPr>
            <a:endParaRPr lang="en-US" sz="1600" dirty="0" smtClean="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dirty="0"/>
          </a:p>
        </p:txBody>
      </p:sp>
    </p:spTree>
    <p:extLst>
      <p:ext uri="{BB962C8B-B14F-4D97-AF65-F5344CB8AC3E}">
        <p14:creationId xmlns:p14="http://schemas.microsoft.com/office/powerpoint/2010/main" val="19718841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CRUD</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2000" dirty="0" smtClean="0"/>
              <a:t>Las Vegas has many zip codes. Let's say we've decided we want to store a different one with the city. Let's perform an update. </a:t>
            </a:r>
            <a:endParaRPr lang="en-US" sz="2000" dirty="0"/>
          </a:p>
          <a:p>
            <a:pPr marL="457200" lvl="1" indent="0">
              <a:buNone/>
            </a:pPr>
            <a:r>
              <a:rPr lang="en-US" sz="1600" dirty="0">
                <a:latin typeface="Courier New" panose="02070309020205020404" pitchFamily="49" charset="0"/>
                <a:cs typeface="Courier New" panose="02070309020205020404" pitchFamily="49" charset="0"/>
              </a:rPr>
              <a:t>UPDATE </a:t>
            </a:r>
            <a:r>
              <a:rPr lang="en-US" sz="1600" dirty="0" smtClean="0">
                <a:latin typeface="Courier New" panose="02070309020205020404" pitchFamily="49" charset="0"/>
                <a:cs typeface="Courier New" panose="02070309020205020404" pitchFamily="49" charset="0"/>
              </a:rPr>
              <a:t>cities</a:t>
            </a:r>
            <a:endParaRPr lang="en-US" sz="1600" dirty="0">
              <a:latin typeface="Courier New" panose="02070309020205020404" pitchFamily="49" charset="0"/>
              <a:cs typeface="Courier New" panose="02070309020205020404" pitchFamily="49" charset="0"/>
            </a:endParaRPr>
          </a:p>
          <a:p>
            <a:pPr marL="457200" lvl="1" indent="0">
              <a:buNone/>
            </a:pPr>
            <a:r>
              <a:rPr lang="en-US" sz="1600" dirty="0">
                <a:latin typeface="Courier New" panose="02070309020205020404" pitchFamily="49" charset="0"/>
                <a:cs typeface="Courier New" panose="02070309020205020404" pitchFamily="49" charset="0"/>
              </a:rPr>
              <a:t>SET </a:t>
            </a:r>
            <a:r>
              <a:rPr lang="en-US" sz="1600" dirty="0" smtClean="0">
                <a:latin typeface="Courier New" panose="02070309020205020404" pitchFamily="49" charset="0"/>
                <a:cs typeface="Courier New" panose="02070309020205020404" pitchFamily="49" charset="0"/>
              </a:rPr>
              <a:t>zip_code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'89128'</a:t>
            </a:r>
          </a:p>
          <a:p>
            <a:pPr marL="457200" lvl="1" indent="0">
              <a:buNone/>
            </a:pPr>
            <a:r>
              <a:rPr lang="en-US" sz="1600" dirty="0" smtClean="0">
                <a:latin typeface="Courier New" panose="02070309020205020404" pitchFamily="49" charset="0"/>
                <a:cs typeface="Courier New" panose="02070309020205020404" pitchFamily="49" charset="0"/>
              </a:rPr>
              <a:t>WHERE name = 'Las Vegas';</a:t>
            </a:r>
            <a:endParaRPr lang="en-US" sz="16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dirty="0"/>
          </a:p>
        </p:txBody>
      </p:sp>
    </p:spTree>
    <p:extLst>
      <p:ext uri="{BB962C8B-B14F-4D97-AF65-F5344CB8AC3E}">
        <p14:creationId xmlns:p14="http://schemas.microsoft.com/office/powerpoint/2010/main" val="29824538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CRUD</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ctr">
              <a:buNone/>
            </a:pPr>
            <a:r>
              <a:rPr lang="en-US" sz="2000" dirty="0" smtClean="0"/>
              <a:t>Exercise:</a:t>
            </a:r>
          </a:p>
          <a:p>
            <a:pPr marL="0" lvl="0" indent="0" algn="ctr">
              <a:buNone/>
            </a:pPr>
            <a:r>
              <a:rPr lang="en-US" sz="2000" dirty="0" smtClean="0"/>
              <a:t>We've now performed all four CRUD actions: creating, reading, updating, and deleting. On your own, perform each of these actions with your own city of choice. Add it to the database, retrieve it, change its zip code, and then delete it.</a:t>
            </a:r>
            <a:endParaRPr lang="en-US" sz="16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dirty="0"/>
          </a:p>
        </p:txBody>
      </p:sp>
    </p:spTree>
    <p:extLst>
      <p:ext uri="{BB962C8B-B14F-4D97-AF65-F5344CB8AC3E}">
        <p14:creationId xmlns:p14="http://schemas.microsoft.com/office/powerpoint/2010/main" val="40975533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JOINs</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a:solidFill>
                  <a:srgbClr val="2E3037"/>
                </a:solidFill>
                <a:latin typeface="Quicksand"/>
                <a:ea typeface="Quicksand"/>
                <a:cs typeface="Quicksand"/>
                <a:sym typeface="Quicksand"/>
              </a:rPr>
              <a:t>3</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dirty="0"/>
          </a:p>
        </p:txBody>
      </p:sp>
    </p:spTree>
    <p:extLst>
      <p:ext uri="{BB962C8B-B14F-4D97-AF65-F5344CB8AC3E}">
        <p14:creationId xmlns:p14="http://schemas.microsoft.com/office/powerpoint/2010/main" val="32541065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JOINs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2000" dirty="0" smtClean="0"/>
              <a:t>The </a:t>
            </a:r>
            <a:r>
              <a:rPr lang="en-US" sz="2000" b="1" dirty="0" smtClean="0"/>
              <a:t>JOIN</a:t>
            </a:r>
            <a:r>
              <a:rPr lang="en-US" sz="2000" dirty="0" smtClean="0"/>
              <a:t> operation is perhaps the single greatest appeal of relational databases. Almost all DBs can do the various CRUD actions we've done so far. JOINs allow us to combine different tables in interesting ways unleashing the varied queryability for which we go to RDBMSs.</a:t>
            </a:r>
          </a:p>
          <a:p>
            <a:pPr marL="0" lvl="0" indent="0">
              <a:buNone/>
            </a:pPr>
            <a:r>
              <a:rPr lang="en-US" sz="2000" dirty="0" smtClean="0"/>
              <a:t>In preparation, let's add a few more cities to our cities table.</a:t>
            </a:r>
          </a:p>
          <a:p>
            <a:pPr marL="457200" lvl="1" indent="0">
              <a:buNone/>
            </a:pPr>
            <a:r>
              <a:rPr lang="en-US" sz="1600" dirty="0">
                <a:latin typeface="Courier New" panose="02070309020205020404" pitchFamily="49" charset="0"/>
                <a:cs typeface="Courier New" panose="02070309020205020404" pitchFamily="49" charset="0"/>
              </a:rPr>
              <a:t>INSERT INTO cities</a:t>
            </a:r>
          </a:p>
          <a:p>
            <a:pPr marL="457200" lvl="1" indent="0">
              <a:buNone/>
            </a:pPr>
            <a:r>
              <a:rPr lang="en-US" sz="1600" dirty="0">
                <a:latin typeface="Courier New" panose="02070309020205020404" pitchFamily="49" charset="0"/>
                <a:cs typeface="Courier New" panose="02070309020205020404" pitchFamily="49" charset="0"/>
              </a:rPr>
              <a:t>VALUES (</a:t>
            </a:r>
            <a:r>
              <a:rPr lang="en-US" sz="1600" dirty="0" smtClean="0">
                <a:latin typeface="Courier New" panose="02070309020205020404" pitchFamily="49" charset="0"/>
                <a:cs typeface="Courier New" panose="02070309020205020404" pitchFamily="49" charset="0"/>
              </a:rPr>
              <a:t>'Boston', '02101', 'ma'), ('New York City', '01001', 'ny'), ('Los Angeles', '90001', 'ca'), ('San Francisco', '94016', 'ca');</a:t>
            </a:r>
            <a:endParaRPr lang="en-US" sz="1600" dirty="0"/>
          </a:p>
          <a:p>
            <a:pPr marL="0" lvl="0" indent="0">
              <a:buNone/>
            </a:pPr>
            <a:endParaRPr lang="en-US" sz="16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dirty="0"/>
          </a:p>
        </p:txBody>
      </p:sp>
    </p:spTree>
    <p:extLst>
      <p:ext uri="{BB962C8B-B14F-4D97-AF65-F5344CB8AC3E}">
        <p14:creationId xmlns:p14="http://schemas.microsoft.com/office/powerpoint/2010/main" val="9223773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JOINs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2000" dirty="0" smtClean="0"/>
              <a:t>Let's perform our first </a:t>
            </a:r>
            <a:r>
              <a:rPr lang="en-US" sz="2000" b="1" dirty="0" smtClean="0"/>
              <a:t>INNER JOIN</a:t>
            </a:r>
            <a:r>
              <a:rPr lang="en-US" sz="2000" dirty="0" smtClean="0"/>
              <a:t>.</a:t>
            </a:r>
          </a:p>
          <a:p>
            <a:pPr marL="457200" lvl="1" indent="0">
              <a:buNone/>
            </a:pPr>
            <a:r>
              <a:rPr lang="en-US" sz="1600" dirty="0" smtClean="0">
                <a:latin typeface="Courier New" panose="02070309020205020404" pitchFamily="49" charset="0"/>
                <a:cs typeface="Courier New" panose="02070309020205020404" pitchFamily="49" charset="0"/>
              </a:rPr>
              <a:t>SELECT cities.*, state_name</a:t>
            </a:r>
          </a:p>
          <a:p>
            <a:pPr marL="457200" lvl="1" indent="0">
              <a:buNone/>
            </a:pPr>
            <a:r>
              <a:rPr lang="en-US" sz="1600" dirty="0" smtClean="0">
                <a:latin typeface="Courier New" panose="02070309020205020404" pitchFamily="49" charset="0"/>
                <a:cs typeface="Courier New" panose="02070309020205020404" pitchFamily="49" charset="0"/>
              </a:rPr>
              <a:t>FROM cities INNER JOIN states</a:t>
            </a:r>
          </a:p>
          <a:p>
            <a:pPr marL="457200" lvl="1"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ON cities.state_abbr = states.state_abbr;</a:t>
            </a:r>
          </a:p>
          <a:p>
            <a:pPr marL="0" lvl="0" indent="0">
              <a:buNone/>
            </a:pPr>
            <a:r>
              <a:rPr lang="en-US" sz="1800" dirty="0" smtClean="0"/>
              <a:t>All joins return tables that, in some fashion, combine the values of the tables specified. In our SELECT statement, we specify what we want to be included in our new table. "cities.*" means "all of the columns in the cities table." Then we add in "state_name" from the states table. The </a:t>
            </a:r>
            <a:r>
              <a:rPr lang="en-US" sz="1800" b="1" dirty="0" smtClean="0"/>
              <a:t>ON</a:t>
            </a:r>
            <a:r>
              <a:rPr lang="en-US" sz="1800" dirty="0" smtClean="0"/>
              <a:t> statement specifies the column we want to match by. In this case, we are basically saying "give me all of the rows where the state abbreviations match between these tables and show me all the city info plus the name of the state the city is in."</a:t>
            </a:r>
            <a:endParaRPr lang="en-US" sz="1800"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dirty="0"/>
          </a:p>
        </p:txBody>
      </p:sp>
    </p:spTree>
    <p:extLst>
      <p:ext uri="{BB962C8B-B14F-4D97-AF65-F5344CB8AC3E}">
        <p14:creationId xmlns:p14="http://schemas.microsoft.com/office/powerpoint/2010/main" val="27991979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4"/>
          <p:cNvSpPr txBox="1">
            <a:spLocks noGrp="1"/>
          </p:cNvSpPr>
          <p:nvPr>
            <p:ph type="ctrTitle" idx="4294967295"/>
          </p:nvPr>
        </p:nvSpPr>
        <p:spPr>
          <a:xfrm>
            <a:off x="2002275" y="1259888"/>
            <a:ext cx="6671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a:solidFill>
                  <a:srgbClr val="2E3037"/>
                </a:solidFill>
              </a:rPr>
              <a:t>Hello!</a:t>
            </a:r>
            <a:endParaRPr sz="2200" b="1" dirty="0">
              <a:solidFill>
                <a:srgbClr val="2E3037"/>
              </a:solidFill>
            </a:endParaRPr>
          </a:p>
        </p:txBody>
      </p:sp>
      <p:sp>
        <p:nvSpPr>
          <p:cNvPr id="86" name="Google Shape;86;p14"/>
          <p:cNvSpPr txBox="1">
            <a:spLocks noGrp="1"/>
          </p:cNvSpPr>
          <p:nvPr>
            <p:ph type="subTitle" idx="4294967295"/>
          </p:nvPr>
        </p:nvSpPr>
        <p:spPr>
          <a:xfrm>
            <a:off x="2002275" y="2266988"/>
            <a:ext cx="66714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dirty="0">
                <a:solidFill>
                  <a:srgbClr val="F3F3F3"/>
                </a:solidFill>
              </a:rPr>
              <a:t>I AM </a:t>
            </a:r>
            <a:r>
              <a:rPr lang="en" sz="3600" b="1" dirty="0" smtClean="0">
                <a:solidFill>
                  <a:srgbClr val="F3F3F3"/>
                </a:solidFill>
              </a:rPr>
              <a:t>HOWIE REITH</a:t>
            </a:r>
            <a:endParaRPr sz="3600" b="1" dirty="0">
              <a:solidFill>
                <a:srgbClr val="F3F3F3"/>
              </a:solidFill>
            </a:endParaRPr>
          </a:p>
        </p:txBody>
      </p:sp>
      <p:sp>
        <p:nvSpPr>
          <p:cNvPr id="87" name="Google Shape;87;p14"/>
          <p:cNvSpPr txBox="1">
            <a:spLocks noGrp="1"/>
          </p:cNvSpPr>
          <p:nvPr>
            <p:ph type="body" idx="4294967295"/>
          </p:nvPr>
        </p:nvSpPr>
        <p:spPr>
          <a:xfrm>
            <a:off x="2002275" y="2847769"/>
            <a:ext cx="6671400" cy="851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200" dirty="0" smtClean="0">
                <a:solidFill>
                  <a:srgbClr val="F3F3F3"/>
                </a:solidFill>
              </a:rPr>
              <a:t>Software Developer</a:t>
            </a:r>
          </a:p>
          <a:p>
            <a:pPr marL="0" lvl="0" indent="0" algn="l" rtl="0">
              <a:spcBef>
                <a:spcPts val="600"/>
              </a:spcBef>
              <a:spcAft>
                <a:spcPts val="0"/>
              </a:spcAft>
              <a:buNone/>
            </a:pPr>
            <a:r>
              <a:rPr lang="en-US" sz="2200" dirty="0" smtClean="0">
                <a:solidFill>
                  <a:srgbClr val="F3F3F3"/>
                </a:solidFill>
              </a:rPr>
              <a:t>Howard.Reith@gmail.com</a:t>
            </a:r>
            <a:endParaRPr sz="2200" dirty="0">
              <a:solidFill>
                <a:srgbClr val="F3F3F3"/>
              </a:solidFill>
            </a:endParaRPr>
          </a:p>
        </p:txBody>
      </p:sp>
      <p:sp>
        <p:nvSpPr>
          <p:cNvPr id="89" name="Google Shape;89;p14"/>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pic>
        <p:nvPicPr>
          <p:cNvPr id="2" name="Picture 1"/>
          <p:cNvPicPr>
            <a:picLocks noChangeAspect="1"/>
          </p:cNvPicPr>
          <p:nvPr/>
        </p:nvPicPr>
        <p:blipFill>
          <a:blip r:embed="rId3"/>
          <a:stretch>
            <a:fillRect/>
          </a:stretch>
        </p:blipFill>
        <p:spPr>
          <a:xfrm>
            <a:off x="543366" y="2084861"/>
            <a:ext cx="793284" cy="973853"/>
          </a:xfrm>
          <a:prstGeom prst="rect">
            <a:avLst/>
          </a:prstGeom>
        </p:spPr>
      </p:pic>
      <p:pic>
        <p:nvPicPr>
          <p:cNvPr id="3" name="Picture 2"/>
          <p:cNvPicPr>
            <a:picLocks noChangeAspect="1"/>
          </p:cNvPicPr>
          <p:nvPr/>
        </p:nvPicPr>
        <p:blipFill>
          <a:blip r:embed="rId4"/>
          <a:stretch>
            <a:fillRect/>
          </a:stretch>
        </p:blipFill>
        <p:spPr>
          <a:xfrm>
            <a:off x="490360" y="2084861"/>
            <a:ext cx="899295" cy="1063433"/>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JOINs</a:t>
            </a:r>
            <a:endParaRPr dirty="0">
              <a:solidFill>
                <a:srgbClr val="39C0BA"/>
              </a:solidFill>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dirty="0"/>
          </a:p>
        </p:txBody>
      </p:sp>
      <p:graphicFrame>
        <p:nvGraphicFramePr>
          <p:cNvPr id="2" name="Diagram 1"/>
          <p:cNvGraphicFramePr/>
          <p:nvPr>
            <p:extLst>
              <p:ext uri="{D42A27DB-BD31-4B8C-83A1-F6EECF244321}">
                <p14:modId xmlns:p14="http://schemas.microsoft.com/office/powerpoint/2010/main" val="688870970"/>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5946218" y="2164424"/>
            <a:ext cx="1506681" cy="584775"/>
          </a:xfrm>
          <a:prstGeom prst="rect">
            <a:avLst/>
          </a:prstGeom>
          <a:noFill/>
        </p:spPr>
        <p:txBody>
          <a:bodyPr wrap="square" rtlCol="0">
            <a:spAutoFit/>
          </a:bodyPr>
          <a:lstStyle/>
          <a:p>
            <a:r>
              <a:rPr lang="en-US" sz="1600" b="1" dirty="0" smtClean="0">
                <a:solidFill>
                  <a:schemeClr val="bg1"/>
                </a:solidFill>
                <a:latin typeface="Quicksand" panose="020B0604020202020204" charset="0"/>
              </a:rPr>
              <a:t>CO</a:t>
            </a:r>
            <a:br>
              <a:rPr lang="en-US" sz="1600" b="1" dirty="0" smtClean="0">
                <a:solidFill>
                  <a:schemeClr val="bg1"/>
                </a:solidFill>
                <a:latin typeface="Quicksand" panose="020B0604020202020204" charset="0"/>
              </a:rPr>
            </a:br>
            <a:r>
              <a:rPr lang="en-US" sz="1600" b="1" dirty="0" smtClean="0">
                <a:solidFill>
                  <a:schemeClr val="bg1"/>
                </a:solidFill>
                <a:latin typeface="Quicksand" panose="020B0604020202020204" charset="0"/>
              </a:rPr>
              <a:t>FL</a:t>
            </a:r>
            <a:endParaRPr lang="en-US" sz="1600" b="1" dirty="0">
              <a:solidFill>
                <a:schemeClr val="bg1"/>
              </a:solidFill>
              <a:latin typeface="Quicksand" panose="020B0604020202020204" charset="0"/>
            </a:endParaRPr>
          </a:p>
        </p:txBody>
      </p:sp>
      <p:sp>
        <p:nvSpPr>
          <p:cNvPr id="4" name="TextBox 3"/>
          <p:cNvSpPr txBox="1"/>
          <p:nvPr/>
        </p:nvSpPr>
        <p:spPr>
          <a:xfrm>
            <a:off x="3623810" y="1799998"/>
            <a:ext cx="1963883" cy="1323439"/>
          </a:xfrm>
          <a:prstGeom prst="rect">
            <a:avLst/>
          </a:prstGeom>
          <a:noFill/>
        </p:spPr>
        <p:txBody>
          <a:bodyPr wrap="square" rtlCol="0">
            <a:spAutoFit/>
          </a:bodyPr>
          <a:lstStyle/>
          <a:p>
            <a:r>
              <a:rPr lang="en-US" sz="1600" b="1" dirty="0" smtClean="0">
                <a:solidFill>
                  <a:schemeClr val="bg1"/>
                </a:solidFill>
                <a:latin typeface="Quicksand" panose="020B0604020202020204" charset="0"/>
              </a:rPr>
              <a:t>Las Vegas, NV</a:t>
            </a:r>
            <a:br>
              <a:rPr lang="en-US" sz="1600" b="1" dirty="0" smtClean="0">
                <a:solidFill>
                  <a:schemeClr val="bg1"/>
                </a:solidFill>
                <a:latin typeface="Quicksand" panose="020B0604020202020204" charset="0"/>
              </a:rPr>
            </a:br>
            <a:r>
              <a:rPr lang="en-US" sz="1600" b="1" dirty="0" smtClean="0">
                <a:solidFill>
                  <a:schemeClr val="bg1"/>
                </a:solidFill>
                <a:latin typeface="Quicksand" panose="020B0604020202020204" charset="0"/>
              </a:rPr>
              <a:t>Boston, MA</a:t>
            </a:r>
            <a:br>
              <a:rPr lang="en-US" sz="1600" b="1" dirty="0" smtClean="0">
                <a:solidFill>
                  <a:schemeClr val="bg1"/>
                </a:solidFill>
                <a:latin typeface="Quicksand" panose="020B0604020202020204" charset="0"/>
              </a:rPr>
            </a:br>
            <a:r>
              <a:rPr lang="en-US" sz="1600" b="1" dirty="0" smtClean="0">
                <a:solidFill>
                  <a:schemeClr val="bg1"/>
                </a:solidFill>
                <a:latin typeface="Quicksand" panose="020B0604020202020204" charset="0"/>
              </a:rPr>
              <a:t>New York City, NY</a:t>
            </a:r>
          </a:p>
          <a:p>
            <a:r>
              <a:rPr lang="en-US" sz="1600" b="1" dirty="0" smtClean="0">
                <a:solidFill>
                  <a:schemeClr val="bg1"/>
                </a:solidFill>
                <a:latin typeface="Quicksand" panose="020B0604020202020204" charset="0"/>
              </a:rPr>
              <a:t>Los Angeles, CA</a:t>
            </a:r>
            <a:br>
              <a:rPr lang="en-US" sz="1600" b="1" dirty="0" smtClean="0">
                <a:solidFill>
                  <a:schemeClr val="bg1"/>
                </a:solidFill>
                <a:latin typeface="Quicksand" panose="020B0604020202020204" charset="0"/>
              </a:rPr>
            </a:br>
            <a:r>
              <a:rPr lang="en-US" sz="1600" b="1" dirty="0" smtClean="0">
                <a:solidFill>
                  <a:schemeClr val="bg1"/>
                </a:solidFill>
                <a:latin typeface="Quicksand" panose="020B0604020202020204" charset="0"/>
              </a:rPr>
              <a:t>San Francisco, CA</a:t>
            </a:r>
            <a:endParaRPr lang="en-US" sz="1600" b="1" dirty="0">
              <a:solidFill>
                <a:schemeClr val="bg1"/>
              </a:solidFill>
              <a:latin typeface="Quicksand" panose="020B0604020202020204" charset="0"/>
            </a:endParaRPr>
          </a:p>
        </p:txBody>
      </p:sp>
      <p:sp>
        <p:nvSpPr>
          <p:cNvPr id="5" name="Oval 4"/>
          <p:cNvSpPr/>
          <p:nvPr/>
        </p:nvSpPr>
        <p:spPr>
          <a:xfrm>
            <a:off x="3397827" y="1340427"/>
            <a:ext cx="2189866" cy="237951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814137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JOINs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2000" dirty="0" smtClean="0"/>
              <a:t>Now let's experiment with the other joins.</a:t>
            </a:r>
          </a:p>
          <a:p>
            <a:pPr marL="457200" lvl="1" indent="0">
              <a:buNone/>
            </a:pPr>
            <a:r>
              <a:rPr lang="en-US" sz="1600" dirty="0" smtClean="0">
                <a:latin typeface="Courier New" panose="02070309020205020404" pitchFamily="49" charset="0"/>
                <a:cs typeface="Courier New" panose="02070309020205020404" pitchFamily="49" charset="0"/>
              </a:rPr>
              <a:t>SELECT cities.*, state_name</a:t>
            </a:r>
          </a:p>
          <a:p>
            <a:pPr marL="457200" lvl="1" indent="0">
              <a:buNone/>
            </a:pPr>
            <a:r>
              <a:rPr lang="en-US" sz="1600" dirty="0" smtClean="0">
                <a:latin typeface="Courier New" panose="02070309020205020404" pitchFamily="49" charset="0"/>
                <a:cs typeface="Courier New" panose="02070309020205020404" pitchFamily="49" charset="0"/>
              </a:rPr>
              <a:t>FROM cities LEFT JOIN states</a:t>
            </a:r>
          </a:p>
          <a:p>
            <a:pPr marL="457200" lvl="1"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ON cities.state_abbr = states.state_abbr;</a:t>
            </a:r>
          </a:p>
          <a:p>
            <a:pPr marL="0" lvl="0" indent="0">
              <a:buNone/>
            </a:pPr>
            <a:r>
              <a:rPr lang="en-US" sz="1800" dirty="0" smtClean="0">
                <a:cs typeface="Courier New" panose="02070309020205020404" pitchFamily="49" charset="0"/>
              </a:rPr>
              <a:t>LEFT JOIN or LEFT OUTER JOIN will return all the contents of the first table (cities) and the overlap. Due to the way we set up our constraints, this result will be identical to the inner join with these tables.</a:t>
            </a:r>
            <a:endParaRPr lang="en-US" sz="1800" dirty="0">
              <a:latin typeface="Courier New" panose="02070309020205020404" pitchFamily="49" charset="0"/>
              <a:cs typeface="Courier New" panose="02070309020205020404" pitchFamily="49" charset="0"/>
            </a:endParaRPr>
          </a:p>
          <a:p>
            <a:pPr marL="457200" lvl="1" indent="0">
              <a:buNone/>
            </a:pPr>
            <a:r>
              <a:rPr lang="en-US" sz="1600" dirty="0">
                <a:latin typeface="Courier New" panose="02070309020205020404" pitchFamily="49" charset="0"/>
                <a:cs typeface="Courier New" panose="02070309020205020404" pitchFamily="49" charset="0"/>
              </a:rPr>
              <a:t>SELECT cities.*, state_name</a:t>
            </a:r>
          </a:p>
          <a:p>
            <a:pPr marL="457200" lvl="1" indent="0">
              <a:buNone/>
            </a:pPr>
            <a:r>
              <a:rPr lang="en-US" sz="1600" dirty="0">
                <a:latin typeface="Courier New" panose="02070309020205020404" pitchFamily="49" charset="0"/>
                <a:cs typeface="Courier New" panose="02070309020205020404" pitchFamily="49" charset="0"/>
              </a:rPr>
              <a:t>FROM cities </a:t>
            </a:r>
            <a:r>
              <a:rPr lang="en-US" sz="1600" dirty="0" smtClean="0">
                <a:latin typeface="Courier New" panose="02070309020205020404" pitchFamily="49" charset="0"/>
                <a:cs typeface="Courier New" panose="02070309020205020404" pitchFamily="49" charset="0"/>
              </a:rPr>
              <a:t>RIGHT </a:t>
            </a:r>
            <a:r>
              <a:rPr lang="en-US" sz="1600" dirty="0">
                <a:latin typeface="Courier New" panose="02070309020205020404" pitchFamily="49" charset="0"/>
                <a:cs typeface="Courier New" panose="02070309020205020404" pitchFamily="49" charset="0"/>
              </a:rPr>
              <a:t>JOIN states</a:t>
            </a:r>
          </a:p>
          <a:p>
            <a:pPr marL="457200" lvl="1" indent="0">
              <a:buNone/>
            </a:pPr>
            <a:r>
              <a:rPr lang="en-US" sz="1600" dirty="0">
                <a:latin typeface="Courier New" panose="02070309020205020404" pitchFamily="49" charset="0"/>
                <a:cs typeface="Courier New" panose="02070309020205020404" pitchFamily="49" charset="0"/>
              </a:rPr>
              <a:t>  ON cities.state_abbr = states.state_abbr;</a:t>
            </a:r>
          </a:p>
          <a:p>
            <a:pPr marL="0" indent="0">
              <a:buNone/>
            </a:pPr>
            <a:r>
              <a:rPr lang="en-US" sz="1800" dirty="0" smtClean="0">
                <a:cs typeface="Courier New" panose="02070309020205020404" pitchFamily="49" charset="0"/>
              </a:rPr>
              <a:t>RIGHT </a:t>
            </a:r>
            <a:r>
              <a:rPr lang="en-US" sz="1800" dirty="0">
                <a:cs typeface="Courier New" panose="02070309020205020404" pitchFamily="49" charset="0"/>
              </a:rPr>
              <a:t>JOIN or </a:t>
            </a:r>
            <a:r>
              <a:rPr lang="en-US" sz="1800" dirty="0" smtClean="0">
                <a:cs typeface="Courier New" panose="02070309020205020404" pitchFamily="49" charset="0"/>
              </a:rPr>
              <a:t>RIGHT </a:t>
            </a:r>
            <a:r>
              <a:rPr lang="en-US" sz="1800" dirty="0">
                <a:cs typeface="Courier New" panose="02070309020205020404" pitchFamily="49" charset="0"/>
              </a:rPr>
              <a:t>OUTER JOIN will return all the contents of the </a:t>
            </a:r>
            <a:r>
              <a:rPr lang="en-US" sz="1800" dirty="0" smtClean="0">
                <a:cs typeface="Courier New" panose="02070309020205020404" pitchFamily="49" charset="0"/>
              </a:rPr>
              <a:t>joined </a:t>
            </a:r>
            <a:r>
              <a:rPr lang="en-US" sz="1800" dirty="0">
                <a:cs typeface="Courier New" panose="02070309020205020404" pitchFamily="49" charset="0"/>
              </a:rPr>
              <a:t>table </a:t>
            </a:r>
            <a:r>
              <a:rPr lang="en-US" sz="1800" dirty="0" smtClean="0">
                <a:cs typeface="Courier New" panose="02070309020205020404" pitchFamily="49" charset="0"/>
              </a:rPr>
              <a:t>(states) </a:t>
            </a:r>
            <a:r>
              <a:rPr lang="en-US" sz="1800" dirty="0">
                <a:cs typeface="Courier New" panose="02070309020205020404" pitchFamily="49" charset="0"/>
              </a:rPr>
              <a:t>and the overlap.</a:t>
            </a:r>
          </a:p>
          <a:p>
            <a:pPr marL="0" lvl="0" indent="0">
              <a:buNone/>
            </a:pPr>
            <a:endParaRPr lang="en-US" sz="1800"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dirty="0"/>
          </a:p>
        </p:txBody>
      </p:sp>
    </p:spTree>
    <p:extLst>
      <p:ext uri="{BB962C8B-B14F-4D97-AF65-F5344CB8AC3E}">
        <p14:creationId xmlns:p14="http://schemas.microsoft.com/office/powerpoint/2010/main" val="8157549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JOINs</a:t>
            </a:r>
            <a:endParaRPr dirty="0">
              <a:solidFill>
                <a:srgbClr val="39C0BA"/>
              </a:solidFill>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dirty="0"/>
          </a:p>
        </p:txBody>
      </p:sp>
      <p:graphicFrame>
        <p:nvGraphicFramePr>
          <p:cNvPr id="2" name="Diagram 1"/>
          <p:cNvGraphicFramePr/>
          <p:nvPr>
            <p:extLst>
              <p:ext uri="{D42A27DB-BD31-4B8C-83A1-F6EECF244321}">
                <p14:modId xmlns:p14="http://schemas.microsoft.com/office/powerpoint/2010/main" val="688870970"/>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5946218" y="2164424"/>
            <a:ext cx="1506681" cy="584775"/>
          </a:xfrm>
          <a:prstGeom prst="rect">
            <a:avLst/>
          </a:prstGeom>
          <a:noFill/>
        </p:spPr>
        <p:txBody>
          <a:bodyPr wrap="square" rtlCol="0">
            <a:spAutoFit/>
          </a:bodyPr>
          <a:lstStyle/>
          <a:p>
            <a:r>
              <a:rPr lang="en-US" sz="1600" b="1" dirty="0" smtClean="0">
                <a:solidFill>
                  <a:schemeClr val="bg1"/>
                </a:solidFill>
                <a:latin typeface="Quicksand" panose="020B0604020202020204" charset="0"/>
              </a:rPr>
              <a:t>CO</a:t>
            </a:r>
            <a:br>
              <a:rPr lang="en-US" sz="1600" b="1" dirty="0" smtClean="0">
                <a:solidFill>
                  <a:schemeClr val="bg1"/>
                </a:solidFill>
                <a:latin typeface="Quicksand" panose="020B0604020202020204" charset="0"/>
              </a:rPr>
            </a:br>
            <a:r>
              <a:rPr lang="en-US" sz="1600" b="1" dirty="0" smtClean="0">
                <a:solidFill>
                  <a:schemeClr val="bg1"/>
                </a:solidFill>
                <a:latin typeface="Quicksand" panose="020B0604020202020204" charset="0"/>
              </a:rPr>
              <a:t>FL</a:t>
            </a:r>
            <a:endParaRPr lang="en-US" sz="1600" b="1" dirty="0">
              <a:solidFill>
                <a:schemeClr val="bg1"/>
              </a:solidFill>
              <a:latin typeface="Quicksand" panose="020B0604020202020204" charset="0"/>
            </a:endParaRPr>
          </a:p>
        </p:txBody>
      </p:sp>
      <p:sp>
        <p:nvSpPr>
          <p:cNvPr id="4" name="TextBox 3"/>
          <p:cNvSpPr txBox="1"/>
          <p:nvPr/>
        </p:nvSpPr>
        <p:spPr>
          <a:xfrm>
            <a:off x="3623810" y="1799998"/>
            <a:ext cx="1963883" cy="1323439"/>
          </a:xfrm>
          <a:prstGeom prst="rect">
            <a:avLst/>
          </a:prstGeom>
          <a:noFill/>
        </p:spPr>
        <p:txBody>
          <a:bodyPr wrap="square" rtlCol="0">
            <a:spAutoFit/>
          </a:bodyPr>
          <a:lstStyle/>
          <a:p>
            <a:r>
              <a:rPr lang="en-US" sz="1600" b="1" dirty="0" smtClean="0">
                <a:solidFill>
                  <a:schemeClr val="bg1"/>
                </a:solidFill>
                <a:latin typeface="Quicksand" panose="020B0604020202020204" charset="0"/>
              </a:rPr>
              <a:t>Las Vegas, NV</a:t>
            </a:r>
            <a:br>
              <a:rPr lang="en-US" sz="1600" b="1" dirty="0" smtClean="0">
                <a:solidFill>
                  <a:schemeClr val="bg1"/>
                </a:solidFill>
                <a:latin typeface="Quicksand" panose="020B0604020202020204" charset="0"/>
              </a:rPr>
            </a:br>
            <a:r>
              <a:rPr lang="en-US" sz="1600" b="1" dirty="0" smtClean="0">
                <a:solidFill>
                  <a:schemeClr val="bg1"/>
                </a:solidFill>
                <a:latin typeface="Quicksand" panose="020B0604020202020204" charset="0"/>
              </a:rPr>
              <a:t>Boston, MA</a:t>
            </a:r>
            <a:br>
              <a:rPr lang="en-US" sz="1600" b="1" dirty="0" smtClean="0">
                <a:solidFill>
                  <a:schemeClr val="bg1"/>
                </a:solidFill>
                <a:latin typeface="Quicksand" panose="020B0604020202020204" charset="0"/>
              </a:rPr>
            </a:br>
            <a:r>
              <a:rPr lang="en-US" sz="1600" b="1" dirty="0" smtClean="0">
                <a:solidFill>
                  <a:schemeClr val="bg1"/>
                </a:solidFill>
                <a:latin typeface="Quicksand" panose="020B0604020202020204" charset="0"/>
              </a:rPr>
              <a:t>New York City, NY</a:t>
            </a:r>
          </a:p>
          <a:p>
            <a:r>
              <a:rPr lang="en-US" sz="1600" b="1" dirty="0" smtClean="0">
                <a:solidFill>
                  <a:schemeClr val="bg1"/>
                </a:solidFill>
                <a:latin typeface="Quicksand" panose="020B0604020202020204" charset="0"/>
              </a:rPr>
              <a:t>Los Angeles, CA</a:t>
            </a:r>
            <a:br>
              <a:rPr lang="en-US" sz="1600" b="1" dirty="0" smtClean="0">
                <a:solidFill>
                  <a:schemeClr val="bg1"/>
                </a:solidFill>
                <a:latin typeface="Quicksand" panose="020B0604020202020204" charset="0"/>
              </a:rPr>
            </a:br>
            <a:r>
              <a:rPr lang="en-US" sz="1600" b="1" dirty="0" smtClean="0">
                <a:solidFill>
                  <a:schemeClr val="bg1"/>
                </a:solidFill>
                <a:latin typeface="Quicksand" panose="020B0604020202020204" charset="0"/>
              </a:rPr>
              <a:t>San Francisco, CA</a:t>
            </a:r>
            <a:endParaRPr lang="en-US" sz="1600" b="1" dirty="0">
              <a:solidFill>
                <a:schemeClr val="bg1"/>
              </a:solidFill>
              <a:latin typeface="Quicksand" panose="020B0604020202020204" charset="0"/>
            </a:endParaRPr>
          </a:p>
        </p:txBody>
      </p:sp>
      <p:sp>
        <p:nvSpPr>
          <p:cNvPr id="5" name="Oval 4"/>
          <p:cNvSpPr/>
          <p:nvPr/>
        </p:nvSpPr>
        <p:spPr>
          <a:xfrm>
            <a:off x="2192481" y="894649"/>
            <a:ext cx="3395211" cy="341757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065528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JOINs</a:t>
            </a:r>
            <a:endParaRPr dirty="0">
              <a:solidFill>
                <a:srgbClr val="39C0BA"/>
              </a:solidFill>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dirty="0"/>
          </a:p>
        </p:txBody>
      </p:sp>
      <p:graphicFrame>
        <p:nvGraphicFramePr>
          <p:cNvPr id="2" name="Diagram 1"/>
          <p:cNvGraphicFramePr/>
          <p:nvPr>
            <p:extLst>
              <p:ext uri="{D42A27DB-BD31-4B8C-83A1-F6EECF244321}">
                <p14:modId xmlns:p14="http://schemas.microsoft.com/office/powerpoint/2010/main" val="688870970"/>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5946218" y="2164424"/>
            <a:ext cx="1506681" cy="584775"/>
          </a:xfrm>
          <a:prstGeom prst="rect">
            <a:avLst/>
          </a:prstGeom>
          <a:noFill/>
        </p:spPr>
        <p:txBody>
          <a:bodyPr wrap="square" rtlCol="0">
            <a:spAutoFit/>
          </a:bodyPr>
          <a:lstStyle/>
          <a:p>
            <a:r>
              <a:rPr lang="en-US" sz="1600" b="1" dirty="0" smtClean="0">
                <a:solidFill>
                  <a:schemeClr val="bg1"/>
                </a:solidFill>
                <a:latin typeface="Quicksand" panose="020B0604020202020204" charset="0"/>
              </a:rPr>
              <a:t>CO</a:t>
            </a:r>
            <a:br>
              <a:rPr lang="en-US" sz="1600" b="1" dirty="0" smtClean="0">
                <a:solidFill>
                  <a:schemeClr val="bg1"/>
                </a:solidFill>
                <a:latin typeface="Quicksand" panose="020B0604020202020204" charset="0"/>
              </a:rPr>
            </a:br>
            <a:r>
              <a:rPr lang="en-US" sz="1600" b="1" dirty="0" smtClean="0">
                <a:solidFill>
                  <a:schemeClr val="bg1"/>
                </a:solidFill>
                <a:latin typeface="Quicksand" panose="020B0604020202020204" charset="0"/>
              </a:rPr>
              <a:t>FL</a:t>
            </a:r>
            <a:endParaRPr lang="en-US" sz="1600" b="1" dirty="0">
              <a:solidFill>
                <a:schemeClr val="bg1"/>
              </a:solidFill>
              <a:latin typeface="Quicksand" panose="020B0604020202020204" charset="0"/>
            </a:endParaRPr>
          </a:p>
        </p:txBody>
      </p:sp>
      <p:sp>
        <p:nvSpPr>
          <p:cNvPr id="4" name="TextBox 3"/>
          <p:cNvSpPr txBox="1"/>
          <p:nvPr/>
        </p:nvSpPr>
        <p:spPr>
          <a:xfrm>
            <a:off x="3623810" y="1799998"/>
            <a:ext cx="1963883" cy="1323439"/>
          </a:xfrm>
          <a:prstGeom prst="rect">
            <a:avLst/>
          </a:prstGeom>
          <a:noFill/>
        </p:spPr>
        <p:txBody>
          <a:bodyPr wrap="square" rtlCol="0">
            <a:spAutoFit/>
          </a:bodyPr>
          <a:lstStyle/>
          <a:p>
            <a:r>
              <a:rPr lang="en-US" sz="1600" b="1" dirty="0" smtClean="0">
                <a:solidFill>
                  <a:schemeClr val="bg1"/>
                </a:solidFill>
                <a:latin typeface="Quicksand" panose="020B0604020202020204" charset="0"/>
              </a:rPr>
              <a:t>Las Vegas, NV</a:t>
            </a:r>
            <a:br>
              <a:rPr lang="en-US" sz="1600" b="1" dirty="0" smtClean="0">
                <a:solidFill>
                  <a:schemeClr val="bg1"/>
                </a:solidFill>
                <a:latin typeface="Quicksand" panose="020B0604020202020204" charset="0"/>
              </a:rPr>
            </a:br>
            <a:r>
              <a:rPr lang="en-US" sz="1600" b="1" dirty="0" smtClean="0">
                <a:solidFill>
                  <a:schemeClr val="bg1"/>
                </a:solidFill>
                <a:latin typeface="Quicksand" panose="020B0604020202020204" charset="0"/>
              </a:rPr>
              <a:t>Boston, MA</a:t>
            </a:r>
            <a:br>
              <a:rPr lang="en-US" sz="1600" b="1" dirty="0" smtClean="0">
                <a:solidFill>
                  <a:schemeClr val="bg1"/>
                </a:solidFill>
                <a:latin typeface="Quicksand" panose="020B0604020202020204" charset="0"/>
              </a:rPr>
            </a:br>
            <a:r>
              <a:rPr lang="en-US" sz="1600" b="1" dirty="0" smtClean="0">
                <a:solidFill>
                  <a:schemeClr val="bg1"/>
                </a:solidFill>
                <a:latin typeface="Quicksand" panose="020B0604020202020204" charset="0"/>
              </a:rPr>
              <a:t>New York City, NY</a:t>
            </a:r>
          </a:p>
          <a:p>
            <a:r>
              <a:rPr lang="en-US" sz="1600" b="1" dirty="0" smtClean="0">
                <a:solidFill>
                  <a:schemeClr val="bg1"/>
                </a:solidFill>
                <a:latin typeface="Quicksand" panose="020B0604020202020204" charset="0"/>
              </a:rPr>
              <a:t>Los Angeles, CA</a:t>
            </a:r>
            <a:br>
              <a:rPr lang="en-US" sz="1600" b="1" dirty="0" smtClean="0">
                <a:solidFill>
                  <a:schemeClr val="bg1"/>
                </a:solidFill>
                <a:latin typeface="Quicksand" panose="020B0604020202020204" charset="0"/>
              </a:rPr>
            </a:br>
            <a:r>
              <a:rPr lang="en-US" sz="1600" b="1" dirty="0" smtClean="0">
                <a:solidFill>
                  <a:schemeClr val="bg1"/>
                </a:solidFill>
                <a:latin typeface="Quicksand" panose="020B0604020202020204" charset="0"/>
              </a:rPr>
              <a:t>San Francisco, CA</a:t>
            </a:r>
            <a:endParaRPr lang="en-US" sz="1600" b="1" dirty="0">
              <a:solidFill>
                <a:schemeClr val="bg1"/>
              </a:solidFill>
              <a:latin typeface="Quicksand" panose="020B0604020202020204" charset="0"/>
            </a:endParaRPr>
          </a:p>
        </p:txBody>
      </p:sp>
      <p:sp>
        <p:nvSpPr>
          <p:cNvPr id="5" name="Oval 4"/>
          <p:cNvSpPr/>
          <p:nvPr/>
        </p:nvSpPr>
        <p:spPr>
          <a:xfrm>
            <a:off x="3470563" y="894649"/>
            <a:ext cx="3395211" cy="341757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25869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JOINs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2000" dirty="0">
                <a:cs typeface="Courier New" panose="02070309020205020404" pitchFamily="49" charset="0"/>
              </a:rPr>
              <a:t>FULL OUTER JOIN will return absolutely everything in both tables, even if there are null values in one.</a:t>
            </a:r>
            <a:endParaRPr lang="en-US" sz="2000" dirty="0">
              <a:latin typeface="Courier New" panose="02070309020205020404" pitchFamily="49" charset="0"/>
              <a:cs typeface="Courier New" panose="02070309020205020404" pitchFamily="49" charset="0"/>
            </a:endParaRPr>
          </a:p>
          <a:p>
            <a:pPr marL="457200" lvl="1" indent="0">
              <a:buNone/>
            </a:pPr>
            <a:r>
              <a:rPr lang="en-US" sz="1600" dirty="0" smtClean="0">
                <a:latin typeface="Courier New" panose="02070309020205020404" pitchFamily="49" charset="0"/>
                <a:cs typeface="Courier New" panose="02070309020205020404" pitchFamily="49" charset="0"/>
              </a:rPr>
              <a:t>SELECT cities.*, state_name</a:t>
            </a:r>
          </a:p>
          <a:p>
            <a:pPr marL="457200" lvl="1" indent="0">
              <a:buNone/>
            </a:pPr>
            <a:r>
              <a:rPr lang="en-US" sz="1600" dirty="0" smtClean="0">
                <a:latin typeface="Courier New" panose="02070309020205020404" pitchFamily="49" charset="0"/>
                <a:cs typeface="Courier New" panose="02070309020205020404" pitchFamily="49" charset="0"/>
              </a:rPr>
              <a:t>FROM cities FULL OUTER JOIN states</a:t>
            </a:r>
          </a:p>
          <a:p>
            <a:pPr marL="457200" lvl="1"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ON cities.state_abbr = states.state_abbr;</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dirty="0"/>
          </a:p>
        </p:txBody>
      </p:sp>
    </p:spTree>
    <p:extLst>
      <p:ext uri="{BB962C8B-B14F-4D97-AF65-F5344CB8AC3E}">
        <p14:creationId xmlns:p14="http://schemas.microsoft.com/office/powerpoint/2010/main" val="13167043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JOINs</a:t>
            </a:r>
            <a:endParaRPr dirty="0">
              <a:solidFill>
                <a:srgbClr val="39C0BA"/>
              </a:solidFill>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dirty="0"/>
          </a:p>
        </p:txBody>
      </p:sp>
      <p:graphicFrame>
        <p:nvGraphicFramePr>
          <p:cNvPr id="2" name="Diagram 1"/>
          <p:cNvGraphicFramePr/>
          <p:nvPr>
            <p:extLst>
              <p:ext uri="{D42A27DB-BD31-4B8C-83A1-F6EECF244321}">
                <p14:modId xmlns:p14="http://schemas.microsoft.com/office/powerpoint/2010/main" val="688870970"/>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5946218" y="2164424"/>
            <a:ext cx="1506681" cy="584775"/>
          </a:xfrm>
          <a:prstGeom prst="rect">
            <a:avLst/>
          </a:prstGeom>
          <a:noFill/>
        </p:spPr>
        <p:txBody>
          <a:bodyPr wrap="square" rtlCol="0">
            <a:spAutoFit/>
          </a:bodyPr>
          <a:lstStyle/>
          <a:p>
            <a:r>
              <a:rPr lang="en-US" sz="1600" b="1" dirty="0" smtClean="0">
                <a:solidFill>
                  <a:schemeClr val="bg1"/>
                </a:solidFill>
                <a:latin typeface="Quicksand" panose="020B0604020202020204" charset="0"/>
              </a:rPr>
              <a:t>CO</a:t>
            </a:r>
            <a:br>
              <a:rPr lang="en-US" sz="1600" b="1" dirty="0" smtClean="0">
                <a:solidFill>
                  <a:schemeClr val="bg1"/>
                </a:solidFill>
                <a:latin typeface="Quicksand" panose="020B0604020202020204" charset="0"/>
              </a:rPr>
            </a:br>
            <a:r>
              <a:rPr lang="en-US" sz="1600" b="1" dirty="0" smtClean="0">
                <a:solidFill>
                  <a:schemeClr val="bg1"/>
                </a:solidFill>
                <a:latin typeface="Quicksand" panose="020B0604020202020204" charset="0"/>
              </a:rPr>
              <a:t>FL</a:t>
            </a:r>
            <a:endParaRPr lang="en-US" sz="1600" b="1" dirty="0">
              <a:solidFill>
                <a:schemeClr val="bg1"/>
              </a:solidFill>
              <a:latin typeface="Quicksand" panose="020B0604020202020204" charset="0"/>
            </a:endParaRPr>
          </a:p>
        </p:txBody>
      </p:sp>
      <p:sp>
        <p:nvSpPr>
          <p:cNvPr id="4" name="TextBox 3"/>
          <p:cNvSpPr txBox="1"/>
          <p:nvPr/>
        </p:nvSpPr>
        <p:spPr>
          <a:xfrm>
            <a:off x="3623810" y="1799998"/>
            <a:ext cx="1963883" cy="1323439"/>
          </a:xfrm>
          <a:prstGeom prst="rect">
            <a:avLst/>
          </a:prstGeom>
          <a:noFill/>
        </p:spPr>
        <p:txBody>
          <a:bodyPr wrap="square" rtlCol="0">
            <a:spAutoFit/>
          </a:bodyPr>
          <a:lstStyle/>
          <a:p>
            <a:r>
              <a:rPr lang="en-US" sz="1600" b="1" dirty="0" smtClean="0">
                <a:solidFill>
                  <a:schemeClr val="bg1"/>
                </a:solidFill>
                <a:latin typeface="Quicksand" panose="020B0604020202020204" charset="0"/>
              </a:rPr>
              <a:t>Las Vegas, NV</a:t>
            </a:r>
            <a:br>
              <a:rPr lang="en-US" sz="1600" b="1" dirty="0" smtClean="0">
                <a:solidFill>
                  <a:schemeClr val="bg1"/>
                </a:solidFill>
                <a:latin typeface="Quicksand" panose="020B0604020202020204" charset="0"/>
              </a:rPr>
            </a:br>
            <a:r>
              <a:rPr lang="en-US" sz="1600" b="1" dirty="0" smtClean="0">
                <a:solidFill>
                  <a:schemeClr val="bg1"/>
                </a:solidFill>
                <a:latin typeface="Quicksand" panose="020B0604020202020204" charset="0"/>
              </a:rPr>
              <a:t>Boston, MA</a:t>
            </a:r>
            <a:br>
              <a:rPr lang="en-US" sz="1600" b="1" dirty="0" smtClean="0">
                <a:solidFill>
                  <a:schemeClr val="bg1"/>
                </a:solidFill>
                <a:latin typeface="Quicksand" panose="020B0604020202020204" charset="0"/>
              </a:rPr>
            </a:br>
            <a:r>
              <a:rPr lang="en-US" sz="1600" b="1" dirty="0" smtClean="0">
                <a:solidFill>
                  <a:schemeClr val="bg1"/>
                </a:solidFill>
                <a:latin typeface="Quicksand" panose="020B0604020202020204" charset="0"/>
              </a:rPr>
              <a:t>New York City, NY</a:t>
            </a:r>
          </a:p>
          <a:p>
            <a:r>
              <a:rPr lang="en-US" sz="1600" b="1" dirty="0" smtClean="0">
                <a:solidFill>
                  <a:schemeClr val="bg1"/>
                </a:solidFill>
                <a:latin typeface="Quicksand" panose="020B0604020202020204" charset="0"/>
              </a:rPr>
              <a:t>Los Angeles, CA</a:t>
            </a:r>
            <a:br>
              <a:rPr lang="en-US" sz="1600" b="1" dirty="0" smtClean="0">
                <a:solidFill>
                  <a:schemeClr val="bg1"/>
                </a:solidFill>
                <a:latin typeface="Quicksand" panose="020B0604020202020204" charset="0"/>
              </a:rPr>
            </a:br>
            <a:r>
              <a:rPr lang="en-US" sz="1600" b="1" dirty="0" smtClean="0">
                <a:solidFill>
                  <a:schemeClr val="bg1"/>
                </a:solidFill>
                <a:latin typeface="Quicksand" panose="020B0604020202020204" charset="0"/>
              </a:rPr>
              <a:t>San Francisco, CA</a:t>
            </a:r>
            <a:endParaRPr lang="en-US" sz="1600" b="1" dirty="0">
              <a:solidFill>
                <a:schemeClr val="bg1"/>
              </a:solidFill>
              <a:latin typeface="Quicksand" panose="020B0604020202020204" charset="0"/>
            </a:endParaRPr>
          </a:p>
        </p:txBody>
      </p:sp>
      <p:sp>
        <p:nvSpPr>
          <p:cNvPr id="5" name="Oval 4"/>
          <p:cNvSpPr/>
          <p:nvPr/>
        </p:nvSpPr>
        <p:spPr>
          <a:xfrm>
            <a:off x="2171699" y="654628"/>
            <a:ext cx="4707083" cy="394912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74259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JOINs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2000" dirty="0" smtClean="0">
                <a:cs typeface="Courier New" panose="02070309020205020404" pitchFamily="49" charset="0"/>
              </a:rPr>
              <a:t>If we want to see only the parts that don't overlap, we can do that by introducing a WHERE clause.</a:t>
            </a:r>
            <a:endParaRPr lang="en-US" sz="2000" dirty="0">
              <a:latin typeface="Courier New" panose="02070309020205020404" pitchFamily="49" charset="0"/>
              <a:cs typeface="Courier New" panose="02070309020205020404" pitchFamily="49" charset="0"/>
            </a:endParaRPr>
          </a:p>
          <a:p>
            <a:pPr marL="457200" lvl="1" indent="0">
              <a:buNone/>
            </a:pPr>
            <a:r>
              <a:rPr lang="en-US" sz="1400" dirty="0" smtClean="0">
                <a:latin typeface="Courier New" panose="02070309020205020404" pitchFamily="49" charset="0"/>
                <a:cs typeface="Courier New" panose="02070309020205020404" pitchFamily="49" charset="0"/>
              </a:rPr>
              <a:t>SELECT cities.*, state_name</a:t>
            </a:r>
          </a:p>
          <a:p>
            <a:pPr marL="457200" lvl="1" indent="0">
              <a:buNone/>
            </a:pPr>
            <a:r>
              <a:rPr lang="en-US" sz="1400" dirty="0" smtClean="0">
                <a:latin typeface="Courier New" panose="02070309020205020404" pitchFamily="49" charset="0"/>
                <a:cs typeface="Courier New" panose="02070309020205020404" pitchFamily="49" charset="0"/>
              </a:rPr>
              <a:t>FROM cities LEFT OUTER JOIN states</a:t>
            </a:r>
          </a:p>
          <a:p>
            <a:pPr marL="457200" lvl="1" indent="0">
              <a:spcAft>
                <a:spcPts val="600"/>
              </a:spcAft>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ON cities.state_abbr = states.state_abbr</a:t>
            </a:r>
            <a:br>
              <a:rPr lang="en-US" sz="1400" dirty="0" smtClean="0">
                <a:latin typeface="Courier New" panose="02070309020205020404" pitchFamily="49" charset="0"/>
                <a:cs typeface="Courier New" panose="02070309020205020404" pitchFamily="49" charset="0"/>
              </a:rPr>
            </a:br>
            <a:r>
              <a:rPr lang="en-US" sz="1400" dirty="0" smtClean="0">
                <a:latin typeface="Courier New" panose="02070309020205020404" pitchFamily="49" charset="0"/>
                <a:cs typeface="Courier New" panose="02070309020205020404" pitchFamily="49" charset="0"/>
              </a:rPr>
              <a:t>  WHERE states.state_abbr IS NULL;</a:t>
            </a:r>
          </a:p>
          <a:p>
            <a:pPr marL="457200" lvl="1" indent="0">
              <a:buNone/>
            </a:pPr>
            <a:r>
              <a:rPr lang="en-US" sz="1400" dirty="0" smtClean="0">
                <a:latin typeface="Courier New" panose="02070309020205020404" pitchFamily="49" charset="0"/>
                <a:cs typeface="Courier New" panose="02070309020205020404" pitchFamily="49" charset="0"/>
              </a:rPr>
              <a:t>SELECT </a:t>
            </a:r>
            <a:r>
              <a:rPr lang="en-US" sz="1400" dirty="0">
                <a:latin typeface="Courier New" panose="02070309020205020404" pitchFamily="49" charset="0"/>
                <a:cs typeface="Courier New" panose="02070309020205020404" pitchFamily="49" charset="0"/>
              </a:rPr>
              <a:t>cities.*, state_name</a:t>
            </a:r>
          </a:p>
          <a:p>
            <a:pPr marL="457200" lvl="1" indent="0">
              <a:buNone/>
            </a:pPr>
            <a:r>
              <a:rPr lang="en-US" sz="1400" dirty="0">
                <a:latin typeface="Courier New" panose="02070309020205020404" pitchFamily="49" charset="0"/>
                <a:cs typeface="Courier New" panose="02070309020205020404" pitchFamily="49" charset="0"/>
              </a:rPr>
              <a:t>FROM cities </a:t>
            </a:r>
            <a:r>
              <a:rPr lang="en-US" sz="1400" dirty="0" smtClean="0">
                <a:latin typeface="Courier New" panose="02070309020205020404" pitchFamily="49" charset="0"/>
                <a:cs typeface="Courier New" panose="02070309020205020404" pitchFamily="49" charset="0"/>
              </a:rPr>
              <a:t>RIGHT </a:t>
            </a:r>
            <a:r>
              <a:rPr lang="en-US" sz="1400" dirty="0">
                <a:latin typeface="Courier New" panose="02070309020205020404" pitchFamily="49" charset="0"/>
                <a:cs typeface="Courier New" panose="02070309020205020404" pitchFamily="49" charset="0"/>
              </a:rPr>
              <a:t>OUTER JOIN states</a:t>
            </a:r>
          </a:p>
          <a:p>
            <a:pPr marL="457200" lvl="1" indent="0">
              <a:spcAft>
                <a:spcPts val="600"/>
              </a:spcAft>
              <a:buNone/>
            </a:pPr>
            <a:r>
              <a:rPr lang="en-US" sz="1400" dirty="0">
                <a:latin typeface="Courier New" panose="02070309020205020404" pitchFamily="49" charset="0"/>
                <a:cs typeface="Courier New" panose="02070309020205020404" pitchFamily="49" charset="0"/>
              </a:rPr>
              <a:t>  ON cities.state_abbr = states.state_abbr</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WHERE </a:t>
            </a:r>
            <a:r>
              <a:rPr lang="en-US" sz="1400" dirty="0" smtClean="0">
                <a:latin typeface="Courier New" panose="02070309020205020404" pitchFamily="49" charset="0"/>
                <a:cs typeface="Courier New" panose="02070309020205020404" pitchFamily="49" charset="0"/>
              </a:rPr>
              <a:t>cities.state_abbr </a:t>
            </a:r>
            <a:r>
              <a:rPr lang="en-US" sz="1400" dirty="0">
                <a:latin typeface="Courier New" panose="02070309020205020404" pitchFamily="49" charset="0"/>
                <a:cs typeface="Courier New" panose="02070309020205020404" pitchFamily="49" charset="0"/>
              </a:rPr>
              <a:t>IS NULL</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457200" lvl="1" indent="0">
              <a:buNone/>
            </a:pPr>
            <a:r>
              <a:rPr lang="en-US" sz="1400" dirty="0">
                <a:latin typeface="Courier New" panose="02070309020205020404" pitchFamily="49" charset="0"/>
                <a:cs typeface="Courier New" panose="02070309020205020404" pitchFamily="49" charset="0"/>
              </a:rPr>
              <a:t>SELECT cities.*, state_name</a:t>
            </a:r>
          </a:p>
          <a:p>
            <a:pPr marL="457200" lvl="1" indent="0">
              <a:buNone/>
            </a:pPr>
            <a:r>
              <a:rPr lang="en-US" sz="1400" dirty="0">
                <a:latin typeface="Courier New" panose="02070309020205020404" pitchFamily="49" charset="0"/>
                <a:cs typeface="Courier New" panose="02070309020205020404" pitchFamily="49" charset="0"/>
              </a:rPr>
              <a:t>FROM cities </a:t>
            </a:r>
            <a:r>
              <a:rPr lang="en-US" sz="1400" dirty="0" smtClean="0">
                <a:latin typeface="Courier New" panose="02070309020205020404" pitchFamily="49" charset="0"/>
                <a:cs typeface="Courier New" panose="02070309020205020404" pitchFamily="49" charset="0"/>
              </a:rPr>
              <a:t>FULL </a:t>
            </a:r>
            <a:r>
              <a:rPr lang="en-US" sz="1400" dirty="0">
                <a:latin typeface="Courier New" panose="02070309020205020404" pitchFamily="49" charset="0"/>
                <a:cs typeface="Courier New" panose="02070309020205020404" pitchFamily="49" charset="0"/>
              </a:rPr>
              <a:t>OUTER JOIN states</a:t>
            </a:r>
          </a:p>
          <a:p>
            <a:pPr marL="457200" lvl="1" indent="0">
              <a:buNone/>
            </a:pPr>
            <a:r>
              <a:rPr lang="en-US" sz="1400" dirty="0">
                <a:latin typeface="Courier New" panose="02070309020205020404" pitchFamily="49" charset="0"/>
                <a:cs typeface="Courier New" panose="02070309020205020404" pitchFamily="49" charset="0"/>
              </a:rPr>
              <a:t>  ON cities.state_abbr = states.state_abbr</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WHERE cities.state_abbr IS </a:t>
            </a:r>
            <a:r>
              <a:rPr lang="en-US" sz="1400" dirty="0" smtClean="0">
                <a:latin typeface="Courier New" panose="02070309020205020404" pitchFamily="49" charset="0"/>
                <a:cs typeface="Courier New" panose="02070309020205020404" pitchFamily="49" charset="0"/>
              </a:rPr>
              <a:t>NULL</a:t>
            </a:r>
          </a:p>
          <a:p>
            <a:pPr marL="457200" lvl="1"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OR states.state_abbr IS NULL;</a:t>
            </a:r>
            <a:endParaRPr lang="en-US" sz="1400" dirty="0">
              <a:latin typeface="Courier New" panose="02070309020205020404" pitchFamily="49" charset="0"/>
              <a:cs typeface="Courier New" panose="02070309020205020404" pitchFamily="49" charset="0"/>
            </a:endParaRPr>
          </a:p>
          <a:p>
            <a:pPr marL="457200" lvl="1" indent="0">
              <a:buNone/>
            </a:pPr>
            <a:endParaRPr lang="en-US" sz="1600" dirty="0" smtClean="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dirty="0"/>
          </a:p>
        </p:txBody>
      </p:sp>
    </p:spTree>
    <p:extLst>
      <p:ext uri="{BB962C8B-B14F-4D97-AF65-F5344CB8AC3E}">
        <p14:creationId xmlns:p14="http://schemas.microsoft.com/office/powerpoint/2010/main" val="4751203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JOINs</a:t>
            </a:r>
            <a:endParaRPr dirty="0">
              <a:solidFill>
                <a:srgbClr val="39C0BA"/>
              </a:solidFill>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dirty="0"/>
          </a:p>
        </p:txBody>
      </p:sp>
      <p:graphicFrame>
        <p:nvGraphicFramePr>
          <p:cNvPr id="2" name="Diagram 1"/>
          <p:cNvGraphicFramePr/>
          <p:nvPr>
            <p:extLst>
              <p:ext uri="{D42A27DB-BD31-4B8C-83A1-F6EECF244321}">
                <p14:modId xmlns:p14="http://schemas.microsoft.com/office/powerpoint/2010/main" val="688870970"/>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5946218" y="2164424"/>
            <a:ext cx="1506681" cy="584775"/>
          </a:xfrm>
          <a:prstGeom prst="rect">
            <a:avLst/>
          </a:prstGeom>
          <a:noFill/>
        </p:spPr>
        <p:txBody>
          <a:bodyPr wrap="square" rtlCol="0">
            <a:spAutoFit/>
          </a:bodyPr>
          <a:lstStyle/>
          <a:p>
            <a:r>
              <a:rPr lang="en-US" sz="1600" b="1" dirty="0" smtClean="0">
                <a:solidFill>
                  <a:schemeClr val="bg1"/>
                </a:solidFill>
                <a:latin typeface="Quicksand" panose="020B0604020202020204" charset="0"/>
              </a:rPr>
              <a:t>CO</a:t>
            </a:r>
            <a:br>
              <a:rPr lang="en-US" sz="1600" b="1" dirty="0" smtClean="0">
                <a:solidFill>
                  <a:schemeClr val="bg1"/>
                </a:solidFill>
                <a:latin typeface="Quicksand" panose="020B0604020202020204" charset="0"/>
              </a:rPr>
            </a:br>
            <a:r>
              <a:rPr lang="en-US" sz="1600" b="1" dirty="0" smtClean="0">
                <a:solidFill>
                  <a:schemeClr val="bg1"/>
                </a:solidFill>
                <a:latin typeface="Quicksand" panose="020B0604020202020204" charset="0"/>
              </a:rPr>
              <a:t>FL</a:t>
            </a:r>
            <a:endParaRPr lang="en-US" sz="1600" b="1" dirty="0">
              <a:solidFill>
                <a:schemeClr val="bg1"/>
              </a:solidFill>
              <a:latin typeface="Quicksand" panose="020B0604020202020204" charset="0"/>
            </a:endParaRPr>
          </a:p>
        </p:txBody>
      </p:sp>
      <p:sp>
        <p:nvSpPr>
          <p:cNvPr id="4" name="TextBox 3"/>
          <p:cNvSpPr txBox="1"/>
          <p:nvPr/>
        </p:nvSpPr>
        <p:spPr>
          <a:xfrm>
            <a:off x="3623810" y="1799998"/>
            <a:ext cx="1963883" cy="1323439"/>
          </a:xfrm>
          <a:prstGeom prst="rect">
            <a:avLst/>
          </a:prstGeom>
          <a:noFill/>
        </p:spPr>
        <p:txBody>
          <a:bodyPr wrap="square" rtlCol="0">
            <a:spAutoFit/>
          </a:bodyPr>
          <a:lstStyle/>
          <a:p>
            <a:r>
              <a:rPr lang="en-US" sz="1600" b="1" dirty="0" smtClean="0">
                <a:solidFill>
                  <a:schemeClr val="bg1"/>
                </a:solidFill>
                <a:latin typeface="Quicksand" panose="020B0604020202020204" charset="0"/>
              </a:rPr>
              <a:t>Las Vegas, NV</a:t>
            </a:r>
            <a:br>
              <a:rPr lang="en-US" sz="1600" b="1" dirty="0" smtClean="0">
                <a:solidFill>
                  <a:schemeClr val="bg1"/>
                </a:solidFill>
                <a:latin typeface="Quicksand" panose="020B0604020202020204" charset="0"/>
              </a:rPr>
            </a:br>
            <a:r>
              <a:rPr lang="en-US" sz="1600" b="1" dirty="0" smtClean="0">
                <a:solidFill>
                  <a:schemeClr val="bg1"/>
                </a:solidFill>
                <a:latin typeface="Quicksand" panose="020B0604020202020204" charset="0"/>
              </a:rPr>
              <a:t>Boston, MA</a:t>
            </a:r>
            <a:br>
              <a:rPr lang="en-US" sz="1600" b="1" dirty="0" smtClean="0">
                <a:solidFill>
                  <a:schemeClr val="bg1"/>
                </a:solidFill>
                <a:latin typeface="Quicksand" panose="020B0604020202020204" charset="0"/>
              </a:rPr>
            </a:br>
            <a:r>
              <a:rPr lang="en-US" sz="1600" b="1" dirty="0" smtClean="0">
                <a:solidFill>
                  <a:schemeClr val="bg1"/>
                </a:solidFill>
                <a:latin typeface="Quicksand" panose="020B0604020202020204" charset="0"/>
              </a:rPr>
              <a:t>New York City, NY</a:t>
            </a:r>
          </a:p>
          <a:p>
            <a:r>
              <a:rPr lang="en-US" sz="1600" b="1" dirty="0" smtClean="0">
                <a:solidFill>
                  <a:schemeClr val="bg1"/>
                </a:solidFill>
                <a:latin typeface="Quicksand" panose="020B0604020202020204" charset="0"/>
              </a:rPr>
              <a:t>Los Angeles, CA</a:t>
            </a:r>
            <a:br>
              <a:rPr lang="en-US" sz="1600" b="1" dirty="0" smtClean="0">
                <a:solidFill>
                  <a:schemeClr val="bg1"/>
                </a:solidFill>
                <a:latin typeface="Quicksand" panose="020B0604020202020204" charset="0"/>
              </a:rPr>
            </a:br>
            <a:r>
              <a:rPr lang="en-US" sz="1600" b="1" dirty="0" smtClean="0">
                <a:solidFill>
                  <a:schemeClr val="bg1"/>
                </a:solidFill>
                <a:latin typeface="Quicksand" panose="020B0604020202020204" charset="0"/>
              </a:rPr>
              <a:t>San Francisco, CA</a:t>
            </a:r>
            <a:endParaRPr lang="en-US" sz="1600" b="1" dirty="0">
              <a:solidFill>
                <a:schemeClr val="bg1"/>
              </a:solidFill>
              <a:latin typeface="Quicksand" panose="020B0604020202020204" charset="0"/>
            </a:endParaRPr>
          </a:p>
        </p:txBody>
      </p:sp>
      <p:sp>
        <p:nvSpPr>
          <p:cNvPr id="5" name="Oval 4"/>
          <p:cNvSpPr/>
          <p:nvPr/>
        </p:nvSpPr>
        <p:spPr>
          <a:xfrm>
            <a:off x="2171700" y="1298864"/>
            <a:ext cx="1285010" cy="2649681"/>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037581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JOINs</a:t>
            </a:r>
            <a:endParaRPr dirty="0">
              <a:solidFill>
                <a:srgbClr val="39C0BA"/>
              </a:solidFill>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dirty="0"/>
          </a:p>
        </p:txBody>
      </p:sp>
      <p:graphicFrame>
        <p:nvGraphicFramePr>
          <p:cNvPr id="2" name="Diagram 1"/>
          <p:cNvGraphicFramePr/>
          <p:nvPr>
            <p:extLst>
              <p:ext uri="{D42A27DB-BD31-4B8C-83A1-F6EECF244321}">
                <p14:modId xmlns:p14="http://schemas.microsoft.com/office/powerpoint/2010/main" val="688870970"/>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5946218" y="2164424"/>
            <a:ext cx="1506681" cy="584775"/>
          </a:xfrm>
          <a:prstGeom prst="rect">
            <a:avLst/>
          </a:prstGeom>
          <a:noFill/>
        </p:spPr>
        <p:txBody>
          <a:bodyPr wrap="square" rtlCol="0">
            <a:spAutoFit/>
          </a:bodyPr>
          <a:lstStyle/>
          <a:p>
            <a:r>
              <a:rPr lang="en-US" sz="1600" b="1" dirty="0" smtClean="0">
                <a:solidFill>
                  <a:schemeClr val="bg1"/>
                </a:solidFill>
                <a:latin typeface="Quicksand" panose="020B0604020202020204" charset="0"/>
              </a:rPr>
              <a:t>CO</a:t>
            </a:r>
            <a:br>
              <a:rPr lang="en-US" sz="1600" b="1" dirty="0" smtClean="0">
                <a:solidFill>
                  <a:schemeClr val="bg1"/>
                </a:solidFill>
                <a:latin typeface="Quicksand" panose="020B0604020202020204" charset="0"/>
              </a:rPr>
            </a:br>
            <a:r>
              <a:rPr lang="en-US" sz="1600" b="1" dirty="0" smtClean="0">
                <a:solidFill>
                  <a:schemeClr val="bg1"/>
                </a:solidFill>
                <a:latin typeface="Quicksand" panose="020B0604020202020204" charset="0"/>
              </a:rPr>
              <a:t>FL</a:t>
            </a:r>
            <a:endParaRPr lang="en-US" sz="1600" b="1" dirty="0">
              <a:solidFill>
                <a:schemeClr val="bg1"/>
              </a:solidFill>
              <a:latin typeface="Quicksand" panose="020B0604020202020204" charset="0"/>
            </a:endParaRPr>
          </a:p>
        </p:txBody>
      </p:sp>
      <p:sp>
        <p:nvSpPr>
          <p:cNvPr id="4" name="TextBox 3"/>
          <p:cNvSpPr txBox="1"/>
          <p:nvPr/>
        </p:nvSpPr>
        <p:spPr>
          <a:xfrm>
            <a:off x="3623810" y="1799998"/>
            <a:ext cx="1963883" cy="1323439"/>
          </a:xfrm>
          <a:prstGeom prst="rect">
            <a:avLst/>
          </a:prstGeom>
          <a:noFill/>
        </p:spPr>
        <p:txBody>
          <a:bodyPr wrap="square" rtlCol="0">
            <a:spAutoFit/>
          </a:bodyPr>
          <a:lstStyle/>
          <a:p>
            <a:r>
              <a:rPr lang="en-US" sz="1600" b="1" dirty="0" smtClean="0">
                <a:solidFill>
                  <a:schemeClr val="bg1"/>
                </a:solidFill>
                <a:latin typeface="Quicksand" panose="020B0604020202020204" charset="0"/>
              </a:rPr>
              <a:t>Las Vegas, NV</a:t>
            </a:r>
            <a:br>
              <a:rPr lang="en-US" sz="1600" b="1" dirty="0" smtClean="0">
                <a:solidFill>
                  <a:schemeClr val="bg1"/>
                </a:solidFill>
                <a:latin typeface="Quicksand" panose="020B0604020202020204" charset="0"/>
              </a:rPr>
            </a:br>
            <a:r>
              <a:rPr lang="en-US" sz="1600" b="1" dirty="0" smtClean="0">
                <a:solidFill>
                  <a:schemeClr val="bg1"/>
                </a:solidFill>
                <a:latin typeface="Quicksand" panose="020B0604020202020204" charset="0"/>
              </a:rPr>
              <a:t>Boston, MA</a:t>
            </a:r>
            <a:br>
              <a:rPr lang="en-US" sz="1600" b="1" dirty="0" smtClean="0">
                <a:solidFill>
                  <a:schemeClr val="bg1"/>
                </a:solidFill>
                <a:latin typeface="Quicksand" panose="020B0604020202020204" charset="0"/>
              </a:rPr>
            </a:br>
            <a:r>
              <a:rPr lang="en-US" sz="1600" b="1" dirty="0" smtClean="0">
                <a:solidFill>
                  <a:schemeClr val="bg1"/>
                </a:solidFill>
                <a:latin typeface="Quicksand" panose="020B0604020202020204" charset="0"/>
              </a:rPr>
              <a:t>New York City, NY</a:t>
            </a:r>
          </a:p>
          <a:p>
            <a:r>
              <a:rPr lang="en-US" sz="1600" b="1" dirty="0" smtClean="0">
                <a:solidFill>
                  <a:schemeClr val="bg1"/>
                </a:solidFill>
                <a:latin typeface="Quicksand" panose="020B0604020202020204" charset="0"/>
              </a:rPr>
              <a:t>Los Angeles, CA</a:t>
            </a:r>
            <a:br>
              <a:rPr lang="en-US" sz="1600" b="1" dirty="0" smtClean="0">
                <a:solidFill>
                  <a:schemeClr val="bg1"/>
                </a:solidFill>
                <a:latin typeface="Quicksand" panose="020B0604020202020204" charset="0"/>
              </a:rPr>
            </a:br>
            <a:r>
              <a:rPr lang="en-US" sz="1600" b="1" dirty="0" smtClean="0">
                <a:solidFill>
                  <a:schemeClr val="bg1"/>
                </a:solidFill>
                <a:latin typeface="Quicksand" panose="020B0604020202020204" charset="0"/>
              </a:rPr>
              <a:t>San Francisco, CA</a:t>
            </a:r>
            <a:endParaRPr lang="en-US" sz="1600" b="1" dirty="0">
              <a:solidFill>
                <a:schemeClr val="bg1"/>
              </a:solidFill>
              <a:latin typeface="Quicksand" panose="020B0604020202020204" charset="0"/>
            </a:endParaRPr>
          </a:p>
        </p:txBody>
      </p:sp>
      <p:sp>
        <p:nvSpPr>
          <p:cNvPr id="5" name="Oval 4"/>
          <p:cNvSpPr/>
          <p:nvPr/>
        </p:nvSpPr>
        <p:spPr>
          <a:xfrm>
            <a:off x="5542743" y="1246909"/>
            <a:ext cx="1285010" cy="2649681"/>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83780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JOINs</a:t>
            </a:r>
            <a:endParaRPr dirty="0">
              <a:solidFill>
                <a:srgbClr val="39C0BA"/>
              </a:solidFill>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dirty="0"/>
          </a:p>
        </p:txBody>
      </p:sp>
      <p:graphicFrame>
        <p:nvGraphicFramePr>
          <p:cNvPr id="2" name="Diagram 1"/>
          <p:cNvGraphicFramePr/>
          <p:nvPr>
            <p:extLst>
              <p:ext uri="{D42A27DB-BD31-4B8C-83A1-F6EECF244321}">
                <p14:modId xmlns:p14="http://schemas.microsoft.com/office/powerpoint/2010/main" val="688870970"/>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5946218" y="2164424"/>
            <a:ext cx="1506681" cy="584775"/>
          </a:xfrm>
          <a:prstGeom prst="rect">
            <a:avLst/>
          </a:prstGeom>
          <a:noFill/>
        </p:spPr>
        <p:txBody>
          <a:bodyPr wrap="square" rtlCol="0">
            <a:spAutoFit/>
          </a:bodyPr>
          <a:lstStyle/>
          <a:p>
            <a:r>
              <a:rPr lang="en-US" sz="1600" b="1" dirty="0" smtClean="0">
                <a:solidFill>
                  <a:schemeClr val="bg1"/>
                </a:solidFill>
                <a:latin typeface="Quicksand" panose="020B0604020202020204" charset="0"/>
              </a:rPr>
              <a:t>CO</a:t>
            </a:r>
            <a:br>
              <a:rPr lang="en-US" sz="1600" b="1" dirty="0" smtClean="0">
                <a:solidFill>
                  <a:schemeClr val="bg1"/>
                </a:solidFill>
                <a:latin typeface="Quicksand" panose="020B0604020202020204" charset="0"/>
              </a:rPr>
            </a:br>
            <a:r>
              <a:rPr lang="en-US" sz="1600" b="1" dirty="0" smtClean="0">
                <a:solidFill>
                  <a:schemeClr val="bg1"/>
                </a:solidFill>
                <a:latin typeface="Quicksand" panose="020B0604020202020204" charset="0"/>
              </a:rPr>
              <a:t>FL</a:t>
            </a:r>
            <a:endParaRPr lang="en-US" sz="1600" b="1" dirty="0">
              <a:solidFill>
                <a:schemeClr val="bg1"/>
              </a:solidFill>
              <a:latin typeface="Quicksand" panose="020B0604020202020204" charset="0"/>
            </a:endParaRPr>
          </a:p>
        </p:txBody>
      </p:sp>
      <p:sp>
        <p:nvSpPr>
          <p:cNvPr id="4" name="TextBox 3"/>
          <p:cNvSpPr txBox="1"/>
          <p:nvPr/>
        </p:nvSpPr>
        <p:spPr>
          <a:xfrm>
            <a:off x="3623810" y="1799998"/>
            <a:ext cx="1963883" cy="1323439"/>
          </a:xfrm>
          <a:prstGeom prst="rect">
            <a:avLst/>
          </a:prstGeom>
          <a:noFill/>
        </p:spPr>
        <p:txBody>
          <a:bodyPr wrap="square" rtlCol="0">
            <a:spAutoFit/>
          </a:bodyPr>
          <a:lstStyle/>
          <a:p>
            <a:r>
              <a:rPr lang="en-US" sz="1600" b="1" dirty="0" smtClean="0">
                <a:solidFill>
                  <a:schemeClr val="bg1"/>
                </a:solidFill>
                <a:latin typeface="Quicksand" panose="020B0604020202020204" charset="0"/>
              </a:rPr>
              <a:t>Las Vegas, NV</a:t>
            </a:r>
            <a:br>
              <a:rPr lang="en-US" sz="1600" b="1" dirty="0" smtClean="0">
                <a:solidFill>
                  <a:schemeClr val="bg1"/>
                </a:solidFill>
                <a:latin typeface="Quicksand" panose="020B0604020202020204" charset="0"/>
              </a:rPr>
            </a:br>
            <a:r>
              <a:rPr lang="en-US" sz="1600" b="1" dirty="0" smtClean="0">
                <a:solidFill>
                  <a:schemeClr val="bg1"/>
                </a:solidFill>
                <a:latin typeface="Quicksand" panose="020B0604020202020204" charset="0"/>
              </a:rPr>
              <a:t>Boston, MA</a:t>
            </a:r>
            <a:br>
              <a:rPr lang="en-US" sz="1600" b="1" dirty="0" smtClean="0">
                <a:solidFill>
                  <a:schemeClr val="bg1"/>
                </a:solidFill>
                <a:latin typeface="Quicksand" panose="020B0604020202020204" charset="0"/>
              </a:rPr>
            </a:br>
            <a:r>
              <a:rPr lang="en-US" sz="1600" b="1" dirty="0" smtClean="0">
                <a:solidFill>
                  <a:schemeClr val="bg1"/>
                </a:solidFill>
                <a:latin typeface="Quicksand" panose="020B0604020202020204" charset="0"/>
              </a:rPr>
              <a:t>New York City, NY</a:t>
            </a:r>
          </a:p>
          <a:p>
            <a:r>
              <a:rPr lang="en-US" sz="1600" b="1" dirty="0" smtClean="0">
                <a:solidFill>
                  <a:schemeClr val="bg1"/>
                </a:solidFill>
                <a:latin typeface="Quicksand" panose="020B0604020202020204" charset="0"/>
              </a:rPr>
              <a:t>Los Angeles, CA</a:t>
            </a:r>
            <a:br>
              <a:rPr lang="en-US" sz="1600" b="1" dirty="0" smtClean="0">
                <a:solidFill>
                  <a:schemeClr val="bg1"/>
                </a:solidFill>
                <a:latin typeface="Quicksand" panose="020B0604020202020204" charset="0"/>
              </a:rPr>
            </a:br>
            <a:r>
              <a:rPr lang="en-US" sz="1600" b="1" dirty="0" smtClean="0">
                <a:solidFill>
                  <a:schemeClr val="bg1"/>
                </a:solidFill>
                <a:latin typeface="Quicksand" panose="020B0604020202020204" charset="0"/>
              </a:rPr>
              <a:t>San Francisco, CA</a:t>
            </a:r>
            <a:endParaRPr lang="en-US" sz="1600" b="1" dirty="0">
              <a:solidFill>
                <a:schemeClr val="bg1"/>
              </a:solidFill>
              <a:latin typeface="Quicksand" panose="020B0604020202020204" charset="0"/>
            </a:endParaRPr>
          </a:p>
        </p:txBody>
      </p:sp>
      <p:sp>
        <p:nvSpPr>
          <p:cNvPr id="5" name="Oval 4"/>
          <p:cNvSpPr/>
          <p:nvPr/>
        </p:nvSpPr>
        <p:spPr>
          <a:xfrm>
            <a:off x="5542743" y="1246909"/>
            <a:ext cx="1285010" cy="2649681"/>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2189058" y="1264116"/>
            <a:ext cx="1285010" cy="2649681"/>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322275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342900" indent="-342900"/>
            <a:r>
              <a:rPr lang="en-US" sz="2400" dirty="0" smtClean="0"/>
              <a:t>Installation and Overview</a:t>
            </a:r>
          </a:p>
          <a:p>
            <a:pPr marL="342900" indent="-342900"/>
            <a:r>
              <a:rPr lang="en-US" sz="2400" dirty="0" smtClean="0"/>
              <a:t>CRUD</a:t>
            </a:r>
          </a:p>
          <a:p>
            <a:pPr marL="342900" indent="-342900"/>
            <a:r>
              <a:rPr lang="en-US" sz="2400" dirty="0" smtClean="0"/>
              <a:t>JOINs</a:t>
            </a:r>
          </a:p>
          <a:p>
            <a:pPr marL="342900" indent="-342900"/>
            <a:r>
              <a:rPr lang="en-US" sz="2400" dirty="0" smtClean="0"/>
              <a:t>Indexing</a:t>
            </a:r>
          </a:p>
          <a:p>
            <a:pPr marL="342900" indent="-342900"/>
            <a:r>
              <a:rPr lang="en-US" sz="2400" dirty="0" smtClean="0"/>
              <a:t>Aggregate Functions</a:t>
            </a:r>
          </a:p>
          <a:p>
            <a:pPr marL="342900" indent="-342900"/>
            <a:r>
              <a:rPr lang="en-US" sz="2400" dirty="0" smtClean="0"/>
              <a:t>Transactions</a:t>
            </a:r>
          </a:p>
          <a:p>
            <a:pPr marL="342900" indent="-342900"/>
            <a:endParaRPr lang="en-US" sz="2400" dirty="0" smtClean="0"/>
          </a:p>
          <a:p>
            <a:pPr marL="342900" indent="-342900"/>
            <a:endParaRPr lang="en-US" sz="24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sp>
        <p:nvSpPr>
          <p:cNvPr id="2" name="Title 1"/>
          <p:cNvSpPr>
            <a:spLocks noGrp="1"/>
          </p:cNvSpPr>
          <p:nvPr>
            <p:ph type="title"/>
          </p:nvPr>
        </p:nvSpPr>
        <p:spPr/>
        <p:txBody>
          <a:bodyPr/>
          <a:lstStyle/>
          <a:p>
            <a:r>
              <a:rPr lang="en-US" dirty="0" smtClean="0"/>
              <a:t>Contents</a:t>
            </a:r>
            <a:endParaRPr lang="en-US" dirty="0"/>
          </a:p>
        </p:txBody>
      </p:sp>
    </p:spTree>
    <p:extLst>
      <p:ext uri="{BB962C8B-B14F-4D97-AF65-F5344CB8AC3E}">
        <p14:creationId xmlns:p14="http://schemas.microsoft.com/office/powerpoint/2010/main" val="3190505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JOINs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2000" dirty="0" smtClean="0">
                <a:cs typeface="Courier New" panose="02070309020205020404" pitchFamily="49" charset="0"/>
              </a:rPr>
              <a:t>Let's add a "venues" table where our events will take place.</a:t>
            </a:r>
            <a:endParaRPr lang="en-US" sz="2000" dirty="0">
              <a:latin typeface="Courier New" panose="02070309020205020404" pitchFamily="49" charset="0"/>
              <a:cs typeface="Courier New" panose="02070309020205020404" pitchFamily="49" charset="0"/>
            </a:endParaRPr>
          </a:p>
          <a:p>
            <a:pPr marL="457200" lvl="1" indent="0">
              <a:buNone/>
            </a:pPr>
            <a:r>
              <a:rPr lang="en-US" sz="1400" dirty="0">
                <a:latin typeface="Courier New" panose="02070309020205020404" pitchFamily="49" charset="0"/>
                <a:cs typeface="Courier New" panose="02070309020205020404" pitchFamily="49" charset="0"/>
              </a:rPr>
              <a:t>CREATE TABLE </a:t>
            </a:r>
            <a:r>
              <a:rPr lang="en-US" sz="1400" dirty="0" smtClean="0">
                <a:latin typeface="Courier New" panose="02070309020205020404" pitchFamily="49" charset="0"/>
                <a:cs typeface="Courier New" panose="02070309020205020404" pitchFamily="49" charset="0"/>
              </a:rPr>
              <a:t>venues </a:t>
            </a:r>
            <a:r>
              <a:rPr lang="en-US" sz="1400" dirty="0">
                <a:latin typeface="Courier New" panose="02070309020205020404" pitchFamily="49" charset="0"/>
                <a:cs typeface="Courier New" panose="02070309020205020404" pitchFamily="49" charset="0"/>
              </a:rPr>
              <a:t>(</a:t>
            </a:r>
          </a:p>
          <a:p>
            <a:pPr marL="457200" lvl="1" indent="0">
              <a:buNone/>
            </a:pPr>
            <a:r>
              <a:rPr lang="en-US" sz="1400" dirty="0" smtClean="0">
                <a:latin typeface="Courier New" panose="02070309020205020404" pitchFamily="49" charset="0"/>
                <a:cs typeface="Courier New" panose="02070309020205020404" pitchFamily="49" charset="0"/>
              </a:rPr>
              <a:t>venue_id </a:t>
            </a:r>
            <a:r>
              <a:rPr lang="en-US" sz="1400" dirty="0">
                <a:latin typeface="Courier New" panose="02070309020205020404" pitchFamily="49" charset="0"/>
                <a:cs typeface="Courier New" panose="02070309020205020404" pitchFamily="49" charset="0"/>
              </a:rPr>
              <a:t>SERIAL PRIMARY KEY,</a:t>
            </a:r>
          </a:p>
          <a:p>
            <a:pPr marL="457200" lvl="1" indent="0">
              <a:buNone/>
            </a:pPr>
            <a:r>
              <a:rPr lang="en-US" sz="1400" dirty="0">
                <a:latin typeface="Courier New" panose="02070309020205020404" pitchFamily="49" charset="0"/>
                <a:cs typeface="Courier New" panose="02070309020205020404" pitchFamily="49" charset="0"/>
              </a:rPr>
              <a:t>name </a:t>
            </a:r>
            <a:r>
              <a:rPr lang="en-US" sz="1400" dirty="0" smtClean="0">
                <a:latin typeface="Courier New" panose="02070309020205020404" pitchFamily="49" charset="0"/>
                <a:cs typeface="Courier New" panose="02070309020205020404" pitchFamily="49" charset="0"/>
              </a:rPr>
              <a:t>text,</a:t>
            </a:r>
            <a:endParaRPr lang="en-US" sz="1400" dirty="0">
              <a:latin typeface="Courier New" panose="02070309020205020404" pitchFamily="49" charset="0"/>
              <a:cs typeface="Courier New" panose="02070309020205020404" pitchFamily="49" charset="0"/>
            </a:endParaRPr>
          </a:p>
          <a:p>
            <a:pPr marL="457200" lvl="1" indent="0">
              <a:buNone/>
            </a:pPr>
            <a:r>
              <a:rPr lang="en-US" sz="1400" dirty="0" smtClean="0">
                <a:latin typeface="Courier New" panose="02070309020205020404" pitchFamily="49" charset="0"/>
                <a:cs typeface="Courier New" panose="02070309020205020404" pitchFamily="49" charset="0"/>
              </a:rPr>
              <a:t>address </a:t>
            </a:r>
            <a:r>
              <a:rPr lang="en-US" sz="1400" dirty="0">
                <a:latin typeface="Courier New" panose="02070309020205020404" pitchFamily="49" charset="0"/>
                <a:cs typeface="Courier New" panose="02070309020205020404" pitchFamily="49" charset="0"/>
              </a:rPr>
              <a:t>text,</a:t>
            </a:r>
          </a:p>
          <a:p>
            <a:pPr marL="457200" lvl="1" indent="0">
              <a:buNone/>
            </a:pPr>
            <a:r>
              <a:rPr lang="en-US" sz="1400" dirty="0" smtClean="0">
                <a:latin typeface="Courier New" panose="02070309020205020404" pitchFamily="49" charset="0"/>
                <a:cs typeface="Courier New" panose="02070309020205020404" pitchFamily="49" charset="0"/>
              </a:rPr>
              <a:t>zip_code </a:t>
            </a:r>
            <a:r>
              <a:rPr lang="en-US" sz="1400" dirty="0">
                <a:latin typeface="Courier New" panose="02070309020205020404" pitchFamily="49" charset="0"/>
                <a:cs typeface="Courier New" panose="02070309020205020404" pitchFamily="49" charset="0"/>
              </a:rPr>
              <a:t>varchar(9),</a:t>
            </a:r>
          </a:p>
          <a:p>
            <a:pPr marL="457200" lvl="1" indent="0">
              <a:buNone/>
            </a:pPr>
            <a:r>
              <a:rPr lang="en-US" sz="1400" dirty="0" smtClean="0">
                <a:latin typeface="Courier New" panose="02070309020205020404" pitchFamily="49" charset="0"/>
                <a:cs typeface="Courier New" panose="02070309020205020404" pitchFamily="49" charset="0"/>
              </a:rPr>
              <a:t>state_abbr </a:t>
            </a:r>
            <a:r>
              <a:rPr lang="en-US" sz="1400" dirty="0">
                <a:latin typeface="Courier New" panose="02070309020205020404" pitchFamily="49" charset="0"/>
                <a:cs typeface="Courier New" panose="02070309020205020404" pitchFamily="49" charset="0"/>
              </a:rPr>
              <a:t>char(2),</a:t>
            </a:r>
          </a:p>
          <a:p>
            <a:pPr marL="457200" lvl="1" indent="0">
              <a:buNone/>
            </a:pPr>
            <a:r>
              <a:rPr lang="en-US" sz="1400" dirty="0">
                <a:latin typeface="Courier New" panose="02070309020205020404" pitchFamily="49" charset="0"/>
                <a:cs typeface="Courier New" panose="02070309020205020404" pitchFamily="49" charset="0"/>
              </a:rPr>
              <a:t>FOREIGN KEY </a:t>
            </a:r>
            <a:r>
              <a:rPr lang="en-US" sz="1400" dirty="0" smtClean="0">
                <a:latin typeface="Courier New" panose="02070309020205020404" pitchFamily="49" charset="0"/>
                <a:cs typeface="Courier New" panose="02070309020205020404" pitchFamily="49" charset="0"/>
              </a:rPr>
              <a:t>(state_abbr, zip_code</a:t>
            </a:r>
            <a:r>
              <a:rPr lang="en-US" sz="1400" dirty="0">
                <a:latin typeface="Courier New" panose="02070309020205020404" pitchFamily="49" charset="0"/>
                <a:cs typeface="Courier New" panose="02070309020205020404" pitchFamily="49" charset="0"/>
              </a:rPr>
              <a:t>)</a:t>
            </a:r>
          </a:p>
          <a:p>
            <a:pPr marL="457200" lvl="1" indent="0">
              <a:buNone/>
            </a:pPr>
            <a:r>
              <a:rPr lang="en-US" sz="1400" dirty="0">
                <a:latin typeface="Courier New" panose="02070309020205020404" pitchFamily="49" charset="0"/>
                <a:cs typeface="Courier New" panose="02070309020205020404" pitchFamily="49" charset="0"/>
              </a:rPr>
              <a:t>REFERENCES cities </a:t>
            </a:r>
            <a:r>
              <a:rPr lang="en-US" sz="1400" dirty="0" smtClean="0">
                <a:latin typeface="Courier New" panose="02070309020205020404" pitchFamily="49" charset="0"/>
                <a:cs typeface="Courier New" panose="02070309020205020404" pitchFamily="49" charset="0"/>
              </a:rPr>
              <a:t>(state_abbr, zip_code</a:t>
            </a:r>
            <a:r>
              <a:rPr lang="en-US" sz="1400" dirty="0">
                <a:latin typeface="Courier New" panose="02070309020205020404" pitchFamily="49" charset="0"/>
                <a:cs typeface="Courier New" panose="02070309020205020404" pitchFamily="49" charset="0"/>
              </a:rPr>
              <a:t>) MATCH FULL</a:t>
            </a:r>
          </a:p>
          <a:p>
            <a:pPr marL="457200" lvl="1" indent="0">
              <a:buNone/>
            </a:pPr>
            <a:r>
              <a:rPr lang="en-US" sz="1400" dirty="0" smtClean="0">
                <a:latin typeface="Courier New" panose="02070309020205020404" pitchFamily="49" charset="0"/>
                <a:cs typeface="Courier New" panose="02070309020205020404" pitchFamily="49" charset="0"/>
              </a:rPr>
              <a:t>);</a:t>
            </a:r>
          </a:p>
          <a:p>
            <a:pPr marL="285750" indent="-285750"/>
            <a:r>
              <a:rPr lang="en-US" sz="1600" dirty="0" smtClean="0">
                <a:cs typeface="Courier New" panose="02070309020205020404" pitchFamily="49" charset="0"/>
              </a:rPr>
              <a:t>SERIAL PRIMARY KEY will automatically increment integers (1, 2, 3, etc.), a common </a:t>
            </a:r>
            <a:r>
              <a:rPr lang="en-US" sz="1600" dirty="0" smtClean="0">
                <a:cs typeface="Courier New" panose="02070309020205020404" pitchFamily="49" charset="0"/>
              </a:rPr>
              <a:t>(and best practice) </a:t>
            </a:r>
            <a:r>
              <a:rPr lang="en-US" sz="1600" dirty="0" smtClean="0">
                <a:cs typeface="Courier New" panose="02070309020205020404" pitchFamily="49" charset="0"/>
              </a:rPr>
              <a:t>way </a:t>
            </a:r>
            <a:r>
              <a:rPr lang="en-US" sz="1600" dirty="0" smtClean="0">
                <a:cs typeface="Courier New" panose="02070309020205020404" pitchFamily="49" charset="0"/>
              </a:rPr>
              <a:t>to assign primary </a:t>
            </a:r>
            <a:r>
              <a:rPr lang="en-US" sz="1600" dirty="0" smtClean="0">
                <a:cs typeface="Courier New" panose="02070309020205020404" pitchFamily="49" charset="0"/>
              </a:rPr>
              <a:t>keys.</a:t>
            </a:r>
          </a:p>
          <a:p>
            <a:pPr marL="285750" indent="-285750"/>
            <a:r>
              <a:rPr lang="en-US" sz="1600" dirty="0" smtClean="0">
                <a:cs typeface="Courier New" panose="02070309020205020404" pitchFamily="49" charset="0"/>
              </a:rPr>
              <a:t>FOREIGN </a:t>
            </a:r>
            <a:r>
              <a:rPr lang="en-US" sz="1600" dirty="0" smtClean="0">
                <a:cs typeface="Courier New" panose="02070309020205020404" pitchFamily="49" charset="0"/>
              </a:rPr>
              <a:t>KEY establishes a link between this table and our cities table via its two primary keys. </a:t>
            </a:r>
            <a:endParaRPr lang="en-US" sz="1600" dirty="0" smtClean="0">
              <a:cs typeface="Courier New" panose="02070309020205020404" pitchFamily="49" charset="0"/>
            </a:endParaRPr>
          </a:p>
          <a:p>
            <a:pPr marL="285750" indent="-285750"/>
            <a:r>
              <a:rPr lang="en-US" sz="1600" dirty="0" smtClean="0">
                <a:cs typeface="Courier New" panose="02070309020205020404" pitchFamily="49" charset="0"/>
              </a:rPr>
              <a:t>MATCH </a:t>
            </a:r>
            <a:r>
              <a:rPr lang="en-US" sz="1600" dirty="0" smtClean="0">
                <a:cs typeface="Courier New" panose="02070309020205020404" pitchFamily="49" charset="0"/>
              </a:rPr>
              <a:t>FULL requires that either both keys </a:t>
            </a:r>
            <a:r>
              <a:rPr lang="en-US" sz="1600" dirty="0" smtClean="0">
                <a:cs typeface="Courier New" panose="02070309020205020404" pitchFamily="49" charset="0"/>
              </a:rPr>
              <a:t>be </a:t>
            </a:r>
            <a:r>
              <a:rPr lang="en-US" sz="1600" dirty="0" smtClean="0">
                <a:cs typeface="Courier New" panose="02070309020205020404" pitchFamily="49" charset="0"/>
              </a:rPr>
              <a:t>present </a:t>
            </a:r>
            <a:r>
              <a:rPr lang="en-US" sz="1600" dirty="0" smtClean="0">
                <a:cs typeface="Courier New" panose="02070309020205020404" pitchFamily="49" charset="0"/>
              </a:rPr>
              <a:t>or both </a:t>
            </a:r>
            <a:r>
              <a:rPr lang="en-US" sz="1600" dirty="0" smtClean="0">
                <a:cs typeface="Courier New" panose="02070309020205020404" pitchFamily="49" charset="0"/>
              </a:rPr>
              <a:t>null.</a:t>
            </a:r>
            <a:endParaRPr lang="en-US" sz="1600" dirty="0" smtClean="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dirty="0"/>
          </a:p>
        </p:txBody>
      </p:sp>
    </p:spTree>
    <p:extLst>
      <p:ext uri="{BB962C8B-B14F-4D97-AF65-F5344CB8AC3E}">
        <p14:creationId xmlns:p14="http://schemas.microsoft.com/office/powerpoint/2010/main" val="30346515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JOINs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2000" dirty="0" smtClean="0">
                <a:cs typeface="Courier New" panose="02070309020205020404" pitchFamily="49" charset="0"/>
              </a:rPr>
              <a:t>Let's populate our venues table.</a:t>
            </a:r>
            <a:endParaRPr lang="en-US" sz="2000" dirty="0">
              <a:latin typeface="Courier New" panose="02070309020205020404" pitchFamily="49" charset="0"/>
              <a:cs typeface="Courier New" panose="02070309020205020404" pitchFamily="49" charset="0"/>
            </a:endParaRPr>
          </a:p>
          <a:p>
            <a:pPr marL="457200" lvl="1" indent="0">
              <a:buNone/>
            </a:pPr>
            <a:r>
              <a:rPr lang="en-US" sz="1400" dirty="0">
                <a:latin typeface="Courier New" panose="02070309020205020404" pitchFamily="49" charset="0"/>
                <a:cs typeface="Courier New" panose="02070309020205020404" pitchFamily="49" charset="0"/>
              </a:rPr>
              <a:t>INSERT INTO </a:t>
            </a:r>
            <a:r>
              <a:rPr lang="en-US" sz="1400" dirty="0" smtClean="0">
                <a:latin typeface="Courier New" panose="02070309020205020404" pitchFamily="49" charset="0"/>
                <a:cs typeface="Courier New" panose="02070309020205020404" pitchFamily="49" charset="0"/>
              </a:rPr>
              <a:t>venues </a:t>
            </a:r>
            <a:r>
              <a:rPr lang="en-US" sz="1400" dirty="0">
                <a:latin typeface="Courier New" panose="02070309020205020404" pitchFamily="49" charset="0"/>
                <a:cs typeface="Courier New" panose="02070309020205020404" pitchFamily="49" charset="0"/>
              </a:rPr>
              <a:t>(name, </a:t>
            </a:r>
            <a:r>
              <a:rPr lang="en-US" sz="1400" dirty="0" smtClean="0">
                <a:latin typeface="Courier New" panose="02070309020205020404" pitchFamily="49" charset="0"/>
                <a:cs typeface="Courier New" panose="02070309020205020404" pitchFamily="49" charset="0"/>
              </a:rPr>
              <a:t>address, zip_code</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state_abbr)</a:t>
            </a:r>
            <a:endParaRPr lang="en-US" sz="1400" dirty="0">
              <a:latin typeface="Courier New" panose="02070309020205020404" pitchFamily="49" charset="0"/>
              <a:cs typeface="Courier New" panose="02070309020205020404" pitchFamily="49" charset="0"/>
            </a:endParaRPr>
          </a:p>
          <a:p>
            <a:pPr marL="457200" lvl="1" indent="0">
              <a:buNone/>
            </a:pPr>
            <a:r>
              <a:rPr lang="en-US" sz="1400" dirty="0">
                <a:latin typeface="Courier New" panose="02070309020205020404" pitchFamily="49" charset="0"/>
                <a:cs typeface="Courier New" panose="02070309020205020404" pitchFamily="49" charset="0"/>
              </a:rPr>
              <a:t>VALUES (</a:t>
            </a:r>
            <a:r>
              <a:rPr lang="en-US" sz="1400" dirty="0" smtClean="0">
                <a:latin typeface="Courier New" panose="02070309020205020404" pitchFamily="49" charset="0"/>
                <a:cs typeface="Courier New" panose="02070309020205020404" pitchFamily="49" charset="0"/>
              </a:rPr>
              <a:t>'Courtside', '291 Cambridge Street', '02101', 'ma'), ('Banana Land', '54 Peel Lane', '94016', 'ca');</a:t>
            </a:r>
          </a:p>
          <a:p>
            <a:pPr marL="457200" lvl="1" indent="0">
              <a:buNone/>
            </a:pPr>
            <a:endParaRPr lang="en-US" sz="1400" dirty="0">
              <a:latin typeface="Courier New" panose="02070309020205020404" pitchFamily="49" charset="0"/>
              <a:cs typeface="Courier New" panose="02070309020205020404" pitchFamily="49" charset="0"/>
            </a:endParaRPr>
          </a:p>
          <a:p>
            <a:pPr marL="0" lvl="0" indent="0">
              <a:buNone/>
            </a:pPr>
            <a:r>
              <a:rPr lang="en-US" sz="2000" dirty="0" smtClean="0">
                <a:cs typeface="Courier New" panose="02070309020205020404" pitchFamily="49" charset="0"/>
              </a:rPr>
              <a:t>And see what we've got.</a:t>
            </a:r>
            <a:endParaRPr lang="en-US" sz="2000" dirty="0">
              <a:latin typeface="Courier New" panose="02070309020205020404" pitchFamily="49" charset="0"/>
              <a:cs typeface="Courier New" panose="02070309020205020404" pitchFamily="49" charset="0"/>
            </a:endParaRPr>
          </a:p>
          <a:p>
            <a:pPr marL="457200" lvl="1" indent="0">
              <a:buNone/>
            </a:pPr>
            <a:r>
              <a:rPr lang="en-US" sz="1400" dirty="0" smtClean="0">
                <a:latin typeface="Courier New" panose="02070309020205020404" pitchFamily="49" charset="0"/>
                <a:cs typeface="Courier New" panose="02070309020205020404" pitchFamily="49" charset="0"/>
              </a:rPr>
              <a:t>SELECT * FROM venues;</a:t>
            </a:r>
          </a:p>
          <a:p>
            <a:pPr marL="0" lvl="0" indent="0">
              <a:buNone/>
            </a:pPr>
            <a:r>
              <a:rPr lang="en-US" sz="2000" dirty="0" smtClean="0">
                <a:cs typeface="Courier New" panose="02070309020205020404" pitchFamily="49" charset="0"/>
              </a:rPr>
              <a:t>Notice the venue_id has automatically been populated.</a:t>
            </a:r>
            <a:endParaRPr lang="en-US" sz="1400" dirty="0" smtClean="0">
              <a:latin typeface="Courier New" panose="02070309020205020404" pitchFamily="49" charset="0"/>
              <a:cs typeface="Courier New" panose="02070309020205020404" pitchFamily="49" charset="0"/>
            </a:endParaRPr>
          </a:p>
          <a:p>
            <a:pPr marL="0" lvl="0" indent="0">
              <a:buNone/>
            </a:pPr>
            <a:r>
              <a:rPr lang="en-US" sz="2000" dirty="0" smtClean="0">
                <a:cs typeface="Courier New" panose="02070309020205020404" pitchFamily="49" charset="0"/>
              </a:rPr>
              <a:t>Let's also just illustrate our MATCH FULL constraint.</a:t>
            </a:r>
            <a:endParaRPr lang="en-US" sz="2000" dirty="0" smtClean="0">
              <a:latin typeface="Courier New" panose="02070309020205020404" pitchFamily="49" charset="0"/>
              <a:cs typeface="Courier New" panose="02070309020205020404" pitchFamily="49" charset="0"/>
            </a:endParaRPr>
          </a:p>
          <a:p>
            <a:pPr marL="457200" lvl="1" indent="0">
              <a:buNone/>
            </a:pPr>
            <a:r>
              <a:rPr lang="en-US" sz="1400" dirty="0" smtClean="0">
                <a:latin typeface="Courier New" panose="02070309020205020404" pitchFamily="49" charset="0"/>
                <a:cs typeface="Courier New" panose="02070309020205020404" pitchFamily="49" charset="0"/>
              </a:rPr>
              <a:t>INSERT </a:t>
            </a:r>
            <a:r>
              <a:rPr lang="en-US" sz="1400" dirty="0">
                <a:latin typeface="Courier New" panose="02070309020205020404" pitchFamily="49" charset="0"/>
                <a:cs typeface="Courier New" panose="02070309020205020404" pitchFamily="49" charset="0"/>
              </a:rPr>
              <a:t>INTO </a:t>
            </a:r>
            <a:r>
              <a:rPr lang="en-US" sz="1400" dirty="0" smtClean="0">
                <a:latin typeface="Courier New" panose="02070309020205020404" pitchFamily="49" charset="0"/>
                <a:cs typeface="Courier New" panose="02070309020205020404" pitchFamily="49" charset="0"/>
              </a:rPr>
              <a:t>venues </a:t>
            </a:r>
            <a:r>
              <a:rPr lang="en-US" sz="1400" dirty="0">
                <a:latin typeface="Courier New" panose="02070309020205020404" pitchFamily="49" charset="0"/>
                <a:cs typeface="Courier New" panose="02070309020205020404" pitchFamily="49" charset="0"/>
              </a:rPr>
              <a:t>(name, address, </a:t>
            </a:r>
            <a:r>
              <a:rPr lang="en-US" sz="1400" dirty="0" smtClean="0">
                <a:latin typeface="Courier New" panose="02070309020205020404" pitchFamily="49" charset="0"/>
                <a:cs typeface="Courier New" panose="02070309020205020404" pitchFamily="49" charset="0"/>
              </a:rPr>
              <a:t>zip_code)</a:t>
            </a:r>
            <a:endParaRPr lang="en-US" sz="1400" dirty="0">
              <a:latin typeface="Courier New" panose="02070309020205020404" pitchFamily="49" charset="0"/>
              <a:cs typeface="Courier New" panose="02070309020205020404" pitchFamily="49" charset="0"/>
            </a:endParaRPr>
          </a:p>
          <a:p>
            <a:pPr marL="457200" lvl="1" indent="0">
              <a:buNone/>
            </a:pPr>
            <a:r>
              <a:rPr lang="en-US" sz="1400" dirty="0">
                <a:latin typeface="Courier New" panose="02070309020205020404" pitchFamily="49" charset="0"/>
                <a:cs typeface="Courier New" panose="02070309020205020404" pitchFamily="49" charset="0"/>
              </a:rPr>
              <a:t>VALUES </a:t>
            </a:r>
            <a:r>
              <a:rPr lang="en-US" sz="1400" dirty="0" smtClean="0">
                <a:latin typeface="Courier New" panose="02070309020205020404" pitchFamily="49" charset="0"/>
                <a:cs typeface="Courier New" panose="02070309020205020404" pitchFamily="49" charset="0"/>
              </a:rPr>
              <a:t>('Narnia', 'That wardrobe', '5555');</a:t>
            </a:r>
            <a:endParaRPr lang="en-US" sz="1400" dirty="0">
              <a:latin typeface="Courier New" panose="02070309020205020404" pitchFamily="49" charset="0"/>
              <a:cs typeface="Courier New" panose="02070309020205020404" pitchFamily="49" charset="0"/>
            </a:endParaRPr>
          </a:p>
          <a:p>
            <a:pPr marL="457200" lvl="1" indent="0">
              <a:buNone/>
            </a:pPr>
            <a:endParaRPr lang="en-US" sz="1400" dirty="0" smtClean="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dirty="0"/>
          </a:p>
        </p:txBody>
      </p:sp>
    </p:spTree>
    <p:extLst>
      <p:ext uri="{BB962C8B-B14F-4D97-AF65-F5344CB8AC3E}">
        <p14:creationId xmlns:p14="http://schemas.microsoft.com/office/powerpoint/2010/main" val="22276196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JOINs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ctr">
              <a:buNone/>
            </a:pPr>
            <a:r>
              <a:rPr lang="en-US" sz="2000" b="1" dirty="0" smtClean="0">
                <a:cs typeface="Courier New" panose="02070309020205020404" pitchFamily="49" charset="0"/>
              </a:rPr>
              <a:t>Challenge</a:t>
            </a:r>
          </a:p>
          <a:p>
            <a:pPr marL="0" lvl="0" indent="0" algn="ctr">
              <a:buNone/>
            </a:pPr>
            <a:r>
              <a:rPr lang="en-US" sz="1600" dirty="0" smtClean="0">
                <a:cs typeface="Courier New" panose="02070309020205020404" pitchFamily="49" charset="0"/>
              </a:rPr>
              <a:t>Create an Events table with the following columns:</a:t>
            </a:r>
          </a:p>
          <a:p>
            <a:pPr marL="0" lvl="0" indent="0" algn="ctr">
              <a:buNone/>
            </a:pPr>
            <a:r>
              <a:rPr lang="en-US" sz="1600" dirty="0" smtClean="0">
                <a:cs typeface="Courier New" panose="02070309020205020404" pitchFamily="49" charset="0"/>
              </a:rPr>
              <a:t>event_id, Name, Starts, Ends, venue_id</a:t>
            </a:r>
          </a:p>
          <a:p>
            <a:pPr marL="0" lvl="0" indent="0" algn="ctr">
              <a:buNone/>
            </a:pPr>
            <a:r>
              <a:rPr lang="en-US" sz="1600" dirty="0" smtClean="0">
                <a:cs typeface="Courier New" panose="02070309020205020404" pitchFamily="49" charset="0"/>
              </a:rPr>
              <a:t>The event_id should auto-increment and the venue_id should be a foreign key linking to the venues table. Name, starts, and ends should all be required basic text.</a:t>
            </a:r>
          </a:p>
          <a:p>
            <a:pPr marL="0" lvl="0" indent="0" algn="ctr">
              <a:buNone/>
            </a:pPr>
            <a:r>
              <a:rPr lang="en-US" sz="1600" dirty="0" smtClean="0">
                <a:latin typeface="Quicksand" panose="020B0604020202020204" charset="0"/>
                <a:cs typeface="Courier New" panose="02070309020205020404" pitchFamily="49" charset="0"/>
              </a:rPr>
              <a:t>Hint: Serial primary keys produce an INTEGER type</a:t>
            </a:r>
          </a:p>
          <a:p>
            <a:pPr marL="0" lvl="0" indent="0" algn="ctr">
              <a:buNone/>
            </a:pPr>
            <a:r>
              <a:rPr lang="en-US" sz="1800" dirty="0" smtClean="0">
                <a:latin typeface="Quicksand" panose="020B0604020202020204" charset="0"/>
                <a:cs typeface="Courier New" panose="02070309020205020404" pitchFamily="49" charset="0"/>
              </a:rPr>
              <a:t>Populate your new Events table with three events. One should have no venue. Dates should be formatted as YYYY-MM-DD hh:mm:ss</a:t>
            </a:r>
            <a:endParaRPr lang="en-US" sz="1800" dirty="0">
              <a:latin typeface="Quicksand" panose="020B0604020202020204" charset="0"/>
              <a:cs typeface="Courier New" panose="02070309020205020404" pitchFamily="49" charset="0"/>
            </a:endParaRPr>
          </a:p>
          <a:p>
            <a:pPr marL="0" lvl="0" indent="0" algn="ctr">
              <a:buNone/>
            </a:pPr>
            <a:r>
              <a:rPr lang="en-US" sz="1800" dirty="0" smtClean="0">
                <a:latin typeface="Quicksand" panose="020B0604020202020204" charset="0"/>
                <a:cs typeface="Courier New" panose="02070309020205020404" pitchFamily="49" charset="0"/>
              </a:rPr>
              <a:t>Write a query that retrieves all information about an event at a given venue based on the venue's name. The returned table should also include the venue's address.</a:t>
            </a:r>
            <a:endParaRPr lang="en-US" sz="1800" dirty="0">
              <a:latin typeface="Quicksand" panose="020B0604020202020204"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dirty="0"/>
          </a:p>
        </p:txBody>
      </p:sp>
    </p:spTree>
    <p:extLst>
      <p:ext uri="{BB962C8B-B14F-4D97-AF65-F5344CB8AC3E}">
        <p14:creationId xmlns:p14="http://schemas.microsoft.com/office/powerpoint/2010/main" val="26075302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JOINs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2000" dirty="0" smtClean="0">
                <a:cs typeface="Courier New" panose="02070309020205020404" pitchFamily="49" charset="0"/>
              </a:rPr>
              <a:t>Solution</a:t>
            </a:r>
            <a:endParaRPr lang="en-US" sz="2000" dirty="0">
              <a:latin typeface="Courier New" panose="02070309020205020404" pitchFamily="49" charset="0"/>
              <a:cs typeface="Courier New" panose="02070309020205020404" pitchFamily="49" charset="0"/>
            </a:endParaRPr>
          </a:p>
          <a:p>
            <a:pPr marL="457200" lvl="1" indent="0">
              <a:buNone/>
            </a:pPr>
            <a:r>
              <a:rPr lang="en-US" sz="1400" dirty="0">
                <a:latin typeface="Courier New" panose="02070309020205020404" pitchFamily="49" charset="0"/>
                <a:cs typeface="Courier New" panose="02070309020205020404" pitchFamily="49" charset="0"/>
              </a:rPr>
              <a:t>CREATE TABLE </a:t>
            </a:r>
            <a:r>
              <a:rPr lang="en-US" sz="1400" dirty="0" smtClean="0">
                <a:latin typeface="Courier New" panose="02070309020205020404" pitchFamily="49" charset="0"/>
                <a:cs typeface="Courier New" panose="02070309020205020404" pitchFamily="49" charset="0"/>
              </a:rPr>
              <a:t>events (</a:t>
            </a:r>
          </a:p>
          <a:p>
            <a:pPr marL="457200" lvl="1" indent="0">
              <a:buNone/>
            </a:pPr>
            <a:r>
              <a:rPr lang="en-US" sz="1400" dirty="0" smtClean="0">
                <a:latin typeface="Courier New" panose="02070309020205020404" pitchFamily="49" charset="0"/>
                <a:cs typeface="Courier New" panose="02070309020205020404" pitchFamily="49" charset="0"/>
              </a:rPr>
              <a:t>event_id </a:t>
            </a:r>
            <a:r>
              <a:rPr lang="en-US" sz="1400" dirty="0">
                <a:latin typeface="Courier New" panose="02070309020205020404" pitchFamily="49" charset="0"/>
                <a:cs typeface="Courier New" panose="02070309020205020404" pitchFamily="49" charset="0"/>
              </a:rPr>
              <a:t>SERIAL PRIMARY KEY</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457200" lvl="1" indent="0">
              <a:buNone/>
            </a:pPr>
            <a:r>
              <a:rPr lang="en-US" sz="1400" dirty="0">
                <a:latin typeface="Courier New" panose="02070309020205020404" pitchFamily="49" charset="0"/>
                <a:cs typeface="Courier New" panose="02070309020205020404" pitchFamily="49" charset="0"/>
              </a:rPr>
              <a:t>name text NOT NULL</a:t>
            </a:r>
            <a:r>
              <a:rPr lang="en-US" sz="1400" dirty="0" smtClean="0">
                <a:latin typeface="Courier New" panose="02070309020205020404" pitchFamily="49" charset="0"/>
                <a:cs typeface="Courier New" panose="02070309020205020404" pitchFamily="49" charset="0"/>
              </a:rPr>
              <a:t>,</a:t>
            </a:r>
          </a:p>
          <a:p>
            <a:pPr marL="457200" lvl="1" indent="0">
              <a:buNone/>
            </a:pPr>
            <a:r>
              <a:rPr lang="en-US" sz="1400" dirty="0" smtClean="0">
                <a:latin typeface="Courier New" panose="02070309020205020404" pitchFamily="49" charset="0"/>
                <a:cs typeface="Courier New" panose="02070309020205020404" pitchFamily="49" charset="0"/>
              </a:rPr>
              <a:t>starts text NOT NULL,</a:t>
            </a:r>
          </a:p>
          <a:p>
            <a:pPr marL="457200" lvl="1" indent="0">
              <a:buNone/>
            </a:pPr>
            <a:r>
              <a:rPr lang="en-US" sz="1400" dirty="0" smtClean="0">
                <a:latin typeface="Courier New" panose="02070309020205020404" pitchFamily="49" charset="0"/>
                <a:cs typeface="Courier New" panose="02070309020205020404" pitchFamily="49" charset="0"/>
              </a:rPr>
              <a:t>ends text NOT NULL,</a:t>
            </a:r>
          </a:p>
          <a:p>
            <a:pPr marL="457200" lvl="1" indent="0">
              <a:buNone/>
            </a:pPr>
            <a:r>
              <a:rPr lang="en-US" sz="1400" dirty="0" smtClean="0">
                <a:latin typeface="Courier New" panose="02070309020205020404" pitchFamily="49" charset="0"/>
                <a:cs typeface="Courier New" panose="02070309020205020404" pitchFamily="49" charset="0"/>
              </a:rPr>
              <a:t>venue_id INTEGER,</a:t>
            </a:r>
          </a:p>
          <a:p>
            <a:pPr marL="457200" lvl="1" indent="0">
              <a:buNone/>
            </a:pPr>
            <a:r>
              <a:rPr lang="en-US" sz="1400" dirty="0">
                <a:latin typeface="Courier New" panose="02070309020205020404" pitchFamily="49" charset="0"/>
                <a:cs typeface="Courier New" panose="02070309020205020404" pitchFamily="49" charset="0"/>
              </a:rPr>
              <a:t>FOREIGN KEY </a:t>
            </a:r>
            <a:r>
              <a:rPr lang="en-US" sz="1400" dirty="0" smtClean="0">
                <a:latin typeface="Courier New" panose="02070309020205020404" pitchFamily="49" charset="0"/>
                <a:cs typeface="Courier New" panose="02070309020205020404" pitchFamily="49" charset="0"/>
              </a:rPr>
              <a:t>(venue_id)</a:t>
            </a:r>
            <a:endParaRPr lang="en-US" sz="1400" dirty="0">
              <a:latin typeface="Courier New" panose="02070309020205020404" pitchFamily="49" charset="0"/>
              <a:cs typeface="Courier New" panose="02070309020205020404" pitchFamily="49" charset="0"/>
            </a:endParaRPr>
          </a:p>
          <a:p>
            <a:pPr marL="457200" lvl="1" indent="0">
              <a:buNone/>
            </a:pPr>
            <a:r>
              <a:rPr lang="en-US" sz="1400" dirty="0">
                <a:latin typeface="Courier New" panose="02070309020205020404" pitchFamily="49" charset="0"/>
                <a:cs typeface="Courier New" panose="02070309020205020404" pitchFamily="49" charset="0"/>
              </a:rPr>
              <a:t>REFERENCES </a:t>
            </a:r>
            <a:r>
              <a:rPr lang="en-US" sz="1400" dirty="0" smtClean="0">
                <a:latin typeface="Courier New" panose="02070309020205020404" pitchFamily="49" charset="0"/>
                <a:cs typeface="Courier New" panose="02070309020205020404" pitchFamily="49" charset="0"/>
              </a:rPr>
              <a:t>venues (venue_id)</a:t>
            </a:r>
            <a:endParaRPr lang="en-US" sz="1400" dirty="0">
              <a:latin typeface="Courier New" panose="02070309020205020404" pitchFamily="49" charset="0"/>
              <a:cs typeface="Courier New" panose="02070309020205020404" pitchFamily="49" charset="0"/>
            </a:endParaRPr>
          </a:p>
          <a:p>
            <a:pPr marL="457200" lvl="1" indent="0">
              <a:buNone/>
            </a:pP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457200" lvl="1" indent="0">
              <a:buNone/>
            </a:pPr>
            <a:endParaRPr lang="en-US" sz="1400" dirty="0" smtClean="0">
              <a:latin typeface="Courier New" panose="02070309020205020404" pitchFamily="49" charset="0"/>
              <a:cs typeface="Courier New" panose="02070309020205020404" pitchFamily="49" charset="0"/>
            </a:endParaRPr>
          </a:p>
          <a:p>
            <a:pPr marL="457200" lvl="1" indent="0">
              <a:buNone/>
            </a:pPr>
            <a:endParaRPr lang="en-US" sz="1400" dirty="0" smtClean="0">
              <a:latin typeface="Courier New" panose="02070309020205020404" pitchFamily="49" charset="0"/>
              <a:cs typeface="Courier New" panose="02070309020205020404" pitchFamily="49" charset="0"/>
            </a:endParaRPr>
          </a:p>
          <a:p>
            <a:pPr marL="457200" lvl="1" indent="0">
              <a:buNone/>
            </a:pPr>
            <a:r>
              <a:rPr lang="en-US" sz="1800" dirty="0" smtClean="0">
                <a:latin typeface="Quicksand" panose="020B0604020202020204" charset="0"/>
                <a:cs typeface="Courier New" panose="02070309020205020404" pitchFamily="49" charset="0"/>
              </a:rPr>
              <a:t>				Continues </a:t>
            </a:r>
            <a:r>
              <a:rPr lang="en-US" sz="1800" dirty="0">
                <a:latin typeface="Quicksand" panose="020B0604020202020204" charset="0"/>
                <a:cs typeface="Courier New" panose="02070309020205020404" pitchFamily="49" charset="0"/>
              </a:rPr>
              <a:t>on next slide...</a:t>
            </a:r>
          </a:p>
          <a:p>
            <a:pPr marL="457200" lvl="1" indent="0">
              <a:buNone/>
            </a:pPr>
            <a:endParaRPr lang="en-US" sz="1400"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dirty="0"/>
          </a:p>
        </p:txBody>
      </p:sp>
    </p:spTree>
    <p:extLst>
      <p:ext uri="{BB962C8B-B14F-4D97-AF65-F5344CB8AC3E}">
        <p14:creationId xmlns:p14="http://schemas.microsoft.com/office/powerpoint/2010/main" val="31891880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JOINs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2000" dirty="0" smtClean="0">
                <a:cs typeface="Courier New" panose="02070309020205020404" pitchFamily="49" charset="0"/>
              </a:rPr>
              <a:t>Solution.</a:t>
            </a:r>
            <a:endParaRPr lang="en-US" sz="2000" dirty="0">
              <a:latin typeface="Courier New" panose="02070309020205020404" pitchFamily="49" charset="0"/>
              <a:cs typeface="Courier New" panose="02070309020205020404" pitchFamily="49" charset="0"/>
            </a:endParaRPr>
          </a:p>
          <a:p>
            <a:pPr marL="457200" lvl="1" indent="0">
              <a:buNone/>
            </a:pPr>
            <a:r>
              <a:rPr lang="en-US" sz="1400" dirty="0" smtClean="0">
                <a:latin typeface="Courier New" panose="02070309020205020404" pitchFamily="49" charset="0"/>
                <a:cs typeface="Courier New" panose="02070309020205020404" pitchFamily="49" charset="0"/>
              </a:rPr>
              <a:t>INSERT </a:t>
            </a:r>
            <a:r>
              <a:rPr lang="en-US" sz="1400" dirty="0">
                <a:latin typeface="Courier New" panose="02070309020205020404" pitchFamily="49" charset="0"/>
                <a:cs typeface="Courier New" panose="02070309020205020404" pitchFamily="49" charset="0"/>
              </a:rPr>
              <a:t>INTO </a:t>
            </a:r>
            <a:r>
              <a:rPr lang="en-US" sz="1400" dirty="0" smtClean="0">
                <a:latin typeface="Courier New" panose="02070309020205020404" pitchFamily="49" charset="0"/>
                <a:cs typeface="Courier New" panose="02070309020205020404" pitchFamily="49" charset="0"/>
              </a:rPr>
              <a:t>events </a:t>
            </a:r>
            <a:r>
              <a:rPr lang="en-US" sz="1400" dirty="0">
                <a:latin typeface="Courier New" panose="02070309020205020404" pitchFamily="49" charset="0"/>
                <a:cs typeface="Courier New" panose="02070309020205020404" pitchFamily="49" charset="0"/>
              </a:rPr>
              <a:t>(name, </a:t>
            </a:r>
            <a:r>
              <a:rPr lang="en-US" sz="1400" dirty="0" smtClean="0">
                <a:latin typeface="Courier New" panose="02070309020205020404" pitchFamily="49" charset="0"/>
                <a:cs typeface="Courier New" panose="02070309020205020404" pitchFamily="49" charset="0"/>
              </a:rPr>
              <a:t>starts, ends, venue_id)</a:t>
            </a:r>
            <a:endParaRPr lang="en-US" sz="1400" dirty="0">
              <a:latin typeface="Courier New" panose="02070309020205020404" pitchFamily="49" charset="0"/>
              <a:cs typeface="Courier New" panose="02070309020205020404" pitchFamily="49" charset="0"/>
            </a:endParaRPr>
          </a:p>
          <a:p>
            <a:pPr marL="457200" lvl="1" indent="0">
              <a:buNone/>
            </a:pPr>
            <a:r>
              <a:rPr lang="en-US" sz="1400" dirty="0">
                <a:latin typeface="Courier New" panose="02070309020205020404" pitchFamily="49" charset="0"/>
                <a:cs typeface="Courier New" panose="02070309020205020404" pitchFamily="49" charset="0"/>
              </a:rPr>
              <a:t>VALUES </a:t>
            </a:r>
            <a:r>
              <a:rPr lang="en-US" sz="1400" dirty="0" smtClean="0">
                <a:latin typeface="Courier New" panose="02070309020205020404" pitchFamily="49" charset="0"/>
                <a:cs typeface="Courier New" panose="02070309020205020404" pitchFamily="49" charset="0"/>
              </a:rPr>
              <a:t>('Karaoke Night', '2020-08-15 21:00:00', '2020-08-15 23:59:59', 1), </a:t>
            </a:r>
            <a:r>
              <a:rPr lang="en-US" sz="1400" dirty="0">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'Banana Shake', '2020-08-15 12:00:00', '2020-08-15 01:00:00', 2);</a:t>
            </a:r>
          </a:p>
          <a:p>
            <a:pPr marL="457200" lvl="1" indent="0">
              <a:buNone/>
            </a:pPr>
            <a:r>
              <a:rPr lang="en-US" sz="1400" dirty="0">
                <a:latin typeface="Courier New" panose="02070309020205020404" pitchFamily="49" charset="0"/>
                <a:cs typeface="Courier New" panose="02070309020205020404" pitchFamily="49" charset="0"/>
              </a:rPr>
              <a:t>INSERT INTO events (name, starts, </a:t>
            </a:r>
            <a:r>
              <a:rPr lang="en-US" sz="1400" dirty="0" smtClean="0">
                <a:latin typeface="Courier New" panose="02070309020205020404" pitchFamily="49" charset="0"/>
                <a:cs typeface="Courier New" panose="02070309020205020404" pitchFamily="49" charset="0"/>
              </a:rPr>
              <a:t>ends)</a:t>
            </a:r>
            <a:endParaRPr lang="en-US" sz="1400" dirty="0">
              <a:latin typeface="Courier New" panose="02070309020205020404" pitchFamily="49" charset="0"/>
              <a:cs typeface="Courier New" panose="02070309020205020404" pitchFamily="49" charset="0"/>
            </a:endParaRPr>
          </a:p>
          <a:p>
            <a:pPr marL="457200" lvl="1" indent="0">
              <a:buNone/>
            </a:pPr>
            <a:r>
              <a:rPr lang="en-US" sz="1400" dirty="0">
                <a:latin typeface="Courier New" panose="02070309020205020404" pitchFamily="49" charset="0"/>
                <a:cs typeface="Courier New" panose="02070309020205020404" pitchFamily="49" charset="0"/>
              </a:rPr>
              <a:t>VALUES </a:t>
            </a: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'Halloween', '2020-10-31 00:00:00', '2020-10-31 23:59:59</a:t>
            </a:r>
            <a:r>
              <a:rPr lang="en-US" sz="1400" dirty="0" smtClean="0">
                <a:latin typeface="Courier New" panose="02070309020205020404" pitchFamily="49" charset="0"/>
                <a:cs typeface="Courier New" panose="02070309020205020404" pitchFamily="49" charset="0"/>
              </a:rPr>
              <a:t>');</a:t>
            </a:r>
          </a:p>
          <a:p>
            <a:pPr marL="457200" lvl="1" indent="0">
              <a:buNone/>
            </a:pPr>
            <a:endParaRPr lang="en-US" sz="1400" dirty="0" smtClean="0">
              <a:latin typeface="Courier New" panose="02070309020205020404" pitchFamily="49" charset="0"/>
              <a:cs typeface="Courier New" panose="02070309020205020404" pitchFamily="49" charset="0"/>
            </a:endParaRPr>
          </a:p>
          <a:p>
            <a:pPr marL="457200" lvl="1" indent="0">
              <a:buNone/>
            </a:pPr>
            <a:r>
              <a:rPr lang="en-US" sz="1400" dirty="0" smtClean="0">
                <a:latin typeface="Courier New" panose="02070309020205020404" pitchFamily="49" charset="0"/>
                <a:cs typeface="Courier New" panose="02070309020205020404" pitchFamily="49" charset="0"/>
              </a:rPr>
              <a:t>SELECT events.*, venues.address</a:t>
            </a:r>
          </a:p>
          <a:p>
            <a:pPr marL="457200" lvl="1" indent="0">
              <a:buNone/>
            </a:pPr>
            <a:r>
              <a:rPr lang="en-US" sz="1400" dirty="0" smtClean="0">
                <a:latin typeface="Courier New" panose="02070309020205020404" pitchFamily="49" charset="0"/>
                <a:cs typeface="Courier New" panose="02070309020205020404" pitchFamily="49" charset="0"/>
              </a:rPr>
              <a:t>FROM events INNER JOIN venues</a:t>
            </a:r>
          </a:p>
          <a:p>
            <a:pPr marL="457200" lvl="1" indent="0">
              <a:buNone/>
            </a:pPr>
            <a:r>
              <a:rPr lang="en-US" sz="1400" dirty="0" smtClean="0">
                <a:latin typeface="Courier New" panose="02070309020205020404" pitchFamily="49" charset="0"/>
                <a:cs typeface="Courier New" panose="02070309020205020404" pitchFamily="49" charset="0"/>
              </a:rPr>
              <a:t>  ON events.venue_id = venues.venue_id</a:t>
            </a:r>
          </a:p>
          <a:p>
            <a:pPr marL="457200" lvl="1" indent="0">
              <a:buNone/>
            </a:pPr>
            <a:r>
              <a:rPr lang="en-US" sz="1400" dirty="0" smtClean="0">
                <a:latin typeface="Courier New" panose="02070309020205020404" pitchFamily="49" charset="0"/>
                <a:cs typeface="Courier New" panose="02070309020205020404" pitchFamily="49" charset="0"/>
              </a:rPr>
              <a:t>WHERE venues.name = </a:t>
            </a:r>
            <a:r>
              <a:rPr lang="en-US" sz="1400" dirty="0">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Courtside';</a:t>
            </a:r>
          </a:p>
          <a:p>
            <a:pPr marL="457200" lvl="1" indent="0">
              <a:buNone/>
            </a:pPr>
            <a:endParaRPr lang="en-US" sz="1400" dirty="0">
              <a:latin typeface="Courier New" panose="02070309020205020404" pitchFamily="49" charset="0"/>
              <a:cs typeface="Courier New" panose="02070309020205020404" pitchFamily="49" charset="0"/>
            </a:endParaRPr>
          </a:p>
          <a:p>
            <a:pPr marL="457200" lvl="1" indent="0">
              <a:buNone/>
            </a:pPr>
            <a:endParaRPr lang="en-US" sz="1400"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dirty="0"/>
          </a:p>
        </p:txBody>
      </p:sp>
    </p:spTree>
    <p:extLst>
      <p:ext uri="{BB962C8B-B14F-4D97-AF65-F5344CB8AC3E}">
        <p14:creationId xmlns:p14="http://schemas.microsoft.com/office/powerpoint/2010/main" val="11960871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JOINs</a:t>
            </a:r>
            <a:endParaRPr dirty="0">
              <a:solidFill>
                <a:srgbClr val="39C0BA"/>
              </a:solidFill>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dirty="0"/>
          </a:p>
        </p:txBody>
      </p:sp>
      <p:graphicFrame>
        <p:nvGraphicFramePr>
          <p:cNvPr id="2" name="Diagram 1"/>
          <p:cNvGraphicFramePr/>
          <p:nvPr>
            <p:extLst>
              <p:ext uri="{D42A27DB-BD31-4B8C-83A1-F6EECF244321}">
                <p14:modId xmlns:p14="http://schemas.microsoft.com/office/powerpoint/2010/main" val="4134851514"/>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ounded Rectangle 3"/>
          <p:cNvSpPr/>
          <p:nvPr/>
        </p:nvSpPr>
        <p:spPr>
          <a:xfrm>
            <a:off x="2090420" y="2203345"/>
            <a:ext cx="1839074" cy="10586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Quicksand" panose="020B0604020202020204" charset="0"/>
              </a:rPr>
              <a:t>States</a:t>
            </a:r>
          </a:p>
          <a:p>
            <a:pPr algn="ctr"/>
            <a:r>
              <a:rPr lang="en-US" dirty="0" smtClean="0">
                <a:latin typeface="Quicksand" panose="020B0604020202020204" charset="0"/>
              </a:rPr>
              <a:t>state_abbr</a:t>
            </a:r>
          </a:p>
          <a:p>
            <a:pPr algn="ctr"/>
            <a:r>
              <a:rPr lang="en-US" dirty="0" smtClean="0">
                <a:latin typeface="Quicksand" panose="020B0604020202020204" charset="0"/>
              </a:rPr>
              <a:t>state_name</a:t>
            </a:r>
            <a:endParaRPr lang="en-US" dirty="0">
              <a:latin typeface="Quicksand" panose="020B0604020202020204" charset="0"/>
            </a:endParaRPr>
          </a:p>
        </p:txBody>
      </p:sp>
      <p:sp>
        <p:nvSpPr>
          <p:cNvPr id="8" name="Rounded Rectangle 7"/>
          <p:cNvSpPr/>
          <p:nvPr/>
        </p:nvSpPr>
        <p:spPr>
          <a:xfrm>
            <a:off x="4495914" y="2103936"/>
            <a:ext cx="1839074" cy="1238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Quicksand" panose="020B0604020202020204" charset="0"/>
              </a:rPr>
              <a:t>Cities</a:t>
            </a:r>
          </a:p>
          <a:p>
            <a:pPr algn="ctr"/>
            <a:r>
              <a:rPr lang="en-US" dirty="0" smtClean="0">
                <a:latin typeface="Quicksand" panose="020B0604020202020204" charset="0"/>
              </a:rPr>
              <a:t>name</a:t>
            </a:r>
          </a:p>
          <a:p>
            <a:pPr algn="ctr"/>
            <a:r>
              <a:rPr lang="en-US" dirty="0" smtClean="0">
                <a:latin typeface="Quicksand" panose="020B0604020202020204" charset="0"/>
              </a:rPr>
              <a:t>zip_code</a:t>
            </a:r>
          </a:p>
          <a:p>
            <a:pPr algn="ctr"/>
            <a:r>
              <a:rPr lang="en-US" dirty="0" smtClean="0">
                <a:latin typeface="Quicksand" panose="020B0604020202020204" charset="0"/>
              </a:rPr>
              <a:t>state_abbr</a:t>
            </a:r>
            <a:endParaRPr lang="en-US" dirty="0">
              <a:latin typeface="Quicksand" panose="020B0604020202020204" charset="0"/>
            </a:endParaRPr>
          </a:p>
        </p:txBody>
      </p:sp>
      <p:sp>
        <p:nvSpPr>
          <p:cNvPr id="9" name="Rounded Rectangle 8"/>
          <p:cNvSpPr/>
          <p:nvPr/>
        </p:nvSpPr>
        <p:spPr>
          <a:xfrm>
            <a:off x="4495914" y="3554857"/>
            <a:ext cx="1839074" cy="14311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Quicksand" panose="020B0604020202020204" charset="0"/>
              </a:rPr>
              <a:t>Venues</a:t>
            </a:r>
          </a:p>
          <a:p>
            <a:pPr algn="ctr"/>
            <a:r>
              <a:rPr lang="en-US" dirty="0" smtClean="0">
                <a:latin typeface="Quicksand" panose="020B0604020202020204" charset="0"/>
              </a:rPr>
              <a:t>venue_id</a:t>
            </a:r>
          </a:p>
          <a:p>
            <a:pPr algn="ctr"/>
            <a:r>
              <a:rPr lang="en-US" dirty="0" smtClean="0">
                <a:latin typeface="Quicksand" panose="020B0604020202020204" charset="0"/>
              </a:rPr>
              <a:t>name</a:t>
            </a:r>
          </a:p>
          <a:p>
            <a:pPr algn="ctr"/>
            <a:r>
              <a:rPr lang="en-US" dirty="0" smtClean="0">
                <a:latin typeface="Quicksand" panose="020B0604020202020204" charset="0"/>
              </a:rPr>
              <a:t>address</a:t>
            </a:r>
          </a:p>
          <a:p>
            <a:pPr algn="ctr"/>
            <a:r>
              <a:rPr lang="en-US" dirty="0" smtClean="0">
                <a:latin typeface="Quicksand" panose="020B0604020202020204" charset="0"/>
              </a:rPr>
              <a:t>zip_code</a:t>
            </a:r>
          </a:p>
          <a:p>
            <a:pPr algn="ctr"/>
            <a:r>
              <a:rPr lang="en-US" dirty="0" smtClean="0">
                <a:latin typeface="Quicksand" panose="020B0604020202020204" charset="0"/>
              </a:rPr>
              <a:t>state_abbr</a:t>
            </a:r>
            <a:endParaRPr lang="en-US" dirty="0">
              <a:latin typeface="Quicksand" panose="020B0604020202020204" charset="0"/>
            </a:endParaRPr>
          </a:p>
        </p:txBody>
      </p:sp>
      <p:sp>
        <p:nvSpPr>
          <p:cNvPr id="10" name="Rounded Rectangle 9"/>
          <p:cNvSpPr/>
          <p:nvPr/>
        </p:nvSpPr>
        <p:spPr>
          <a:xfrm>
            <a:off x="2090420" y="3554857"/>
            <a:ext cx="1839074" cy="14311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Quicksand" panose="020B0604020202020204" charset="0"/>
              </a:rPr>
              <a:t>Events</a:t>
            </a:r>
          </a:p>
          <a:p>
            <a:pPr algn="ctr"/>
            <a:r>
              <a:rPr lang="en-US" dirty="0" smtClean="0">
                <a:latin typeface="Quicksand" panose="020B0604020202020204" charset="0"/>
              </a:rPr>
              <a:t>event_id</a:t>
            </a:r>
          </a:p>
          <a:p>
            <a:pPr algn="ctr"/>
            <a:r>
              <a:rPr lang="en-US" dirty="0" smtClean="0">
                <a:latin typeface="Quicksand" panose="020B0604020202020204" charset="0"/>
              </a:rPr>
              <a:t>name</a:t>
            </a:r>
          </a:p>
          <a:p>
            <a:pPr algn="ctr"/>
            <a:r>
              <a:rPr lang="en-US" dirty="0" smtClean="0">
                <a:latin typeface="Quicksand" panose="020B0604020202020204" charset="0"/>
              </a:rPr>
              <a:t>starts</a:t>
            </a:r>
          </a:p>
          <a:p>
            <a:pPr algn="ctr"/>
            <a:r>
              <a:rPr lang="en-US" dirty="0" smtClean="0">
                <a:latin typeface="Quicksand" panose="020B0604020202020204" charset="0"/>
              </a:rPr>
              <a:t>ends</a:t>
            </a:r>
          </a:p>
          <a:p>
            <a:pPr algn="ctr"/>
            <a:r>
              <a:rPr lang="en-US" dirty="0" smtClean="0">
                <a:latin typeface="Quicksand" panose="020B0604020202020204" charset="0"/>
              </a:rPr>
              <a:t>venue_id</a:t>
            </a:r>
            <a:endParaRPr lang="en-US" dirty="0">
              <a:latin typeface="Quicksand" panose="020B0604020202020204" charset="0"/>
            </a:endParaRPr>
          </a:p>
        </p:txBody>
      </p:sp>
      <p:cxnSp>
        <p:nvCxnSpPr>
          <p:cNvPr id="6" name="Straight Connector 5"/>
          <p:cNvCxnSpPr>
            <a:stCxn id="4" idx="3"/>
            <a:endCxn id="8" idx="1"/>
          </p:cNvCxnSpPr>
          <p:nvPr/>
        </p:nvCxnSpPr>
        <p:spPr>
          <a:xfrm flipV="1">
            <a:off x="3929494" y="2723254"/>
            <a:ext cx="566420" cy="94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335294" y="2589195"/>
            <a:ext cx="172948" cy="133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333354" y="2723253"/>
            <a:ext cx="172948" cy="132767"/>
          </a:xfrm>
          <a:prstGeom prst="line">
            <a:avLst/>
          </a:prstGeom>
        </p:spPr>
        <p:style>
          <a:lnRef idx="1">
            <a:schemeClr val="accent1"/>
          </a:lnRef>
          <a:fillRef idx="0">
            <a:schemeClr val="accent1"/>
          </a:fillRef>
          <a:effectRef idx="0">
            <a:schemeClr val="accent1"/>
          </a:effectRef>
          <a:fontRef idx="minor">
            <a:schemeClr val="tx1"/>
          </a:fontRef>
        </p:style>
      </p:cxnSp>
      <p:sp>
        <p:nvSpPr>
          <p:cNvPr id="24" name="Google Shape;109;p17"/>
          <p:cNvSpPr txBox="1">
            <a:spLocks noGrp="1"/>
          </p:cNvSpPr>
          <p:nvPr>
            <p:ph type="body" idx="1"/>
          </p:nvPr>
        </p:nvSpPr>
        <p:spPr>
          <a:xfrm>
            <a:off x="1165498" y="861344"/>
            <a:ext cx="7357659" cy="1030306"/>
          </a:xfrm>
          <a:prstGeom prst="rect">
            <a:avLst/>
          </a:prstGeom>
        </p:spPr>
        <p:txBody>
          <a:bodyPr spcFirstLastPara="1" wrap="square" lIns="91425" tIns="91425" rIns="91425" bIns="91425" anchor="t" anchorCtr="0">
            <a:noAutofit/>
          </a:bodyPr>
          <a:lstStyle/>
          <a:p>
            <a:pPr marL="0" lvl="0" indent="0">
              <a:buNone/>
            </a:pPr>
            <a:r>
              <a:rPr lang="en-US" sz="2000" dirty="0" smtClean="0">
                <a:cs typeface="Courier New" panose="02070309020205020404" pitchFamily="49" charset="0"/>
              </a:rPr>
              <a:t>This is an Entity Relationship Diagram (ERD). It illustrates how the tables are connected. The pronged lines indicate a "one-to-many" relationship, e.g., "venues have many events."</a:t>
            </a:r>
            <a:endParaRPr lang="en-US" sz="1400" dirty="0">
              <a:latin typeface="Courier New" panose="02070309020205020404" pitchFamily="49" charset="0"/>
              <a:cs typeface="Courier New" panose="02070309020205020404" pitchFamily="49" charset="0"/>
            </a:endParaRPr>
          </a:p>
        </p:txBody>
      </p:sp>
      <p:cxnSp>
        <p:nvCxnSpPr>
          <p:cNvPr id="26" name="Straight Connector 25"/>
          <p:cNvCxnSpPr>
            <a:stCxn id="8" idx="2"/>
            <a:endCxn id="9" idx="0"/>
          </p:cNvCxnSpPr>
          <p:nvPr/>
        </p:nvCxnSpPr>
        <p:spPr>
          <a:xfrm>
            <a:off x="5415451" y="3342571"/>
            <a:ext cx="0" cy="212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5294243" y="3478696"/>
            <a:ext cx="121209" cy="76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9" idx="0"/>
          </p:cNvCxnSpPr>
          <p:nvPr/>
        </p:nvCxnSpPr>
        <p:spPr>
          <a:xfrm>
            <a:off x="5415451" y="3495605"/>
            <a:ext cx="0" cy="59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415451" y="3478696"/>
            <a:ext cx="117332" cy="76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9" idx="1"/>
            <a:endCxn id="10" idx="3"/>
          </p:cNvCxnSpPr>
          <p:nvPr/>
        </p:nvCxnSpPr>
        <p:spPr>
          <a:xfrm flipH="1">
            <a:off x="3929494" y="4270419"/>
            <a:ext cx="5664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10" idx="3"/>
          </p:cNvCxnSpPr>
          <p:nvPr/>
        </p:nvCxnSpPr>
        <p:spPr>
          <a:xfrm flipH="1">
            <a:off x="3929494" y="4270418"/>
            <a:ext cx="11904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3929494" y="4270418"/>
            <a:ext cx="142215" cy="166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3917909" y="4093609"/>
            <a:ext cx="142215" cy="1768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74981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Indexing</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smtClean="0">
                <a:solidFill>
                  <a:srgbClr val="2E3037"/>
                </a:solidFill>
                <a:latin typeface="Quicksand"/>
                <a:ea typeface="Quicksand"/>
                <a:cs typeface="Quicksand"/>
                <a:sym typeface="Quicksand"/>
              </a:rPr>
              <a:t>4</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dirty="0"/>
          </a:p>
        </p:txBody>
      </p:sp>
    </p:spTree>
    <p:extLst>
      <p:ext uri="{BB962C8B-B14F-4D97-AF65-F5344CB8AC3E}">
        <p14:creationId xmlns:p14="http://schemas.microsoft.com/office/powerpoint/2010/main" val="16682050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Indexing</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2000" dirty="0" smtClean="0">
                <a:cs typeface="Courier New" panose="02070309020205020404" pitchFamily="49" charset="0"/>
              </a:rPr>
              <a:t>Indexing is just what it sounds like - a referencing method that speeds up your database's ability to find desired information. To understand it, you need to know how Postgres stores data.</a:t>
            </a:r>
          </a:p>
          <a:p>
            <a:pPr marL="0" lvl="0" indent="0">
              <a:buNone/>
            </a:pPr>
            <a:r>
              <a:rPr lang="en-US" sz="2000" dirty="0" smtClean="0">
                <a:latin typeface="Quicksand" panose="020B0604020202020204" charset="0"/>
                <a:cs typeface="Courier New" panose="02070309020205020404" pitchFamily="49" charset="0"/>
              </a:rPr>
              <a:t>Terminology:</a:t>
            </a:r>
          </a:p>
          <a:p>
            <a:pPr marL="285750" indent="-285750"/>
            <a:r>
              <a:rPr lang="en-US" sz="1600" dirty="0" smtClean="0">
                <a:latin typeface="Quicksand" panose="020B0604020202020204" charset="0"/>
                <a:cs typeface="Courier New" panose="02070309020205020404" pitchFamily="49" charset="0"/>
              </a:rPr>
              <a:t>Filenode: An ID which represents a reference to a table or an index.</a:t>
            </a:r>
          </a:p>
          <a:p>
            <a:pPr marL="285750" indent="-285750"/>
            <a:r>
              <a:rPr lang="en-US" sz="1600" dirty="0" smtClean="0">
                <a:latin typeface="Quicksand" panose="020B0604020202020204" charset="0"/>
                <a:cs typeface="Courier New" panose="02070309020205020404" pitchFamily="49" charset="0"/>
              </a:rPr>
              <a:t>Page: A usually 8 Kb segment of information stored on the disk.</a:t>
            </a:r>
          </a:p>
          <a:p>
            <a:pPr marL="285750" indent="-285750"/>
            <a:r>
              <a:rPr lang="en-US" sz="1600" dirty="0" smtClean="0">
                <a:latin typeface="Quicksand" panose="020B0604020202020204" charset="0"/>
                <a:cs typeface="Courier New" panose="02070309020205020404" pitchFamily="49" charset="0"/>
              </a:rPr>
              <a:t>Heap File: Lists of unordered records of variable size. These are not the same as a heap data structure.</a:t>
            </a:r>
          </a:p>
          <a:p>
            <a:pPr marL="285750" indent="-285750"/>
            <a:r>
              <a:rPr lang="en-US" sz="1600" dirty="0" smtClean="0">
                <a:latin typeface="Quicksand" panose="020B0604020202020204" charset="0"/>
                <a:cs typeface="Courier New" panose="02070309020205020404" pitchFamily="49" charset="0"/>
              </a:rPr>
              <a:t>Database Cluster: A collection of databases managed by the database server, essentially the database storage area on the disk.</a:t>
            </a:r>
          </a:p>
          <a:p>
            <a:pPr marL="285750" indent="-285750"/>
            <a:r>
              <a:rPr lang="en-US" sz="1600" dirty="0" smtClean="0">
                <a:latin typeface="Quicksand" panose="020B0604020202020204" charset="0"/>
                <a:cs typeface="Courier New" panose="02070309020205020404" pitchFamily="49" charset="0"/>
              </a:rPr>
              <a:t>Tuple: Essentially, a row in the database.</a:t>
            </a:r>
          </a:p>
          <a:p>
            <a:pPr marL="285750" indent="-285750"/>
            <a:endParaRPr lang="en-US" sz="1400" dirty="0">
              <a:latin typeface="Quicksand" panose="020B0604020202020204" charset="0"/>
              <a:cs typeface="Courier New" panose="02070309020205020404" pitchFamily="49" charset="0"/>
            </a:endParaRPr>
          </a:p>
          <a:p>
            <a:pPr marL="457200" lvl="1" indent="0">
              <a:buNone/>
            </a:pPr>
            <a:endParaRPr lang="en-US" sz="1400" dirty="0" smtClean="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dirty="0"/>
          </a:p>
        </p:txBody>
      </p:sp>
    </p:spTree>
    <p:extLst>
      <p:ext uri="{BB962C8B-B14F-4D97-AF65-F5344CB8AC3E}">
        <p14:creationId xmlns:p14="http://schemas.microsoft.com/office/powerpoint/2010/main" val="40486611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Indexing</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2000" dirty="0" smtClean="0">
                <a:cs typeface="Courier New" panose="02070309020205020404" pitchFamily="49" charset="0"/>
              </a:rPr>
              <a:t>Each table in your database is stored in a separate file. This file consists of an array of </a:t>
            </a:r>
            <a:r>
              <a:rPr lang="en-US" sz="2000" b="1" dirty="0" smtClean="0">
                <a:cs typeface="Courier New" panose="02070309020205020404" pitchFamily="49" charset="0"/>
              </a:rPr>
              <a:t>pages</a:t>
            </a:r>
            <a:r>
              <a:rPr lang="en-US" sz="2000" dirty="0" smtClean="0">
                <a:cs typeface="Courier New" panose="02070309020205020404" pitchFamily="49" charset="0"/>
              </a:rPr>
              <a:t> which are of fixed size, usually 8 kilobytes. All pages are logically equivalent so any given row on your table can be stored on any page. Pages are organized into </a:t>
            </a:r>
            <a:r>
              <a:rPr lang="en-US" sz="2000" b="1" dirty="0" smtClean="0">
                <a:cs typeface="Courier New" panose="02070309020205020404" pitchFamily="49" charset="0"/>
              </a:rPr>
              <a:t>heap files</a:t>
            </a:r>
            <a:r>
              <a:rPr lang="en-US" sz="2000" dirty="0" smtClean="0">
                <a:cs typeface="Courier New" panose="02070309020205020404" pitchFamily="49" charset="0"/>
              </a:rPr>
              <a:t>, each containing a collection of </a:t>
            </a:r>
            <a:r>
              <a:rPr lang="en-US" sz="2000" b="1" dirty="0" smtClean="0">
                <a:cs typeface="Courier New" panose="02070309020205020404" pitchFamily="49" charset="0"/>
              </a:rPr>
              <a:t>items</a:t>
            </a:r>
            <a:r>
              <a:rPr lang="en-US" sz="2000" dirty="0" smtClean="0">
                <a:cs typeface="Courier New" panose="02070309020205020404" pitchFamily="49" charset="0"/>
              </a:rPr>
              <a:t> (rows). Pointers to items are stored at the front of the page while the items themselves are stored at the end of the page. </a:t>
            </a:r>
            <a:r>
              <a:rPr lang="en-US" sz="2000" dirty="0" smtClean="0">
                <a:cs typeface="Courier New" panose="02070309020205020404" pitchFamily="49" charset="0"/>
              </a:rPr>
              <a:t>All rows in the database will be of the same byte length, which is why we can be confident in their locations on disk. </a:t>
            </a:r>
            <a:r>
              <a:rPr lang="en-US" sz="2000" dirty="0" smtClean="0">
                <a:cs typeface="Courier New" panose="02070309020205020404" pitchFamily="49" charset="0"/>
              </a:rPr>
              <a:t>There </a:t>
            </a:r>
            <a:r>
              <a:rPr lang="en-US" sz="2000" dirty="0" smtClean="0">
                <a:cs typeface="Courier New" panose="02070309020205020404" pitchFamily="49" charset="0"/>
              </a:rPr>
              <a:t>are additional headers at the front of the page we won't get into because they're not important to understand indexes.</a:t>
            </a:r>
          </a:p>
          <a:p>
            <a:pPr marL="0" lvl="0" indent="0">
              <a:buNone/>
            </a:pPr>
            <a:endParaRPr lang="en-US" sz="2000" dirty="0" smtClean="0">
              <a:latin typeface="Quicksand" panose="020B0604020202020204" charset="0"/>
              <a:cs typeface="Courier New" panose="02070309020205020404" pitchFamily="49" charset="0"/>
            </a:endParaRPr>
          </a:p>
          <a:p>
            <a:pPr marL="285750" indent="-285750"/>
            <a:endParaRPr lang="en-US" sz="1400" dirty="0">
              <a:latin typeface="Quicksand" panose="020B0604020202020204" charset="0"/>
              <a:cs typeface="Courier New" panose="02070309020205020404" pitchFamily="49" charset="0"/>
            </a:endParaRPr>
          </a:p>
          <a:p>
            <a:pPr marL="457200" lvl="1" indent="0">
              <a:buNone/>
            </a:pPr>
            <a:endParaRPr lang="en-US" sz="1400" dirty="0" smtClean="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dirty="0"/>
          </a:p>
        </p:txBody>
      </p:sp>
    </p:spTree>
    <p:extLst>
      <p:ext uri="{BB962C8B-B14F-4D97-AF65-F5344CB8AC3E}">
        <p14:creationId xmlns:p14="http://schemas.microsoft.com/office/powerpoint/2010/main" val="14744688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Indexing</a:t>
            </a:r>
            <a:endParaRPr dirty="0">
              <a:solidFill>
                <a:srgbClr val="39C0BA"/>
              </a:solidFill>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dirty="0"/>
          </a:p>
        </p:txBody>
      </p:sp>
      <p:sp>
        <p:nvSpPr>
          <p:cNvPr id="2" name="Text Placeholder 1"/>
          <p:cNvSpPr>
            <a:spLocks noGrp="1"/>
          </p:cNvSpPr>
          <p:nvPr>
            <p:ph type="body" idx="1"/>
          </p:nvPr>
        </p:nvSpPr>
        <p:spPr>
          <a:xfrm>
            <a:off x="2921388" y="3767577"/>
            <a:ext cx="6858000" cy="265045"/>
          </a:xfrm>
        </p:spPr>
        <p:txBody>
          <a:bodyPr/>
          <a:lstStyle/>
          <a:p>
            <a:pPr marL="38100" indent="0">
              <a:buNone/>
            </a:pPr>
            <a:r>
              <a:rPr lang="en-US" sz="1400" dirty="0"/>
              <a:t>Source: http://www.interdb.jp/pg/pgsql01.html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9078" y="1324074"/>
            <a:ext cx="7401339" cy="2576026"/>
          </a:xfrm>
          <a:prstGeom prst="rect">
            <a:avLst/>
          </a:prstGeom>
        </p:spPr>
      </p:pic>
    </p:spTree>
    <p:extLst>
      <p:ext uri="{BB962C8B-B14F-4D97-AF65-F5344CB8AC3E}">
        <p14:creationId xmlns:p14="http://schemas.microsoft.com/office/powerpoint/2010/main" val="2249663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Installation and Overview</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2E3037"/>
                </a:solidFill>
                <a:latin typeface="Quicksand"/>
                <a:ea typeface="Quicksand"/>
                <a:cs typeface="Quicksand"/>
                <a:sym typeface="Quicksand"/>
              </a:rPr>
              <a:t>1</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Indexing</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2400" dirty="0" smtClean="0">
                <a:latin typeface="Quicksand" panose="020B0604020202020204" charset="0"/>
                <a:cs typeface="Courier New" panose="02070309020205020404" pitchFamily="49" charset="0"/>
              </a:rPr>
              <a:t>Primary Key Index</a:t>
            </a:r>
          </a:p>
          <a:p>
            <a:pPr marL="0" lvl="0" indent="0">
              <a:buNone/>
            </a:pPr>
            <a:r>
              <a:rPr lang="en-US" sz="2000" dirty="0" smtClean="0">
                <a:latin typeface="Quicksand" panose="020B0604020202020204" charset="0"/>
                <a:cs typeface="Courier New" panose="02070309020205020404" pitchFamily="49" charset="0"/>
              </a:rPr>
              <a:t>When you create a primary key, you create what is called a </a:t>
            </a:r>
            <a:r>
              <a:rPr lang="en-US" sz="2000" b="1" dirty="0" smtClean="0">
                <a:latin typeface="Quicksand" panose="020B0604020202020204" charset="0"/>
                <a:cs typeface="Courier New" panose="02070309020205020404" pitchFamily="49" charset="0"/>
              </a:rPr>
              <a:t>clustered index.</a:t>
            </a:r>
            <a:r>
              <a:rPr lang="en-US" sz="2000" dirty="0" smtClean="0">
                <a:latin typeface="Quicksand" panose="020B0604020202020204" charset="0"/>
                <a:cs typeface="Courier New" panose="02070309020205020404" pitchFamily="49" charset="0"/>
              </a:rPr>
              <a:t> A clustered index is essentially sorting the data on disk according to the column by which you're indexing. This is why retrieving an item by primary key is the fastest lookup you can do; you are looking for the exact spot as organized on disk. This is also why you can only have one primary key and why it's a best practice for it to auto-increment. If you're inserting a new value in the middle of your clustered index, you will be moving </a:t>
            </a:r>
            <a:r>
              <a:rPr lang="en-US" sz="2000" i="1" dirty="0" smtClean="0">
                <a:latin typeface="Quicksand" panose="020B0604020202020204" charset="0"/>
                <a:cs typeface="Courier New" panose="02070309020205020404" pitchFamily="49" charset="0"/>
              </a:rPr>
              <a:t>all of your data</a:t>
            </a:r>
            <a:r>
              <a:rPr lang="en-US" sz="2000" dirty="0" smtClean="0">
                <a:latin typeface="Quicksand" panose="020B0604020202020204" charset="0"/>
                <a:cs typeface="Courier New" panose="02070309020205020404" pitchFamily="49" charset="0"/>
              </a:rPr>
              <a:t> to a new spot on your hard drive.</a:t>
            </a:r>
            <a:endParaRPr lang="en-US" sz="2000" dirty="0" smtClean="0">
              <a:latin typeface="Quicksand" panose="020B0604020202020204" charset="0"/>
              <a:cs typeface="Courier New" panose="02070309020205020404" pitchFamily="49" charset="0"/>
            </a:endParaRPr>
          </a:p>
          <a:p>
            <a:pPr marL="285750" indent="-285750"/>
            <a:endParaRPr lang="en-US" sz="1400" dirty="0">
              <a:latin typeface="Quicksand" panose="020B0604020202020204" charset="0"/>
              <a:cs typeface="Courier New" panose="02070309020205020404" pitchFamily="49" charset="0"/>
            </a:endParaRPr>
          </a:p>
          <a:p>
            <a:pPr marL="457200" lvl="1" indent="0">
              <a:buNone/>
            </a:pPr>
            <a:endParaRPr lang="en-US" sz="1400" dirty="0" smtClean="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dirty="0"/>
          </a:p>
        </p:txBody>
      </p:sp>
    </p:spTree>
    <p:extLst>
      <p:ext uri="{BB962C8B-B14F-4D97-AF65-F5344CB8AC3E}">
        <p14:creationId xmlns:p14="http://schemas.microsoft.com/office/powerpoint/2010/main" val="10582820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Indexing</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2000" dirty="0" smtClean="0">
                <a:cs typeface="Courier New" panose="02070309020205020404" pitchFamily="49" charset="0"/>
              </a:rPr>
              <a:t>When we create </a:t>
            </a:r>
            <a:r>
              <a:rPr lang="en-US" sz="2000" dirty="0" smtClean="0">
                <a:cs typeface="Courier New" panose="02070309020205020404" pitchFamily="49" charset="0"/>
              </a:rPr>
              <a:t>any other besides a clustered index </a:t>
            </a:r>
            <a:r>
              <a:rPr lang="en-US" sz="2000" dirty="0" smtClean="0">
                <a:cs typeface="Courier New" panose="02070309020205020404" pitchFamily="49" charset="0"/>
              </a:rPr>
              <a:t>index, we are creating a list of </a:t>
            </a:r>
            <a:r>
              <a:rPr lang="en-US" sz="2000" b="1" dirty="0" smtClean="0">
                <a:cs typeface="Courier New" panose="02070309020205020404" pitchFamily="49" charset="0"/>
              </a:rPr>
              <a:t>key value pairs</a:t>
            </a:r>
            <a:r>
              <a:rPr lang="en-US" sz="2000" dirty="0" smtClean="0">
                <a:cs typeface="Courier New" panose="02070309020205020404" pitchFamily="49" charset="0"/>
              </a:rPr>
              <a:t> where the </a:t>
            </a:r>
            <a:r>
              <a:rPr lang="en-US" sz="2000" b="1" dirty="0" smtClean="0">
                <a:cs typeface="Courier New" panose="02070309020205020404" pitchFamily="49" charset="0"/>
              </a:rPr>
              <a:t>keys</a:t>
            </a:r>
            <a:r>
              <a:rPr lang="en-US" sz="2000" dirty="0" smtClean="0">
                <a:cs typeface="Courier New" panose="02070309020205020404" pitchFamily="49" charset="0"/>
              </a:rPr>
              <a:t> are the </a:t>
            </a:r>
            <a:r>
              <a:rPr lang="en-US" sz="2000" b="1" dirty="0" smtClean="0">
                <a:cs typeface="Courier New" panose="02070309020205020404" pitchFamily="49" charset="0"/>
              </a:rPr>
              <a:t>values of the items we are looking to index</a:t>
            </a:r>
            <a:r>
              <a:rPr lang="en-US" sz="2000" dirty="0" smtClean="0">
                <a:cs typeface="Courier New" panose="02070309020205020404" pitchFamily="49" charset="0"/>
              </a:rPr>
              <a:t> and the </a:t>
            </a:r>
            <a:r>
              <a:rPr lang="en-US" sz="2000" b="1" dirty="0" smtClean="0">
                <a:cs typeface="Courier New" panose="02070309020205020404" pitchFamily="49" charset="0"/>
              </a:rPr>
              <a:t>values</a:t>
            </a:r>
            <a:r>
              <a:rPr lang="en-US" sz="2000" dirty="0" smtClean="0">
                <a:cs typeface="Courier New" panose="02070309020205020404" pitchFamily="49" charset="0"/>
              </a:rPr>
              <a:t> are the </a:t>
            </a:r>
            <a:r>
              <a:rPr lang="en-US" sz="2000" b="1" dirty="0" smtClean="0">
                <a:cs typeface="Courier New" panose="02070309020205020404" pitchFamily="49" charset="0"/>
              </a:rPr>
              <a:t>locations of those </a:t>
            </a:r>
            <a:r>
              <a:rPr lang="en-US" sz="2000" b="1" dirty="0" smtClean="0">
                <a:cs typeface="Courier New" panose="02070309020205020404" pitchFamily="49" charset="0"/>
              </a:rPr>
              <a:t>items.</a:t>
            </a:r>
            <a:r>
              <a:rPr lang="en-US" sz="2000" dirty="0" smtClean="0">
                <a:cs typeface="Courier New" panose="02070309020205020404" pitchFamily="49" charset="0"/>
              </a:rPr>
              <a:t> These locations constitute the </a:t>
            </a:r>
            <a:r>
              <a:rPr lang="en-US" sz="2000" b="1" dirty="0" smtClean="0">
                <a:cs typeface="Courier New" panose="02070309020205020404" pitchFamily="49" charset="0"/>
              </a:rPr>
              <a:t>page</a:t>
            </a:r>
            <a:r>
              <a:rPr lang="en-US" sz="2000" dirty="0" smtClean="0">
                <a:cs typeface="Courier New" panose="02070309020205020404" pitchFamily="49" charset="0"/>
              </a:rPr>
              <a:t> and the </a:t>
            </a:r>
            <a:r>
              <a:rPr lang="en-US" sz="2000" b="1" dirty="0" smtClean="0">
                <a:cs typeface="Courier New" panose="02070309020205020404" pitchFamily="49" charset="0"/>
              </a:rPr>
              <a:t>index</a:t>
            </a:r>
            <a:r>
              <a:rPr lang="en-US" sz="2000" dirty="0" smtClean="0">
                <a:cs typeface="Courier New" panose="02070309020205020404" pitchFamily="49" charset="0"/>
              </a:rPr>
              <a:t> of the desired item. </a:t>
            </a:r>
            <a:r>
              <a:rPr lang="en-US" sz="2000" dirty="0" smtClean="0">
                <a:cs typeface="Courier New" panose="02070309020205020404" pitchFamily="49" charset="0"/>
              </a:rPr>
              <a:t>These key value stores are </a:t>
            </a:r>
            <a:r>
              <a:rPr lang="en-US" sz="2000" b="1" dirty="0" smtClean="0">
                <a:cs typeface="Courier New" panose="02070309020205020404" pitchFamily="49" charset="0"/>
              </a:rPr>
              <a:t>sorted by their keys</a:t>
            </a:r>
            <a:r>
              <a:rPr lang="en-US" sz="2000" dirty="0" smtClean="0">
                <a:cs typeface="Courier New" panose="02070309020205020404" pitchFamily="49" charset="0"/>
              </a:rPr>
              <a:t> thus allowing us to employ efficient search algorithms to locate their true values on the disk. By default, these indexes are arranged as </a:t>
            </a:r>
            <a:r>
              <a:rPr lang="en-US" sz="2000" b="1" dirty="0" smtClean="0">
                <a:cs typeface="Courier New" panose="02070309020205020404" pitchFamily="49" charset="0"/>
              </a:rPr>
              <a:t>B Trees</a:t>
            </a:r>
            <a:r>
              <a:rPr lang="en-US" sz="2000" dirty="0" smtClean="0">
                <a:cs typeface="Courier New" panose="02070309020205020404" pitchFamily="49" charset="0"/>
              </a:rPr>
              <a:t>, thus allowing us to perform binary search to retrieve our values. Indexes can be stored as additional data structures as well, including </a:t>
            </a:r>
            <a:r>
              <a:rPr lang="en-US" sz="2000" b="1" dirty="0" smtClean="0">
                <a:cs typeface="Courier New" panose="02070309020205020404" pitchFamily="49" charset="0"/>
              </a:rPr>
              <a:t>hash tables</a:t>
            </a:r>
            <a:r>
              <a:rPr lang="en-US" sz="2000" dirty="0" smtClean="0">
                <a:cs typeface="Courier New" panose="02070309020205020404" pitchFamily="49" charset="0"/>
              </a:rPr>
              <a:t>.</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41</a:t>
            </a:fld>
            <a:endParaRPr dirty="0"/>
          </a:p>
        </p:txBody>
      </p:sp>
    </p:spTree>
    <p:extLst>
      <p:ext uri="{BB962C8B-B14F-4D97-AF65-F5344CB8AC3E}">
        <p14:creationId xmlns:p14="http://schemas.microsoft.com/office/powerpoint/2010/main" val="25084714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Indexing</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2000" dirty="0" smtClean="0">
                <a:cs typeface="Courier New" panose="02070309020205020404" pitchFamily="49" charset="0"/>
              </a:rPr>
              <a:t>[ </a:t>
            </a:r>
          </a:p>
          <a:p>
            <a:pPr marL="0" lvl="0" indent="0">
              <a:buNone/>
            </a:pPr>
            <a:r>
              <a:rPr lang="en-US" sz="2000" dirty="0">
                <a:cs typeface="Courier New" panose="02070309020205020404" pitchFamily="49" charset="0"/>
              </a:rPr>
              <a:t> </a:t>
            </a:r>
            <a:r>
              <a:rPr lang="en-US" sz="2000" dirty="0" smtClean="0">
                <a:cs typeface="Courier New" panose="02070309020205020404" pitchFamily="49" charset="0"/>
              </a:rPr>
              <a:t> </a:t>
            </a:r>
            <a:r>
              <a:rPr lang="en-US" sz="2000" dirty="0" smtClean="0">
                <a:cs typeface="Courier New" panose="02070309020205020404" pitchFamily="49" charset="0"/>
              </a:rPr>
              <a:t>{ apples: page 2, index 5 }, </a:t>
            </a:r>
          </a:p>
          <a:p>
            <a:pPr marL="0" lvl="0" indent="0">
              <a:buNone/>
            </a:pPr>
            <a:r>
              <a:rPr lang="en-US" sz="2000" dirty="0">
                <a:cs typeface="Courier New" panose="02070309020205020404" pitchFamily="49" charset="0"/>
              </a:rPr>
              <a:t> </a:t>
            </a:r>
            <a:r>
              <a:rPr lang="en-US" sz="2000" dirty="0" smtClean="0">
                <a:cs typeface="Courier New" panose="02070309020205020404" pitchFamily="49" charset="0"/>
              </a:rPr>
              <a:t> </a:t>
            </a:r>
            <a:r>
              <a:rPr lang="en-US" sz="2000" dirty="0" smtClean="0">
                <a:cs typeface="Courier New" panose="02070309020205020404" pitchFamily="49" charset="0"/>
              </a:rPr>
              <a:t>{ bananas: page 3, index 1 },</a:t>
            </a:r>
          </a:p>
          <a:p>
            <a:pPr marL="0" lvl="0" indent="0">
              <a:buNone/>
            </a:pPr>
            <a:r>
              <a:rPr lang="en-US" sz="2000" dirty="0">
                <a:cs typeface="Courier New" panose="02070309020205020404" pitchFamily="49" charset="0"/>
              </a:rPr>
              <a:t> </a:t>
            </a:r>
            <a:r>
              <a:rPr lang="en-US" sz="2000" dirty="0" smtClean="0">
                <a:cs typeface="Courier New" panose="02070309020205020404" pitchFamily="49" charset="0"/>
              </a:rPr>
              <a:t> { grapes: page 1, index 10 },</a:t>
            </a:r>
          </a:p>
          <a:p>
            <a:pPr marL="0" lvl="0" indent="0">
              <a:buNone/>
            </a:pPr>
            <a:r>
              <a:rPr lang="en-US" sz="2000" dirty="0">
                <a:cs typeface="Courier New" panose="02070309020205020404" pitchFamily="49" charset="0"/>
              </a:rPr>
              <a:t> </a:t>
            </a:r>
            <a:r>
              <a:rPr lang="en-US" sz="2000" dirty="0" smtClean="0">
                <a:cs typeface="Courier New" panose="02070309020205020404" pitchFamily="49" charset="0"/>
              </a:rPr>
              <a:t> { oranges: page 5, index 2 }</a:t>
            </a:r>
          </a:p>
          <a:p>
            <a:pPr marL="0" lvl="0" indent="0">
              <a:buNone/>
            </a:pPr>
            <a:r>
              <a:rPr lang="en-US" sz="2000" dirty="0" smtClean="0">
                <a:cs typeface="Courier New" panose="02070309020205020404" pitchFamily="49" charset="0"/>
              </a:rPr>
              <a:t>]</a:t>
            </a:r>
            <a:endParaRPr lang="en-US" sz="2000" dirty="0" smtClean="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42</a:t>
            </a:fld>
            <a:endParaRPr dirty="0"/>
          </a:p>
        </p:txBody>
      </p:sp>
    </p:spTree>
    <p:extLst>
      <p:ext uri="{BB962C8B-B14F-4D97-AF65-F5344CB8AC3E}">
        <p14:creationId xmlns:p14="http://schemas.microsoft.com/office/powerpoint/2010/main" val="36568901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Indexing</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2000" dirty="0" smtClean="0">
                <a:cs typeface="Courier New" panose="02070309020205020404" pitchFamily="49" charset="0"/>
              </a:rPr>
              <a:t>Disadvantages of Indexes:</a:t>
            </a:r>
          </a:p>
          <a:p>
            <a:pPr marL="342900" indent="-342900"/>
            <a:r>
              <a:rPr lang="en-US" sz="1600" dirty="0" smtClean="0">
                <a:cs typeface="Courier New" panose="02070309020205020404" pitchFamily="49" charset="0"/>
              </a:rPr>
              <a:t>Indexes take </a:t>
            </a:r>
            <a:r>
              <a:rPr lang="en-US" sz="1600" dirty="0" smtClean="0">
                <a:cs typeface="Courier New" panose="02070309020205020404" pitchFamily="49" charset="0"/>
              </a:rPr>
              <a:t>up more </a:t>
            </a:r>
            <a:r>
              <a:rPr lang="en-US" sz="1600" b="1" dirty="0" smtClean="0">
                <a:cs typeface="Courier New" panose="02070309020205020404" pitchFamily="49" charset="0"/>
              </a:rPr>
              <a:t>space.</a:t>
            </a:r>
            <a:r>
              <a:rPr lang="en-US" sz="1600" dirty="0" smtClean="0">
                <a:cs typeface="Courier New" panose="02070309020205020404" pitchFamily="49" charset="0"/>
              </a:rPr>
              <a:t> This doesn't only mean hard drive space; it means RAM </a:t>
            </a:r>
            <a:r>
              <a:rPr lang="en-US" sz="1600" dirty="0" smtClean="0">
                <a:cs typeface="Courier New" panose="02070309020205020404" pitchFamily="49" charset="0"/>
              </a:rPr>
              <a:t>too.</a:t>
            </a:r>
          </a:p>
          <a:p>
            <a:pPr marL="342900" indent="-342900"/>
            <a:r>
              <a:rPr lang="en-US" sz="1600" dirty="0" smtClean="0">
                <a:cs typeface="Courier New" panose="02070309020205020404" pitchFamily="49" charset="0"/>
              </a:rPr>
              <a:t>You must be aware of how these indexes are being stored on disk in regard to </a:t>
            </a:r>
            <a:r>
              <a:rPr lang="en-US" sz="1600" b="1" dirty="0" smtClean="0">
                <a:cs typeface="Courier New" panose="02070309020205020404" pitchFamily="49" charset="0"/>
              </a:rPr>
              <a:t>spatial locality.</a:t>
            </a:r>
            <a:r>
              <a:rPr lang="en-US" sz="1600" dirty="0" smtClean="0">
                <a:cs typeface="Courier New" panose="02070309020205020404" pitchFamily="49" charset="0"/>
              </a:rPr>
              <a:t> If the values by which you're indexing are distantly located on your disk. your index could make your reads </a:t>
            </a:r>
            <a:r>
              <a:rPr lang="en-US" sz="1600" i="1" dirty="0" smtClean="0">
                <a:cs typeface="Courier New" panose="02070309020205020404" pitchFamily="49" charset="0"/>
              </a:rPr>
              <a:t>slower</a:t>
            </a:r>
            <a:r>
              <a:rPr lang="en-US" sz="1600" dirty="0" smtClean="0">
                <a:cs typeface="Courier New" panose="02070309020205020404" pitchFamily="49" charset="0"/>
              </a:rPr>
              <a:t>.</a:t>
            </a:r>
            <a:endParaRPr lang="en-US" sz="1600" dirty="0" smtClean="0">
              <a:cs typeface="Courier New" panose="02070309020205020404" pitchFamily="49" charset="0"/>
            </a:endParaRPr>
          </a:p>
          <a:p>
            <a:pPr marL="342900" indent="-342900"/>
            <a:r>
              <a:rPr lang="en-US" sz="1600" dirty="0" smtClean="0">
                <a:cs typeface="Courier New" panose="02070309020205020404" pitchFamily="49" charset="0"/>
              </a:rPr>
              <a:t>Generally speaking, indexes only value if you are doing more reads than writes. With every write and delete, your indexes will need to be updated and all trees rebalanced. With a B Tree index for example, you're effectively turning your reads from O(x) to O(</a:t>
            </a:r>
            <a:r>
              <a:rPr lang="en-US" sz="1600" dirty="0" err="1" smtClean="0">
                <a:cs typeface="Courier New" panose="02070309020205020404" pitchFamily="49" charset="0"/>
              </a:rPr>
              <a:t>logx</a:t>
            </a:r>
            <a:r>
              <a:rPr lang="en-US" sz="1600" dirty="0" smtClean="0">
                <a:cs typeface="Courier New" panose="02070309020205020404" pitchFamily="49" charset="0"/>
              </a:rPr>
              <a:t>), but you're also turning your writes from O(1) to O(</a:t>
            </a:r>
            <a:r>
              <a:rPr lang="en-US" sz="1600" dirty="0" err="1" smtClean="0">
                <a:cs typeface="Courier New" panose="02070309020205020404" pitchFamily="49" charset="0"/>
              </a:rPr>
              <a:t>logx</a:t>
            </a:r>
            <a:r>
              <a:rPr lang="en-US" sz="1600" dirty="0" smtClean="0">
                <a:cs typeface="Courier New" panose="02070309020205020404" pitchFamily="49" charset="0"/>
              </a:rPr>
              <a:t>) as well. If your use case is more focused on writing, like a logging DB, indexes are poison.</a:t>
            </a:r>
            <a:endParaRPr lang="en-US" sz="1600" dirty="0" smtClean="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43</a:t>
            </a:fld>
            <a:endParaRPr dirty="0"/>
          </a:p>
        </p:txBody>
      </p:sp>
    </p:spTree>
    <p:extLst>
      <p:ext uri="{BB962C8B-B14F-4D97-AF65-F5344CB8AC3E}">
        <p14:creationId xmlns:p14="http://schemas.microsoft.com/office/powerpoint/2010/main" val="14913130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Indexing</a:t>
            </a:r>
            <a:endParaRPr dirty="0">
              <a:solidFill>
                <a:srgbClr val="39C0BA"/>
              </a:solidFill>
            </a:endParaRPr>
          </a:p>
        </p:txBody>
      </p:sp>
      <p:sp>
        <p:nvSpPr>
          <p:cNvPr id="109" name="Google Shape;109;p17"/>
          <p:cNvSpPr txBox="1">
            <a:spLocks noGrp="1"/>
          </p:cNvSpPr>
          <p:nvPr>
            <p:ph type="body" idx="1"/>
          </p:nvPr>
        </p:nvSpPr>
        <p:spPr>
          <a:xfrm>
            <a:off x="1165498" y="4296643"/>
            <a:ext cx="7357659" cy="327270"/>
          </a:xfrm>
          <a:prstGeom prst="rect">
            <a:avLst/>
          </a:prstGeom>
        </p:spPr>
        <p:txBody>
          <a:bodyPr spcFirstLastPara="1" wrap="square" lIns="91425" tIns="91425" rIns="91425" bIns="91425" anchor="t" anchorCtr="0">
            <a:noAutofit/>
          </a:bodyPr>
          <a:lstStyle/>
          <a:p>
            <a:pPr marL="0" lvl="0" indent="0">
              <a:buNone/>
            </a:pPr>
            <a:r>
              <a:rPr lang="en-US" sz="1400" dirty="0">
                <a:cs typeface="Courier New" panose="02070309020205020404" pitchFamily="49" charset="0"/>
              </a:rPr>
              <a:t>Source: https://hideoushumpbackfreak.com/algorithms/list-data-struct-actual-run-times</a:t>
            </a:r>
            <a:endParaRPr lang="en-US" sz="1400" dirty="0" smtClean="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44</a:t>
            </a:fld>
            <a:endParaRPr dirty="0"/>
          </a:p>
        </p:txBody>
      </p:sp>
      <p:pic>
        <p:nvPicPr>
          <p:cNvPr id="2" name="Picture 1"/>
          <p:cNvPicPr>
            <a:picLocks noChangeAspect="1"/>
          </p:cNvPicPr>
          <p:nvPr/>
        </p:nvPicPr>
        <p:blipFill>
          <a:blip r:embed="rId3"/>
          <a:stretch>
            <a:fillRect/>
          </a:stretch>
        </p:blipFill>
        <p:spPr>
          <a:xfrm>
            <a:off x="2569962" y="852450"/>
            <a:ext cx="4531167" cy="3444193"/>
          </a:xfrm>
          <a:prstGeom prst="rect">
            <a:avLst/>
          </a:prstGeom>
        </p:spPr>
      </p:pic>
    </p:spTree>
    <p:extLst>
      <p:ext uri="{BB962C8B-B14F-4D97-AF65-F5344CB8AC3E}">
        <p14:creationId xmlns:p14="http://schemas.microsoft.com/office/powerpoint/2010/main" val="4726306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Indexing</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2000" dirty="0">
                <a:cs typeface="Courier New" panose="02070309020205020404" pitchFamily="49" charset="0"/>
              </a:rPr>
              <a:t>Let's </a:t>
            </a:r>
            <a:r>
              <a:rPr lang="en-US" sz="2000" dirty="0" smtClean="0">
                <a:cs typeface="Courier New" panose="02070309020205020404" pitchFamily="49" charset="0"/>
              </a:rPr>
              <a:t>add an index to our events table.</a:t>
            </a:r>
            <a:endParaRPr lang="en-US" sz="2000" dirty="0">
              <a:latin typeface="Courier New" panose="02070309020205020404" pitchFamily="49" charset="0"/>
              <a:cs typeface="Courier New" panose="02070309020205020404" pitchFamily="49" charset="0"/>
            </a:endParaRPr>
          </a:p>
          <a:p>
            <a:pPr marL="457200" lvl="1" indent="0">
              <a:buNone/>
            </a:pPr>
            <a:r>
              <a:rPr lang="en-US" sz="1400" dirty="0">
                <a:latin typeface="Courier New" panose="02070309020205020404" pitchFamily="49" charset="0"/>
                <a:cs typeface="Courier New" panose="02070309020205020404" pitchFamily="49" charset="0"/>
              </a:rPr>
              <a:t>CREATE INDEX </a:t>
            </a:r>
            <a:r>
              <a:rPr lang="en-US" sz="1400" dirty="0" smtClean="0">
                <a:latin typeface="Courier New" panose="02070309020205020404" pitchFamily="49" charset="0"/>
                <a:cs typeface="Courier New" panose="02070309020205020404" pitchFamily="49" charset="0"/>
              </a:rPr>
              <a:t>events_name</a:t>
            </a:r>
            <a:endParaRPr lang="en-US" sz="1400" dirty="0">
              <a:latin typeface="Courier New" panose="02070309020205020404" pitchFamily="49" charset="0"/>
              <a:cs typeface="Courier New" panose="02070309020205020404" pitchFamily="49" charset="0"/>
            </a:endParaRPr>
          </a:p>
          <a:p>
            <a:pPr marL="457200" lvl="1" indent="0">
              <a:buNone/>
            </a:pPr>
            <a:r>
              <a:rPr lang="en-US" sz="1400" dirty="0">
                <a:latin typeface="Courier New" panose="02070309020205020404" pitchFamily="49" charset="0"/>
                <a:cs typeface="Courier New" panose="02070309020205020404" pitchFamily="49" charset="0"/>
              </a:rPr>
              <a:t>ON events USING hash </a:t>
            </a:r>
            <a:r>
              <a:rPr lang="en-US" sz="1400" dirty="0" smtClean="0">
                <a:latin typeface="Courier New" panose="02070309020205020404" pitchFamily="49" charset="0"/>
                <a:cs typeface="Courier New" panose="02070309020205020404" pitchFamily="49" charset="0"/>
              </a:rPr>
              <a:t>(name);</a:t>
            </a:r>
            <a:endParaRPr lang="en-US" sz="1400" dirty="0">
              <a:latin typeface="Courier New" panose="02070309020205020404" pitchFamily="49" charset="0"/>
              <a:cs typeface="Courier New" panose="02070309020205020404" pitchFamily="49" charset="0"/>
            </a:endParaRPr>
          </a:p>
          <a:p>
            <a:pPr marL="0" lvl="0" indent="0">
              <a:buNone/>
            </a:pPr>
            <a:r>
              <a:rPr lang="en-US" sz="2000" dirty="0" smtClean="0">
                <a:cs typeface="Courier New" panose="02070309020205020404" pitchFamily="49" charset="0"/>
              </a:rPr>
              <a:t>A hash index is only capable </a:t>
            </a:r>
            <a:r>
              <a:rPr lang="en-US" sz="2000" dirty="0" smtClean="0">
                <a:cs typeface="Courier New" panose="02070309020205020404" pitchFamily="49" charset="0"/>
              </a:rPr>
              <a:t>of equality evaluations on a single </a:t>
            </a:r>
            <a:r>
              <a:rPr lang="en-US" sz="2000" dirty="0" smtClean="0">
                <a:cs typeface="Courier New" panose="02070309020205020404" pitchFamily="49" charset="0"/>
              </a:rPr>
              <a:t>field, however it takes </a:t>
            </a:r>
            <a:r>
              <a:rPr lang="en-US" sz="2000" dirty="0" smtClean="0">
                <a:cs typeface="Courier New" panose="02070309020205020404" pitchFamily="49" charset="0"/>
              </a:rPr>
              <a:t>up less </a:t>
            </a:r>
            <a:r>
              <a:rPr lang="en-US" sz="2000" dirty="0" smtClean="0">
                <a:cs typeface="Courier New" panose="02070309020205020404" pitchFamily="49" charset="0"/>
              </a:rPr>
              <a:t>space and has a constant time lookup operation (vs. O(</a:t>
            </a:r>
            <a:r>
              <a:rPr lang="en-US" sz="2000" dirty="0" err="1" smtClean="0">
                <a:cs typeface="Courier New" panose="02070309020205020404" pitchFamily="49" charset="0"/>
              </a:rPr>
              <a:t>logn</a:t>
            </a:r>
            <a:r>
              <a:rPr lang="en-US" sz="2000" dirty="0" smtClean="0">
                <a:cs typeface="Courier New" panose="02070309020205020404" pitchFamily="49" charset="0"/>
              </a:rPr>
              <a:t>) for a B Tree). It's superior for our use case here, so we're using it.</a:t>
            </a:r>
            <a:endParaRPr lang="en-US" sz="2000" dirty="0" smtClean="0">
              <a:cs typeface="Courier New" panose="02070309020205020404" pitchFamily="49" charset="0"/>
            </a:endParaRPr>
          </a:p>
          <a:p>
            <a:pPr marL="0" lvl="0" indent="0">
              <a:buNone/>
            </a:pPr>
            <a:r>
              <a:rPr lang="en-US" sz="2000" dirty="0" smtClean="0">
                <a:cs typeface="Courier New" panose="02070309020205020404" pitchFamily="49" charset="0"/>
              </a:rPr>
              <a:t>Let's add binary tree indexes for our start dates as well.</a:t>
            </a:r>
          </a:p>
          <a:p>
            <a:pPr marL="457200" lvl="1" indent="0">
              <a:buNone/>
            </a:pPr>
            <a:r>
              <a:rPr lang="en-US" sz="1400" dirty="0">
                <a:latin typeface="Courier New" panose="02070309020205020404" pitchFamily="49" charset="0"/>
                <a:cs typeface="Courier New" panose="02070309020205020404" pitchFamily="49" charset="0"/>
              </a:rPr>
              <a:t>CREATE INDEX events_starts</a:t>
            </a:r>
          </a:p>
          <a:p>
            <a:pPr marL="457200" lvl="1" indent="0">
              <a:buNone/>
            </a:pPr>
            <a:r>
              <a:rPr lang="en-US" sz="1400" dirty="0" smtClean="0">
                <a:latin typeface="Courier New" panose="02070309020205020404" pitchFamily="49" charset="0"/>
                <a:cs typeface="Courier New" panose="02070309020205020404" pitchFamily="49" charset="0"/>
              </a:rPr>
              <a:t>ON events (starts);</a:t>
            </a:r>
          </a:p>
          <a:p>
            <a:pPr marL="0" lvl="0" indent="0">
              <a:buNone/>
            </a:pPr>
            <a:r>
              <a:rPr lang="en-US" sz="2000" dirty="0" smtClean="0">
                <a:cs typeface="Courier New" panose="02070309020205020404" pitchFamily="49" charset="0"/>
              </a:rPr>
              <a:t>Now when we look up events by name or date, we won't need to iterate through the entire list.</a:t>
            </a:r>
            <a:endParaRPr lang="en-US" sz="1400" dirty="0" smtClean="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45</a:t>
            </a:fld>
            <a:endParaRPr dirty="0"/>
          </a:p>
        </p:txBody>
      </p:sp>
    </p:spTree>
    <p:extLst>
      <p:ext uri="{BB962C8B-B14F-4D97-AF65-F5344CB8AC3E}">
        <p14:creationId xmlns:p14="http://schemas.microsoft.com/office/powerpoint/2010/main" val="30744290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Aggregate Functions</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a:solidFill>
                  <a:srgbClr val="2E3037"/>
                </a:solidFill>
                <a:latin typeface="Quicksand"/>
                <a:ea typeface="Quicksand"/>
                <a:cs typeface="Quicksand"/>
                <a:sym typeface="Quicksand"/>
              </a:rPr>
              <a:t>5</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46</a:t>
            </a:fld>
            <a:endParaRPr dirty="0"/>
          </a:p>
        </p:txBody>
      </p:sp>
    </p:spTree>
    <p:extLst>
      <p:ext uri="{BB962C8B-B14F-4D97-AF65-F5344CB8AC3E}">
        <p14:creationId xmlns:p14="http://schemas.microsoft.com/office/powerpoint/2010/main" val="28644815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Aggregate Functions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1600" dirty="0" smtClean="0">
                <a:cs typeface="Courier New" panose="02070309020205020404" pitchFamily="49" charset="0"/>
              </a:rPr>
              <a:t>Aggregate functions combine the results of queries across many rows into a single returned collection of data. The simplest of the aggregate functions is the count() function.</a:t>
            </a:r>
            <a:endParaRPr lang="en-US" sz="1600" dirty="0" smtClean="0">
              <a:latin typeface="Courier New" panose="02070309020205020404" pitchFamily="49" charset="0"/>
              <a:cs typeface="Courier New" panose="02070309020205020404" pitchFamily="49" charset="0"/>
            </a:endParaRPr>
          </a:p>
          <a:p>
            <a:pPr marL="457200" lvl="1" indent="0">
              <a:buNone/>
            </a:pPr>
            <a:r>
              <a:rPr lang="en-US" sz="1400" dirty="0" smtClean="0">
                <a:latin typeface="Courier New" panose="02070309020205020404" pitchFamily="49" charset="0"/>
                <a:cs typeface="Courier New" panose="02070309020205020404" pitchFamily="49" charset="0"/>
              </a:rPr>
              <a:t>SELECT count(*)</a:t>
            </a:r>
          </a:p>
          <a:p>
            <a:pPr marL="457200" lvl="1" indent="0">
              <a:buNone/>
            </a:pPr>
            <a:r>
              <a:rPr lang="en-US" sz="1400" dirty="0" smtClean="0">
                <a:latin typeface="Courier New" panose="02070309020205020404" pitchFamily="49" charset="0"/>
                <a:cs typeface="Courier New" panose="02070309020205020404" pitchFamily="49" charset="0"/>
              </a:rPr>
              <a:t>FROM events;</a:t>
            </a:r>
          </a:p>
          <a:p>
            <a:pPr marL="0" lvl="0" indent="0">
              <a:buNone/>
            </a:pPr>
            <a:r>
              <a:rPr lang="en-US" sz="1600" dirty="0" smtClean="0">
                <a:cs typeface="Courier New" panose="02070309020205020404" pitchFamily="49" charset="0"/>
              </a:rPr>
              <a:t>The value in the parentheses is the columns on which to count. With *, we are including all columns, but we can be more specific.</a:t>
            </a:r>
          </a:p>
          <a:p>
            <a:pPr marL="457200" lvl="1" indent="0">
              <a:buNone/>
            </a:pPr>
            <a:r>
              <a:rPr lang="en-US" sz="1400" dirty="0">
                <a:latin typeface="Courier New" panose="02070309020205020404" pitchFamily="49" charset="0"/>
                <a:cs typeface="Courier New" panose="02070309020205020404" pitchFamily="49" charset="0"/>
              </a:rPr>
              <a:t>SELECT </a:t>
            </a:r>
            <a:r>
              <a:rPr lang="en-US" sz="1400" dirty="0" smtClean="0">
                <a:latin typeface="Courier New" panose="02070309020205020404" pitchFamily="49" charset="0"/>
                <a:cs typeface="Courier New" panose="02070309020205020404" pitchFamily="49" charset="0"/>
              </a:rPr>
              <a:t>count(name)</a:t>
            </a:r>
            <a:endParaRPr lang="en-US" sz="1400" dirty="0">
              <a:latin typeface="Courier New" panose="02070309020205020404" pitchFamily="49" charset="0"/>
              <a:cs typeface="Courier New" panose="02070309020205020404" pitchFamily="49" charset="0"/>
            </a:endParaRPr>
          </a:p>
          <a:p>
            <a:pPr marL="457200" lvl="1" indent="0">
              <a:buNone/>
            </a:pPr>
            <a:r>
              <a:rPr lang="en-US" sz="1400" dirty="0">
                <a:latin typeface="Courier New" panose="02070309020205020404" pitchFamily="49" charset="0"/>
                <a:cs typeface="Courier New" panose="02070309020205020404" pitchFamily="49" charset="0"/>
              </a:rPr>
              <a:t>FROM </a:t>
            </a:r>
            <a:r>
              <a:rPr lang="en-US" sz="1400" dirty="0" smtClean="0">
                <a:latin typeface="Courier New" panose="02070309020205020404" pitchFamily="49" charset="0"/>
                <a:cs typeface="Courier New" panose="02070309020205020404" pitchFamily="49" charset="0"/>
              </a:rPr>
              <a:t>events </a:t>
            </a:r>
          </a:p>
          <a:p>
            <a:pPr marL="457200" lvl="1" indent="0">
              <a:buNone/>
            </a:pPr>
            <a:r>
              <a:rPr lang="en-US" sz="1400" dirty="0" smtClean="0">
                <a:latin typeface="Courier New" panose="02070309020205020404" pitchFamily="49" charset="0"/>
                <a:cs typeface="Courier New" panose="02070309020205020404" pitchFamily="49" charset="0"/>
              </a:rPr>
              <a:t>WHERE name LIKE 'Halloween%';</a:t>
            </a:r>
            <a:endParaRPr lang="en-US" sz="1400" dirty="0">
              <a:latin typeface="Courier New" panose="02070309020205020404" pitchFamily="49" charset="0"/>
              <a:cs typeface="Courier New" panose="02070309020205020404" pitchFamily="49" charset="0"/>
            </a:endParaRPr>
          </a:p>
          <a:p>
            <a:pPr marL="0" lvl="0" indent="0">
              <a:buNone/>
            </a:pPr>
            <a:r>
              <a:rPr lang="en-US" sz="1600" dirty="0" smtClean="0">
                <a:cs typeface="Courier New" panose="02070309020205020404" pitchFamily="49" charset="0"/>
              </a:rPr>
              <a:t>The LIKE operator looks for approximate match, and the % is a wildcard. This query would find Halloween, Halloween Day, etc. Underscore (_) will match any single character and ILIKE works the same as LIKE but ignores case.</a:t>
            </a:r>
            <a:endParaRPr lang="en-US" sz="1600" dirty="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47</a:t>
            </a:fld>
            <a:endParaRPr dirty="0"/>
          </a:p>
        </p:txBody>
      </p:sp>
    </p:spTree>
    <p:extLst>
      <p:ext uri="{BB962C8B-B14F-4D97-AF65-F5344CB8AC3E}">
        <p14:creationId xmlns:p14="http://schemas.microsoft.com/office/powerpoint/2010/main" val="36563220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Aggregate Functions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1800" dirty="0" smtClean="0">
                <a:cs typeface="Courier New" panose="02070309020205020404" pitchFamily="49" charset="0"/>
              </a:rPr>
              <a:t>Let's add some more data to our database to prepare for the next query.</a:t>
            </a:r>
          </a:p>
          <a:p>
            <a:pPr marL="457200" lvl="1" indent="0">
              <a:buNone/>
            </a:pPr>
            <a:r>
              <a:rPr lang="en-US" sz="1400" dirty="0">
                <a:latin typeface="Courier New" panose="02070309020205020404" pitchFamily="49" charset="0"/>
                <a:cs typeface="Courier New" panose="02070309020205020404" pitchFamily="49" charset="0"/>
              </a:rPr>
              <a:t>INSERT INTO events (name, starts, ends, venue_id)</a:t>
            </a:r>
          </a:p>
          <a:p>
            <a:pPr marL="457200" lvl="1" indent="0">
              <a:buNone/>
            </a:pPr>
            <a:r>
              <a:rPr lang="en-US" sz="1400" dirty="0">
                <a:latin typeface="Courier New" panose="02070309020205020404" pitchFamily="49" charset="0"/>
                <a:cs typeface="Courier New" panose="02070309020205020404" pitchFamily="49" charset="0"/>
              </a:rPr>
              <a:t>VALUES ('Karaoke </a:t>
            </a:r>
            <a:r>
              <a:rPr lang="en-US" sz="1400" dirty="0" smtClean="0">
                <a:latin typeface="Courier New" panose="02070309020205020404" pitchFamily="49" charset="0"/>
                <a:cs typeface="Courier New" panose="02070309020205020404" pitchFamily="49" charset="0"/>
              </a:rPr>
              <a:t>Sunday', '2020-09-16 20:00:00</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'2020-08-16 22:00:00', </a:t>
            </a:r>
            <a:r>
              <a:rPr lang="en-US" sz="1400" dirty="0">
                <a:latin typeface="Courier New" panose="02070309020205020404" pitchFamily="49" charset="0"/>
                <a:cs typeface="Courier New" panose="02070309020205020404" pitchFamily="49" charset="0"/>
              </a:rPr>
              <a:t>1), (</a:t>
            </a:r>
            <a:r>
              <a:rPr lang="en-US" sz="1400" dirty="0" smtClean="0">
                <a:latin typeface="Courier New" panose="02070309020205020404" pitchFamily="49" charset="0"/>
                <a:cs typeface="Courier New" panose="02070309020205020404" pitchFamily="49" charset="0"/>
              </a:rPr>
              <a:t>'Disney Karaoke', '2020-08-17 20:00:00</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'2020-08-17 22:00:00</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1);</a:t>
            </a:r>
          </a:p>
          <a:p>
            <a:pPr marL="0" lvl="0" indent="0">
              <a:buNone/>
            </a:pPr>
            <a:r>
              <a:rPr lang="en-US" sz="1800" dirty="0" smtClean="0">
                <a:cs typeface="Courier New" panose="02070309020205020404" pitchFamily="49" charset="0"/>
              </a:rPr>
              <a:t>Now let's find out how long Courtside's been doing karaoke. Let's retrieve from the database the earliest start time and the latest end time for all events at Courtside.</a:t>
            </a:r>
            <a:endParaRPr lang="en-US" sz="1800" dirty="0">
              <a:cs typeface="Courier New" panose="02070309020205020404" pitchFamily="49" charset="0"/>
            </a:endParaRPr>
          </a:p>
          <a:p>
            <a:pPr marL="457200" lvl="1" indent="0">
              <a:buNone/>
            </a:pPr>
            <a:r>
              <a:rPr lang="en-US" sz="1400" dirty="0" smtClean="0">
                <a:latin typeface="Courier New" panose="02070309020205020404" pitchFamily="49" charset="0"/>
                <a:cs typeface="Courier New" panose="02070309020205020404" pitchFamily="49" charset="0"/>
              </a:rPr>
              <a:t>SELECT </a:t>
            </a:r>
            <a:r>
              <a:rPr lang="en-US" sz="1400" dirty="0">
                <a:latin typeface="Courier New" panose="02070309020205020404" pitchFamily="49" charset="0"/>
                <a:cs typeface="Courier New" panose="02070309020205020404" pitchFamily="49" charset="0"/>
              </a:rPr>
              <a:t>min(starts), max(ends)</a:t>
            </a:r>
          </a:p>
          <a:p>
            <a:pPr marL="457200" lvl="1" indent="0">
              <a:buNone/>
            </a:pPr>
            <a:r>
              <a:rPr lang="en-US" sz="1400" dirty="0">
                <a:latin typeface="Courier New" panose="02070309020205020404" pitchFamily="49" charset="0"/>
                <a:cs typeface="Courier New" panose="02070309020205020404" pitchFamily="49" charset="0"/>
              </a:rPr>
              <a:t>FROM events INNER JOIN </a:t>
            </a:r>
            <a:r>
              <a:rPr lang="en-US" sz="1400" dirty="0" smtClean="0">
                <a:latin typeface="Courier New" panose="02070309020205020404" pitchFamily="49" charset="0"/>
                <a:cs typeface="Courier New" panose="02070309020205020404" pitchFamily="49" charset="0"/>
              </a:rPr>
              <a:t>venues</a:t>
            </a:r>
            <a:endParaRPr lang="en-US" sz="1400" dirty="0">
              <a:latin typeface="Courier New" panose="02070309020205020404" pitchFamily="49" charset="0"/>
              <a:cs typeface="Courier New" panose="02070309020205020404" pitchFamily="49" charset="0"/>
            </a:endParaRPr>
          </a:p>
          <a:p>
            <a:pPr marL="457200" lvl="1" indent="0">
              <a:buNone/>
            </a:pPr>
            <a:r>
              <a:rPr lang="en-US" sz="1400" dirty="0">
                <a:latin typeface="Courier New" panose="02070309020205020404" pitchFamily="49" charset="0"/>
                <a:cs typeface="Courier New" panose="02070309020205020404" pitchFamily="49" charset="0"/>
              </a:rPr>
              <a:t>ON </a:t>
            </a:r>
            <a:r>
              <a:rPr lang="en-US" sz="1400" dirty="0" smtClean="0">
                <a:latin typeface="Courier New" panose="02070309020205020404" pitchFamily="49" charset="0"/>
                <a:cs typeface="Courier New" panose="02070309020205020404" pitchFamily="49" charset="0"/>
              </a:rPr>
              <a:t>events.venue_id </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venues.venue_id</a:t>
            </a:r>
            <a:endParaRPr lang="en-US" sz="1400" dirty="0">
              <a:latin typeface="Courier New" panose="02070309020205020404" pitchFamily="49" charset="0"/>
              <a:cs typeface="Courier New" panose="02070309020205020404" pitchFamily="49" charset="0"/>
            </a:endParaRPr>
          </a:p>
          <a:p>
            <a:pPr marL="457200" lvl="1" indent="0">
              <a:buNone/>
            </a:pPr>
            <a:r>
              <a:rPr lang="en-US" sz="1400" dirty="0">
                <a:latin typeface="Courier New" panose="02070309020205020404" pitchFamily="49" charset="0"/>
                <a:cs typeface="Courier New" panose="02070309020205020404" pitchFamily="49" charset="0"/>
              </a:rPr>
              <a:t>WHERE </a:t>
            </a:r>
            <a:r>
              <a:rPr lang="en-US" sz="1400" dirty="0" smtClean="0">
                <a:latin typeface="Courier New" panose="02070309020205020404" pitchFamily="49" charset="0"/>
                <a:cs typeface="Courier New" panose="02070309020205020404" pitchFamily="49" charset="0"/>
              </a:rPr>
              <a:t>venues.name </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'Courtside';</a:t>
            </a:r>
            <a:endParaRPr lang="en-US" sz="1400"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48</a:t>
            </a:fld>
            <a:endParaRPr dirty="0"/>
          </a:p>
        </p:txBody>
      </p:sp>
    </p:spTree>
    <p:extLst>
      <p:ext uri="{BB962C8B-B14F-4D97-AF65-F5344CB8AC3E}">
        <p14:creationId xmlns:p14="http://schemas.microsoft.com/office/powerpoint/2010/main" val="28250030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Aggregate Functions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1800" dirty="0" smtClean="0">
                <a:cs typeface="Courier New" panose="02070309020205020404" pitchFamily="49" charset="0"/>
              </a:rPr>
              <a:t>Let's say we wanted to count the events at each venue. To do this, we would seemingly need to write a whole bunch of SELECT statements for each venue.</a:t>
            </a:r>
          </a:p>
          <a:p>
            <a:pPr marL="457200" lvl="1" indent="0">
              <a:buNone/>
            </a:pPr>
            <a:r>
              <a:rPr lang="en-US" sz="1400" dirty="0">
                <a:latin typeface="Courier New" panose="02070309020205020404" pitchFamily="49" charset="0"/>
                <a:cs typeface="Courier New" panose="02070309020205020404" pitchFamily="49" charset="0"/>
              </a:rPr>
              <a:t>SELECT count(*) FROM events WHERE </a:t>
            </a:r>
            <a:r>
              <a:rPr lang="en-US" sz="1400" dirty="0" err="1">
                <a:latin typeface="Courier New" panose="02070309020205020404" pitchFamily="49" charset="0"/>
                <a:cs typeface="Courier New" panose="02070309020205020404" pitchFamily="49" charset="0"/>
              </a:rPr>
              <a:t>venue_id</a:t>
            </a:r>
            <a:r>
              <a:rPr lang="en-US" sz="1400" dirty="0">
                <a:latin typeface="Courier New" panose="02070309020205020404" pitchFamily="49" charset="0"/>
                <a:cs typeface="Courier New" panose="02070309020205020404" pitchFamily="49" charset="0"/>
              </a:rPr>
              <a:t> = 1;</a:t>
            </a:r>
          </a:p>
          <a:p>
            <a:pPr marL="457200" lvl="1" indent="0">
              <a:buNone/>
            </a:pPr>
            <a:r>
              <a:rPr lang="en-US" sz="1400" dirty="0">
                <a:latin typeface="Courier New" panose="02070309020205020404" pitchFamily="49" charset="0"/>
                <a:cs typeface="Courier New" panose="02070309020205020404" pitchFamily="49" charset="0"/>
              </a:rPr>
              <a:t>SELECT count(*) FROM events WHERE </a:t>
            </a:r>
            <a:r>
              <a:rPr lang="en-US" sz="1400" dirty="0" err="1">
                <a:latin typeface="Courier New" panose="02070309020205020404" pitchFamily="49" charset="0"/>
                <a:cs typeface="Courier New" panose="02070309020205020404" pitchFamily="49" charset="0"/>
              </a:rPr>
              <a:t>venue_id</a:t>
            </a:r>
            <a:r>
              <a:rPr lang="en-US" sz="1400" dirty="0">
                <a:latin typeface="Courier New" panose="02070309020205020404" pitchFamily="49" charset="0"/>
                <a:cs typeface="Courier New" panose="02070309020205020404" pitchFamily="49" charset="0"/>
              </a:rPr>
              <a:t> = 2;</a:t>
            </a:r>
          </a:p>
          <a:p>
            <a:pPr marL="457200" lvl="1" indent="0">
              <a:buNone/>
            </a:pPr>
            <a:r>
              <a:rPr lang="en-US" sz="1400" dirty="0">
                <a:latin typeface="Courier New" panose="02070309020205020404" pitchFamily="49" charset="0"/>
                <a:cs typeface="Courier New" panose="02070309020205020404" pitchFamily="49" charset="0"/>
              </a:rPr>
              <a:t>SELECT count(*) FROM events WHERE </a:t>
            </a:r>
            <a:r>
              <a:rPr lang="en-US" sz="1400" dirty="0" err="1">
                <a:latin typeface="Courier New" panose="02070309020205020404" pitchFamily="49" charset="0"/>
                <a:cs typeface="Courier New" panose="02070309020205020404" pitchFamily="49" charset="0"/>
              </a:rPr>
              <a:t>venue_id</a:t>
            </a:r>
            <a:r>
              <a:rPr lang="en-US" sz="1400" dirty="0">
                <a:latin typeface="Courier New" panose="02070309020205020404" pitchFamily="49" charset="0"/>
                <a:cs typeface="Courier New" panose="02070309020205020404" pitchFamily="49" charset="0"/>
              </a:rPr>
              <a:t> = 3</a:t>
            </a:r>
            <a:r>
              <a:rPr lang="en-US" sz="1400" dirty="0" smtClean="0">
                <a:latin typeface="Courier New" panose="02070309020205020404" pitchFamily="49" charset="0"/>
                <a:cs typeface="Courier New" panose="02070309020205020404" pitchFamily="49" charset="0"/>
              </a:rPr>
              <a:t>;</a:t>
            </a:r>
          </a:p>
          <a:p>
            <a:pPr marL="457200" lvl="1" indent="0">
              <a:buNone/>
            </a:pPr>
            <a:r>
              <a:rPr lang="en-US" sz="1400" dirty="0" smtClean="0">
                <a:latin typeface="Courier New" panose="02070309020205020404" pitchFamily="49" charset="0"/>
                <a:cs typeface="Courier New" panose="02070309020205020404" pitchFamily="49" charset="0"/>
              </a:rPr>
              <a:t>etc....</a:t>
            </a:r>
            <a:endParaRPr lang="en-US" sz="1800" dirty="0" smtClean="0">
              <a:cs typeface="Courier New" panose="02070309020205020404" pitchFamily="49" charset="0"/>
            </a:endParaRPr>
          </a:p>
          <a:p>
            <a:pPr marL="0" lvl="0" indent="0">
              <a:buNone/>
            </a:pPr>
            <a:r>
              <a:rPr lang="en-US" sz="1800" dirty="0" smtClean="0">
                <a:cs typeface="Courier New" panose="02070309020205020404" pitchFamily="49" charset="0"/>
              </a:rPr>
              <a:t>Fortunately, Postgres has a process for doing this in a syntactically simple manner, the </a:t>
            </a:r>
            <a:r>
              <a:rPr lang="en-US" sz="1800" b="1" dirty="0" smtClean="0">
                <a:cs typeface="Courier New" panose="02070309020205020404" pitchFamily="49" charset="0"/>
              </a:rPr>
              <a:t>GROUP BY</a:t>
            </a:r>
            <a:r>
              <a:rPr lang="en-US" sz="1800" dirty="0" smtClean="0">
                <a:cs typeface="Courier New" panose="02070309020205020404" pitchFamily="49" charset="0"/>
              </a:rPr>
              <a:t> function</a:t>
            </a:r>
            <a:r>
              <a:rPr lang="en-US" sz="1800" dirty="0" smtClean="0">
                <a:cs typeface="Courier New" panose="02070309020205020404" pitchFamily="49" charset="0"/>
              </a:rPr>
              <a:t>. If you're familiar with the </a:t>
            </a:r>
            <a:r>
              <a:rPr lang="en-US" sz="1800" b="1" dirty="0" smtClean="0">
                <a:cs typeface="Courier New" panose="02070309020205020404" pitchFamily="49" charset="0"/>
              </a:rPr>
              <a:t>Pivot Table</a:t>
            </a:r>
            <a:r>
              <a:rPr lang="en-US" sz="1800" dirty="0" smtClean="0">
                <a:cs typeface="Courier New" panose="02070309020205020404" pitchFamily="49" charset="0"/>
              </a:rPr>
              <a:t> concept in excel or similar tools, GROUP BY is similar.</a:t>
            </a:r>
            <a:endParaRPr lang="en-US" sz="1800" dirty="0" smtClean="0">
              <a:cs typeface="Courier New" panose="02070309020205020404" pitchFamily="49" charset="0"/>
            </a:endParaRPr>
          </a:p>
          <a:p>
            <a:pPr marL="457200" lvl="1" indent="0">
              <a:buNone/>
            </a:pPr>
            <a:r>
              <a:rPr lang="en-US" sz="1400" dirty="0">
                <a:latin typeface="Courier New" panose="02070309020205020404" pitchFamily="49" charset="0"/>
                <a:cs typeface="Courier New" panose="02070309020205020404" pitchFamily="49" charset="0"/>
              </a:rPr>
              <a:t>SELECT venue_id, count(*)</a:t>
            </a:r>
          </a:p>
          <a:p>
            <a:pPr marL="457200" lvl="1" indent="0">
              <a:buNone/>
            </a:pPr>
            <a:r>
              <a:rPr lang="en-US" sz="1400" dirty="0">
                <a:latin typeface="Courier New" panose="02070309020205020404" pitchFamily="49" charset="0"/>
                <a:cs typeface="Courier New" panose="02070309020205020404" pitchFamily="49" charset="0"/>
              </a:rPr>
              <a:t>FROM events</a:t>
            </a:r>
          </a:p>
          <a:p>
            <a:pPr marL="457200" lvl="1" indent="0">
              <a:buNone/>
            </a:pPr>
            <a:r>
              <a:rPr lang="en-US" sz="1400" dirty="0">
                <a:latin typeface="Courier New" panose="02070309020205020404" pitchFamily="49" charset="0"/>
                <a:cs typeface="Courier New" panose="02070309020205020404" pitchFamily="49" charset="0"/>
              </a:rPr>
              <a:t>GROUP </a:t>
            </a:r>
            <a:r>
              <a:rPr lang="en-US" sz="1400" dirty="0" smtClean="0">
                <a:latin typeface="Courier New" panose="02070309020205020404" pitchFamily="49" charset="0"/>
                <a:cs typeface="Courier New" panose="02070309020205020404" pitchFamily="49" charset="0"/>
              </a:rPr>
              <a:t>BY </a:t>
            </a:r>
            <a:r>
              <a:rPr lang="en-US" sz="1400" dirty="0" err="1" smtClean="0">
                <a:latin typeface="Courier New" panose="02070309020205020404" pitchFamily="49" charset="0"/>
                <a:cs typeface="Courier New" panose="02070309020205020404" pitchFamily="49" charset="0"/>
              </a:rPr>
              <a:t>venue_id</a:t>
            </a:r>
            <a:r>
              <a:rPr lang="en-US" sz="1400" dirty="0" smtClean="0">
                <a:latin typeface="Courier New" panose="02070309020205020404" pitchFamily="49" charset="0"/>
                <a:cs typeface="Courier New" panose="02070309020205020404" pitchFamily="49" charset="0"/>
              </a:rPr>
              <a:t>;</a:t>
            </a:r>
            <a:endParaRPr lang="en-US" sz="1400" dirty="0" smtClean="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49</a:t>
            </a:fld>
            <a:endParaRPr dirty="0"/>
          </a:p>
        </p:txBody>
      </p:sp>
    </p:spTree>
    <p:extLst>
      <p:ext uri="{BB962C8B-B14F-4D97-AF65-F5344CB8AC3E}">
        <p14:creationId xmlns:p14="http://schemas.microsoft.com/office/powerpoint/2010/main" val="24814971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Installation</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400" dirty="0" smtClean="0"/>
              <a:t>Go to</a:t>
            </a:r>
          </a:p>
          <a:p>
            <a:pPr marL="0" lvl="0" indent="0" algn="ctr">
              <a:buNone/>
            </a:pPr>
            <a:r>
              <a:rPr lang="en-US" dirty="0">
                <a:hlinkClick r:id="rId3"/>
              </a:rPr>
              <a:t>http://www.postgresql.org/download</a:t>
            </a:r>
            <a:r>
              <a:rPr lang="en-US" dirty="0" smtClean="0">
                <a:hlinkClick r:id="rId3"/>
              </a:rPr>
              <a:t>/</a:t>
            </a:r>
            <a:endParaRPr lang="en-US" dirty="0"/>
          </a:p>
          <a:p>
            <a:pPr marL="0" lvl="0" indent="0" algn="ctr">
              <a:buNone/>
            </a:pPr>
            <a:r>
              <a:rPr lang="en-US" dirty="0" smtClean="0"/>
              <a:t>Follow the instructions for your operating system.</a:t>
            </a:r>
            <a:endParaRPr lang="en-US" dirty="0"/>
          </a:p>
          <a:p>
            <a:pPr marL="0" lvl="0" indent="0" algn="ctr">
              <a:buNone/>
            </a:pPr>
            <a:r>
              <a:rPr lang="en-US" dirty="0" smtClean="0"/>
              <a:t>This tutorial is using Ubuntu 20.04 via Windows Subsystem for Linux.</a:t>
            </a:r>
          </a:p>
          <a:p>
            <a:pPr marL="0" lvl="0" indent="0">
              <a:buNone/>
            </a:pPr>
            <a:endParaRPr lang="en-US" sz="20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spTree>
    <p:extLst>
      <p:ext uri="{BB962C8B-B14F-4D97-AF65-F5344CB8AC3E}">
        <p14:creationId xmlns:p14="http://schemas.microsoft.com/office/powerpoint/2010/main" val="263764568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Aggregate Functions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1800" dirty="0" smtClean="0">
                <a:cs typeface="Courier New" panose="02070309020205020404" pitchFamily="49" charset="0"/>
              </a:rPr>
              <a:t>What if we wanted to find all venues that exist (are not null) and have more than one event? I.e., the most popular venues according to where the most parties are happening. We can't use WHERE with aggregate functions, but GROUP BY has a keyword called </a:t>
            </a:r>
            <a:r>
              <a:rPr lang="en-US" sz="1800" b="1" dirty="0" smtClean="0">
                <a:cs typeface="Courier New" panose="02070309020205020404" pitchFamily="49" charset="0"/>
              </a:rPr>
              <a:t>HAVING</a:t>
            </a:r>
            <a:r>
              <a:rPr lang="en-US" sz="1800" dirty="0" smtClean="0">
                <a:cs typeface="Courier New" panose="02070309020205020404" pitchFamily="49" charset="0"/>
              </a:rPr>
              <a:t> that works like the WHERE clause for this purpose.</a:t>
            </a:r>
            <a:endParaRPr lang="en-US" sz="1800" dirty="0">
              <a:cs typeface="Courier New" panose="02070309020205020404" pitchFamily="49" charset="0"/>
            </a:endParaRPr>
          </a:p>
          <a:p>
            <a:pPr marL="457200" lvl="1" indent="0">
              <a:buNone/>
            </a:pPr>
            <a:r>
              <a:rPr lang="en-US" sz="1400" dirty="0">
                <a:latin typeface="Courier New" panose="02070309020205020404" pitchFamily="49" charset="0"/>
                <a:cs typeface="Courier New" panose="02070309020205020404" pitchFamily="49" charset="0"/>
              </a:rPr>
              <a:t>SELECT venue_id, count(*)</a:t>
            </a:r>
          </a:p>
          <a:p>
            <a:pPr marL="457200" lvl="1" indent="0">
              <a:buNone/>
            </a:pPr>
            <a:r>
              <a:rPr lang="en-US" sz="1400" dirty="0">
                <a:latin typeface="Courier New" panose="02070309020205020404" pitchFamily="49" charset="0"/>
                <a:cs typeface="Courier New" panose="02070309020205020404" pitchFamily="49" charset="0"/>
              </a:rPr>
              <a:t>FROM events</a:t>
            </a:r>
          </a:p>
          <a:p>
            <a:pPr marL="457200" lvl="1" indent="0">
              <a:buNone/>
            </a:pPr>
            <a:r>
              <a:rPr lang="en-US" sz="1400" dirty="0">
                <a:latin typeface="Courier New" panose="02070309020205020404" pitchFamily="49" charset="0"/>
                <a:cs typeface="Courier New" panose="02070309020205020404" pitchFamily="49" charset="0"/>
              </a:rPr>
              <a:t>GROUP BY </a:t>
            </a:r>
            <a:r>
              <a:rPr lang="en-US" sz="1400" dirty="0" smtClean="0">
                <a:latin typeface="Courier New" panose="02070309020205020404" pitchFamily="49" charset="0"/>
                <a:cs typeface="Courier New" panose="02070309020205020404" pitchFamily="49" charset="0"/>
              </a:rPr>
              <a:t>venue_id</a:t>
            </a:r>
          </a:p>
          <a:p>
            <a:pPr marL="457200" lvl="1" indent="0">
              <a:buNone/>
            </a:pPr>
            <a:r>
              <a:rPr lang="en-US" sz="1400" dirty="0" smtClean="0">
                <a:latin typeface="Courier New" panose="02070309020205020404" pitchFamily="49" charset="0"/>
                <a:cs typeface="Courier New" panose="02070309020205020404" pitchFamily="49" charset="0"/>
              </a:rPr>
              <a:t>HAVING count(*) &gt;= 2 AND venue_id IS NOT NULL</a:t>
            </a:r>
            <a:r>
              <a:rPr lang="en-US" sz="1400" dirty="0" smtClean="0">
                <a:latin typeface="Courier New" panose="02070309020205020404" pitchFamily="49" charset="0"/>
                <a:cs typeface="Courier New" panose="02070309020205020404" pitchFamily="49" charset="0"/>
              </a:rPr>
              <a:t>;</a:t>
            </a:r>
          </a:p>
          <a:p>
            <a:pPr marL="0" lvl="0" indent="0">
              <a:buNone/>
            </a:pPr>
            <a:r>
              <a:rPr lang="en-US" sz="1800" dirty="0" smtClean="0">
                <a:cs typeface="Courier New" panose="02070309020205020404" pitchFamily="49" charset="0"/>
              </a:rPr>
              <a:t>As a best practice, </a:t>
            </a:r>
            <a:r>
              <a:rPr lang="en-US" sz="1800" b="1" dirty="0" smtClean="0">
                <a:cs typeface="Courier New" panose="02070309020205020404" pitchFamily="49" charset="0"/>
              </a:rPr>
              <a:t>avoid using GROUP BY on values other than primary keys.</a:t>
            </a:r>
            <a:r>
              <a:rPr lang="en-US" sz="1800" dirty="0" smtClean="0">
                <a:cs typeface="Courier New" panose="02070309020205020404" pitchFamily="49" charset="0"/>
              </a:rPr>
              <a:t> This will assure the values you're grouping by are unique and minimize the amount of frantic motion around the disk your DB need do to collect all the data.</a:t>
            </a:r>
            <a:endParaRPr lang="en-US" sz="1400" dirty="0">
              <a:latin typeface="Courier New" panose="02070309020205020404" pitchFamily="49" charset="0"/>
              <a:cs typeface="Courier New" panose="02070309020205020404" pitchFamily="49" charset="0"/>
            </a:endParaRPr>
          </a:p>
          <a:p>
            <a:pPr marL="457200" lvl="1" indent="0">
              <a:buNone/>
            </a:pPr>
            <a:endParaRPr lang="en-US" sz="1400"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50</a:t>
            </a:fld>
            <a:endParaRPr dirty="0"/>
          </a:p>
        </p:txBody>
      </p:sp>
    </p:spTree>
    <p:extLst>
      <p:ext uri="{BB962C8B-B14F-4D97-AF65-F5344CB8AC3E}">
        <p14:creationId xmlns:p14="http://schemas.microsoft.com/office/powerpoint/2010/main" val="35928656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Aggregate Functions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1800" dirty="0" smtClean="0">
                <a:cs typeface="Courier New" panose="02070309020205020404" pitchFamily="49" charset="0"/>
              </a:rPr>
              <a:t>Lastly, one common use of GROUP BY is to get all unique values from a column.</a:t>
            </a:r>
            <a:endParaRPr lang="en-US" sz="1800" dirty="0">
              <a:cs typeface="Courier New" panose="02070309020205020404" pitchFamily="49" charset="0"/>
            </a:endParaRPr>
          </a:p>
          <a:p>
            <a:pPr marL="457200" lvl="1" indent="0">
              <a:buNone/>
            </a:pPr>
            <a:r>
              <a:rPr lang="en-US" sz="1400" dirty="0">
                <a:latin typeface="Courier New" panose="02070309020205020404" pitchFamily="49" charset="0"/>
                <a:cs typeface="Courier New" panose="02070309020205020404" pitchFamily="49" charset="0"/>
              </a:rPr>
              <a:t>SELECT </a:t>
            </a:r>
            <a:r>
              <a:rPr lang="en-US" sz="1400" dirty="0" smtClean="0">
                <a:latin typeface="Courier New" panose="02070309020205020404" pitchFamily="49" charset="0"/>
                <a:cs typeface="Courier New" panose="02070309020205020404" pitchFamily="49" charset="0"/>
              </a:rPr>
              <a:t>venue_id FROM events GROUP BY venue_id;</a:t>
            </a:r>
          </a:p>
          <a:p>
            <a:pPr marL="457200" lvl="1" indent="0">
              <a:buNone/>
            </a:pPr>
            <a:endParaRPr lang="en-US" sz="1400" dirty="0">
              <a:latin typeface="Courier New" panose="02070309020205020404" pitchFamily="49" charset="0"/>
              <a:cs typeface="Courier New" panose="02070309020205020404" pitchFamily="49" charset="0"/>
            </a:endParaRPr>
          </a:p>
          <a:p>
            <a:pPr marL="0" lvl="0" indent="0">
              <a:buNone/>
            </a:pPr>
            <a:r>
              <a:rPr lang="en-US" sz="1800" dirty="0" smtClean="0">
                <a:cs typeface="Courier New" panose="02070309020205020404" pitchFamily="49" charset="0"/>
              </a:rPr>
              <a:t>This is so common that Postgres has a shortcut for it: </a:t>
            </a:r>
            <a:r>
              <a:rPr lang="en-US" sz="1800" b="1" dirty="0" smtClean="0">
                <a:cs typeface="Courier New" panose="02070309020205020404" pitchFamily="49" charset="0"/>
              </a:rPr>
              <a:t>DISTINCT</a:t>
            </a:r>
            <a:endParaRPr lang="en-US" sz="1800" b="1" dirty="0">
              <a:cs typeface="Courier New" panose="02070309020205020404" pitchFamily="49" charset="0"/>
            </a:endParaRPr>
          </a:p>
          <a:p>
            <a:pPr marL="457200" lvl="1" indent="0">
              <a:buNone/>
            </a:pPr>
            <a:r>
              <a:rPr lang="en-US" sz="1400" dirty="0">
                <a:latin typeface="Courier New" panose="02070309020205020404" pitchFamily="49" charset="0"/>
                <a:cs typeface="Courier New" panose="02070309020205020404" pitchFamily="49" charset="0"/>
              </a:rPr>
              <a:t>SELECT </a:t>
            </a:r>
            <a:r>
              <a:rPr lang="en-US" sz="1400" dirty="0" smtClean="0">
                <a:latin typeface="Courier New" panose="02070309020205020404" pitchFamily="49" charset="0"/>
                <a:cs typeface="Courier New" panose="02070309020205020404" pitchFamily="49" charset="0"/>
              </a:rPr>
              <a:t>DISTINCT venue_id </a:t>
            </a:r>
            <a:r>
              <a:rPr lang="en-US" sz="1400" dirty="0">
                <a:latin typeface="Courier New" panose="02070309020205020404" pitchFamily="49" charset="0"/>
                <a:cs typeface="Courier New" panose="02070309020205020404" pitchFamily="49" charset="0"/>
              </a:rPr>
              <a:t>FROM </a:t>
            </a:r>
            <a:r>
              <a:rPr lang="en-US" sz="1400" dirty="0" smtClean="0">
                <a:latin typeface="Courier New" panose="02070309020205020404" pitchFamily="49" charset="0"/>
                <a:cs typeface="Courier New" panose="02070309020205020404" pitchFamily="49" charset="0"/>
              </a:rPr>
              <a:t>events;</a:t>
            </a:r>
            <a:endParaRPr lang="en-US" sz="1400" dirty="0">
              <a:latin typeface="Courier New" panose="02070309020205020404" pitchFamily="49" charset="0"/>
              <a:cs typeface="Courier New" panose="02070309020205020404" pitchFamily="49" charset="0"/>
            </a:endParaRPr>
          </a:p>
          <a:p>
            <a:pPr marL="457200" lvl="1" indent="0">
              <a:buNone/>
            </a:pPr>
            <a:endParaRPr lang="en-US" sz="1400"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51</a:t>
            </a:fld>
            <a:endParaRPr dirty="0"/>
          </a:p>
        </p:txBody>
      </p:sp>
    </p:spTree>
    <p:extLst>
      <p:ext uri="{BB962C8B-B14F-4D97-AF65-F5344CB8AC3E}">
        <p14:creationId xmlns:p14="http://schemas.microsoft.com/office/powerpoint/2010/main" val="34768915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Aggregate Functions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1800" dirty="0" smtClean="0">
                <a:cs typeface="Courier New" panose="02070309020205020404" pitchFamily="49" charset="0"/>
              </a:rPr>
              <a:t>To summarize:</a:t>
            </a:r>
          </a:p>
          <a:p>
            <a:pPr marL="285750" indent="-285750"/>
            <a:r>
              <a:rPr lang="en-US" sz="1800" dirty="0" smtClean="0">
                <a:cs typeface="Courier New" panose="02070309020205020404" pitchFamily="49" charset="0"/>
              </a:rPr>
              <a:t>The simplest aggregate function is the COUNT() function.</a:t>
            </a:r>
          </a:p>
          <a:p>
            <a:pPr marL="285750" indent="-285750"/>
            <a:r>
              <a:rPr lang="en-US" sz="1800" dirty="0" smtClean="0">
                <a:cs typeface="Courier New" panose="02070309020205020404" pitchFamily="49" charset="0"/>
              </a:rPr>
              <a:t>To aggregate a list of data about a variety of rows, use GROUP BY.</a:t>
            </a:r>
          </a:p>
          <a:p>
            <a:pPr marL="285750" indent="-285750"/>
            <a:r>
              <a:rPr lang="en-US" sz="1800" dirty="0" smtClean="0">
                <a:cs typeface="Courier New" panose="02070309020205020404" pitchFamily="49" charset="0"/>
              </a:rPr>
              <a:t>To filter through the items you've GROUP </a:t>
            </a:r>
            <a:r>
              <a:rPr lang="en-US" sz="1800" dirty="0" err="1" smtClean="0">
                <a:cs typeface="Courier New" panose="02070309020205020404" pitchFamily="49" charset="0"/>
              </a:rPr>
              <a:t>BY'd</a:t>
            </a:r>
            <a:r>
              <a:rPr lang="en-US" sz="1800" dirty="0" smtClean="0">
                <a:cs typeface="Courier New" panose="02070309020205020404" pitchFamily="49" charset="0"/>
              </a:rPr>
              <a:t>, use HAVING.</a:t>
            </a:r>
          </a:p>
          <a:p>
            <a:pPr marL="285750" indent="-285750"/>
            <a:r>
              <a:rPr lang="en-US" sz="1800" dirty="0" smtClean="0">
                <a:cs typeface="Courier New" panose="02070309020205020404" pitchFamily="49" charset="0"/>
              </a:rPr>
              <a:t>If you want to find all unique entries in a table, use SELECT DISTINCT.</a:t>
            </a:r>
            <a:endParaRPr lang="en-US" sz="1800" dirty="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52</a:t>
            </a:fld>
            <a:endParaRPr dirty="0"/>
          </a:p>
        </p:txBody>
      </p:sp>
    </p:spTree>
    <p:extLst>
      <p:ext uri="{BB962C8B-B14F-4D97-AF65-F5344CB8AC3E}">
        <p14:creationId xmlns:p14="http://schemas.microsoft.com/office/powerpoint/2010/main" val="181180068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Transactions</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a:solidFill>
                  <a:srgbClr val="2E3037"/>
                </a:solidFill>
                <a:latin typeface="Quicksand"/>
                <a:ea typeface="Quicksand"/>
                <a:cs typeface="Quicksand"/>
                <a:sym typeface="Quicksand"/>
              </a:rPr>
              <a:t>6</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53</a:t>
            </a:fld>
            <a:endParaRPr dirty="0"/>
          </a:p>
        </p:txBody>
      </p:sp>
    </p:spTree>
    <p:extLst>
      <p:ext uri="{BB962C8B-B14F-4D97-AF65-F5344CB8AC3E}">
        <p14:creationId xmlns:p14="http://schemas.microsoft.com/office/powerpoint/2010/main" val="261565758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Transactions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2000" dirty="0" smtClean="0">
                <a:cs typeface="Courier New" panose="02070309020205020404" pitchFamily="49" charset="0"/>
              </a:rPr>
              <a:t>Transactions are one of the most important aspects of relational databases, as they are what achieves the high level of consistency for which many go to the model. Transactions guarantee that every command in your query is executed, and if anything fails, the entire procedure is rolled back. PostgreSQL transactions are ACID compliant. Thus far, every command we've run has been implicitly wrapped in a transaction. They are built into the structure of the database.</a:t>
            </a:r>
            <a:endParaRPr lang="en-US" sz="2000" dirty="0">
              <a:latin typeface="Courier New" panose="02070309020205020404" pitchFamily="49" charset="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54</a:t>
            </a:fld>
            <a:endParaRPr dirty="0"/>
          </a:p>
        </p:txBody>
      </p:sp>
    </p:spTree>
    <p:extLst>
      <p:ext uri="{BB962C8B-B14F-4D97-AF65-F5344CB8AC3E}">
        <p14:creationId xmlns:p14="http://schemas.microsoft.com/office/powerpoint/2010/main" val="345872270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Transactions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1800" dirty="0" smtClean="0">
                <a:cs typeface="Courier New" panose="02070309020205020404" pitchFamily="49" charset="0"/>
              </a:rPr>
              <a:t>You can explicitly begin a transaction with BEGIN TRANSACTION. You can terminate it with ROLLBACK; otherwise it ends with END.</a:t>
            </a:r>
          </a:p>
          <a:p>
            <a:pPr marL="457200" lvl="1" indent="0">
              <a:buNone/>
            </a:pPr>
            <a:r>
              <a:rPr lang="en-US" sz="1400" dirty="0" smtClean="0">
                <a:latin typeface="Courier New" panose="02070309020205020404" pitchFamily="49" charset="0"/>
                <a:cs typeface="Courier New" panose="02070309020205020404" pitchFamily="49" charset="0"/>
              </a:rPr>
              <a:t>BEGIN </a:t>
            </a:r>
            <a:r>
              <a:rPr lang="en-US" sz="1400" dirty="0">
                <a:latin typeface="Courier New" panose="02070309020205020404" pitchFamily="49" charset="0"/>
                <a:cs typeface="Courier New" panose="02070309020205020404" pitchFamily="49" charset="0"/>
              </a:rPr>
              <a:t>TRANSACTION;</a:t>
            </a:r>
          </a:p>
          <a:p>
            <a:pPr marL="457200" lvl="1" indent="0">
              <a:buNone/>
            </a:pPr>
            <a:r>
              <a:rPr lang="en-US" sz="1400" dirty="0">
                <a:latin typeface="Courier New" panose="02070309020205020404" pitchFamily="49" charset="0"/>
                <a:cs typeface="Courier New" panose="02070309020205020404" pitchFamily="49" charset="0"/>
              </a:rPr>
              <a:t>DELETE FROM events;</a:t>
            </a:r>
          </a:p>
          <a:p>
            <a:pPr marL="457200" lvl="1" indent="0">
              <a:buNone/>
            </a:pPr>
            <a:r>
              <a:rPr lang="en-US" sz="1400" dirty="0">
                <a:latin typeface="Courier New" panose="02070309020205020404" pitchFamily="49" charset="0"/>
                <a:cs typeface="Courier New" panose="02070309020205020404" pitchFamily="49" charset="0"/>
              </a:rPr>
              <a:t>ROLLBACK;</a:t>
            </a:r>
          </a:p>
          <a:p>
            <a:pPr marL="457200" lvl="1" indent="0">
              <a:buNone/>
            </a:pPr>
            <a:r>
              <a:rPr lang="en-US" sz="1400" dirty="0">
                <a:latin typeface="Courier New" panose="02070309020205020404" pitchFamily="49" charset="0"/>
                <a:cs typeface="Courier New" panose="02070309020205020404" pitchFamily="49" charset="0"/>
              </a:rPr>
              <a:t>SELECT * FROM events;</a:t>
            </a:r>
            <a:endParaRPr lang="en-US" sz="1800" dirty="0" smtClean="0">
              <a:cs typeface="Courier New" panose="02070309020205020404" pitchFamily="49" charset="0"/>
            </a:endParaRPr>
          </a:p>
          <a:p>
            <a:pPr marL="0" lvl="0" indent="0">
              <a:buNone/>
            </a:pPr>
            <a:r>
              <a:rPr lang="en-US" sz="1800" dirty="0" smtClean="0">
                <a:cs typeface="Courier New" panose="02070309020205020404" pitchFamily="49" charset="0"/>
              </a:rPr>
              <a:t>As you can see, none of our events were deleted.</a:t>
            </a:r>
          </a:p>
          <a:p>
            <a:pPr marL="0" lvl="0" indent="0">
              <a:buNone/>
            </a:pPr>
            <a:r>
              <a:rPr lang="en-US" sz="1800" dirty="0" smtClean="0">
                <a:cs typeface="Courier New" panose="02070309020205020404" pitchFamily="49" charset="0"/>
              </a:rPr>
              <a:t>Transactions are most common when you're modifying multiple tables that you want to keep in sync. Standard example is when you want to pull money out of one account and deposit it in another.</a:t>
            </a:r>
          </a:p>
          <a:p>
            <a:pPr marL="457200" lvl="1" indent="0">
              <a:buNone/>
            </a:pPr>
            <a:r>
              <a:rPr lang="en-US" sz="1400" dirty="0">
                <a:latin typeface="Courier New" panose="02070309020205020404" pitchFamily="49" charset="0"/>
                <a:cs typeface="Courier New" panose="02070309020205020404" pitchFamily="49" charset="0"/>
              </a:rPr>
              <a:t>BEGIN TRANSACTION;</a:t>
            </a:r>
          </a:p>
          <a:p>
            <a:pPr marL="457200" lvl="1" indent="0">
              <a:buNone/>
            </a:pPr>
            <a:r>
              <a:rPr lang="en-US" sz="1400" dirty="0">
                <a:latin typeface="Courier New" panose="02070309020205020404" pitchFamily="49" charset="0"/>
                <a:cs typeface="Courier New" panose="02070309020205020404" pitchFamily="49" charset="0"/>
              </a:rPr>
              <a:t>UPDATE account SET </a:t>
            </a:r>
            <a:r>
              <a:rPr lang="en-US" sz="1400" dirty="0" smtClean="0">
                <a:latin typeface="Courier New" panose="02070309020205020404" pitchFamily="49" charset="0"/>
                <a:cs typeface="Courier New" panose="02070309020205020404" pitchFamily="49" charset="0"/>
              </a:rPr>
              <a:t>value = value + 200 </a:t>
            </a:r>
            <a:r>
              <a:rPr lang="en-US" sz="1400" dirty="0">
                <a:latin typeface="Courier New" panose="02070309020205020404" pitchFamily="49" charset="0"/>
                <a:cs typeface="Courier New" panose="02070309020205020404" pitchFamily="49" charset="0"/>
              </a:rPr>
              <a:t>WHERE </a:t>
            </a:r>
            <a:r>
              <a:rPr lang="en-US" sz="1400" dirty="0" smtClean="0">
                <a:latin typeface="Courier New" panose="02070309020205020404" pitchFamily="49" charset="0"/>
                <a:cs typeface="Courier New" panose="02070309020205020404" pitchFamily="49" charset="0"/>
              </a:rPr>
              <a:t>account_id=1;</a:t>
            </a:r>
            <a:endParaRPr lang="en-US" sz="1400" dirty="0">
              <a:latin typeface="Courier New" panose="02070309020205020404" pitchFamily="49" charset="0"/>
              <a:cs typeface="Courier New" panose="02070309020205020404" pitchFamily="49" charset="0"/>
            </a:endParaRPr>
          </a:p>
          <a:p>
            <a:pPr marL="457200" lvl="1" indent="0">
              <a:buNone/>
            </a:pPr>
            <a:r>
              <a:rPr lang="en-US" sz="1400" dirty="0">
                <a:latin typeface="Courier New" panose="02070309020205020404" pitchFamily="49" charset="0"/>
                <a:cs typeface="Courier New" panose="02070309020205020404" pitchFamily="49" charset="0"/>
              </a:rPr>
              <a:t>UPDATE account SET </a:t>
            </a:r>
            <a:r>
              <a:rPr lang="en-US" sz="1400" dirty="0" smtClean="0">
                <a:latin typeface="Courier New" panose="02070309020205020404" pitchFamily="49" charset="0"/>
                <a:cs typeface="Courier New" panose="02070309020205020404" pitchFamily="49" charset="0"/>
              </a:rPr>
              <a:t>value = value - 200 </a:t>
            </a:r>
            <a:r>
              <a:rPr lang="en-US" sz="1400" dirty="0">
                <a:latin typeface="Courier New" panose="02070309020205020404" pitchFamily="49" charset="0"/>
                <a:cs typeface="Courier New" panose="02070309020205020404" pitchFamily="49" charset="0"/>
              </a:rPr>
              <a:t>WHERE </a:t>
            </a:r>
            <a:r>
              <a:rPr lang="en-US" sz="1400" dirty="0" smtClean="0">
                <a:latin typeface="Courier New" panose="02070309020205020404" pitchFamily="49" charset="0"/>
                <a:cs typeface="Courier New" panose="02070309020205020404" pitchFamily="49" charset="0"/>
              </a:rPr>
              <a:t>account_id=2;</a:t>
            </a:r>
            <a:endParaRPr lang="en-US" sz="1400" dirty="0">
              <a:latin typeface="Courier New" panose="02070309020205020404" pitchFamily="49" charset="0"/>
              <a:cs typeface="Courier New" panose="02070309020205020404" pitchFamily="49" charset="0"/>
            </a:endParaRPr>
          </a:p>
          <a:p>
            <a:pPr marL="457200" lvl="1" indent="0">
              <a:buNone/>
            </a:pPr>
            <a:r>
              <a:rPr lang="en-US" sz="1400" dirty="0">
                <a:latin typeface="Courier New" panose="02070309020205020404" pitchFamily="49" charset="0"/>
                <a:cs typeface="Courier New" panose="02070309020205020404" pitchFamily="49" charset="0"/>
              </a:rPr>
              <a:t>END;</a:t>
            </a:r>
            <a:endParaRPr lang="en-US" sz="1800" dirty="0" smtClean="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55</a:t>
            </a:fld>
            <a:endParaRPr dirty="0"/>
          </a:p>
        </p:txBody>
      </p:sp>
    </p:spTree>
    <p:extLst>
      <p:ext uri="{BB962C8B-B14F-4D97-AF65-F5344CB8AC3E}">
        <p14:creationId xmlns:p14="http://schemas.microsoft.com/office/powerpoint/2010/main" val="42716002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Transactions</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buNone/>
            </a:pPr>
            <a:r>
              <a:rPr lang="en-US" sz="1800" dirty="0" smtClean="0">
                <a:cs typeface="Courier New" panose="02070309020205020404" pitchFamily="49" charset="0"/>
              </a:rPr>
              <a:t>When modifying the database in a transaction, Postgres will prevent any other user from modifying that part of the database.</a:t>
            </a:r>
          </a:p>
          <a:p>
            <a:pPr marL="0" lvl="0" indent="0">
              <a:buNone/>
            </a:pPr>
            <a:r>
              <a:rPr lang="en-US" sz="1800" dirty="0" smtClean="0">
                <a:cs typeface="Courier New" panose="02070309020205020404" pitchFamily="49" charset="0"/>
              </a:rPr>
              <a:t>Let's run this code in one window.</a:t>
            </a:r>
          </a:p>
          <a:p>
            <a:pPr marL="457200" lvl="1" indent="0">
              <a:buNone/>
            </a:pPr>
            <a:r>
              <a:rPr lang="en-US" sz="1400" dirty="0" smtClean="0">
                <a:latin typeface="Courier New" panose="02070309020205020404" pitchFamily="49" charset="0"/>
                <a:cs typeface="Courier New" panose="02070309020205020404" pitchFamily="49" charset="0"/>
              </a:rPr>
              <a:t>BEGIN </a:t>
            </a:r>
            <a:r>
              <a:rPr lang="en-US" sz="1400" dirty="0">
                <a:latin typeface="Courier New" panose="02070309020205020404" pitchFamily="49" charset="0"/>
                <a:cs typeface="Courier New" panose="02070309020205020404" pitchFamily="49" charset="0"/>
              </a:rPr>
              <a:t>TRANSACTION;</a:t>
            </a:r>
          </a:p>
          <a:p>
            <a:pPr marL="457200" lvl="1" indent="0">
              <a:buNone/>
            </a:pPr>
            <a:r>
              <a:rPr lang="en-US" sz="1400" dirty="0" smtClean="0">
                <a:latin typeface="Courier New" panose="02070309020205020404" pitchFamily="49" charset="0"/>
                <a:cs typeface="Courier New" panose="02070309020205020404" pitchFamily="49" charset="0"/>
              </a:rPr>
              <a:t>UPDATE events SET location_id = 1 WHERE event_id = 3;</a:t>
            </a:r>
          </a:p>
          <a:p>
            <a:pPr marL="0" lvl="0" indent="0">
              <a:buNone/>
            </a:pPr>
            <a:r>
              <a:rPr lang="en-US" sz="1800" dirty="0" smtClean="0">
                <a:cs typeface="Courier New" panose="02070309020205020404" pitchFamily="49" charset="0"/>
              </a:rPr>
              <a:t>In another window, if I modify any other row.</a:t>
            </a:r>
          </a:p>
          <a:p>
            <a:pPr marL="457200" lvl="1" indent="0">
              <a:buNone/>
            </a:pPr>
            <a:r>
              <a:rPr lang="en-US" sz="1400" dirty="0" smtClean="0">
                <a:latin typeface="Courier New" panose="02070309020205020404" pitchFamily="49" charset="0"/>
                <a:cs typeface="Courier New" panose="02070309020205020404" pitchFamily="49" charset="0"/>
              </a:rPr>
              <a:t>UPDATE events SET location_id = 2 WHERE event_id = 1;</a:t>
            </a:r>
          </a:p>
          <a:p>
            <a:pPr marL="0" lvl="0" indent="0">
              <a:buNone/>
            </a:pPr>
            <a:r>
              <a:rPr lang="en-US" sz="1800" dirty="0" smtClean="0">
                <a:cs typeface="Courier New" panose="02070309020205020404" pitchFamily="49" charset="0"/>
              </a:rPr>
              <a:t>It goes through fine. But if I try to modify the event at event_id 3</a:t>
            </a:r>
            <a:endParaRPr lang="en-US" sz="1800" dirty="0">
              <a:cs typeface="Courier New" panose="02070309020205020404" pitchFamily="49" charset="0"/>
            </a:endParaRPr>
          </a:p>
          <a:p>
            <a:pPr marL="457200" lvl="1" indent="0">
              <a:buNone/>
            </a:pPr>
            <a:r>
              <a:rPr lang="en-US" sz="1400" dirty="0">
                <a:latin typeface="Courier New" panose="02070309020205020404" pitchFamily="49" charset="0"/>
                <a:cs typeface="Courier New" panose="02070309020205020404" pitchFamily="49" charset="0"/>
              </a:rPr>
              <a:t>UPDATE events SET location_id = 2 WHERE event_id = </a:t>
            </a:r>
            <a:r>
              <a:rPr lang="en-US" sz="1400" dirty="0" smtClean="0">
                <a:latin typeface="Courier New" panose="02070309020205020404" pitchFamily="49" charset="0"/>
                <a:cs typeface="Courier New" panose="02070309020205020404" pitchFamily="49" charset="0"/>
              </a:rPr>
              <a:t>3;</a:t>
            </a:r>
            <a:endParaRPr lang="en-US" sz="1400" dirty="0">
              <a:latin typeface="Courier New" panose="02070309020205020404" pitchFamily="49" charset="0"/>
              <a:cs typeface="Courier New" panose="02070309020205020404" pitchFamily="49" charset="0"/>
            </a:endParaRPr>
          </a:p>
          <a:p>
            <a:pPr marL="0" lvl="0" indent="0">
              <a:buNone/>
            </a:pPr>
            <a:r>
              <a:rPr lang="en-US" sz="1800" dirty="0">
                <a:cs typeface="Courier New" panose="02070309020205020404" pitchFamily="49" charset="0"/>
              </a:rPr>
              <a:t>It </a:t>
            </a:r>
            <a:r>
              <a:rPr lang="en-US" sz="1800" dirty="0" smtClean="0">
                <a:cs typeface="Courier New" panose="02070309020205020404" pitchFamily="49" charset="0"/>
              </a:rPr>
              <a:t>hangs up. It won't let me change it until I end the transaction in the other window.</a:t>
            </a:r>
            <a:endParaRPr lang="en-US" sz="1800" dirty="0">
              <a:cs typeface="Courier New" panose="02070309020205020404" pitchFamily="49" charset="0"/>
            </a:endParaRPr>
          </a:p>
          <a:p>
            <a:pPr marL="457200" lvl="1" indent="0">
              <a:buNone/>
            </a:pPr>
            <a:r>
              <a:rPr lang="en-US" sz="1400" dirty="0" smtClean="0">
                <a:latin typeface="Courier New" panose="02070309020205020404" pitchFamily="49" charset="0"/>
                <a:cs typeface="Courier New" panose="02070309020205020404" pitchFamily="49" charset="0"/>
              </a:rPr>
              <a:t>END;</a:t>
            </a:r>
            <a:endParaRPr lang="en-US" sz="1400" dirty="0">
              <a:latin typeface="Courier New" panose="02070309020205020404" pitchFamily="49" charset="0"/>
              <a:cs typeface="Courier New" panose="02070309020205020404" pitchFamily="49" charset="0"/>
            </a:endParaRPr>
          </a:p>
          <a:p>
            <a:pPr marL="0" lvl="0" indent="0">
              <a:buNone/>
            </a:pPr>
            <a:endParaRPr lang="en-US" sz="1800" dirty="0" smtClean="0">
              <a:cs typeface="Courier New" panose="02070309020205020404" pitchFamily="49" charset="0"/>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56</a:t>
            </a:fld>
            <a:endParaRPr dirty="0"/>
          </a:p>
        </p:txBody>
      </p:sp>
    </p:spTree>
    <p:extLst>
      <p:ext uri="{BB962C8B-B14F-4D97-AF65-F5344CB8AC3E}">
        <p14:creationId xmlns:p14="http://schemas.microsoft.com/office/powerpoint/2010/main" val="85580461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Bibliography</a:t>
            </a:r>
            <a:endParaRPr dirty="0"/>
          </a:p>
        </p:txBody>
      </p:sp>
      <p:sp>
        <p:nvSpPr>
          <p:cNvPr id="323" name="Google Shape;323;p35"/>
          <p:cNvSpPr txBox="1">
            <a:spLocks noGrp="1"/>
          </p:cNvSpPr>
          <p:nvPr>
            <p:ph type="body" idx="1"/>
          </p:nvPr>
        </p:nvSpPr>
        <p:spPr>
          <a:xfrm>
            <a:off x="1165498" y="1130515"/>
            <a:ext cx="6858000" cy="3725700"/>
          </a:xfrm>
          <a:prstGeom prst="rect">
            <a:avLst/>
          </a:prstGeom>
        </p:spPr>
        <p:txBody>
          <a:bodyPr spcFirstLastPara="1" wrap="square" lIns="91425" tIns="91425" rIns="91425" bIns="91425" anchor="t" anchorCtr="0">
            <a:noAutofit/>
          </a:bodyPr>
          <a:lstStyle/>
          <a:p>
            <a:pPr marL="285750" lvl="0" indent="-285750">
              <a:buSzPts val="1200"/>
              <a:buFont typeface="Arial" pitchFamily="34" charset="0"/>
              <a:buChar char="•"/>
            </a:pPr>
            <a:r>
              <a:rPr lang="en-US" sz="1800" dirty="0">
                <a:latin typeface="Quicksand" panose="020B0604020202020204" charset="0"/>
                <a:hlinkClick r:id="rId3"/>
              </a:rPr>
              <a:t>Seven Databases in Seven Weeks by Perkins, Redmond, and </a:t>
            </a:r>
            <a:r>
              <a:rPr lang="en-US" sz="1800" dirty="0" smtClean="0">
                <a:latin typeface="Quicksand" panose="020B0604020202020204" charset="0"/>
                <a:hlinkClick r:id="rId3"/>
              </a:rPr>
              <a:t>Wilson</a:t>
            </a:r>
            <a:endParaRPr lang="en-US" sz="1800" dirty="0" smtClean="0">
              <a:latin typeface="Quicksand" panose="020B0604020202020204" charset="0"/>
            </a:endParaRPr>
          </a:p>
          <a:p>
            <a:pPr marL="285750" lvl="0" indent="-285750">
              <a:buSzPts val="1200"/>
              <a:buFont typeface="Arial" pitchFamily="34" charset="0"/>
              <a:buChar char="•"/>
            </a:pPr>
            <a:r>
              <a:rPr lang="en-US" sz="1800" dirty="0" smtClean="0">
                <a:solidFill>
                  <a:srgbClr val="0E2539"/>
                </a:solidFill>
                <a:latin typeface="Quicksand" panose="020B0604020202020204" charset="0"/>
                <a:ea typeface="Roboto Light"/>
                <a:cs typeface="Roboto Light"/>
                <a:sym typeface="Roboto Light"/>
                <a:hlinkClick r:id="rId4"/>
              </a:rPr>
              <a:t>Postgres </a:t>
            </a:r>
            <a:r>
              <a:rPr lang="en-US" sz="1800" dirty="0" smtClean="0">
                <a:solidFill>
                  <a:srgbClr val="0E2539"/>
                </a:solidFill>
                <a:latin typeface="Quicksand" panose="020B0604020202020204" charset="0"/>
                <a:ea typeface="Roboto Light"/>
                <a:cs typeface="Roboto Light"/>
                <a:sym typeface="Roboto Light"/>
                <a:hlinkClick r:id="rId4"/>
              </a:rPr>
              <a:t>Docs </a:t>
            </a:r>
            <a:r>
              <a:rPr lang="en-US" sz="1800" dirty="0" smtClean="0">
                <a:solidFill>
                  <a:srgbClr val="0E2539"/>
                </a:solidFill>
                <a:latin typeface="Quicksand" panose="020B0604020202020204" charset="0"/>
                <a:ea typeface="Roboto Light"/>
                <a:cs typeface="Roboto Light"/>
                <a:sym typeface="Roboto Light"/>
                <a:hlinkClick r:id="rId4"/>
              </a:rPr>
              <a:t>- Index Types</a:t>
            </a:r>
          </a:p>
          <a:p>
            <a:pPr marL="285750" lvl="0" indent="-285750">
              <a:buSzPts val="1200"/>
              <a:buFont typeface="Arial" pitchFamily="34" charset="0"/>
              <a:buChar char="•"/>
            </a:pPr>
            <a:r>
              <a:rPr lang="en-US" sz="1800" dirty="0" smtClean="0">
                <a:solidFill>
                  <a:srgbClr val="0E2539"/>
                </a:solidFill>
                <a:latin typeface="Quicksand" panose="020B0604020202020204" charset="0"/>
                <a:ea typeface="Roboto Light"/>
                <a:cs typeface="Roboto Light"/>
                <a:sym typeface="Roboto Light"/>
                <a:hlinkClick r:id="rId5"/>
              </a:rPr>
              <a:t>PostgreSQL Indexing - How, Why, and When</a:t>
            </a:r>
            <a:endParaRPr lang="en-US" sz="1800" dirty="0">
              <a:solidFill>
                <a:srgbClr val="0E2539"/>
              </a:solidFill>
              <a:latin typeface="Quicksand" panose="020B0604020202020204" charset="0"/>
              <a:ea typeface="Roboto Light"/>
              <a:cs typeface="Roboto Light"/>
              <a:sym typeface="Roboto Light"/>
              <a:hlinkClick r:id="rId4"/>
            </a:endParaRPr>
          </a:p>
        </p:txBody>
      </p:sp>
      <p:sp>
        <p:nvSpPr>
          <p:cNvPr id="324" name="Google Shape;324;p3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57</a:t>
            </a:fld>
            <a:endParaRPr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4"/>
          <p:cNvSpPr txBox="1">
            <a:spLocks noGrp="1"/>
          </p:cNvSpPr>
          <p:nvPr>
            <p:ph type="ctrTitle" idx="4294967295"/>
          </p:nvPr>
        </p:nvSpPr>
        <p:spPr>
          <a:xfrm>
            <a:off x="1336100" y="1183688"/>
            <a:ext cx="7337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dirty="0" smtClean="0">
                <a:solidFill>
                  <a:srgbClr val="2E3037"/>
                </a:solidFill>
              </a:rPr>
              <a:t>Thanks for watching!</a:t>
            </a:r>
            <a:endParaRPr sz="2200" b="1" dirty="0">
              <a:solidFill>
                <a:srgbClr val="2E3037"/>
              </a:solidFill>
            </a:endParaRPr>
          </a:p>
        </p:txBody>
      </p:sp>
      <p:sp>
        <p:nvSpPr>
          <p:cNvPr id="315" name="Google Shape;315;p34"/>
          <p:cNvSpPr txBox="1">
            <a:spLocks noGrp="1"/>
          </p:cNvSpPr>
          <p:nvPr>
            <p:ph type="subTitle" idx="4294967295"/>
          </p:nvPr>
        </p:nvSpPr>
        <p:spPr>
          <a:xfrm>
            <a:off x="1336100" y="2190788"/>
            <a:ext cx="73377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a:solidFill>
                  <a:srgbClr val="F3F3F3"/>
                </a:solidFill>
              </a:rPr>
              <a:t>ANY QUESTIONS?</a:t>
            </a:r>
            <a:endParaRPr sz="3600" b="1" dirty="0">
              <a:solidFill>
                <a:srgbClr val="F3F3F3"/>
              </a:solidFill>
            </a:endParaRPr>
          </a:p>
        </p:txBody>
      </p:sp>
      <p:sp>
        <p:nvSpPr>
          <p:cNvPr id="316" name="Google Shape;316;p34"/>
          <p:cNvSpPr txBox="1">
            <a:spLocks noGrp="1"/>
          </p:cNvSpPr>
          <p:nvPr>
            <p:ph type="body" idx="4294967295"/>
          </p:nvPr>
        </p:nvSpPr>
        <p:spPr>
          <a:xfrm>
            <a:off x="1336100" y="2771569"/>
            <a:ext cx="7337700" cy="851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200" dirty="0">
                <a:solidFill>
                  <a:srgbClr val="F3F3F3"/>
                </a:solidFill>
              </a:rPr>
              <a:t>You can </a:t>
            </a:r>
            <a:r>
              <a:rPr lang="en" sz="2200" dirty="0" smtClean="0">
                <a:solidFill>
                  <a:srgbClr val="F3F3F3"/>
                </a:solidFill>
              </a:rPr>
              <a:t>contact me </a:t>
            </a:r>
            <a:r>
              <a:rPr lang="en" sz="2200" dirty="0">
                <a:solidFill>
                  <a:srgbClr val="F3F3F3"/>
                </a:solidFill>
              </a:rPr>
              <a:t>at</a:t>
            </a:r>
            <a:endParaRPr sz="2200" dirty="0">
              <a:solidFill>
                <a:srgbClr val="F3F3F3"/>
              </a:solidFill>
            </a:endParaRPr>
          </a:p>
          <a:p>
            <a:pPr marL="0" lvl="0" indent="0" algn="l" rtl="0">
              <a:spcBef>
                <a:spcPts val="600"/>
              </a:spcBef>
              <a:spcAft>
                <a:spcPts val="0"/>
              </a:spcAft>
              <a:buNone/>
            </a:pPr>
            <a:r>
              <a:rPr lang="en-US" sz="2200" dirty="0" smtClean="0">
                <a:solidFill>
                  <a:srgbClr val="F3F3F3"/>
                </a:solidFill>
              </a:rPr>
              <a:t>H</a:t>
            </a:r>
            <a:r>
              <a:rPr lang="en" sz="2200" dirty="0" smtClean="0">
                <a:solidFill>
                  <a:srgbClr val="F3F3F3"/>
                </a:solidFill>
              </a:rPr>
              <a:t>oward.Reith@gmail.com</a:t>
            </a:r>
            <a:endParaRPr sz="2200" dirty="0">
              <a:solidFill>
                <a:srgbClr val="F3F3F3"/>
              </a:solidFill>
            </a:endParaRPr>
          </a:p>
        </p:txBody>
      </p:sp>
      <p:sp>
        <p:nvSpPr>
          <p:cNvPr id="317" name="Google Shape;317;p34"/>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58</a:t>
            </a:fld>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a:t>CRUD</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400" dirty="0" smtClean="0"/>
              <a:t>For me, using Linux Ubuntu, I start the server and enter the database with the following commands:</a:t>
            </a:r>
          </a:p>
          <a:p>
            <a:pPr marL="0" lvl="0" indent="0" algn="ctr" rtl="0">
              <a:spcBef>
                <a:spcPts val="600"/>
              </a:spcBef>
              <a:spcAft>
                <a:spcPts val="0"/>
              </a:spcAft>
              <a:buNone/>
            </a:pPr>
            <a:r>
              <a:rPr lang="en-US" sz="2400" dirty="0">
                <a:latin typeface="Courier New" panose="02070309020205020404" pitchFamily="49" charset="0"/>
                <a:cs typeface="Courier New" panose="02070309020205020404" pitchFamily="49" charset="0"/>
              </a:rPr>
              <a:t>s</a:t>
            </a:r>
            <a:r>
              <a:rPr lang="en-US" sz="2400" dirty="0" smtClean="0">
                <a:latin typeface="Courier New" panose="02070309020205020404" pitchFamily="49" charset="0"/>
                <a:cs typeface="Courier New" panose="02070309020205020404" pitchFamily="49" charset="0"/>
              </a:rPr>
              <a:t>udo service postgresql start</a:t>
            </a:r>
          </a:p>
          <a:p>
            <a:pPr marL="0" lvl="0" indent="0" algn="ctr" rtl="0">
              <a:spcBef>
                <a:spcPts val="600"/>
              </a:spcBef>
              <a:spcAft>
                <a:spcPts val="0"/>
              </a:spcAft>
              <a:buNone/>
            </a:pPr>
            <a:r>
              <a:rPr lang="en-US" sz="2400" dirty="0">
                <a:latin typeface="Courier New" panose="02070309020205020404" pitchFamily="49" charset="0"/>
                <a:cs typeface="Courier New" panose="02070309020205020404" pitchFamily="49" charset="0"/>
              </a:rPr>
              <a:t>s</a:t>
            </a:r>
            <a:r>
              <a:rPr lang="en-US" sz="2400" dirty="0" smtClean="0">
                <a:latin typeface="Courier New" panose="02070309020205020404" pitchFamily="49" charset="0"/>
                <a:cs typeface="Courier New" panose="02070309020205020404" pitchFamily="49" charset="0"/>
              </a:rPr>
              <a:t>udo –u postgres psql</a:t>
            </a:r>
            <a:endParaRPr lang="en-US" sz="2400" dirty="0" smtClean="0"/>
          </a:p>
          <a:p>
            <a:pPr marL="0" indent="0" algn="ctr">
              <a:buNone/>
            </a:pPr>
            <a:r>
              <a:rPr lang="en-US" sz="2400" dirty="0" smtClean="0"/>
              <a:t>postgres is my admin user name. It may be slightly different for you. Once you have logged in and see postgres=# on your command line, you are ready to go.</a:t>
            </a:r>
            <a:endParaRPr lang="en-US" sz="2400" dirty="0"/>
          </a:p>
          <a:p>
            <a:pPr marL="0" indent="0">
              <a:buNone/>
            </a:pPr>
            <a:endParaRPr lang="en-US" sz="20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spTree>
    <p:extLst>
      <p:ext uri="{BB962C8B-B14F-4D97-AF65-F5344CB8AC3E}">
        <p14:creationId xmlns:p14="http://schemas.microsoft.com/office/powerpoint/2010/main" val="2716294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Overview</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PostgreSQL:</a:t>
            </a:r>
          </a:p>
          <a:p>
            <a:pPr marL="342900" indent="-342900"/>
            <a:r>
              <a:rPr lang="en-US" sz="2000" dirty="0" smtClean="0"/>
              <a:t>Relational Database Management System (RDBMS)</a:t>
            </a:r>
          </a:p>
          <a:p>
            <a:pPr marL="342900" indent="-342900"/>
            <a:r>
              <a:rPr lang="en-US" sz="2000" dirty="0" smtClean="0"/>
              <a:t>Based on set theory with two-dimensional tables. You can essentially imagine them as spreadsheets.</a:t>
            </a:r>
          </a:p>
          <a:p>
            <a:pPr marL="342900" indent="-342900"/>
            <a:r>
              <a:rPr lang="en-US" sz="2000" dirty="0" smtClean="0"/>
              <a:t>In terms of CAP, prioritizes consistency and support ACID transactions.</a:t>
            </a:r>
          </a:p>
          <a:p>
            <a:pPr marL="342900" indent="-342900"/>
            <a:r>
              <a:rPr lang="en-US" sz="2000" dirty="0" smtClean="0"/>
              <a:t>Oldest, most-trusted, and most widely-used database.</a:t>
            </a:r>
          </a:p>
          <a:p>
            <a:pPr marL="342900" indent="-342900"/>
            <a:r>
              <a:rPr lang="en-US" sz="2000" dirty="0" smtClean="0"/>
              <a:t>Immense number of features and a massive open source community.</a:t>
            </a:r>
          </a:p>
          <a:p>
            <a:pPr marL="342900" indent="-342900"/>
            <a:endParaRPr lang="en-US" sz="20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spTree>
    <p:extLst>
      <p:ext uri="{BB962C8B-B14F-4D97-AF65-F5344CB8AC3E}">
        <p14:creationId xmlns:p14="http://schemas.microsoft.com/office/powerpoint/2010/main" val="2472937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39C0BA"/>
                </a:solidFill>
              </a:rPr>
              <a:t>Overview</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400" dirty="0" smtClean="0"/>
              <a:t>We'll be building a database for an event planning application</a:t>
            </a:r>
            <a:r>
              <a:rPr lang="en-US" sz="2400" dirty="0" smtClean="0"/>
              <a:t>.</a:t>
            </a:r>
            <a:endParaRPr lang="en-US" sz="20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spTree>
    <p:extLst>
      <p:ext uri="{BB962C8B-B14F-4D97-AF65-F5344CB8AC3E}">
        <p14:creationId xmlns:p14="http://schemas.microsoft.com/office/powerpoint/2010/main" val="29301388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CRUD</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smtClean="0">
                <a:solidFill>
                  <a:srgbClr val="2E3037"/>
                </a:solidFill>
                <a:latin typeface="Quicksand"/>
                <a:ea typeface="Quicksand"/>
                <a:cs typeface="Quicksand"/>
                <a:sym typeface="Quicksand"/>
              </a:rPr>
              <a:t>2</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Tree>
    <p:extLst>
      <p:ext uri="{BB962C8B-B14F-4D97-AF65-F5344CB8AC3E}">
        <p14:creationId xmlns:p14="http://schemas.microsoft.com/office/powerpoint/2010/main" val="3838740627"/>
      </p:ext>
    </p:extLst>
  </p:cSld>
  <p:clrMapOvr>
    <a:masterClrMapping/>
  </p:clrMapOvr>
  <p:timing>
    <p:tnLst>
      <p:par>
        <p:cTn id="1" dur="indefinite" restart="never" nodeType="tmRoot"/>
      </p:par>
    </p:tnLst>
  </p:timing>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4402</TotalTime>
  <Words>3607</Words>
  <Application>Microsoft Office PowerPoint</Application>
  <PresentationFormat>On-screen Show (16:9)</PresentationFormat>
  <Paragraphs>429</Paragraphs>
  <Slides>58</Slides>
  <Notes>58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Courier New</vt:lpstr>
      <vt:lpstr>Roboto Light</vt:lpstr>
      <vt:lpstr>Quicksand</vt:lpstr>
      <vt:lpstr>Eleanor template</vt:lpstr>
      <vt:lpstr>Introduction to PostgreSQL</vt:lpstr>
      <vt:lpstr>Hello!</vt:lpstr>
      <vt:lpstr>Contents</vt:lpstr>
      <vt:lpstr>Installation and Overview</vt:lpstr>
      <vt:lpstr>Installation</vt:lpstr>
      <vt:lpstr>CRUD</vt:lpstr>
      <vt:lpstr>Overview</vt:lpstr>
      <vt:lpstr>Overview</vt:lpstr>
      <vt:lpstr>CRUD</vt:lpstr>
      <vt:lpstr>CRUD</vt:lpstr>
      <vt:lpstr>CRUD</vt:lpstr>
      <vt:lpstr>CRUD</vt:lpstr>
      <vt:lpstr>CRUD</vt:lpstr>
      <vt:lpstr>CRUD</vt:lpstr>
      <vt:lpstr>CRUD</vt:lpstr>
      <vt:lpstr>CRUD</vt:lpstr>
      <vt:lpstr>JOINs</vt:lpstr>
      <vt:lpstr>JOINs</vt:lpstr>
      <vt:lpstr>JOINs</vt:lpstr>
      <vt:lpstr>JOINs</vt:lpstr>
      <vt:lpstr>JOINs</vt:lpstr>
      <vt:lpstr>JOINs</vt:lpstr>
      <vt:lpstr>JOINs</vt:lpstr>
      <vt:lpstr>JOINs</vt:lpstr>
      <vt:lpstr>JOINs</vt:lpstr>
      <vt:lpstr>JOINs</vt:lpstr>
      <vt:lpstr>JOINs</vt:lpstr>
      <vt:lpstr>JOINs</vt:lpstr>
      <vt:lpstr>JOINs</vt:lpstr>
      <vt:lpstr>JOINs</vt:lpstr>
      <vt:lpstr>JOINs</vt:lpstr>
      <vt:lpstr>JOINs</vt:lpstr>
      <vt:lpstr>JOINs</vt:lpstr>
      <vt:lpstr>JOINs</vt:lpstr>
      <vt:lpstr>JOINs</vt:lpstr>
      <vt:lpstr>Indexing</vt:lpstr>
      <vt:lpstr>Indexing</vt:lpstr>
      <vt:lpstr>Indexing</vt:lpstr>
      <vt:lpstr>Indexing</vt:lpstr>
      <vt:lpstr>Indexing</vt:lpstr>
      <vt:lpstr>Indexing</vt:lpstr>
      <vt:lpstr>Indexing</vt:lpstr>
      <vt:lpstr>Indexing</vt:lpstr>
      <vt:lpstr>Indexing</vt:lpstr>
      <vt:lpstr>Indexing</vt:lpstr>
      <vt:lpstr>Aggregate Functions</vt:lpstr>
      <vt:lpstr>Aggregate Functions</vt:lpstr>
      <vt:lpstr>Aggregate Functions</vt:lpstr>
      <vt:lpstr>Aggregate Functions</vt:lpstr>
      <vt:lpstr>Aggregate Functions</vt:lpstr>
      <vt:lpstr>Aggregate Functions</vt:lpstr>
      <vt:lpstr>Aggregate Functions</vt:lpstr>
      <vt:lpstr>Transactions</vt:lpstr>
      <vt:lpstr>Transactions</vt:lpstr>
      <vt:lpstr>Transactions</vt:lpstr>
      <vt:lpstr>Transactions</vt:lpstr>
      <vt:lpstr>Bibliography</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Howie</dc:creator>
  <cp:lastModifiedBy>Howie</cp:lastModifiedBy>
  <cp:revision>402</cp:revision>
  <dcterms:modified xsi:type="dcterms:W3CDTF">2020-08-30T00:44:05Z</dcterms:modified>
</cp:coreProperties>
</file>