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1"/>
  </p:notesMasterIdLst>
  <p:sldIdLst>
    <p:sldId id="256" r:id="rId2"/>
    <p:sldId id="258" r:id="rId3"/>
    <p:sldId id="439" r:id="rId4"/>
    <p:sldId id="259" r:id="rId5"/>
    <p:sldId id="440" r:id="rId6"/>
    <p:sldId id="371" r:id="rId7"/>
    <p:sldId id="442" r:id="rId8"/>
    <p:sldId id="512" r:id="rId9"/>
    <p:sldId id="443" r:id="rId10"/>
    <p:sldId id="447" r:id="rId11"/>
    <p:sldId id="513" r:id="rId12"/>
    <p:sldId id="514" r:id="rId13"/>
    <p:sldId id="515" r:id="rId14"/>
    <p:sldId id="516" r:id="rId15"/>
    <p:sldId id="518" r:id="rId16"/>
    <p:sldId id="517"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6" r:id="rId35"/>
    <p:sldId id="537" r:id="rId36"/>
    <p:sldId id="538" r:id="rId37"/>
    <p:sldId id="539" r:id="rId38"/>
    <p:sldId id="540" r:id="rId39"/>
    <p:sldId id="541" r:id="rId40"/>
    <p:sldId id="542" r:id="rId41"/>
    <p:sldId id="545" r:id="rId42"/>
    <p:sldId id="543" r:id="rId43"/>
    <p:sldId id="544" r:id="rId44"/>
    <p:sldId id="546" r:id="rId45"/>
    <p:sldId id="547" r:id="rId46"/>
    <p:sldId id="548" r:id="rId47"/>
    <p:sldId id="549" r:id="rId48"/>
    <p:sldId id="279" r:id="rId49"/>
    <p:sldId id="278" r:id="rId50"/>
  </p:sldIdLst>
  <p:sldSz cx="9144000" cy="5143500" type="screen16x9"/>
  <p:notesSz cx="6858000" cy="9144000"/>
  <p:embeddedFontLst>
    <p:embeddedFont>
      <p:font typeface="Quicksand"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7" d="100"/>
          <a:sy n="77" d="100"/>
        </p:scale>
        <p:origin x="102"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993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2012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5832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463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17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431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868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0519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511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718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8759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6081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9321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9874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736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8356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8790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860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575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54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2263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6939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5635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386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1870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9204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396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5676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9857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97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8550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8134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9677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9598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3107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625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8825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6786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87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30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944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548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962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amazon.com/Seven-Databases-Weeks-Modern-Movement-ebook/dp/B07CYLX6FD/"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hyperlink" Target="https://www.tutorialspoint.com/redis/redis_overview.htm" TargetMode="External"/><Relationship Id="rId4" Type="http://schemas.openxmlformats.org/officeDocument/2006/relationships/hyperlink" Target="https://redis.io/commands"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redis.io/downloa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 to Redis</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Start by pinging the server. It should reply "PONG"</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ping</a:t>
            </a:r>
            <a:endParaRPr lang="en-US" sz="2000" dirty="0" smtClean="0"/>
          </a:p>
          <a:p>
            <a:pPr marL="0" indent="0">
              <a:buNone/>
            </a:pPr>
            <a:r>
              <a:rPr lang="en-US" sz="2000" dirty="0" smtClean="0"/>
              <a:t>If you have problems, the </a:t>
            </a:r>
            <a:r>
              <a:rPr lang="en-US" sz="2000" b="1" dirty="0" smtClean="0"/>
              <a:t>help</a:t>
            </a:r>
            <a:r>
              <a:rPr lang="en-US" sz="2000" dirty="0" smtClean="0"/>
              <a:t> command can give you options.</a:t>
            </a:r>
          </a:p>
          <a:p>
            <a:pPr marL="0" indent="0" algn="ctr">
              <a:buNone/>
            </a:pPr>
            <a:r>
              <a:rPr lang="en-US" sz="2000" dirty="0" smtClean="0">
                <a:latin typeface="Courier New" panose="02070309020205020404" pitchFamily="49" charset="0"/>
                <a:cs typeface="Courier New" panose="02070309020205020404" pitchFamily="49" charset="0"/>
              </a:rPr>
              <a:t>help</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618781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To set a value in the DB, use the </a:t>
            </a:r>
            <a:r>
              <a:rPr lang="en-US" sz="2000" b="1" dirty="0" smtClean="0"/>
              <a:t>SET</a:t>
            </a:r>
            <a:r>
              <a:rPr lang="en-US" sz="2000" dirty="0" smtClean="0"/>
              <a:t> command.</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SET fruit banana</a:t>
            </a:r>
            <a:endParaRPr lang="en-US" sz="2000" dirty="0" smtClean="0"/>
          </a:p>
          <a:p>
            <a:pPr marL="0" indent="0">
              <a:buNone/>
            </a:pPr>
            <a:r>
              <a:rPr lang="en-US" sz="2000" dirty="0" smtClean="0"/>
              <a:t>To retrieve a value, use </a:t>
            </a:r>
            <a:r>
              <a:rPr lang="en-US" sz="2000" b="1" dirty="0" smtClean="0"/>
              <a:t>GET</a:t>
            </a:r>
            <a:r>
              <a:rPr lang="en-US" sz="2000" dirty="0" smtClean="0"/>
              <a:t> and the key name. "GET fruit" should return "banana."</a:t>
            </a:r>
          </a:p>
          <a:p>
            <a:pPr marL="0" indent="0" algn="ctr">
              <a:buNone/>
            </a:pPr>
            <a:r>
              <a:rPr lang="en-US" sz="2000" dirty="0" smtClean="0">
                <a:latin typeface="Courier New" panose="02070309020205020404" pitchFamily="49" charset="0"/>
                <a:cs typeface="Courier New" panose="02070309020205020404" pitchFamily="49" charset="0"/>
              </a:rPr>
              <a:t>GET fruit</a:t>
            </a:r>
          </a:p>
          <a:p>
            <a:pPr marL="0" indent="0">
              <a:buNone/>
            </a:pPr>
            <a:r>
              <a:rPr lang="en-US" sz="2000" dirty="0"/>
              <a:t>To </a:t>
            </a:r>
            <a:r>
              <a:rPr lang="en-US" sz="2000" dirty="0" smtClean="0"/>
              <a:t>delete </a:t>
            </a:r>
            <a:r>
              <a:rPr lang="en-US" sz="2000" dirty="0"/>
              <a:t>a value, use </a:t>
            </a:r>
            <a:r>
              <a:rPr lang="en-US" sz="2000" b="1" dirty="0" smtClean="0"/>
              <a:t>DEL</a:t>
            </a:r>
            <a:r>
              <a:rPr lang="en-US" sz="2000" dirty="0" smtClean="0"/>
              <a:t> </a:t>
            </a:r>
            <a:r>
              <a:rPr lang="en-US" sz="2000" dirty="0"/>
              <a:t>and the key name</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DEL </a:t>
            </a:r>
            <a:r>
              <a:rPr lang="en-US" sz="2000" dirty="0">
                <a:latin typeface="Courier New" panose="02070309020205020404" pitchFamily="49" charset="0"/>
                <a:cs typeface="Courier New" panose="02070309020205020404" pitchFamily="49" charset="0"/>
              </a:rPr>
              <a:t>fruit</a:t>
            </a:r>
            <a:endParaRPr lang="en-US" sz="2000" dirty="0">
              <a:cs typeface="Courier New" panose="02070309020205020404" pitchFamily="49" charset="0"/>
            </a:endParaRPr>
          </a:p>
          <a:p>
            <a:pPr marL="0" indent="0" algn="ctr">
              <a:buNone/>
            </a:pP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358160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lgn="ctr">
              <a:buNone/>
            </a:pPr>
            <a:r>
              <a:rPr lang="en-US" sz="2400" dirty="0" smtClean="0"/>
              <a:t>OK that's been the tutorial on </a:t>
            </a:r>
            <a:r>
              <a:rPr lang="en-US" sz="2400" dirty="0" err="1" smtClean="0"/>
              <a:t>Redis</a:t>
            </a:r>
            <a:r>
              <a:rPr lang="en-US" sz="2400" dirty="0" smtClean="0"/>
              <a:t>. Thanks for watching If you have any questions...</a:t>
            </a:r>
          </a:p>
          <a:p>
            <a:pPr marL="0" indent="0" algn="ctr">
              <a:buNone/>
            </a:pPr>
            <a:endParaRPr lang="en-US" sz="2400" dirty="0"/>
          </a:p>
          <a:p>
            <a:pPr marL="0" indent="0" algn="ctr">
              <a:buNone/>
            </a:pPr>
            <a:r>
              <a:rPr lang="en-US" sz="2400" dirty="0" smtClean="0"/>
              <a:t>Just kidding.</a:t>
            </a:r>
          </a:p>
          <a:p>
            <a:pPr marL="0" indent="0" algn="ctr">
              <a:buNone/>
            </a:pPr>
            <a:endParaRPr lang="en-US" sz="2400" dirty="0"/>
          </a:p>
          <a:p>
            <a:pPr marL="0" indent="0" algn="ctr">
              <a:buNone/>
            </a:pPr>
            <a:r>
              <a:rPr lang="en-US" sz="2400" dirty="0" smtClean="0"/>
              <a:t>But seriously, this should be most of what you're doing with this tool.</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355336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If you want to set multiple keys at once, you can do so with the </a:t>
            </a:r>
            <a:r>
              <a:rPr lang="en-US" sz="2000" b="1" dirty="0" smtClean="0"/>
              <a:t>MSET</a:t>
            </a:r>
            <a:r>
              <a:rPr lang="en-US" sz="2000" dirty="0" smtClean="0"/>
              <a:t> command.</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MSET fruit banana vegetable "green beans"</a:t>
            </a:r>
            <a:endParaRPr lang="en-US" sz="2000" dirty="0" smtClean="0"/>
          </a:p>
          <a:p>
            <a:pPr marL="0" indent="0">
              <a:buNone/>
            </a:pPr>
            <a:r>
              <a:rPr lang="en-US" sz="2000" dirty="0" smtClean="0"/>
              <a:t>Likewise, you can retrieve multiple values, use </a:t>
            </a:r>
            <a:r>
              <a:rPr lang="en-US" sz="2000" b="1" dirty="0" smtClean="0"/>
              <a:t>MGET</a:t>
            </a:r>
            <a:r>
              <a:rPr lang="en-US" sz="2000" dirty="0" smtClean="0"/>
              <a:t>. They will return as an ordered list.</a:t>
            </a:r>
          </a:p>
          <a:p>
            <a:pPr marL="0" indent="0" algn="ctr">
              <a:buNone/>
            </a:pPr>
            <a:r>
              <a:rPr lang="en-US" sz="2000" dirty="0" smtClean="0">
                <a:latin typeface="Courier New" panose="02070309020205020404" pitchFamily="49" charset="0"/>
                <a:cs typeface="Courier New" panose="02070309020205020404" pitchFamily="49" charset="0"/>
              </a:rPr>
              <a:t>MGET fruit vegetable</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2317890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err="1" smtClean="0"/>
              <a:t>Redis</a:t>
            </a:r>
            <a:r>
              <a:rPr lang="en-US" sz="2000" dirty="0" smtClean="0"/>
              <a:t> stores the data you pass in as strings but it does recognize when a string contains an integer and can perform some operations on it as such. To illustrate, let's store a number and increment it with the </a:t>
            </a:r>
            <a:r>
              <a:rPr lang="en-US" sz="2000" b="1" dirty="0" smtClean="0"/>
              <a:t>INCR</a:t>
            </a:r>
            <a:r>
              <a:rPr lang="en-US" sz="2000" dirty="0" smtClean="0"/>
              <a:t> command.</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SET number 5</a:t>
            </a:r>
          </a:p>
          <a:p>
            <a:pPr marL="0" indent="0" algn="ctr">
              <a:buNone/>
            </a:pPr>
            <a:r>
              <a:rPr lang="en-US" sz="2000" dirty="0" smtClean="0">
                <a:latin typeface="Courier New" panose="02070309020205020404" pitchFamily="49" charset="0"/>
                <a:cs typeface="Courier New" panose="02070309020205020404" pitchFamily="49" charset="0"/>
              </a:rPr>
              <a:t>GET number</a:t>
            </a:r>
          </a:p>
          <a:p>
            <a:pPr marL="0" indent="0" algn="ctr">
              <a:buNone/>
            </a:pPr>
            <a:r>
              <a:rPr lang="en-US" sz="2000" dirty="0" smtClean="0">
                <a:latin typeface="Courier New" panose="02070309020205020404" pitchFamily="49" charset="0"/>
                <a:cs typeface="Courier New" panose="02070309020205020404" pitchFamily="49" charset="0"/>
              </a:rPr>
              <a:t>INCR number</a:t>
            </a:r>
          </a:p>
          <a:p>
            <a:pPr marL="0" indent="0" algn="ctr">
              <a:buNone/>
            </a:pPr>
            <a:r>
              <a:rPr lang="en-US" sz="2000" dirty="0" smtClean="0">
                <a:latin typeface="Courier New" panose="02070309020205020404" pitchFamily="49" charset="0"/>
                <a:cs typeface="Courier New" panose="02070309020205020404" pitchFamily="49" charset="0"/>
              </a:rPr>
              <a:t>GET number</a:t>
            </a:r>
            <a:endParaRPr lang="en-US" sz="2000" dirty="0" smtClean="0"/>
          </a:p>
          <a:p>
            <a:pPr marL="0" indent="0">
              <a:buNone/>
            </a:pPr>
            <a:r>
              <a:rPr lang="en-US" sz="2000" dirty="0" smtClean="0"/>
              <a:t>Notice that when we get our number, it returns a string, but </a:t>
            </a:r>
            <a:r>
              <a:rPr lang="en-US" sz="2000" dirty="0" err="1" smtClean="0"/>
              <a:t>incr</a:t>
            </a:r>
            <a:r>
              <a:rPr lang="en-US" sz="2000" dirty="0" smtClean="0"/>
              <a:t> recognizes that string as an integer.</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2914632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Complex Datatypes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1401411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err="1" smtClean="0"/>
              <a:t>Redis</a:t>
            </a:r>
            <a:r>
              <a:rPr lang="en-US" sz="2000" dirty="0" smtClean="0"/>
              <a:t>' complex datatypes include lists, hashes, sets, and sorted sets natively and can contain up to 2^32 elements. Commands for these datatypes tend to begin with the first initial of the data type in use. Let's start with hashes.</a:t>
            </a:r>
          </a:p>
          <a:p>
            <a:pPr marL="0" indent="0">
              <a:buNone/>
            </a:pPr>
            <a:r>
              <a:rPr lang="en-US" sz="2000" dirty="0" smtClean="0"/>
              <a:t>To set a key in a hash, use </a:t>
            </a:r>
            <a:r>
              <a:rPr lang="en-US" sz="2000" b="1" dirty="0" smtClean="0"/>
              <a:t>HMSET</a:t>
            </a:r>
            <a:r>
              <a:rPr lang="en-US" sz="2000" dirty="0" smtClean="0"/>
              <a:t>. Let's create a user with a name and a password.</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HMSET user:1 name "Stephen" password "password1"</a:t>
            </a:r>
          </a:p>
          <a:p>
            <a:pPr marL="0" indent="0">
              <a:buNone/>
            </a:pPr>
            <a:r>
              <a:rPr lang="en-US" sz="2000" dirty="0" smtClean="0"/>
              <a:t>Notice that the key we've set has multiple pieces of information - the fact Stephen is a user and his ID. Keep this practice in mind when setting your keys and values.</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1191595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To retrieve all values at a </a:t>
            </a:r>
            <a:r>
              <a:rPr lang="en-US" sz="2000" dirty="0" err="1" smtClean="0"/>
              <a:t>hashmap</a:t>
            </a:r>
            <a:r>
              <a:rPr lang="en-US" sz="2000" dirty="0" smtClean="0"/>
              <a:t> key, use </a:t>
            </a:r>
            <a:r>
              <a:rPr lang="en-US" sz="2000" b="1" dirty="0" smtClean="0"/>
              <a:t>HVALS</a:t>
            </a:r>
            <a:r>
              <a:rPr lang="en-US" sz="2000" dirty="0" smtClean="0"/>
              <a:t>.</a:t>
            </a:r>
          </a:p>
          <a:p>
            <a:pPr marL="0" indent="0" algn="ctr">
              <a:buNone/>
            </a:pPr>
            <a:r>
              <a:rPr lang="en-US" sz="2000" dirty="0" smtClean="0">
                <a:latin typeface="Courier New" panose="02070309020205020404" pitchFamily="49" charset="0"/>
                <a:cs typeface="Courier New" panose="02070309020205020404" pitchFamily="49" charset="0"/>
              </a:rPr>
              <a:t>HVALS user:1</a:t>
            </a:r>
          </a:p>
          <a:p>
            <a:pPr marL="0" indent="0">
              <a:buNone/>
            </a:pPr>
            <a:r>
              <a:rPr lang="en-US" sz="2000" dirty="0" smtClean="0"/>
              <a:t>This will return all values in the </a:t>
            </a:r>
            <a:r>
              <a:rPr lang="en-US" sz="2000" dirty="0" err="1" smtClean="0"/>
              <a:t>hashmap</a:t>
            </a:r>
            <a:r>
              <a:rPr lang="en-US" sz="2000" dirty="0" smtClean="0"/>
              <a:t> as an ordered list, somewhat like </a:t>
            </a:r>
            <a:r>
              <a:rPr lang="en-US" sz="2000" dirty="0" err="1" smtClean="0"/>
              <a:t>Object.values</a:t>
            </a:r>
            <a:r>
              <a:rPr lang="en-US" sz="2000" dirty="0" smtClean="0"/>
              <a:t> in </a:t>
            </a:r>
            <a:r>
              <a:rPr lang="en-US" sz="2000" dirty="0" err="1" smtClean="0"/>
              <a:t>Javascript</a:t>
            </a:r>
            <a:r>
              <a:rPr lang="en-US" sz="2000" dirty="0" smtClean="0"/>
              <a:t>. You can also retrieve all keys with </a:t>
            </a:r>
            <a:r>
              <a:rPr lang="en-US" sz="2000" b="1" dirty="0" smtClean="0"/>
              <a:t>HKEYS.</a:t>
            </a:r>
            <a:endParaRPr lang="en-US" sz="2000" dirty="0" smtClean="0"/>
          </a:p>
          <a:p>
            <a:pPr marL="0" indent="0" algn="ctr">
              <a:buNone/>
            </a:pPr>
            <a:r>
              <a:rPr lang="en-US" sz="2000" dirty="0" smtClean="0">
                <a:latin typeface="Courier New" panose="02070309020205020404" pitchFamily="49" charset="0"/>
                <a:cs typeface="Courier New" panose="02070309020205020404" pitchFamily="49" charset="0"/>
              </a:rPr>
              <a:t>HKEYS user:1</a:t>
            </a:r>
            <a:endParaRPr lang="en-US" sz="2000" dirty="0" smtClean="0"/>
          </a:p>
          <a:p>
            <a:pPr marL="0" indent="0">
              <a:buNone/>
            </a:pPr>
            <a:r>
              <a:rPr lang="en-US" sz="2000" dirty="0"/>
              <a:t>To retrieve </a:t>
            </a:r>
            <a:r>
              <a:rPr lang="en-US" sz="2000" dirty="0" smtClean="0"/>
              <a:t>a specific value at a given key, </a:t>
            </a:r>
            <a:r>
              <a:rPr lang="en-US" sz="2000" dirty="0"/>
              <a:t>use </a:t>
            </a:r>
            <a:r>
              <a:rPr lang="en-US" sz="2000" b="1" dirty="0" smtClean="0"/>
              <a:t>HGET</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HGET user:1 name</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18679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a:t>To retrieve </a:t>
            </a:r>
            <a:r>
              <a:rPr lang="en-US" sz="2000" dirty="0" smtClean="0"/>
              <a:t>the number of fields in a hash, use </a:t>
            </a:r>
            <a:r>
              <a:rPr lang="en-US" sz="2000" b="1" dirty="0" smtClean="0"/>
              <a:t>HLEN</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HLEN </a:t>
            </a:r>
            <a:r>
              <a:rPr lang="en-US" sz="2000" dirty="0">
                <a:latin typeface="Courier New" panose="02070309020205020404" pitchFamily="49" charset="0"/>
                <a:cs typeface="Courier New" panose="02070309020205020404" pitchFamily="49" charset="0"/>
              </a:rPr>
              <a:t>user:1</a:t>
            </a:r>
          </a:p>
          <a:p>
            <a:pPr marL="0" indent="0">
              <a:buNone/>
            </a:pPr>
            <a:r>
              <a:rPr lang="en-US" sz="2000" dirty="0" smtClean="0"/>
              <a:t>And lastly, to delete a field in a hash, use </a:t>
            </a:r>
            <a:r>
              <a:rPr lang="en-US" sz="2000" b="1" dirty="0" smtClean="0"/>
              <a:t>HDEL</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HDEL user:1 password</a:t>
            </a:r>
            <a:endParaRPr lang="en-US" sz="2000" dirty="0" smtClean="0"/>
          </a:p>
          <a:p>
            <a:pPr marL="0" indent="0">
              <a:buNone/>
            </a:pPr>
            <a:r>
              <a:rPr lang="en-US" sz="2000" dirty="0" smtClean="0"/>
              <a:t>Unlike a document database, hashes in </a:t>
            </a:r>
            <a:r>
              <a:rPr lang="en-US" sz="2000" dirty="0" err="1" smtClean="0"/>
              <a:t>Redis</a:t>
            </a:r>
            <a:r>
              <a:rPr lang="en-US" sz="2000" dirty="0" smtClean="0"/>
              <a:t> cannot nest. All values for all keys in your </a:t>
            </a:r>
            <a:r>
              <a:rPr lang="en-US" sz="2000" dirty="0" err="1" smtClean="0"/>
              <a:t>hashmap</a:t>
            </a:r>
            <a:r>
              <a:rPr lang="en-US" sz="2000" dirty="0" smtClean="0"/>
              <a:t> must be strings. If you need greater complexity than that, you should use a different database.</a:t>
            </a:r>
          </a:p>
          <a:p>
            <a:pPr marL="0" indent="0">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466821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Next let's go over the </a:t>
            </a:r>
            <a:r>
              <a:rPr lang="en-US" sz="2000" b="1" dirty="0" smtClean="0"/>
              <a:t>List</a:t>
            </a:r>
            <a:r>
              <a:rPr lang="en-US" sz="2000" dirty="0" smtClean="0"/>
              <a:t> data structure. Lists in </a:t>
            </a:r>
            <a:r>
              <a:rPr lang="en-US" sz="2000" dirty="0" err="1" smtClean="0"/>
              <a:t>Redis</a:t>
            </a:r>
            <a:r>
              <a:rPr lang="en-US" sz="2000" dirty="0" smtClean="0"/>
              <a:t> can act both as queues (first in, first out) and as stacks (last in, first out). You can also insert into the middle of the list, constrain its size, and move values between lists.</a:t>
            </a:r>
          </a:p>
          <a:p>
            <a:pPr marL="0" indent="0">
              <a:buNone/>
            </a:pPr>
            <a:r>
              <a:rPr lang="en-US" sz="2000" dirty="0" smtClean="0"/>
              <a:t>To create and push into a list, user </a:t>
            </a:r>
            <a:r>
              <a:rPr lang="en-US" sz="2000" b="1" dirty="0" smtClean="0"/>
              <a:t>RPUSH</a:t>
            </a:r>
            <a:r>
              <a:rPr lang="en-US" sz="2000" dirty="0" smtClean="0"/>
              <a:t>, which will return the number of items in the list. Let's store a list of interests for our users in our DB.</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RPUSH user:1:interests climbing </a:t>
            </a:r>
            <a:r>
              <a:rPr lang="en-US" sz="2000" dirty="0" err="1" smtClean="0">
                <a:latin typeface="Courier New" panose="02070309020205020404" pitchFamily="49" charset="0"/>
                <a:cs typeface="Courier New" panose="02070309020205020404" pitchFamily="49" charset="0"/>
              </a:rPr>
              <a:t>starcraft</a:t>
            </a:r>
            <a:r>
              <a:rPr lang="en-US" sz="2000" dirty="0" smtClean="0">
                <a:latin typeface="Courier New" panose="02070309020205020404" pitchFamily="49" charset="0"/>
                <a:cs typeface="Courier New" panose="02070309020205020404" pitchFamily="49" charset="0"/>
              </a:rPr>
              <a:t> football</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734843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RPUSH appended to our list. To prepend, use </a:t>
            </a:r>
            <a:r>
              <a:rPr lang="en-US" sz="2000" b="1" dirty="0" smtClean="0"/>
              <a:t>LPUSH</a:t>
            </a:r>
            <a:r>
              <a:rPr lang="en-US" sz="2000" dirty="0" smtClean="0"/>
              <a:t>.</a:t>
            </a:r>
          </a:p>
          <a:p>
            <a:pPr marL="0" indent="0" algn="ctr">
              <a:buNone/>
            </a:pPr>
            <a:r>
              <a:rPr lang="en-US" sz="2000" dirty="0" smtClean="0">
                <a:latin typeface="Courier New" panose="02070309020205020404" pitchFamily="49" charset="0"/>
                <a:cs typeface="Courier New" panose="02070309020205020404" pitchFamily="49" charset="0"/>
              </a:rPr>
              <a:t>LPUSH user:1:interests hiking</a:t>
            </a:r>
          </a:p>
          <a:p>
            <a:pPr marL="0" indent="0">
              <a:buNone/>
            </a:pPr>
            <a:r>
              <a:rPr lang="en-US" sz="2000" dirty="0" smtClean="0"/>
              <a:t>To retrieve the length of a list, use </a:t>
            </a:r>
            <a:r>
              <a:rPr lang="en-US" sz="2000" b="1" dirty="0" smtClean="0"/>
              <a:t>LLEN</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LLEN user:1:interests</a:t>
            </a:r>
          </a:p>
          <a:p>
            <a:pPr marL="0" indent="0">
              <a:buNone/>
            </a:pPr>
            <a:r>
              <a:rPr lang="en-US" sz="2000" dirty="0"/>
              <a:t>To retrieve </a:t>
            </a:r>
            <a:r>
              <a:rPr lang="en-US" sz="2000" dirty="0" smtClean="0"/>
              <a:t>a portion of the list, use </a:t>
            </a:r>
            <a:r>
              <a:rPr lang="en-US" sz="2000" b="1" dirty="0" smtClean="0"/>
              <a:t>LRANGE</a:t>
            </a:r>
            <a:r>
              <a:rPr lang="en-US" sz="2000" dirty="0" smtClean="0"/>
              <a:t>, in which you specify the first and last positions. Note that </a:t>
            </a:r>
            <a:r>
              <a:rPr lang="en-US" sz="2000" dirty="0" err="1" smtClean="0"/>
              <a:t>Redis</a:t>
            </a:r>
            <a:r>
              <a:rPr lang="en-US" sz="2000" dirty="0" smtClean="0"/>
              <a:t> uses a 0-based index.</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LRANGE user:1:interests 0 2</a:t>
            </a:r>
            <a:endParaRPr lang="en-US" sz="2000" dirty="0">
              <a:latin typeface="Courier New" panose="02070309020205020404" pitchFamily="49" charset="0"/>
              <a:cs typeface="Courier New" panose="02070309020205020404" pitchFamily="49" charset="0"/>
            </a:endParaRPr>
          </a:p>
          <a:p>
            <a:pPr marL="0" indent="0">
              <a:buNone/>
            </a:pPr>
            <a:r>
              <a:rPr lang="en-US" sz="2000" dirty="0"/>
              <a:t>To retrieve </a:t>
            </a:r>
            <a:r>
              <a:rPr lang="en-US" sz="2000" dirty="0" smtClean="0"/>
              <a:t>the whole list, make your seconds parameter -1.</a:t>
            </a:r>
          </a:p>
          <a:p>
            <a:pPr marL="0" indent="0" algn="ctr">
              <a:buNone/>
            </a:pPr>
            <a:r>
              <a:rPr lang="en-US" sz="2000" dirty="0" smtClean="0">
                <a:latin typeface="Courier New" panose="02070309020205020404" pitchFamily="49" charset="0"/>
                <a:cs typeface="Courier New" panose="02070309020205020404" pitchFamily="49" charset="0"/>
              </a:rPr>
              <a:t>LRANGE </a:t>
            </a:r>
            <a:r>
              <a:rPr lang="en-US" sz="2000" dirty="0">
                <a:latin typeface="Courier New" panose="02070309020205020404" pitchFamily="49" charset="0"/>
                <a:cs typeface="Courier New" panose="02070309020205020404" pitchFamily="49" charset="0"/>
              </a:rPr>
              <a:t>user:1:interests 0 </a:t>
            </a:r>
            <a:r>
              <a:rPr lang="en-US" sz="2000" dirty="0" smtClean="0">
                <a:latin typeface="Courier New" panose="02070309020205020404" pitchFamily="49" charset="0"/>
                <a:cs typeface="Courier New" panose="02070309020205020404" pitchFamily="49" charset="0"/>
              </a:rPr>
              <a:t>-1</a:t>
            </a:r>
            <a:endParaRPr lang="en-US" sz="2000" dirty="0">
              <a:latin typeface="Courier New" panose="02070309020205020404" pitchFamily="49" charset="0"/>
              <a:cs typeface="Courier New" panose="02070309020205020404" pitchFamily="49" charset="0"/>
            </a:endParaRPr>
          </a:p>
          <a:p>
            <a:pPr marL="0" indent="0" algn="ctr">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3543168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To get an element at an index, use </a:t>
            </a:r>
            <a:r>
              <a:rPr lang="en-US" sz="2000" b="1" dirty="0" smtClean="0"/>
              <a:t>LINDEX</a:t>
            </a:r>
            <a:r>
              <a:rPr lang="en-US" sz="2000" dirty="0" smtClean="0"/>
              <a:t>.</a:t>
            </a:r>
          </a:p>
          <a:p>
            <a:pPr marL="0" indent="0" algn="ctr">
              <a:buNone/>
            </a:pPr>
            <a:r>
              <a:rPr lang="en-US" sz="2000" dirty="0" smtClean="0">
                <a:latin typeface="Courier New" panose="02070309020205020404" pitchFamily="49" charset="0"/>
                <a:cs typeface="Courier New" panose="02070309020205020404" pitchFamily="49" charset="0"/>
              </a:rPr>
              <a:t>LINDEX user:1:interests 0</a:t>
            </a:r>
          </a:p>
          <a:p>
            <a:pPr marL="0" indent="0">
              <a:buNone/>
            </a:pPr>
            <a:r>
              <a:rPr lang="en-US" sz="2000" dirty="0" smtClean="0"/>
              <a:t>To get the index of an element by value, use </a:t>
            </a:r>
            <a:r>
              <a:rPr lang="en-US" sz="2000" b="1" dirty="0" smtClean="0"/>
              <a:t>LPOS</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LPOS user:1:interests hiking</a:t>
            </a:r>
          </a:p>
          <a:p>
            <a:pPr marL="0" indent="0">
              <a:buNone/>
            </a:pPr>
            <a:r>
              <a:rPr lang="en-US" sz="2000" dirty="0" smtClean="0"/>
              <a:t>To insert at a given value, use </a:t>
            </a:r>
            <a:r>
              <a:rPr lang="en-US" sz="2000" b="1" dirty="0" smtClean="0"/>
              <a:t>LINSERT</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LINSERT user:1:interests BEFORE "hiking" cooking</a:t>
            </a:r>
            <a:endParaRPr lang="en-US" sz="2000" dirty="0">
              <a:latin typeface="Courier New" panose="02070309020205020404" pitchFamily="49" charset="0"/>
              <a:cs typeface="Courier New" panose="02070309020205020404" pitchFamily="49" charset="0"/>
            </a:endParaRPr>
          </a:p>
          <a:p>
            <a:pPr marL="0" indent="0">
              <a:buNone/>
            </a:pPr>
            <a:r>
              <a:rPr lang="en-US" sz="2000" dirty="0"/>
              <a:t>To </a:t>
            </a:r>
            <a:r>
              <a:rPr lang="en-US" sz="2000" dirty="0" smtClean="0"/>
              <a:t>set the value of the element at an index, use </a:t>
            </a:r>
            <a:r>
              <a:rPr lang="en-US" sz="2000" b="1" dirty="0" smtClean="0"/>
              <a:t>LSET</a:t>
            </a:r>
            <a:r>
              <a:rPr lang="en-US" sz="2000" dirty="0" smtClean="0"/>
              <a:t>.</a:t>
            </a:r>
          </a:p>
          <a:p>
            <a:pPr marL="0" indent="0" algn="ctr">
              <a:buNone/>
            </a:pPr>
            <a:r>
              <a:rPr lang="en-US" sz="2000" dirty="0" smtClean="0">
                <a:latin typeface="Courier New" panose="02070309020205020404" pitchFamily="49" charset="0"/>
                <a:cs typeface="Courier New" panose="02070309020205020404" pitchFamily="49" charset="0"/>
              </a:rPr>
              <a:t>LSET </a:t>
            </a:r>
            <a:r>
              <a:rPr lang="en-US" sz="2000" dirty="0">
                <a:latin typeface="Courier New" panose="02070309020205020404" pitchFamily="49" charset="0"/>
                <a:cs typeface="Courier New" panose="02070309020205020404" pitchFamily="49" charset="0"/>
              </a:rPr>
              <a:t>user:1:interests 0 </a:t>
            </a:r>
            <a:r>
              <a:rPr lang="en-US" sz="2000" dirty="0" smtClean="0">
                <a:latin typeface="Courier New" panose="02070309020205020404" pitchFamily="49" charset="0"/>
                <a:cs typeface="Courier New" panose="02070309020205020404" pitchFamily="49" charset="0"/>
              </a:rPr>
              <a:t>baking</a:t>
            </a:r>
            <a:endParaRPr lang="en-US" sz="2000" dirty="0">
              <a:latin typeface="Courier New" panose="02070309020205020404" pitchFamily="49" charset="0"/>
              <a:cs typeface="Courier New" panose="02070309020205020404" pitchFamily="49" charset="0"/>
            </a:endParaRPr>
          </a:p>
          <a:p>
            <a:pPr marL="0" indent="0" algn="ctr">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1423874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To remove and return the first item in the list, use </a:t>
            </a:r>
            <a:r>
              <a:rPr lang="en-US" sz="2000" b="1" dirty="0" smtClean="0"/>
              <a:t>LPOP</a:t>
            </a:r>
            <a:r>
              <a:rPr lang="en-US" sz="2000" dirty="0" smtClean="0"/>
              <a:t>.</a:t>
            </a:r>
          </a:p>
          <a:p>
            <a:pPr marL="0" indent="0" algn="ctr">
              <a:buNone/>
            </a:pPr>
            <a:r>
              <a:rPr lang="en-US" sz="2000" dirty="0" smtClean="0">
                <a:latin typeface="Courier New" panose="02070309020205020404" pitchFamily="49" charset="0"/>
                <a:cs typeface="Courier New" panose="02070309020205020404" pitchFamily="49" charset="0"/>
              </a:rPr>
              <a:t>LPOP user:1:interests</a:t>
            </a:r>
          </a:p>
          <a:p>
            <a:pPr marL="0" indent="0">
              <a:buNone/>
            </a:pPr>
            <a:r>
              <a:rPr lang="en-US" sz="2000" dirty="0" smtClean="0"/>
              <a:t>To remove and return the last item in the list, use </a:t>
            </a:r>
            <a:r>
              <a:rPr lang="en-US" sz="2000" b="1" dirty="0" smtClean="0"/>
              <a:t>RPOP</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RPOP user:1:interests</a:t>
            </a:r>
          </a:p>
          <a:p>
            <a:pPr marL="0" indent="0">
              <a:buNone/>
            </a:pPr>
            <a:r>
              <a:rPr lang="en-US" sz="2000" dirty="0" smtClean="0"/>
              <a:t>To delete a value from the list, use </a:t>
            </a:r>
            <a:r>
              <a:rPr lang="en-US" sz="2000" b="1" dirty="0" smtClean="0"/>
              <a:t>LREM</a:t>
            </a:r>
            <a:r>
              <a:rPr lang="en-US" sz="2000" dirty="0"/>
              <a:t> </a:t>
            </a:r>
            <a:r>
              <a:rPr lang="en-US" sz="2000" dirty="0" smtClean="0"/>
              <a:t>and the number of occurrences of that item to delete. Negative values will move from tail to head, positive head to tail. To remove all, use 0.</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LDEL user:1:interests 0 hiking</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1747959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b="1" dirty="0" smtClean="0"/>
              <a:t>Set</a:t>
            </a:r>
            <a:r>
              <a:rPr lang="en-US" sz="2000" dirty="0" smtClean="0"/>
              <a:t>s are unordered collections with no duplicate values on which you can perform some complex operations such as unions and intersections. To create an unordered set, we use </a:t>
            </a:r>
            <a:r>
              <a:rPr lang="en-US" sz="2000" b="1" dirty="0" smtClean="0"/>
              <a:t>SADD</a:t>
            </a:r>
            <a:r>
              <a:rPr lang="en-US" sz="2000" dirty="0" smtClean="0"/>
              <a:t>. Let's create a set containing our chat room names. </a:t>
            </a:r>
          </a:p>
          <a:p>
            <a:pPr marL="0" indent="0" algn="ctr">
              <a:buNone/>
            </a:pPr>
            <a:r>
              <a:rPr lang="en-US" sz="2000" dirty="0" smtClean="0">
                <a:latin typeface="Courier New" panose="02070309020205020404" pitchFamily="49" charset="0"/>
                <a:cs typeface="Courier New" panose="02070309020205020404" pitchFamily="49" charset="0"/>
              </a:rPr>
              <a:t>SADD chatrooms general gaming sports</a:t>
            </a:r>
          </a:p>
          <a:p>
            <a:pPr marL="0" indent="0">
              <a:buNone/>
            </a:pPr>
            <a:r>
              <a:rPr lang="en-US" sz="2000" dirty="0" smtClean="0"/>
              <a:t>To view members of your set, use </a:t>
            </a:r>
            <a:r>
              <a:rPr lang="en-US" sz="2000" b="1" dirty="0" smtClean="0"/>
              <a:t>SMEMBERS</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SMEMBERS chatrooms</a:t>
            </a:r>
          </a:p>
          <a:p>
            <a:pPr marL="0" indent="0">
              <a:buNone/>
            </a:pPr>
            <a:r>
              <a:rPr lang="en-US" sz="2000" dirty="0" smtClean="0"/>
              <a:t>Let's delete our firsts user's interests and replace it with a set.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del user:1:interests</a:t>
            </a:r>
          </a:p>
          <a:p>
            <a:pPr marL="0" indent="0" algn="ctr">
              <a:buNone/>
            </a:pPr>
            <a:r>
              <a:rPr lang="en-US" sz="2000" dirty="0" smtClean="0">
                <a:latin typeface="Courier New" panose="02070309020205020404" pitchFamily="49" charset="0"/>
                <a:cs typeface="Courier New" panose="02070309020205020404" pitchFamily="49" charset="0"/>
              </a:rPr>
              <a:t>SADD user:1:interests gaming</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1985977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To find an intersection between two sets, we can use </a:t>
            </a:r>
            <a:r>
              <a:rPr lang="en-US" sz="2000" b="1" dirty="0" smtClean="0"/>
              <a:t>SINTER</a:t>
            </a:r>
            <a:r>
              <a:rPr lang="en-US" sz="2000" dirty="0" smtClean="0"/>
              <a:t>. Let's find the intersection between interests and chat rooms. </a:t>
            </a:r>
          </a:p>
          <a:p>
            <a:pPr marL="0" indent="0" algn="ctr">
              <a:buNone/>
            </a:pPr>
            <a:r>
              <a:rPr lang="en-US" sz="2000" dirty="0" smtClean="0">
                <a:latin typeface="Courier New" panose="02070309020205020404" pitchFamily="49" charset="0"/>
                <a:cs typeface="Courier New" panose="02070309020205020404" pitchFamily="49" charset="0"/>
              </a:rPr>
              <a:t>SINTER chatrooms user:1:interests</a:t>
            </a:r>
          </a:p>
          <a:p>
            <a:pPr marL="0" indent="0">
              <a:buNone/>
            </a:pPr>
            <a:r>
              <a:rPr lang="en-US" sz="2000" dirty="0" smtClean="0"/>
              <a:t>We can also find where they don't over lap with </a:t>
            </a:r>
            <a:r>
              <a:rPr lang="en-US" sz="2000" b="1" dirty="0" smtClean="0"/>
              <a:t>SDIFF</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SDIFF chatrooms user:1:interests</a:t>
            </a:r>
          </a:p>
          <a:p>
            <a:pPr marL="0" indent="0">
              <a:buNone/>
            </a:pPr>
            <a:r>
              <a:rPr lang="en-US" sz="2000" dirty="0" smtClean="0"/>
              <a:t>Or we can build a union between the two sets with </a:t>
            </a:r>
            <a:r>
              <a:rPr lang="en-US" sz="2000" b="1" dirty="0" smtClean="0"/>
              <a:t>SUNION</a:t>
            </a:r>
            <a:r>
              <a:rPr lang="en-US" sz="2000" dirty="0" smtClean="0"/>
              <a:t>. In this union all duplicates will be dropped.</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SUNION chatrooms user:1:interests</a:t>
            </a:r>
          </a:p>
          <a:p>
            <a:pPr marL="0" indent="0">
              <a:buNone/>
            </a:pPr>
            <a:r>
              <a:rPr lang="en-US" sz="2000" dirty="0" smtClean="0"/>
              <a:t>Lastly, store the result in a new variable with </a:t>
            </a:r>
            <a:r>
              <a:rPr lang="en-US" sz="2000" b="1" dirty="0" smtClean="0"/>
              <a:t>SUNIONSTORE</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SUNIONSTORE chats chatrooms </a:t>
            </a:r>
            <a:r>
              <a:rPr lang="en-US" sz="2000" dirty="0">
                <a:latin typeface="Courier New" panose="02070309020205020404" pitchFamily="49" charset="0"/>
                <a:cs typeface="Courier New" panose="02070309020205020404" pitchFamily="49" charset="0"/>
              </a:rPr>
              <a:t>user:1:interests</a:t>
            </a:r>
          </a:p>
          <a:p>
            <a:pPr marL="0" indent="0" algn="ctr">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2639496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To </a:t>
            </a:r>
            <a:r>
              <a:rPr lang="en-US" sz="2000" dirty="0" smtClean="0"/>
              <a:t>find the length of a set, use </a:t>
            </a:r>
            <a:r>
              <a:rPr lang="en-US" sz="2000" b="1" dirty="0" smtClean="0"/>
              <a:t>SCARD</a:t>
            </a:r>
            <a:r>
              <a:rPr lang="en-US" sz="2000" dirty="0" smtClean="0"/>
              <a:t> (set cardinality).</a:t>
            </a:r>
            <a:endParaRPr lang="en-US" sz="2000" dirty="0" smtClean="0"/>
          </a:p>
          <a:p>
            <a:pPr marL="0" indent="0" algn="ctr">
              <a:buNone/>
            </a:pPr>
            <a:r>
              <a:rPr lang="en-US" sz="2000" dirty="0" smtClean="0">
                <a:latin typeface="Courier New" panose="02070309020205020404" pitchFamily="49" charset="0"/>
                <a:cs typeface="Courier New" panose="02070309020205020404" pitchFamily="49" charset="0"/>
              </a:rPr>
              <a:t>SCARD chatrooms</a:t>
            </a:r>
          </a:p>
          <a:p>
            <a:pPr marL="0" indent="0">
              <a:buNone/>
            </a:pPr>
            <a:r>
              <a:rPr lang="en-US" sz="2000" dirty="0" smtClean="0"/>
              <a:t>Since sets are not ordered there is no left or right end, so if you pop a value from it, it will be at random. Do so with </a:t>
            </a:r>
            <a:r>
              <a:rPr lang="en-US" sz="2000" b="1" dirty="0" smtClean="0"/>
              <a:t>SPOP</a:t>
            </a:r>
            <a:r>
              <a:rPr lang="en-US" sz="2000" dirty="0" smtClean="0"/>
              <a:t>.</a:t>
            </a:r>
          </a:p>
          <a:p>
            <a:pPr marL="0" indent="0" algn="ctr">
              <a:buNone/>
            </a:pPr>
            <a:r>
              <a:rPr lang="en-US" sz="2000" dirty="0" smtClean="0">
                <a:latin typeface="Courier New" panose="02070309020205020404" pitchFamily="49" charset="0"/>
                <a:cs typeface="Courier New" panose="02070309020205020404" pitchFamily="49" charset="0"/>
              </a:rPr>
              <a:t>SPOP </a:t>
            </a:r>
            <a:r>
              <a:rPr lang="en-US" sz="2000" dirty="0" smtClean="0">
                <a:latin typeface="Courier New" panose="02070309020205020404" pitchFamily="49" charset="0"/>
                <a:cs typeface="Courier New" panose="02070309020205020404" pitchFamily="49" charset="0"/>
              </a:rPr>
              <a:t>chatrooms </a:t>
            </a:r>
            <a:r>
              <a:rPr lang="en-US" sz="2000" dirty="0" smtClean="0">
                <a:latin typeface="Courier New" panose="02070309020205020404" pitchFamily="49" charset="0"/>
                <a:cs typeface="Courier New" panose="02070309020205020404" pitchFamily="49" charset="0"/>
              </a:rPr>
              <a:t>sports</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t>To remove a value from a set, you specify its name with </a:t>
            </a:r>
            <a:r>
              <a:rPr lang="en-US" sz="2000" b="1" dirty="0" smtClean="0"/>
              <a:t>SREM</a:t>
            </a:r>
            <a:r>
              <a:rPr lang="en-US" sz="2000" dirty="0" smtClean="0"/>
              <a:t>.</a:t>
            </a:r>
            <a:endParaRPr lang="en-US" sz="2000" dirty="0"/>
          </a:p>
          <a:p>
            <a:pPr marL="0" indent="0" algn="ctr">
              <a:buNone/>
            </a:pPr>
            <a:r>
              <a:rPr lang="en-US" sz="2000" dirty="0" smtClean="0">
                <a:latin typeface="Courier New" panose="02070309020205020404" pitchFamily="49" charset="0"/>
                <a:cs typeface="Courier New" panose="02070309020205020404" pitchFamily="49" charset="0"/>
              </a:rPr>
              <a:t>SREM </a:t>
            </a:r>
            <a:r>
              <a:rPr lang="en-US" sz="2000" dirty="0" smtClean="0">
                <a:latin typeface="Courier New" panose="02070309020205020404" pitchFamily="49" charset="0"/>
                <a:cs typeface="Courier New" panose="02070309020205020404" pitchFamily="49" charset="0"/>
              </a:rPr>
              <a:t>chatrooms </a:t>
            </a:r>
            <a:r>
              <a:rPr lang="en-US" sz="2000" dirty="0" smtClean="0">
                <a:latin typeface="Courier New" panose="02070309020205020404" pitchFamily="49" charset="0"/>
                <a:cs typeface="Courier New" panose="02070309020205020404" pitchFamily="49" charset="0"/>
              </a:rPr>
              <a:t>general</a:t>
            </a: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3222745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Most of the data types we've discussed so far have mapped easily to types with which you're probably familiar. The next data type, the </a:t>
            </a:r>
            <a:r>
              <a:rPr lang="en-US" sz="2000" b="1" dirty="0" smtClean="0"/>
              <a:t>sorted set</a:t>
            </a:r>
            <a:r>
              <a:rPr lang="en-US" sz="2000" dirty="0" smtClean="0"/>
              <a:t>, draws from multiple. </a:t>
            </a:r>
          </a:p>
          <a:p>
            <a:pPr marL="0" indent="0">
              <a:buNone/>
            </a:pPr>
            <a:r>
              <a:rPr lang="en-US" sz="2000" dirty="0" smtClean="0"/>
              <a:t>Sorted sets or ordered like lists and only contain unique values like sets. They have key-value pairs like hash tables, but rather than using strings for the keys, they have numbers denoting the order of the values. They are essentially a random access priority queue.</a:t>
            </a:r>
          </a:p>
          <a:p>
            <a:pPr marL="0" indent="0">
              <a:buNone/>
            </a:pPr>
            <a:r>
              <a:rPr lang="en-US" sz="2000" dirty="0" smtClean="0"/>
              <a:t>Sorted sets must maintain order so they're </a:t>
            </a:r>
            <a:r>
              <a:rPr lang="en-US" sz="2000" dirty="0" err="1" smtClean="0"/>
              <a:t>Olog</a:t>
            </a:r>
            <a:r>
              <a:rPr lang="en-US" sz="2000" dirty="0" smtClean="0"/>
              <a:t>(n) to insert rather than constant time like with hashes and lists.</a:t>
            </a:r>
            <a:endParaRPr lang="en-US" sz="2000" dirty="0" smtClean="0"/>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2998936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Let's make a sorted set for a chat room's messages. We'll give it the name </a:t>
            </a:r>
            <a:r>
              <a:rPr lang="en-US" sz="2000" dirty="0" err="1" smtClean="0">
                <a:cs typeface="Courier New" panose="02070309020205020404" pitchFamily="49" charset="0"/>
              </a:rPr>
              <a:t>generalChat</a:t>
            </a:r>
            <a:r>
              <a:rPr lang="en-US" sz="2000" dirty="0" smtClean="0">
                <a:cs typeface="Courier New" panose="02070309020205020404" pitchFamily="49" charset="0"/>
              </a:rPr>
              <a:t>. Each entry will have a key equal to a timestamp in milliseconds and a value equal to the username and their message delimited by a $. For example:</a:t>
            </a:r>
            <a:endParaRPr lang="en-US" sz="2000" dirty="0">
              <a:latin typeface="Courier New" panose="02070309020205020404" pitchFamily="49" charset="0"/>
              <a:cs typeface="Courier New" panose="02070309020205020404" pitchFamily="49" charset="0"/>
            </a:endParaRPr>
          </a:p>
          <a:p>
            <a:pPr marL="0" indent="0" algn="ctr">
              <a:buNone/>
            </a:pPr>
            <a:r>
              <a:rPr lang="en-US" sz="2000" dirty="0">
                <a:latin typeface="Courier New" panose="02070309020205020404" pitchFamily="49" charset="0"/>
                <a:cs typeface="Courier New" panose="02070309020205020404" pitchFamily="49" charset="0"/>
              </a:rPr>
              <a:t>1617840412008 </a:t>
            </a:r>
            <a:r>
              <a:rPr lang="en-US" sz="2000" dirty="0" smtClean="0">
                <a:latin typeface="Courier New" panose="02070309020205020404" pitchFamily="49" charset="0"/>
                <a:cs typeface="Courier New" panose="02070309020205020404" pitchFamily="49" charset="0"/>
              </a:rPr>
              <a:t>user:1$"hey </a:t>
            </a:r>
            <a:r>
              <a:rPr lang="en-US" sz="2000" dirty="0" err="1" smtClean="0">
                <a:latin typeface="Courier New" panose="02070309020205020404" pitchFamily="49" charset="0"/>
                <a:cs typeface="Courier New" panose="02070309020205020404" pitchFamily="49" charset="0"/>
              </a:rPr>
              <a:t>whats</a:t>
            </a:r>
            <a:r>
              <a:rPr lang="en-US" sz="2000" dirty="0" smtClean="0">
                <a:latin typeface="Courier New" panose="02070309020205020404" pitchFamily="49" charset="0"/>
                <a:cs typeface="Courier New" panose="02070309020205020404" pitchFamily="49" charset="0"/>
              </a:rPr>
              <a:t> up"</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To insert into a sorted set, use </a:t>
            </a:r>
            <a:r>
              <a:rPr lang="en-US" sz="2000" b="1" dirty="0" smtClean="0">
                <a:cs typeface="Courier New" panose="02070309020205020404" pitchFamily="49" charset="0"/>
              </a:rPr>
              <a:t>ZADD</a:t>
            </a:r>
            <a:r>
              <a:rPr lang="en-US" sz="2000" dirty="0" smtClean="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ZADD </a:t>
            </a:r>
            <a:r>
              <a:rPr lang="en-US" sz="2000" dirty="0" err="1" smtClean="0">
                <a:latin typeface="Courier New" panose="02070309020205020404" pitchFamily="49" charset="0"/>
                <a:cs typeface="Courier New" panose="02070309020205020404" pitchFamily="49" charset="0"/>
              </a:rPr>
              <a:t>generalChat</a:t>
            </a:r>
            <a:r>
              <a:rPr lang="en-US" sz="2000" dirty="0" smtClean="0">
                <a:latin typeface="Courier New" panose="02070309020205020404" pitchFamily="49" charset="0"/>
                <a:cs typeface="Courier New" panose="02070309020205020404" pitchFamily="49" charset="0"/>
              </a:rPr>
              <a:t> 1617840412008 "user:1$hey sup"</a:t>
            </a:r>
          </a:p>
          <a:p>
            <a:pPr marL="0" indent="0">
              <a:buNone/>
            </a:pPr>
            <a:r>
              <a:rPr lang="en-US" sz="2000" dirty="0" smtClean="0">
                <a:cs typeface="Courier New" panose="02070309020205020404" pitchFamily="49" charset="0"/>
              </a:rPr>
              <a:t>You can even add several at once:</a:t>
            </a:r>
            <a:endParaRPr lang="en-US" sz="2000" dirty="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ZADD </a:t>
            </a:r>
            <a:r>
              <a:rPr lang="en-US" sz="2000" dirty="0" err="1" smtClean="0">
                <a:latin typeface="Courier New" panose="02070309020205020404" pitchFamily="49" charset="0"/>
                <a:cs typeface="Courier New" panose="02070309020205020404" pitchFamily="49" charset="0"/>
              </a:rPr>
              <a:t>generalChat</a:t>
            </a:r>
            <a:r>
              <a:rPr lang="en-US" sz="2000" dirty="0" smtClean="0">
                <a:latin typeface="Courier New" panose="02070309020205020404" pitchFamily="49" charset="0"/>
                <a:cs typeface="Courier New" panose="02070309020205020404" pitchFamily="49" charset="0"/>
              </a:rPr>
              <a:t> 1617840412009 </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user:2$nmu" 1617840412010 </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user:1$nm just </a:t>
            </a:r>
            <a:r>
              <a:rPr lang="en-US" sz="2000" dirty="0" err="1" smtClean="0">
                <a:latin typeface="Courier New" panose="02070309020205020404" pitchFamily="49" charset="0"/>
                <a:cs typeface="Courier New" panose="02070309020205020404" pitchFamily="49" charset="0"/>
              </a:rPr>
              <a:t>chillin</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lgn="ctr">
              <a:buNone/>
            </a:pPr>
            <a:endParaRPr lang="en-US" sz="2000" dirty="0">
              <a:latin typeface="Courier New" panose="02070309020205020404" pitchFamily="49" charset="0"/>
              <a:cs typeface="Courier New" panose="02070309020205020404" pitchFamily="49" charset="0"/>
            </a:endParaRPr>
          </a:p>
          <a:p>
            <a:pPr marL="0" indent="0" algn="ctr">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1807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To retrieve the values from our general chat, we use </a:t>
            </a:r>
            <a:r>
              <a:rPr lang="en-US" sz="2000" b="1" dirty="0" smtClean="0">
                <a:cs typeface="Courier New" panose="02070309020205020404" pitchFamily="49" charset="0"/>
              </a:rPr>
              <a:t>ZRANGE</a:t>
            </a:r>
            <a:r>
              <a:rPr lang="en-US" sz="2000" dirty="0" smtClean="0">
                <a:cs typeface="Courier New" panose="02070309020205020404" pitchFamily="49" charset="0"/>
              </a:rPr>
              <a:t>. To get all values, do a range from 0 to -1. Otherwise set the range of indexes you want. It will return in order of their </a:t>
            </a:r>
            <a:r>
              <a:rPr lang="en-US" sz="2000" i="1" dirty="0" smtClean="0">
                <a:cs typeface="Courier New" panose="02070309020205020404" pitchFamily="49" charset="0"/>
              </a:rPr>
              <a:t>position</a:t>
            </a:r>
            <a:r>
              <a:rPr lang="en-US" sz="2000" dirty="0" smtClean="0">
                <a:cs typeface="Courier New" panose="02070309020205020404" pitchFamily="49" charset="0"/>
              </a:rPr>
              <a:t>, that is, the order they were added, not their scores.</a:t>
            </a:r>
          </a:p>
          <a:p>
            <a:pPr marL="0" indent="0" algn="ctr">
              <a:buNone/>
            </a:pPr>
            <a:r>
              <a:rPr lang="en-US" sz="2000" dirty="0" smtClean="0">
                <a:latin typeface="Courier New" panose="02070309020205020404" pitchFamily="49" charset="0"/>
                <a:cs typeface="Courier New" panose="02070309020205020404" pitchFamily="49" charset="0"/>
              </a:rPr>
              <a:t>ZRANGE </a:t>
            </a:r>
            <a:r>
              <a:rPr lang="en-US" sz="2000" dirty="0" err="1" smtClean="0">
                <a:latin typeface="Courier New" panose="02070309020205020404" pitchFamily="49" charset="0"/>
                <a:cs typeface="Courier New" panose="02070309020205020404" pitchFamily="49" charset="0"/>
              </a:rPr>
              <a:t>generalChat</a:t>
            </a:r>
            <a:r>
              <a:rPr lang="en-US" sz="2000" dirty="0" smtClean="0">
                <a:latin typeface="Courier New" panose="02070309020205020404" pitchFamily="49" charset="0"/>
                <a:cs typeface="Courier New" panose="02070309020205020404" pitchFamily="49" charset="0"/>
              </a:rPr>
              <a:t> 0 -1</a:t>
            </a:r>
          </a:p>
          <a:p>
            <a:pPr marL="0" indent="0">
              <a:buNone/>
            </a:pPr>
            <a:r>
              <a:rPr lang="en-US" sz="2000" dirty="0" smtClean="0">
                <a:cs typeface="Courier New" panose="02070309020205020404" pitchFamily="49" charset="0"/>
              </a:rPr>
              <a:t>To get their scores as well, add </a:t>
            </a:r>
            <a:r>
              <a:rPr lang="en-US" sz="2000" b="1" dirty="0" smtClean="0">
                <a:cs typeface="Courier New" panose="02070309020205020404" pitchFamily="49" charset="0"/>
              </a:rPr>
              <a:t>WITHSCORES</a:t>
            </a:r>
            <a:r>
              <a:rPr lang="en-US" sz="2000" dirty="0" smtClean="0">
                <a:cs typeface="Courier New" panose="02070309020205020404" pitchFamily="49" charset="0"/>
              </a:rPr>
              <a:t> to the end.</a:t>
            </a:r>
            <a:endParaRPr lang="en-US" sz="2000" dirty="0" smtClean="0">
              <a:latin typeface="Courier New" panose="02070309020205020404" pitchFamily="49" charset="0"/>
              <a:cs typeface="Courier New" panose="02070309020205020404" pitchFamily="49" charset="0"/>
            </a:endParaRPr>
          </a:p>
          <a:p>
            <a:pPr marL="0" indent="0" algn="ctr">
              <a:buNone/>
            </a:pPr>
            <a:r>
              <a:rPr lang="en-US" sz="2000" dirty="0">
                <a:latin typeface="Courier New" panose="02070309020205020404" pitchFamily="49" charset="0"/>
                <a:cs typeface="Courier New" panose="02070309020205020404" pitchFamily="49" charset="0"/>
              </a:rPr>
              <a:t>ZRANGE </a:t>
            </a:r>
            <a:r>
              <a:rPr lang="en-US" sz="2000" dirty="0" err="1">
                <a:latin typeface="Courier New" panose="02070309020205020404" pitchFamily="49" charset="0"/>
                <a:cs typeface="Courier New" panose="02070309020205020404" pitchFamily="49" charset="0"/>
              </a:rPr>
              <a:t>generalChat</a:t>
            </a:r>
            <a:r>
              <a:rPr lang="en-US" sz="2000" dirty="0">
                <a:latin typeface="Courier New" panose="02070309020205020404" pitchFamily="49" charset="0"/>
                <a:cs typeface="Courier New" panose="02070309020205020404" pitchFamily="49" charset="0"/>
              </a:rPr>
              <a:t> 0 -</a:t>
            </a:r>
            <a:r>
              <a:rPr lang="en-US" sz="2000" dirty="0" smtClean="0">
                <a:latin typeface="Courier New" panose="02070309020205020404" pitchFamily="49" charset="0"/>
                <a:cs typeface="Courier New" panose="02070309020205020404" pitchFamily="49" charset="0"/>
              </a:rPr>
              <a:t>1 WITHSCORES</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To get our values in order by score, use </a:t>
            </a:r>
            <a:r>
              <a:rPr lang="en-US" sz="2000" b="1" dirty="0" smtClean="0">
                <a:cs typeface="Courier New" panose="02070309020205020404" pitchFamily="49" charset="0"/>
              </a:rPr>
              <a:t>ZRANGEBYSCORE</a:t>
            </a:r>
            <a:r>
              <a:rPr lang="en-US" sz="2000" dirty="0" smtClean="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ZRANGEBYSCORE </a:t>
            </a:r>
            <a:r>
              <a:rPr lang="en-US" sz="2000" dirty="0" err="1" smtClean="0">
                <a:latin typeface="Courier New" panose="02070309020205020404" pitchFamily="49" charset="0"/>
                <a:cs typeface="Courier New" panose="02070309020205020404" pitchFamily="49" charset="0"/>
              </a:rPr>
              <a:t>generalChat</a:t>
            </a:r>
            <a:r>
              <a:rPr lang="en-US" sz="2000" dirty="0" smtClean="0">
                <a:latin typeface="Courier New" panose="02070309020205020404" pitchFamily="49" charset="0"/>
                <a:cs typeface="Courier New" panose="02070309020205020404" pitchFamily="49" charset="0"/>
              </a:rPr>
              <a:t> 0 9999999999999</a:t>
            </a:r>
          </a:p>
          <a:p>
            <a:pPr marL="0" indent="0" algn="ctr">
              <a:buNone/>
            </a:pPr>
            <a:endParaRPr lang="en-US" sz="2000" dirty="0" smtClean="0">
              <a:latin typeface="Courier New" panose="02070309020205020404" pitchFamily="49" charset="0"/>
              <a:cs typeface="Courier New" panose="02070309020205020404" pitchFamily="49" charset="0"/>
            </a:endParaRPr>
          </a:p>
          <a:p>
            <a:pPr marL="0" indent="0" algn="ctr">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2195280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This can of course be used to retrieve a subsection of the range, say if we only wanted messages between two timestamps, but if you want everything, you can retrieve from negative and positive infinity.</a:t>
            </a:r>
          </a:p>
          <a:p>
            <a:pPr marL="0" indent="0" algn="ctr">
              <a:buNone/>
            </a:pPr>
            <a:r>
              <a:rPr lang="en-US" sz="2000" dirty="0" smtClean="0">
                <a:latin typeface="Courier New" panose="02070309020205020404" pitchFamily="49" charset="0"/>
                <a:cs typeface="Courier New" panose="02070309020205020404" pitchFamily="49" charset="0"/>
              </a:rPr>
              <a:t>ZRANGEBYSCORE </a:t>
            </a:r>
            <a:r>
              <a:rPr lang="en-US" sz="2000" dirty="0" err="1" smtClean="0">
                <a:latin typeface="Courier New" panose="02070309020205020404" pitchFamily="49" charset="0"/>
                <a:cs typeface="Courier New" panose="02070309020205020404" pitchFamily="49" charset="0"/>
              </a:rPr>
              <a:t>generalChat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inf</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To reverse the order, us </a:t>
            </a:r>
            <a:r>
              <a:rPr lang="en-US" sz="2000" b="1" dirty="0" smtClean="0">
                <a:cs typeface="Courier New" panose="02070309020205020404" pitchFamily="49" charset="0"/>
              </a:rPr>
              <a:t>ZREVRANGEBYSCORE</a:t>
            </a:r>
            <a:r>
              <a:rPr lang="en-US" sz="2000" dirty="0" smtClean="0">
                <a:cs typeface="Courier New" panose="02070309020205020404" pitchFamily="49" charset="0"/>
              </a:rPr>
              <a:t>.</a:t>
            </a:r>
            <a:endParaRPr lang="en-US" sz="2000" dirty="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ZREVRANGEBYSCORE </a:t>
            </a:r>
            <a:r>
              <a:rPr lang="en-US" sz="2000" dirty="0" err="1">
                <a:latin typeface="Courier New" panose="02070309020205020404" pitchFamily="49" charset="0"/>
                <a:cs typeface="Courier New" panose="02070309020205020404" pitchFamily="49" charset="0"/>
              </a:rPr>
              <a:t>generalChat</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inf</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Just like regular sets, you can perform unions on sorted ranges using </a:t>
            </a:r>
            <a:r>
              <a:rPr lang="en-US" sz="2000" b="1" dirty="0" smtClean="0">
                <a:cs typeface="Courier New" panose="02070309020205020404" pitchFamily="49" charset="0"/>
              </a:rPr>
              <a:t>ZUNIONSTORE</a:t>
            </a:r>
            <a:r>
              <a:rPr lang="en-US" sz="2000" dirty="0" smtClean="0">
                <a:cs typeface="Courier New" panose="02070309020205020404" pitchFamily="49" charset="0"/>
              </a:rPr>
              <a:t>,</a:t>
            </a:r>
            <a:r>
              <a:rPr lang="en-US" sz="2000" b="1" dirty="0" smtClean="0">
                <a:cs typeface="Courier New" panose="02070309020205020404" pitchFamily="49" charset="0"/>
              </a:rPr>
              <a:t> </a:t>
            </a:r>
            <a:r>
              <a:rPr lang="en-US" sz="2000" dirty="0" smtClean="0">
                <a:cs typeface="Courier New" panose="02070309020205020404" pitchFamily="49" charset="0"/>
              </a:rPr>
              <a:t>but that is a somewhat complex operation for niche use cases, and we don't need it now.</a:t>
            </a:r>
            <a:endParaRPr lang="en-US" sz="2000" dirty="0">
              <a:cs typeface="Courier New" panose="02070309020205020404" pitchFamily="49" charset="0"/>
            </a:endParaRPr>
          </a:p>
          <a:p>
            <a:pPr marL="0" indent="0" algn="ctr">
              <a:buNone/>
            </a:pPr>
            <a:endParaRPr lang="en-US" sz="2000" dirty="0" smtClean="0">
              <a:latin typeface="Courier New" panose="02070309020205020404" pitchFamily="49" charset="0"/>
              <a:cs typeface="Courier New" panose="02070309020205020404" pitchFamily="49" charset="0"/>
            </a:endParaRPr>
          </a:p>
          <a:p>
            <a:pPr marL="0" indent="0" algn="ctr">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1036562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Installation and Overview</a:t>
            </a:r>
          </a:p>
          <a:p>
            <a:pPr marL="342900" indent="-342900"/>
            <a:r>
              <a:rPr lang="en-US" sz="2400" dirty="0" smtClean="0"/>
              <a:t>CRUD</a:t>
            </a:r>
          </a:p>
          <a:p>
            <a:pPr marL="342900" indent="-342900"/>
            <a:r>
              <a:rPr lang="en-US" sz="2400" dirty="0" smtClean="0"/>
              <a:t>Complex Datatypes</a:t>
            </a:r>
          </a:p>
          <a:p>
            <a:pPr marL="342900" indent="-342900"/>
            <a:r>
              <a:rPr lang="en-US" sz="2400" dirty="0" smtClean="0"/>
              <a:t>Transactions</a:t>
            </a:r>
          </a:p>
          <a:p>
            <a:pPr marL="342900" indent="-342900"/>
            <a:r>
              <a:rPr lang="en-US" sz="2400" dirty="0" smtClean="0"/>
              <a:t>Pub </a:t>
            </a:r>
            <a:r>
              <a:rPr lang="en-US" sz="2400" dirty="0" smtClean="0"/>
              <a:t>Sub</a:t>
            </a:r>
          </a:p>
          <a:p>
            <a:pPr marL="342900" indent="-342900"/>
            <a:r>
              <a:rPr lang="en-US" sz="2400" dirty="0" smtClean="0"/>
              <a:t>Configurations</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9050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A common use case for </a:t>
            </a:r>
            <a:r>
              <a:rPr lang="en-US" sz="2000" dirty="0" err="1" smtClean="0">
                <a:cs typeface="Courier New" panose="02070309020205020404" pitchFamily="49" charset="0"/>
              </a:rPr>
              <a:t>Redis</a:t>
            </a:r>
            <a:r>
              <a:rPr lang="en-US" sz="2000" dirty="0" smtClean="0">
                <a:cs typeface="Courier New" panose="02070309020205020404" pitchFamily="49" charset="0"/>
              </a:rPr>
              <a:t> is as a caching layer, usually as a companion for another database to reduce how often you need to perform expensive queries. For this and similar such use cases, </a:t>
            </a:r>
            <a:r>
              <a:rPr lang="en-US" sz="2000" dirty="0" err="1" smtClean="0">
                <a:cs typeface="Courier New" panose="02070309020205020404" pitchFamily="49" charset="0"/>
              </a:rPr>
              <a:t>Redis's</a:t>
            </a:r>
            <a:r>
              <a:rPr lang="en-US" sz="2000" dirty="0" smtClean="0">
                <a:cs typeface="Courier New" panose="02070309020205020404" pitchFamily="49" charset="0"/>
              </a:rPr>
              <a:t> </a:t>
            </a:r>
            <a:r>
              <a:rPr lang="en-US" sz="2000" b="1" dirty="0" smtClean="0">
                <a:cs typeface="Courier New" panose="02070309020205020404" pitchFamily="49" charset="0"/>
              </a:rPr>
              <a:t>expire</a:t>
            </a:r>
            <a:r>
              <a:rPr lang="en-US" sz="2000" dirty="0" smtClean="0">
                <a:cs typeface="Courier New" panose="02070309020205020404" pitchFamily="49" charset="0"/>
              </a:rPr>
              <a:t> command is excellent. </a:t>
            </a:r>
          </a:p>
          <a:p>
            <a:pPr marL="0" indent="0">
              <a:buNone/>
            </a:pPr>
            <a:r>
              <a:rPr lang="en-US" sz="2000" dirty="0" smtClean="0">
                <a:cs typeface="Courier New" panose="02070309020205020404" pitchFamily="49" charset="0"/>
              </a:rPr>
              <a:t>Let's say we wanted to create a very temporary key that should expire in 5 seconds.</a:t>
            </a:r>
          </a:p>
          <a:p>
            <a:pPr marL="0" indent="0" algn="ctr">
              <a:buNone/>
            </a:pPr>
            <a:r>
              <a:rPr lang="en-US" sz="2000" dirty="0" smtClean="0">
                <a:latin typeface="Courier New" panose="02070309020205020404" pitchFamily="49" charset="0"/>
                <a:cs typeface="Courier New" panose="02070309020205020404" pitchFamily="49" charset="0"/>
              </a:rPr>
              <a:t>SET </a:t>
            </a:r>
            <a:r>
              <a:rPr lang="en-US" sz="2000" dirty="0" err="1" smtClean="0">
                <a:latin typeface="Courier New" panose="02070309020205020404" pitchFamily="49" charset="0"/>
                <a:cs typeface="Courier New" panose="02070309020205020404" pitchFamily="49" charset="0"/>
              </a:rPr>
              <a:t>willExpire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buh</a:t>
            </a:r>
            <a:r>
              <a:rPr lang="en-US" sz="2000" dirty="0" smtClean="0">
                <a:latin typeface="Courier New" panose="02070309020205020404" pitchFamily="49" charset="0"/>
                <a:cs typeface="Courier New" panose="02070309020205020404" pitchFamily="49" charset="0"/>
              </a:rPr>
              <a:t> bye"</a:t>
            </a:r>
          </a:p>
          <a:p>
            <a:pPr marL="0" indent="0" algn="ctr">
              <a:buNone/>
            </a:pPr>
            <a:r>
              <a:rPr lang="en-US" sz="2000" dirty="0" smtClean="0">
                <a:latin typeface="Courier New" panose="02070309020205020404" pitchFamily="49" charset="0"/>
                <a:cs typeface="Courier New" panose="02070309020205020404" pitchFamily="49" charset="0"/>
              </a:rPr>
              <a:t>EXPIRE </a:t>
            </a:r>
            <a:r>
              <a:rPr lang="en-US" sz="2000" dirty="0" err="1" smtClean="0">
                <a:latin typeface="Courier New" panose="02070309020205020404" pitchFamily="49" charset="0"/>
                <a:cs typeface="Courier New" panose="02070309020205020404" pitchFamily="49" charset="0"/>
              </a:rPr>
              <a:t>willExpire</a:t>
            </a:r>
            <a:r>
              <a:rPr lang="en-US" sz="2000" dirty="0" smtClean="0">
                <a:latin typeface="Courier New" panose="02070309020205020404" pitchFamily="49" charset="0"/>
                <a:cs typeface="Courier New" panose="02070309020205020404" pitchFamily="49" charset="0"/>
              </a:rPr>
              <a:t> 5</a:t>
            </a:r>
          </a:p>
          <a:p>
            <a:pPr marL="0" indent="0" algn="ctr">
              <a:buNone/>
            </a:pPr>
            <a:r>
              <a:rPr lang="en-US" sz="2000" dirty="0" smtClean="0">
                <a:latin typeface="Courier New" panose="02070309020205020404" pitchFamily="49" charset="0"/>
                <a:cs typeface="Courier New" panose="02070309020205020404" pitchFamily="49" charset="0"/>
              </a:rPr>
              <a:t>EXISTS </a:t>
            </a:r>
            <a:r>
              <a:rPr lang="en-US" sz="2000" dirty="0" err="1" smtClean="0">
                <a:latin typeface="Courier New" panose="02070309020205020404" pitchFamily="49" charset="0"/>
                <a:cs typeface="Courier New" panose="02070309020205020404" pitchFamily="49" charset="0"/>
              </a:rPr>
              <a:t>willExpire</a:t>
            </a: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259742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This is such a common use case in fact that </a:t>
            </a:r>
            <a:r>
              <a:rPr lang="en-US" sz="2000" dirty="0" err="1" smtClean="0">
                <a:cs typeface="Courier New" panose="02070309020205020404" pitchFamily="49" charset="0"/>
              </a:rPr>
              <a:t>Redis</a:t>
            </a:r>
            <a:r>
              <a:rPr lang="en-US" sz="2000" dirty="0" smtClean="0">
                <a:cs typeface="Courier New" panose="02070309020205020404" pitchFamily="49" charset="0"/>
              </a:rPr>
              <a:t> has a shortcut for setting a key with an expiration, </a:t>
            </a:r>
            <a:r>
              <a:rPr lang="en-US" sz="2000" b="1" dirty="0" smtClean="0">
                <a:cs typeface="Courier New" panose="02070309020205020404" pitchFamily="49" charset="0"/>
              </a:rPr>
              <a:t>SETEX</a:t>
            </a:r>
            <a:r>
              <a:rPr lang="en-US" sz="2000" dirty="0" smtClean="0">
                <a:cs typeface="Courier New" panose="02070309020205020404" pitchFamily="49" charset="0"/>
              </a:rPr>
              <a:t>.</a:t>
            </a:r>
          </a:p>
          <a:p>
            <a:pPr marL="0" indent="0" algn="ctr">
              <a:buNone/>
            </a:pPr>
            <a:r>
              <a:rPr lang="en-US" sz="2000" dirty="0" smtClean="0">
                <a:latin typeface="Courier New" panose="02070309020205020404" pitchFamily="49" charset="0"/>
                <a:cs typeface="Courier New" panose="02070309020205020404" pitchFamily="49" charset="0"/>
              </a:rPr>
              <a:t>SETEX </a:t>
            </a:r>
            <a:r>
              <a:rPr lang="en-US" sz="2000" dirty="0" err="1" smtClean="0">
                <a:latin typeface="Courier New" panose="02070309020205020404" pitchFamily="49" charset="0"/>
                <a:cs typeface="Courier New" panose="02070309020205020404" pitchFamily="49" charset="0"/>
              </a:rPr>
              <a:t>willExpire</a:t>
            </a:r>
            <a:r>
              <a:rPr lang="en-US" sz="2000" dirty="0" smtClean="0">
                <a:latin typeface="Courier New" panose="02070309020205020404" pitchFamily="49" charset="0"/>
                <a:cs typeface="Courier New" panose="02070309020205020404" pitchFamily="49" charset="0"/>
              </a:rPr>
              <a:t> 5 "</a:t>
            </a:r>
            <a:r>
              <a:rPr lang="en-US" sz="2000" dirty="0" err="1" smtClean="0">
                <a:latin typeface="Courier New" panose="02070309020205020404" pitchFamily="49" charset="0"/>
                <a:cs typeface="Courier New" panose="02070309020205020404" pitchFamily="49" charset="0"/>
              </a:rPr>
              <a:t>buh</a:t>
            </a:r>
            <a:r>
              <a:rPr lang="en-US" sz="2000" dirty="0" smtClean="0">
                <a:latin typeface="Courier New" panose="02070309020205020404" pitchFamily="49" charset="0"/>
                <a:cs typeface="Courier New" panose="02070309020205020404" pitchFamily="49" charset="0"/>
              </a:rPr>
              <a:t> bye"</a:t>
            </a:r>
          </a:p>
          <a:p>
            <a:pPr marL="0" indent="0" algn="ctr">
              <a:buNone/>
            </a:pPr>
            <a:r>
              <a:rPr lang="en-US" sz="2000" dirty="0" smtClean="0">
                <a:latin typeface="Courier New" panose="02070309020205020404" pitchFamily="49" charset="0"/>
                <a:cs typeface="Courier New" panose="02070309020205020404" pitchFamily="49" charset="0"/>
              </a:rPr>
              <a:t>EXISTS </a:t>
            </a:r>
            <a:r>
              <a:rPr lang="en-US" sz="2000" dirty="0" err="1" smtClean="0">
                <a:latin typeface="Courier New" panose="02070309020205020404" pitchFamily="49" charset="0"/>
                <a:cs typeface="Courier New" panose="02070309020205020404" pitchFamily="49" charset="0"/>
              </a:rPr>
              <a:t>willExpire</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To see how much time an expiring key has left, use </a:t>
            </a:r>
            <a:r>
              <a:rPr lang="en-US" sz="2000" b="1" dirty="0" smtClean="0">
                <a:cs typeface="Courier New" panose="02070309020205020404" pitchFamily="49" charset="0"/>
              </a:rPr>
              <a:t>TTL</a:t>
            </a:r>
            <a:r>
              <a:rPr lang="en-US" sz="2000" dirty="0" smtClean="0">
                <a:cs typeface="Courier New" panose="02070309020205020404" pitchFamily="49" charset="0"/>
              </a:rPr>
              <a:t>.</a:t>
            </a:r>
            <a:endParaRPr lang="en-US" sz="2000" dirty="0">
              <a:cs typeface="Courier New" panose="02070309020205020404" pitchFamily="49" charset="0"/>
            </a:endParaRPr>
          </a:p>
          <a:p>
            <a:pPr marL="0" indent="0" algn="ctr">
              <a:buNone/>
            </a:pPr>
            <a:r>
              <a:rPr lang="en-US" sz="2000" dirty="0">
                <a:latin typeface="Courier New" panose="02070309020205020404" pitchFamily="49" charset="0"/>
                <a:cs typeface="Courier New" panose="02070309020205020404" pitchFamily="49" charset="0"/>
              </a:rPr>
              <a:t>SETEX </a:t>
            </a:r>
            <a:r>
              <a:rPr lang="en-US" sz="2000" dirty="0" err="1">
                <a:latin typeface="Courier New" panose="02070309020205020404" pitchFamily="49" charset="0"/>
                <a:cs typeface="Courier New" panose="02070309020205020404" pitchFamily="49" charset="0"/>
              </a:rPr>
              <a:t>willExpire</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10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buh</a:t>
            </a:r>
            <a:r>
              <a:rPr lang="en-US" sz="2000" dirty="0">
                <a:latin typeface="Courier New" panose="02070309020205020404" pitchFamily="49" charset="0"/>
                <a:cs typeface="Courier New" panose="02070309020205020404" pitchFamily="49" charset="0"/>
              </a:rPr>
              <a:t> bye"</a:t>
            </a:r>
          </a:p>
          <a:p>
            <a:pPr marL="0" indent="0" algn="ctr">
              <a:buNone/>
            </a:pPr>
            <a:r>
              <a:rPr lang="en-US" sz="2000" dirty="0" smtClean="0">
                <a:latin typeface="Courier New" panose="02070309020205020404" pitchFamily="49" charset="0"/>
                <a:cs typeface="Courier New" panose="02070309020205020404" pitchFamily="49" charset="0"/>
              </a:rPr>
              <a:t>TTL </a:t>
            </a:r>
            <a:r>
              <a:rPr lang="en-US" sz="2000" dirty="0" err="1">
                <a:latin typeface="Courier New" panose="02070309020205020404" pitchFamily="49" charset="0"/>
                <a:cs typeface="Courier New" panose="02070309020205020404" pitchFamily="49" charset="0"/>
              </a:rPr>
              <a:t>willExpire</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If you change your mind and want to keep it, use </a:t>
            </a:r>
            <a:r>
              <a:rPr lang="en-US" sz="2000" b="1" dirty="0" smtClean="0">
                <a:cs typeface="Courier New" panose="02070309020205020404" pitchFamily="49" charset="0"/>
              </a:rPr>
              <a:t>PERSIST</a:t>
            </a:r>
            <a:r>
              <a:rPr lang="en-US" sz="2000" dirty="0" smtClean="0">
                <a:cs typeface="Courier New" panose="02070309020205020404" pitchFamily="49" charset="0"/>
              </a:rPr>
              <a:t>.</a:t>
            </a:r>
            <a:endParaRPr lang="en-US" sz="2000" dirty="0">
              <a:cs typeface="Courier New" panose="02070309020205020404" pitchFamily="49" charset="0"/>
            </a:endParaRPr>
          </a:p>
          <a:p>
            <a:pPr marL="0" indent="0" algn="ctr">
              <a:buNone/>
            </a:pPr>
            <a:r>
              <a:rPr lang="en-US" sz="2000" dirty="0">
                <a:latin typeface="Courier New" panose="02070309020205020404" pitchFamily="49" charset="0"/>
                <a:cs typeface="Courier New" panose="02070309020205020404" pitchFamily="49" charset="0"/>
              </a:rPr>
              <a:t>SETEX </a:t>
            </a:r>
            <a:r>
              <a:rPr lang="en-US" sz="2000" dirty="0" err="1" smtClean="0">
                <a:latin typeface="Courier New" panose="02070309020205020404" pitchFamily="49" charset="0"/>
                <a:cs typeface="Courier New" panose="02070309020205020404" pitchFamily="49" charset="0"/>
              </a:rPr>
              <a:t>wontExpire</a:t>
            </a:r>
            <a:r>
              <a:rPr lang="en-US" sz="2000" dirty="0" smtClean="0">
                <a:latin typeface="Courier New" panose="02070309020205020404" pitchFamily="49" charset="0"/>
                <a:cs typeface="Courier New" panose="02070309020205020404" pitchFamily="49" charset="0"/>
              </a:rPr>
              <a:t> 20 "</a:t>
            </a:r>
            <a:r>
              <a:rPr lang="en-US" sz="2000" dirty="0" err="1" smtClean="0">
                <a:latin typeface="Courier New" panose="02070309020205020404" pitchFamily="49" charset="0"/>
                <a:cs typeface="Courier New" panose="02070309020205020404" pitchFamily="49" charset="0"/>
              </a:rPr>
              <a:t>i</a:t>
            </a:r>
            <a:r>
              <a:rPr lang="en-US" sz="2000" dirty="0" smtClean="0">
                <a:latin typeface="Courier New" panose="02070309020205020404" pitchFamily="49" charset="0"/>
                <a:cs typeface="Courier New" panose="02070309020205020404" pitchFamily="49" charset="0"/>
              </a:rPr>
              <a:t> live"</a:t>
            </a:r>
            <a:endParaRPr lang="en-US" sz="2000" dirty="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PERSIST </a:t>
            </a:r>
            <a:r>
              <a:rPr lang="en-US" sz="2000" dirty="0" err="1">
                <a:latin typeface="Courier New" panose="02070309020205020404" pitchFamily="49" charset="0"/>
                <a:cs typeface="Courier New" panose="02070309020205020404" pitchFamily="49" charset="0"/>
              </a:rPr>
              <a:t>wontExpire</a:t>
            </a: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204348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Complex Datatypes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To mark an expiration for a specific time, </a:t>
            </a:r>
            <a:r>
              <a:rPr lang="en-US" sz="2000" b="1" dirty="0" smtClean="0">
                <a:cs typeface="Courier New" panose="02070309020205020404" pitchFamily="49" charset="0"/>
              </a:rPr>
              <a:t>EXPIREAT</a:t>
            </a:r>
            <a:r>
              <a:rPr lang="en-US" sz="2000" dirty="0" smtClean="0">
                <a:cs typeface="Courier New" panose="02070309020205020404" pitchFamily="49" charset="0"/>
              </a:rPr>
              <a:t> will accept a Unix timestamp in </a:t>
            </a:r>
            <a:r>
              <a:rPr lang="en-US" sz="2000" dirty="0">
                <a:cs typeface="Courier New" panose="02070309020205020404" pitchFamily="49" charset="0"/>
              </a:rPr>
              <a:t>seconds. </a:t>
            </a:r>
            <a:endParaRPr lang="en-US" sz="2000" dirty="0" smtClean="0">
              <a:cs typeface="Courier New" panose="02070309020205020404" pitchFamily="49" charset="0"/>
            </a:endParaRPr>
          </a:p>
          <a:p>
            <a:pPr marL="0" indent="0" algn="ctr">
              <a:buNone/>
            </a:pPr>
            <a:r>
              <a:rPr lang="en-US" sz="2000" dirty="0" smtClean="0">
                <a:cs typeface="Courier New" panose="02070309020205020404" pitchFamily="49" charset="0"/>
              </a:rPr>
              <a:t>https</a:t>
            </a:r>
            <a:r>
              <a:rPr lang="en-US" sz="2000" dirty="0">
                <a:cs typeface="Courier New" panose="02070309020205020404" pitchFamily="49" charset="0"/>
              </a:rPr>
              <a:t>://currentmillis.com/</a:t>
            </a:r>
            <a:endParaRPr lang="en-US" sz="2000" dirty="0" smtClean="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SET </a:t>
            </a:r>
            <a:r>
              <a:rPr lang="en-US" sz="2000" dirty="0" err="1" smtClean="0">
                <a:latin typeface="Courier New" panose="02070309020205020404" pitchFamily="49" charset="0"/>
                <a:cs typeface="Courier New" panose="02070309020205020404" pitchFamily="49" charset="0"/>
              </a:rPr>
              <a:t>willExpire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buh</a:t>
            </a:r>
            <a:r>
              <a:rPr lang="en-US" sz="2000" dirty="0" smtClean="0">
                <a:latin typeface="Courier New" panose="02070309020205020404" pitchFamily="49" charset="0"/>
                <a:cs typeface="Courier New" panose="02070309020205020404" pitchFamily="49" charset="0"/>
              </a:rPr>
              <a:t> bye"</a:t>
            </a:r>
          </a:p>
          <a:p>
            <a:pPr marL="0" indent="0" algn="ctr">
              <a:buNone/>
            </a:pPr>
            <a:r>
              <a:rPr lang="en-US" sz="2000" dirty="0" smtClean="0">
                <a:latin typeface="Courier New" panose="02070309020205020404" pitchFamily="49" charset="0"/>
                <a:cs typeface="Courier New" panose="02070309020205020404" pitchFamily="49" charset="0"/>
              </a:rPr>
              <a:t>EXPIREAT </a:t>
            </a:r>
            <a:r>
              <a:rPr lang="en-US" sz="2000" dirty="0" err="1" smtClean="0">
                <a:latin typeface="Courier New" panose="02070309020205020404" pitchFamily="49" charset="0"/>
                <a:cs typeface="Courier New" panose="02070309020205020404" pitchFamily="49" charset="0"/>
              </a:rPr>
              <a:t>willExpire</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1617842582</a:t>
            </a:r>
          </a:p>
          <a:p>
            <a:pPr marL="0" indent="0">
              <a:buNone/>
            </a:pPr>
            <a:r>
              <a:rPr lang="en-US" sz="2000" dirty="0" smtClean="0">
                <a:cs typeface="Courier New" panose="02070309020205020404" pitchFamily="49" charset="0"/>
              </a:rPr>
              <a:t>Another common use case for </a:t>
            </a:r>
            <a:r>
              <a:rPr lang="en-US" sz="2000" dirty="0" err="1" smtClean="0">
                <a:cs typeface="Courier New" panose="02070309020205020404" pitchFamily="49" charset="0"/>
              </a:rPr>
              <a:t>Redis</a:t>
            </a:r>
            <a:r>
              <a:rPr lang="en-US" sz="2000" dirty="0" smtClean="0">
                <a:cs typeface="Courier New" panose="02070309020205020404" pitchFamily="49" charset="0"/>
              </a:rPr>
              <a:t> is to monitor user login sessions. You can set your sessions to expire after a set amount of time and update the EXPIREAT value on every refresh token refresh. Once that behavior is stopped, the session expires and is removed the database.</a:t>
            </a: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4165821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Transactions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2108115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Transactions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err="1" smtClean="0">
                <a:cs typeface="Courier New" panose="02070309020205020404" pitchFamily="49" charset="0"/>
              </a:rPr>
              <a:t>Redis</a:t>
            </a:r>
            <a:r>
              <a:rPr lang="en-US" sz="2000" dirty="0" smtClean="0">
                <a:cs typeface="Courier New" panose="02070309020205020404" pitchFamily="49" charset="0"/>
              </a:rPr>
              <a:t> is designed to be a highly available database, but it provides the option to wrap individual queries in transactions for when you have the occasional need of such guarantees. To do so, we use the </a:t>
            </a:r>
            <a:r>
              <a:rPr lang="en-US" sz="2000" b="1" dirty="0" smtClean="0">
                <a:cs typeface="Courier New" panose="02070309020205020404" pitchFamily="49" charset="0"/>
              </a:rPr>
              <a:t>MULTI</a:t>
            </a:r>
            <a:r>
              <a:rPr lang="en-US" sz="2000" dirty="0" smtClean="0">
                <a:cs typeface="Courier New" panose="02070309020205020404" pitchFamily="49" charset="0"/>
              </a:rPr>
              <a:t> command.</a:t>
            </a:r>
          </a:p>
          <a:p>
            <a:pPr marL="0" indent="0" algn="ctr">
              <a:buNone/>
            </a:pPr>
            <a:r>
              <a:rPr lang="en-US" sz="2000" dirty="0" smtClean="0">
                <a:latin typeface="Courier New" panose="02070309020205020404" pitchFamily="49" charset="0"/>
                <a:cs typeface="Courier New" panose="02070309020205020404" pitchFamily="49" charset="0"/>
              </a:rPr>
              <a:t>SET </a:t>
            </a:r>
            <a:r>
              <a:rPr lang="en-US" sz="2000" dirty="0" err="1" smtClean="0">
                <a:latin typeface="Courier New" panose="02070309020205020404" pitchFamily="49" charset="0"/>
                <a:cs typeface="Courier New" panose="02070309020205020404" pitchFamily="49" charset="0"/>
              </a:rPr>
              <a:t>numToIncrease</a:t>
            </a:r>
            <a:r>
              <a:rPr lang="en-US" sz="2000" dirty="0" smtClean="0">
                <a:latin typeface="Courier New" panose="02070309020205020404" pitchFamily="49" charset="0"/>
                <a:cs typeface="Courier New" panose="02070309020205020404" pitchFamily="49" charset="0"/>
              </a:rPr>
              <a:t> 5</a:t>
            </a:r>
          </a:p>
          <a:p>
            <a:pPr marL="0" indent="0" algn="ctr">
              <a:buNone/>
            </a:pPr>
            <a:r>
              <a:rPr lang="en-US" sz="2000" dirty="0" smtClean="0">
                <a:latin typeface="Courier New" panose="02070309020205020404" pitchFamily="49" charset="0"/>
                <a:cs typeface="Courier New" panose="02070309020205020404" pitchFamily="49" charset="0"/>
              </a:rPr>
              <a:t>MULTI</a:t>
            </a:r>
          </a:p>
          <a:p>
            <a:pPr marL="0" indent="0" algn="ctr">
              <a:buNone/>
            </a:pPr>
            <a:r>
              <a:rPr lang="en-US" sz="2000" dirty="0" smtClean="0">
                <a:latin typeface="Courier New" panose="02070309020205020404" pitchFamily="49" charset="0"/>
                <a:cs typeface="Courier New" panose="02070309020205020404" pitchFamily="49" charset="0"/>
              </a:rPr>
              <a:t>INCR </a:t>
            </a:r>
            <a:r>
              <a:rPr lang="en-US" sz="2000" dirty="0" err="1" smtClean="0">
                <a:latin typeface="Courier New" panose="02070309020205020404" pitchFamily="49" charset="0"/>
                <a:cs typeface="Courier New" panose="02070309020205020404" pitchFamily="49" charset="0"/>
              </a:rPr>
              <a:t>numToIncrease</a:t>
            </a:r>
            <a:endParaRPr lang="en-US" sz="2000" dirty="0" smtClean="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INCR </a:t>
            </a:r>
            <a:r>
              <a:rPr lang="en-US" sz="2000" dirty="0" err="1" smtClean="0">
                <a:latin typeface="Courier New" panose="02070309020205020404" pitchFamily="49" charset="0"/>
                <a:cs typeface="Courier New" panose="02070309020205020404" pitchFamily="49" charset="0"/>
              </a:rPr>
              <a:t>numToIncrease</a:t>
            </a:r>
            <a:endParaRPr lang="en-US" sz="2000" dirty="0" smtClean="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EXEC</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3849057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Transactions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Like with Postgres, the commands in multi aren't executed when we type them; they're all executed together when we use </a:t>
            </a:r>
            <a:r>
              <a:rPr lang="en-US" sz="2000" b="1" dirty="0" smtClean="0">
                <a:cs typeface="Courier New" panose="02070309020205020404" pitchFamily="49" charset="0"/>
              </a:rPr>
              <a:t>EXEC</a:t>
            </a:r>
            <a:r>
              <a:rPr lang="en-US" sz="2000" dirty="0" smtClean="0">
                <a:cs typeface="Courier New" panose="02070309020205020404" pitchFamily="49" charset="0"/>
              </a:rPr>
              <a:t>. We can stop the transaction with the </a:t>
            </a:r>
            <a:r>
              <a:rPr lang="en-US" sz="2000" b="1" dirty="0" smtClean="0">
                <a:cs typeface="Courier New" panose="02070309020205020404" pitchFamily="49" charset="0"/>
              </a:rPr>
              <a:t>DISCARD</a:t>
            </a:r>
            <a:r>
              <a:rPr lang="en-US" sz="2000" dirty="0" smtClean="0">
                <a:cs typeface="Courier New" panose="02070309020205020404" pitchFamily="49" charset="0"/>
              </a:rPr>
              <a:t> command which will clear the transaction queue. Note that this is different from Postgres' rollback in that it doesn't undo the commands - they were never executed, and the queue is simply deleted.</a:t>
            </a:r>
          </a:p>
          <a:p>
            <a:pPr marL="0" indent="0">
              <a:buNone/>
            </a:pPr>
            <a:r>
              <a:rPr lang="en-US" sz="2000" dirty="0" smtClean="0">
                <a:cs typeface="Courier New" panose="02070309020205020404" pitchFamily="49" charset="0"/>
              </a:rPr>
              <a:t>Note that these transactions are not blocking. If I start a transaction modifying a key, and then modify that key from another location, that modification will not be blocked, and the commands in the multi will be executed on the updated value.</a:t>
            </a: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3653996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Pub Sub</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2000576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Pub Sub</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Let's imagine our chat application has many users and many chat rooms. Users can choose which chat rooms to which they wish to subscribe, and then they will receive notifications when new messages come into these chats (much like Slack, Discord, etc.).</a:t>
            </a:r>
          </a:p>
          <a:p>
            <a:pPr marL="0" indent="0">
              <a:buNone/>
            </a:pPr>
            <a:r>
              <a:rPr lang="en-US" sz="2000" dirty="0" smtClean="0">
                <a:cs typeface="Courier New" panose="02070309020205020404" pitchFamily="49" charset="0"/>
              </a:rPr>
              <a:t>To implement this, we are going to employ </a:t>
            </a:r>
            <a:r>
              <a:rPr lang="en-US" sz="2000" dirty="0" err="1" smtClean="0">
                <a:cs typeface="Courier New" panose="02070309020205020404" pitchFamily="49" charset="0"/>
              </a:rPr>
              <a:t>Redis's</a:t>
            </a:r>
            <a:r>
              <a:rPr lang="en-US" sz="2000" dirty="0" smtClean="0">
                <a:cs typeface="Courier New" panose="02070309020205020404" pitchFamily="49" charset="0"/>
              </a:rPr>
              <a:t> </a:t>
            </a:r>
            <a:r>
              <a:rPr lang="en-US" sz="2000" b="1" dirty="0" smtClean="0">
                <a:cs typeface="Courier New" panose="02070309020205020404" pitchFamily="49" charset="0"/>
              </a:rPr>
              <a:t>Publish Subscribe</a:t>
            </a:r>
            <a:r>
              <a:rPr lang="en-US" sz="2000" dirty="0" smtClean="0">
                <a:cs typeface="Courier New" panose="02070309020205020404" pitchFamily="49" charset="0"/>
              </a:rPr>
              <a:t> functionality.</a:t>
            </a:r>
          </a:p>
          <a:p>
            <a:pPr marL="0" indent="0">
              <a:buNone/>
            </a:pPr>
            <a:r>
              <a:rPr lang="en-US" sz="2000" dirty="0" smtClean="0">
                <a:cs typeface="Courier New" panose="02070309020205020404" pitchFamily="49" charset="0"/>
              </a:rPr>
              <a:t>Subscribe allows users to subscribe to a key, known as a </a:t>
            </a:r>
            <a:r>
              <a:rPr lang="en-US" sz="2000" b="1" dirty="0" smtClean="0">
                <a:cs typeface="Courier New" panose="02070309020205020404" pitchFamily="49" charset="0"/>
              </a:rPr>
              <a:t>channel</a:t>
            </a:r>
            <a:r>
              <a:rPr lang="en-US" sz="2000" dirty="0" smtClean="0">
                <a:cs typeface="Courier New" panose="02070309020205020404" pitchFamily="49" charset="0"/>
              </a:rPr>
              <a:t>. Subscribing to a channel will cause the </a:t>
            </a:r>
            <a:r>
              <a:rPr lang="en-US" sz="2000" dirty="0" err="1" smtClean="0">
                <a:cs typeface="Courier New" panose="02070309020205020404" pitchFamily="49" charset="0"/>
              </a:rPr>
              <a:t>Redis</a:t>
            </a:r>
            <a:r>
              <a:rPr lang="en-US" sz="2000" dirty="0" smtClean="0">
                <a:cs typeface="Courier New" panose="02070309020205020404" pitchFamily="49" charset="0"/>
              </a:rPr>
              <a:t> CLI to block, so you will need to open another window.</a:t>
            </a:r>
          </a:p>
          <a:p>
            <a:pPr marL="0" indent="0" algn="ctr">
              <a:buNone/>
            </a:pPr>
            <a:r>
              <a:rPr lang="en-US" sz="2000" dirty="0" smtClean="0">
                <a:latin typeface="Courier New" panose="02070309020205020404" pitchFamily="49" charset="0"/>
                <a:cs typeface="Courier New" panose="02070309020205020404" pitchFamily="49" charset="0"/>
              </a:rPr>
              <a:t>SUBSCRIBE </a:t>
            </a:r>
            <a:r>
              <a:rPr lang="en-US" sz="2000" dirty="0" err="1" smtClean="0">
                <a:latin typeface="Courier New" panose="02070309020205020404" pitchFamily="49" charset="0"/>
                <a:cs typeface="Courier New" panose="02070309020205020404" pitchFamily="49" charset="0"/>
              </a:rPr>
              <a:t>pubsubChat</a:t>
            </a: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dirty="0"/>
          </a:p>
        </p:txBody>
      </p:sp>
    </p:spTree>
    <p:extLst>
      <p:ext uri="{BB962C8B-B14F-4D97-AF65-F5344CB8AC3E}">
        <p14:creationId xmlns:p14="http://schemas.microsoft.com/office/powerpoint/2010/main" val="3197093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Pub Sub</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To publish to a channel, we use the </a:t>
            </a:r>
            <a:r>
              <a:rPr lang="en-US" sz="2000" b="1" dirty="0" smtClean="0">
                <a:cs typeface="Courier New" panose="02070309020205020404" pitchFamily="49" charset="0"/>
              </a:rPr>
              <a:t>PUBLISH</a:t>
            </a:r>
            <a:r>
              <a:rPr lang="en-US" sz="2000" dirty="0" smtClean="0">
                <a:cs typeface="Courier New" panose="02070309020205020404" pitchFamily="49" charset="0"/>
              </a:rPr>
              <a:t> command. Anything published to the key will be sent to all subscribers to that key.</a:t>
            </a:r>
          </a:p>
          <a:p>
            <a:pPr marL="0" indent="0" algn="ctr">
              <a:buNone/>
            </a:pPr>
            <a:r>
              <a:rPr lang="en-US" sz="2000" dirty="0" smtClean="0">
                <a:latin typeface="Courier New" panose="02070309020205020404" pitchFamily="49" charset="0"/>
                <a:cs typeface="Courier New" panose="02070309020205020404" pitchFamily="49" charset="0"/>
              </a:rPr>
              <a:t>PUBLISH </a:t>
            </a:r>
            <a:r>
              <a:rPr lang="en-US" sz="2000" dirty="0" err="1" smtClean="0">
                <a:latin typeface="Courier New" panose="02070309020205020404" pitchFamily="49" charset="0"/>
                <a:cs typeface="Courier New" panose="02070309020205020404" pitchFamily="49" charset="0"/>
              </a:rPr>
              <a:t>pubsubChat</a:t>
            </a:r>
            <a:r>
              <a:rPr lang="en-US" sz="2000" dirty="0" smtClean="0">
                <a:latin typeface="Courier New" panose="02070309020205020404" pitchFamily="49" charset="0"/>
                <a:cs typeface="Courier New" panose="02070309020205020404" pitchFamily="49" charset="0"/>
              </a:rPr>
              <a:t> "Hey it is a message"</a:t>
            </a:r>
          </a:p>
          <a:p>
            <a:pPr marL="0" indent="0">
              <a:buNone/>
            </a:pPr>
            <a:r>
              <a:rPr lang="en-US" sz="2000" dirty="0" smtClean="0">
                <a:cs typeface="Courier New" panose="02070309020205020404" pitchFamily="49" charset="0"/>
              </a:rPr>
              <a:t>Users can unsubscribe using the </a:t>
            </a:r>
            <a:r>
              <a:rPr lang="en-US" sz="2000" b="1" dirty="0" smtClean="0">
                <a:cs typeface="Courier New" panose="02070309020205020404" pitchFamily="49" charset="0"/>
              </a:rPr>
              <a:t>UNSUBSCRIBE </a:t>
            </a:r>
            <a:r>
              <a:rPr lang="en-US" sz="2000" dirty="0" smtClean="0">
                <a:cs typeface="Courier New" panose="02070309020205020404" pitchFamily="49" charset="0"/>
              </a:rPr>
              <a:t>command. In the </a:t>
            </a:r>
            <a:r>
              <a:rPr lang="en-US" sz="2000" dirty="0" err="1" smtClean="0">
                <a:cs typeface="Courier New" panose="02070309020205020404" pitchFamily="49" charset="0"/>
              </a:rPr>
              <a:t>Redis</a:t>
            </a:r>
            <a:r>
              <a:rPr lang="en-US" sz="2000" dirty="0" smtClean="0">
                <a:cs typeface="Courier New" panose="02070309020205020404" pitchFamily="49" charset="0"/>
              </a:rPr>
              <a:t>-cli, you will need to do ctrl + c to break the connection.</a:t>
            </a:r>
          </a:p>
          <a:p>
            <a:pPr marL="0" indent="0">
              <a:buNone/>
            </a:pPr>
            <a:r>
              <a:rPr lang="en-US" sz="2000" dirty="0" smtClean="0">
                <a:cs typeface="Courier New" panose="02070309020205020404" pitchFamily="49" charset="0"/>
              </a:rPr>
              <a:t>There is no persistence with the </a:t>
            </a:r>
            <a:r>
              <a:rPr lang="en-US" sz="2000" dirty="0" err="1" smtClean="0">
                <a:cs typeface="Courier New" panose="02070309020205020404" pitchFamily="49" charset="0"/>
              </a:rPr>
              <a:t>Redis</a:t>
            </a:r>
            <a:r>
              <a:rPr lang="en-US" sz="2000" dirty="0" smtClean="0">
                <a:cs typeface="Courier New" panose="02070309020205020404" pitchFamily="49" charset="0"/>
              </a:rPr>
              <a:t> Pub Sub, so once the message has been transmitted to users, it's gone forever. Furthermore, if a message fails to send to a subscriber, that subscriber will never get it. Buyer beware.</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629788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Configurations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6</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dirty="0"/>
          </a:p>
        </p:txBody>
      </p:sp>
    </p:spTree>
    <p:extLst>
      <p:ext uri="{BB962C8B-B14F-4D97-AF65-F5344CB8AC3E}">
        <p14:creationId xmlns:p14="http://schemas.microsoft.com/office/powerpoint/2010/main" val="337889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Installation and Overview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Part of the power of </a:t>
            </a:r>
            <a:r>
              <a:rPr lang="en-US" sz="2000" dirty="0" err="1" smtClean="0">
                <a:cs typeface="Courier New" panose="02070309020205020404" pitchFamily="49" charset="0"/>
              </a:rPr>
              <a:t>Redis</a:t>
            </a:r>
            <a:r>
              <a:rPr lang="en-US" sz="2000" dirty="0" smtClean="0">
                <a:cs typeface="Courier New" panose="02070309020205020404" pitchFamily="49" charset="0"/>
              </a:rPr>
              <a:t> lies in its configurability, a topic that could be a lengthy video in itself, and that's not even including adding modules.</a:t>
            </a:r>
          </a:p>
          <a:p>
            <a:pPr marL="0" indent="0">
              <a:buNone/>
            </a:pPr>
            <a:r>
              <a:rPr lang="en-US" sz="2000" dirty="0" smtClean="0">
                <a:cs typeface="Courier New" panose="02070309020205020404" pitchFamily="49" charset="0"/>
              </a:rPr>
              <a:t>For now we'll focus on a few of those you're most likely to want to experiment with for your projects.</a:t>
            </a:r>
          </a:p>
          <a:p>
            <a:pPr marL="0" indent="0">
              <a:buNone/>
            </a:pPr>
            <a:r>
              <a:rPr lang="en-US" sz="2000" dirty="0" smtClean="0">
                <a:cs typeface="Courier New" panose="02070309020205020404" pitchFamily="49" charset="0"/>
              </a:rPr>
              <a:t>To start with, note the </a:t>
            </a:r>
            <a:r>
              <a:rPr lang="en-US" sz="2000" b="1" dirty="0" smtClean="0">
                <a:cs typeface="Courier New" panose="02070309020205020404" pitchFamily="49" charset="0"/>
              </a:rPr>
              <a:t>INFO</a:t>
            </a:r>
            <a:r>
              <a:rPr lang="en-US" sz="2000" dirty="0" smtClean="0">
                <a:cs typeface="Courier New" panose="02070309020205020404" pitchFamily="49" charset="0"/>
              </a:rPr>
              <a:t> command. It will give you information about your current </a:t>
            </a:r>
            <a:r>
              <a:rPr lang="en-US" sz="2000" dirty="0" err="1" smtClean="0">
                <a:cs typeface="Courier New" panose="02070309020205020404" pitchFamily="49" charset="0"/>
              </a:rPr>
              <a:t>Redis</a:t>
            </a:r>
            <a:r>
              <a:rPr lang="en-US" sz="2000" dirty="0" smtClean="0">
                <a:cs typeface="Courier New" panose="02070309020205020404" pitchFamily="49" charset="0"/>
              </a:rPr>
              <a:t> configuration.</a:t>
            </a:r>
          </a:p>
          <a:p>
            <a:pPr marL="0" indent="0" algn="ctr">
              <a:buNone/>
            </a:pPr>
            <a:r>
              <a:rPr lang="en-US" sz="2000" dirty="0" smtClean="0">
                <a:latin typeface="Courier New" panose="02070309020205020404" pitchFamily="49" charset="0"/>
                <a:cs typeface="Courier New" panose="02070309020205020404" pitchFamily="49" charset="0"/>
              </a:rPr>
              <a:t>INFO</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dirty="0"/>
          </a:p>
        </p:txBody>
      </p:sp>
    </p:spTree>
    <p:extLst>
      <p:ext uri="{BB962C8B-B14F-4D97-AF65-F5344CB8AC3E}">
        <p14:creationId xmlns:p14="http://schemas.microsoft.com/office/powerpoint/2010/main" val="2777515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cs typeface="Courier New" panose="02070309020205020404" pitchFamily="49" charset="0"/>
              </a:rPr>
              <a:t>To look up a specific </a:t>
            </a:r>
            <a:r>
              <a:rPr lang="en-US" sz="2000" dirty="0" err="1" smtClean="0">
                <a:cs typeface="Courier New" panose="02070309020205020404" pitchFamily="49" charset="0"/>
              </a:rPr>
              <a:t>config</a:t>
            </a:r>
            <a:r>
              <a:rPr lang="en-US" sz="2000" dirty="0" smtClean="0">
                <a:cs typeface="Courier New" panose="02070309020205020404" pitchFamily="49" charset="0"/>
              </a:rPr>
              <a:t> item, use </a:t>
            </a:r>
            <a:r>
              <a:rPr lang="en-US" sz="2000" b="1" dirty="0" smtClean="0">
                <a:cs typeface="Courier New" panose="02070309020205020404" pitchFamily="49" charset="0"/>
              </a:rPr>
              <a:t>CONFIG GET</a:t>
            </a:r>
            <a:r>
              <a:rPr lang="en-US" sz="2000" dirty="0" smtClean="0">
                <a:cs typeface="Courier New" panose="02070309020205020404" pitchFamily="49" charset="0"/>
              </a:rPr>
              <a:t> and then the key name of the configuration you want. To get all configurations, use *.</a:t>
            </a:r>
          </a:p>
          <a:p>
            <a:pPr marL="0" indent="0" algn="ctr">
              <a:buNone/>
            </a:pPr>
            <a:r>
              <a:rPr lang="en-US" sz="2000" dirty="0" smtClean="0">
                <a:latin typeface="Courier New" panose="02070309020205020404" pitchFamily="49" charset="0"/>
                <a:cs typeface="Courier New" panose="02070309020205020404" pitchFamily="49" charset="0"/>
              </a:rPr>
              <a:t>CONFIG GET *</a:t>
            </a:r>
          </a:p>
          <a:p>
            <a:pPr marL="0" indent="0">
              <a:buNone/>
            </a:pPr>
            <a:r>
              <a:rPr lang="en-US" sz="2000" dirty="0" smtClean="0">
                <a:cs typeface="Courier New" panose="02070309020205020404" pitchFamily="49" charset="0"/>
              </a:rPr>
              <a:t>To set a configuration use </a:t>
            </a:r>
            <a:r>
              <a:rPr lang="en-US" sz="2000" b="1" dirty="0" smtClean="0">
                <a:cs typeface="Courier New" panose="02070309020205020404" pitchFamily="49" charset="0"/>
              </a:rPr>
              <a:t>CONFIG SET </a:t>
            </a:r>
            <a:r>
              <a:rPr lang="en-US" sz="2000" dirty="0" smtClean="0">
                <a:cs typeface="Courier New" panose="02070309020205020404" pitchFamily="49" charset="0"/>
              </a:rPr>
              <a:t>with the </a:t>
            </a:r>
            <a:r>
              <a:rPr lang="en-US" sz="2000" dirty="0" err="1" smtClean="0">
                <a:cs typeface="Courier New" panose="02070309020205020404" pitchFamily="49" charset="0"/>
              </a:rPr>
              <a:t>config</a:t>
            </a:r>
            <a:r>
              <a:rPr lang="en-US" sz="2000" dirty="0" smtClean="0">
                <a:cs typeface="Courier New" panose="02070309020205020404" pitchFamily="49" charset="0"/>
              </a:rPr>
              <a:t> key to change and the new value.</a:t>
            </a:r>
            <a:endParaRPr lang="en-US" sz="2000" dirty="0">
              <a:cs typeface="Courier New" panose="02070309020205020404" pitchFamily="49" charset="0"/>
            </a:endParaRPr>
          </a:p>
          <a:p>
            <a:pPr marL="0" indent="0" algn="ctr">
              <a:buNone/>
            </a:pPr>
            <a:r>
              <a:rPr lang="en-US" sz="2000" dirty="0">
                <a:latin typeface="Courier New" panose="02070309020205020404" pitchFamily="49" charset="0"/>
                <a:cs typeface="Courier New" panose="02070309020205020404" pitchFamily="49" charset="0"/>
              </a:rPr>
              <a:t>CONFIG </a:t>
            </a:r>
            <a:r>
              <a:rPr lang="en-US" sz="2000" dirty="0" smtClean="0">
                <a:latin typeface="Courier New" panose="02070309020205020404" pitchFamily="49" charset="0"/>
                <a:cs typeface="Courier New" panose="02070309020205020404" pitchFamily="49" charset="0"/>
              </a:rPr>
              <a:t>SET SAVE "900 1 300 100"</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Default settings can be defined in your </a:t>
            </a:r>
            <a:r>
              <a:rPr lang="en-US" sz="2000" dirty="0" err="1" smtClean="0">
                <a:cs typeface="Courier New" panose="02070309020205020404" pitchFamily="49" charset="0"/>
              </a:rPr>
              <a:t>redis.conf</a:t>
            </a:r>
            <a:r>
              <a:rPr lang="en-US" sz="2000" dirty="0" smtClean="0">
                <a:cs typeface="Courier New" panose="02070309020205020404" pitchFamily="49" charset="0"/>
              </a:rPr>
              <a:t> file which should live in /</a:t>
            </a:r>
            <a:r>
              <a:rPr lang="en-US" sz="2000" dirty="0" err="1" smtClean="0">
                <a:cs typeface="Courier New" panose="02070309020205020404" pitchFamily="49" charset="0"/>
              </a:rPr>
              <a:t>etc</a:t>
            </a:r>
            <a:r>
              <a:rPr lang="en-US" sz="2000" dirty="0" smtClean="0">
                <a:cs typeface="Courier New" panose="02070309020205020404" pitchFamily="49" charset="0"/>
              </a:rPr>
              <a:t>/</a:t>
            </a:r>
            <a:r>
              <a:rPr lang="en-US" sz="2000" dirty="0" err="1" smtClean="0">
                <a:cs typeface="Courier New" panose="02070309020205020404" pitchFamily="49" charset="0"/>
              </a:rPr>
              <a:t>redis</a:t>
            </a:r>
            <a:r>
              <a:rPr lang="en-US" sz="2000" dirty="0" smtClean="0">
                <a:cs typeface="Courier New" panose="02070309020205020404" pitchFamily="49" charset="0"/>
              </a:rPr>
              <a:t>. </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spTree>
    <p:extLst>
      <p:ext uri="{BB962C8B-B14F-4D97-AF65-F5344CB8AC3E}">
        <p14:creationId xmlns:p14="http://schemas.microsoft.com/office/powerpoint/2010/main" val="1396678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400" dirty="0" smtClean="0">
                <a:cs typeface="Courier New" panose="02070309020205020404" pitchFamily="49" charset="0"/>
              </a:rPr>
              <a:t>Persistence</a:t>
            </a:r>
          </a:p>
          <a:p>
            <a:pPr marL="0" indent="0">
              <a:buNone/>
            </a:pPr>
            <a:r>
              <a:rPr lang="en-US" sz="2000" dirty="0" smtClean="0">
                <a:cs typeface="Courier New" panose="02070309020205020404" pitchFamily="49" charset="0"/>
              </a:rPr>
              <a:t>Remember that </a:t>
            </a:r>
            <a:r>
              <a:rPr lang="en-US" sz="2000" dirty="0" err="1" smtClean="0">
                <a:cs typeface="Courier New" panose="02070309020205020404" pitchFamily="49" charset="0"/>
              </a:rPr>
              <a:t>Redis</a:t>
            </a:r>
            <a:r>
              <a:rPr lang="en-US" sz="2000" dirty="0" smtClean="0">
                <a:cs typeface="Courier New" panose="02070309020205020404" pitchFamily="49" charset="0"/>
              </a:rPr>
              <a:t> is an in-memory database. Persistence configurations concern how often </a:t>
            </a:r>
            <a:r>
              <a:rPr lang="en-US" sz="2000" dirty="0" err="1" smtClean="0">
                <a:cs typeface="Courier New" panose="02070309020205020404" pitchFamily="49" charset="0"/>
              </a:rPr>
              <a:t>Redis</a:t>
            </a:r>
            <a:r>
              <a:rPr lang="en-US" sz="2000" dirty="0" smtClean="0">
                <a:cs typeface="Courier New" panose="02070309020205020404" pitchFamily="49" charset="0"/>
              </a:rPr>
              <a:t> saves data to disk.</a:t>
            </a:r>
          </a:p>
          <a:p>
            <a:pPr marL="0" indent="0">
              <a:buNone/>
            </a:pPr>
            <a:r>
              <a:rPr lang="en-US" sz="2000" dirty="0" smtClean="0">
                <a:cs typeface="Courier New" panose="02070309020205020404" pitchFamily="49" charset="0"/>
              </a:rPr>
              <a:t>Your first option is </a:t>
            </a:r>
            <a:r>
              <a:rPr lang="en-US" sz="2000" b="1" dirty="0" smtClean="0">
                <a:cs typeface="Courier New" panose="02070309020205020404" pitchFamily="49" charset="0"/>
              </a:rPr>
              <a:t>no persistence at all</a:t>
            </a:r>
            <a:r>
              <a:rPr lang="en-US" sz="2000" dirty="0" smtClean="0">
                <a:cs typeface="Courier New" panose="02070309020205020404" pitchFamily="49" charset="0"/>
              </a:rPr>
              <a:t>. This might make sense if you're running a pure caching layer, as any increase in durability will be at the cost of latency.</a:t>
            </a:r>
          </a:p>
          <a:p>
            <a:pPr marL="0" indent="0">
              <a:buNone/>
            </a:pPr>
            <a:r>
              <a:rPr lang="en-US" sz="2000" dirty="0" smtClean="0">
                <a:cs typeface="Courier New" panose="02070309020205020404" pitchFamily="49" charset="0"/>
              </a:rPr>
              <a:t>By default, key value pairs are occasionally saved. If we run</a:t>
            </a:r>
          </a:p>
          <a:p>
            <a:pPr marL="0" indent="0" algn="ctr">
              <a:buNone/>
            </a:pPr>
            <a:r>
              <a:rPr lang="en-US" sz="2000" dirty="0">
                <a:latin typeface="Courier New" panose="02070309020205020404" pitchFamily="49" charset="0"/>
                <a:cs typeface="Courier New" panose="02070309020205020404" pitchFamily="49" charset="0"/>
              </a:rPr>
              <a:t>CONFIG </a:t>
            </a:r>
            <a:r>
              <a:rPr lang="en-US" sz="2000" dirty="0" smtClean="0">
                <a:latin typeface="Courier New" panose="02070309020205020404" pitchFamily="49" charset="0"/>
                <a:cs typeface="Courier New" panose="02070309020205020404" pitchFamily="49" charset="0"/>
              </a:rPr>
              <a:t>GET SAVE</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We see the current settings. If 3600 keys change, it will save in 1 second. If 300 change, it will save in 100 seconds. </a:t>
            </a:r>
            <a:r>
              <a:rPr lang="en-US" sz="2000" dirty="0">
                <a:cs typeface="Courier New" panose="02070309020205020404" pitchFamily="49" charset="0"/>
              </a:rPr>
              <a:t>E</a:t>
            </a:r>
            <a:r>
              <a:rPr lang="en-US" sz="2000" dirty="0" smtClean="0">
                <a:cs typeface="Courier New" panose="02070309020205020404" pitchFamily="49" charset="0"/>
              </a:rPr>
              <a:t>tc.</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dirty="0"/>
          </a:p>
        </p:txBody>
      </p:sp>
    </p:spTree>
    <p:extLst>
      <p:ext uri="{BB962C8B-B14F-4D97-AF65-F5344CB8AC3E}">
        <p14:creationId xmlns:p14="http://schemas.microsoft.com/office/powerpoint/2010/main" val="4051397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400" dirty="0" smtClean="0">
                <a:cs typeface="Courier New" panose="02070309020205020404" pitchFamily="49" charset="0"/>
              </a:rPr>
              <a:t>Persistence</a:t>
            </a:r>
          </a:p>
          <a:p>
            <a:pPr marL="0" indent="0">
              <a:buNone/>
            </a:pPr>
            <a:r>
              <a:rPr lang="en-US" sz="2000" dirty="0">
                <a:cs typeface="Courier New" panose="02070309020205020404" pitchFamily="49" charset="0"/>
              </a:rPr>
              <a:t>You can find out the time of the last save with </a:t>
            </a:r>
            <a:r>
              <a:rPr lang="en-US" sz="2000" b="1" dirty="0">
                <a:cs typeface="Courier New" panose="02070309020205020404" pitchFamily="49" charset="0"/>
              </a:rPr>
              <a:t>LASTSAVE</a:t>
            </a:r>
            <a:r>
              <a:rPr lang="en-US" sz="2000" dirty="0">
                <a:cs typeface="Courier New" panose="02070309020205020404" pitchFamily="49" charset="0"/>
              </a:rPr>
              <a:t>.</a:t>
            </a:r>
          </a:p>
          <a:p>
            <a:pPr marL="0" indent="0" algn="ctr">
              <a:buNone/>
            </a:pPr>
            <a:r>
              <a:rPr lang="en-US" sz="2000" dirty="0" smtClean="0">
                <a:latin typeface="Courier New" panose="02070309020205020404" pitchFamily="49" charset="0"/>
                <a:cs typeface="Courier New" panose="02070309020205020404" pitchFamily="49" charset="0"/>
              </a:rPr>
              <a:t>LASTSAVE</a:t>
            </a:r>
            <a:endParaRPr lang="en-US" sz="2000" dirty="0" smtClean="0">
              <a:cs typeface="Courier New" panose="02070309020205020404" pitchFamily="49" charset="0"/>
            </a:endParaRPr>
          </a:p>
          <a:p>
            <a:pPr marL="0" indent="0">
              <a:buNone/>
            </a:pPr>
            <a:r>
              <a:rPr lang="en-US" sz="2000" dirty="0" smtClean="0">
                <a:cs typeface="Courier New" panose="02070309020205020404" pitchFamily="49" charset="0"/>
              </a:rPr>
              <a:t>To manually save , simply run the </a:t>
            </a:r>
            <a:r>
              <a:rPr lang="en-US" sz="2000" b="1" dirty="0" smtClean="0">
                <a:cs typeface="Courier New" panose="02070309020205020404" pitchFamily="49" charset="0"/>
              </a:rPr>
              <a:t>SAVE</a:t>
            </a:r>
            <a:r>
              <a:rPr lang="en-US" sz="2000" dirty="0" smtClean="0">
                <a:cs typeface="Courier New" panose="02070309020205020404" pitchFamily="49" charset="0"/>
              </a:rPr>
              <a:t> command.</a:t>
            </a:r>
          </a:p>
          <a:p>
            <a:pPr marL="0" indent="0" algn="ctr">
              <a:buNone/>
            </a:pPr>
            <a:r>
              <a:rPr lang="en-US" sz="2000" dirty="0" smtClean="0">
                <a:latin typeface="Courier New" panose="02070309020205020404" pitchFamily="49" charset="0"/>
                <a:cs typeface="Courier New" panose="02070309020205020404" pitchFamily="49" charset="0"/>
              </a:rPr>
              <a:t>LASTSAVE</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To save asynchronously, run the </a:t>
            </a:r>
            <a:r>
              <a:rPr lang="en-US" sz="2000" b="1" dirty="0" smtClean="0">
                <a:cs typeface="Courier New" panose="02070309020205020404" pitchFamily="49" charset="0"/>
              </a:rPr>
              <a:t>BGSAVE</a:t>
            </a:r>
            <a:r>
              <a:rPr lang="en-US" sz="2000" dirty="0" smtClean="0">
                <a:cs typeface="Courier New" panose="02070309020205020404" pitchFamily="49" charset="0"/>
              </a:rPr>
              <a:t> command.</a:t>
            </a:r>
          </a:p>
          <a:p>
            <a:pPr marL="0" indent="0" algn="ctr">
              <a:buNone/>
            </a:pPr>
            <a:r>
              <a:rPr lang="en-US" sz="2000" dirty="0" smtClean="0">
                <a:latin typeface="Courier New" panose="02070309020205020404" pitchFamily="49" charset="0"/>
                <a:cs typeface="Courier New" panose="02070309020205020404" pitchFamily="49" charset="0"/>
              </a:rPr>
              <a:t>BGSAVE</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Generally speaking, it's best to simply set your configuration to whatever save frequency with which you feel comfortable.</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dirty="0"/>
          </a:p>
        </p:txBody>
      </p:sp>
    </p:spTree>
    <p:extLst>
      <p:ext uri="{BB962C8B-B14F-4D97-AF65-F5344CB8AC3E}">
        <p14:creationId xmlns:p14="http://schemas.microsoft.com/office/powerpoint/2010/main" val="1847823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400" dirty="0" smtClean="0">
                <a:cs typeface="Courier New" panose="02070309020205020404" pitchFamily="49" charset="0"/>
              </a:rPr>
              <a:t>Replication</a:t>
            </a:r>
          </a:p>
          <a:p>
            <a:pPr marL="0" indent="0">
              <a:buNone/>
            </a:pPr>
            <a:r>
              <a:rPr lang="en-US" sz="2000" dirty="0" smtClean="0">
                <a:cs typeface="Courier New" panose="02070309020205020404" pitchFamily="49" charset="0"/>
              </a:rPr>
              <a:t>Most use cases for </a:t>
            </a:r>
            <a:r>
              <a:rPr lang="en-US" sz="2000" dirty="0" err="1" smtClean="0">
                <a:cs typeface="Courier New" panose="02070309020205020404" pitchFamily="49" charset="0"/>
              </a:rPr>
              <a:t>Redis</a:t>
            </a:r>
            <a:r>
              <a:rPr lang="en-US" sz="2000" dirty="0" smtClean="0">
                <a:cs typeface="Courier New" panose="02070309020205020404" pitchFamily="49" charset="0"/>
              </a:rPr>
              <a:t> desire high availability, and to that end we'll likely want some degree of database replication.</a:t>
            </a:r>
          </a:p>
          <a:p>
            <a:pPr marL="0" indent="0">
              <a:buNone/>
            </a:pPr>
            <a:r>
              <a:rPr lang="en-US" sz="2000" dirty="0" err="1" smtClean="0">
                <a:cs typeface="Courier New" panose="02070309020205020404" pitchFamily="49" charset="0"/>
              </a:rPr>
              <a:t>Redis</a:t>
            </a:r>
            <a:r>
              <a:rPr lang="en-US" sz="2000" dirty="0" smtClean="0">
                <a:cs typeface="Courier New" panose="02070309020205020404" pitchFamily="49" charset="0"/>
              </a:rPr>
              <a:t> supports master-slave replication, which is when one server will be the primary server responsible for reads and writes. All other servers will only be capable of reads.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dirty="0"/>
          </a:p>
        </p:txBody>
      </p:sp>
    </p:spTree>
    <p:extLst>
      <p:ext uri="{BB962C8B-B14F-4D97-AF65-F5344CB8AC3E}">
        <p14:creationId xmlns:p14="http://schemas.microsoft.com/office/powerpoint/2010/main" val="1162319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400" dirty="0" smtClean="0">
                <a:cs typeface="Courier New" panose="02070309020205020404" pitchFamily="49" charset="0"/>
              </a:rPr>
              <a:t>Replication</a:t>
            </a:r>
          </a:p>
          <a:p>
            <a:pPr marL="0" indent="0">
              <a:buNone/>
            </a:pPr>
            <a:r>
              <a:rPr lang="en-US" sz="2000" dirty="0">
                <a:cs typeface="Courier New" panose="02070309020205020404" pitchFamily="49" charset="0"/>
              </a:rPr>
              <a:t>To create a replication, start by copying your </a:t>
            </a:r>
            <a:r>
              <a:rPr lang="en-US" sz="2000" dirty="0" err="1">
                <a:cs typeface="Courier New" panose="02070309020205020404" pitchFamily="49" charset="0"/>
              </a:rPr>
              <a:t>redis.conf</a:t>
            </a:r>
            <a:r>
              <a:rPr lang="en-US" sz="2000" dirty="0">
                <a:cs typeface="Courier New" panose="02070309020205020404" pitchFamily="49" charset="0"/>
              </a:rPr>
              <a:t> file with </a:t>
            </a:r>
            <a:r>
              <a:rPr lang="en-US" sz="2000" dirty="0" smtClean="0">
                <a:cs typeface="Courier New" panose="02070309020205020404" pitchFamily="49" charset="0"/>
              </a:rPr>
              <a:t>a slight change.</a:t>
            </a:r>
            <a:endParaRPr lang="en-US" sz="2000" dirty="0">
              <a:cs typeface="Courier New" panose="02070309020205020404" pitchFamily="49" charset="0"/>
            </a:endParaRPr>
          </a:p>
          <a:p>
            <a:pPr marL="0" indent="0" algn="ctr">
              <a:buNone/>
            </a:pPr>
            <a:r>
              <a:rPr lang="en-US" sz="2000" dirty="0" err="1">
                <a:latin typeface="Courier New" panose="02070309020205020404" pitchFamily="49" charset="0"/>
                <a:cs typeface="Courier New" panose="02070309020205020404" pitchFamily="49" charset="0"/>
              </a:rPr>
              <a: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redis.conf</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redis-s1.conf</a:t>
            </a:r>
          </a:p>
          <a:p>
            <a:pPr marL="0" indent="0">
              <a:buNone/>
            </a:pPr>
            <a:r>
              <a:rPr lang="en-US" sz="2000" dirty="0" smtClean="0">
                <a:cs typeface="Courier New" panose="02070309020205020404" pitchFamily="49" charset="0"/>
              </a:rPr>
              <a:t>Inside redis-s1.conf, update the port and add one line.</a:t>
            </a:r>
          </a:p>
          <a:p>
            <a:pPr marL="0" indent="0" algn="ctr">
              <a:buNone/>
            </a:pPr>
            <a:r>
              <a:rPr lang="en-US" sz="2000" dirty="0" smtClean="0">
                <a:latin typeface="Courier New" panose="02070309020205020404" pitchFamily="49" charset="0"/>
                <a:cs typeface="Courier New" panose="02070309020205020404" pitchFamily="49" charset="0"/>
              </a:rPr>
              <a:t>port 6380</a:t>
            </a:r>
          </a:p>
          <a:p>
            <a:pPr marL="0" indent="0" algn="ctr">
              <a:buNone/>
            </a:pPr>
            <a:r>
              <a:rPr lang="en-US" sz="2000" dirty="0" err="1" smtClean="0">
                <a:latin typeface="Courier New" panose="02070309020205020404" pitchFamily="49" charset="0"/>
                <a:cs typeface="Courier New" panose="02070309020205020404" pitchFamily="49" charset="0"/>
              </a:rPr>
              <a:t>slaveof</a:t>
            </a:r>
            <a:r>
              <a:rPr lang="en-US" sz="2000" dirty="0" smtClean="0">
                <a:latin typeface="Courier New" panose="02070309020205020404" pitchFamily="49" charset="0"/>
                <a:cs typeface="Courier New" panose="02070309020205020404" pitchFamily="49" charset="0"/>
              </a:rPr>
              <a:t> 127.0.0.1 6379</a:t>
            </a:r>
            <a:endParaRPr lang="en-US" sz="2000" dirty="0" smtClean="0">
              <a:cs typeface="Courier New" panose="02070309020205020404" pitchFamily="49" charset="0"/>
            </a:endParaRPr>
          </a:p>
          <a:p>
            <a:pPr marL="0" indent="0">
              <a:buNone/>
            </a:pPr>
            <a:r>
              <a:rPr lang="en-US" sz="2000" dirty="0" smtClean="0">
                <a:cs typeface="Courier New" panose="02070309020205020404" pitchFamily="49" charset="0"/>
              </a:rPr>
              <a:t>Then boot it up.</a:t>
            </a:r>
          </a:p>
          <a:p>
            <a:pPr marL="0" indent="0" algn="ctr">
              <a:buNone/>
            </a:pPr>
            <a:r>
              <a:rPr lang="en-US" sz="2000" dirty="0" err="1" smtClean="0">
                <a:latin typeface="Courier New" panose="02070309020205020404" pitchFamily="49" charset="0"/>
                <a:cs typeface="Courier New" panose="02070309020205020404" pitchFamily="49" charset="0"/>
              </a:rPr>
              <a:t>redis</a:t>
            </a:r>
            <a:r>
              <a:rPr lang="en-US" sz="2000" dirty="0" smtClean="0">
                <a:latin typeface="Courier New" panose="02070309020205020404" pitchFamily="49" charset="0"/>
                <a:cs typeface="Courier New" panose="02070309020205020404" pitchFamily="49" charset="0"/>
              </a:rPr>
              <a:t>-server redis-s1.conf</a:t>
            </a: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dirty="0"/>
          </a:p>
        </p:txBody>
      </p:sp>
    </p:spTree>
    <p:extLst>
      <p:ext uri="{BB962C8B-B14F-4D97-AF65-F5344CB8AC3E}">
        <p14:creationId xmlns:p14="http://schemas.microsoft.com/office/powerpoint/2010/main" val="36079084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400" dirty="0" smtClean="0">
                <a:cs typeface="Courier New" panose="02070309020205020404" pitchFamily="49" charset="0"/>
              </a:rPr>
              <a:t>Replication</a:t>
            </a:r>
          </a:p>
          <a:p>
            <a:pPr marL="0" indent="0">
              <a:buNone/>
            </a:pPr>
            <a:r>
              <a:rPr lang="en-US" sz="2000" dirty="0" smtClean="0">
                <a:cs typeface="Courier New" panose="02070309020205020404" pitchFamily="49" charset="0"/>
              </a:rPr>
              <a:t>Let's make sure it's up.</a:t>
            </a:r>
            <a:endParaRPr lang="en-US" sz="2000" dirty="0">
              <a:cs typeface="Courier New" panose="02070309020205020404" pitchFamily="49" charset="0"/>
            </a:endParaRPr>
          </a:p>
          <a:p>
            <a:pPr marL="0" indent="0" algn="ctr">
              <a:buNone/>
            </a:pPr>
            <a:r>
              <a:rPr lang="en-US" sz="2000" dirty="0" err="1" smtClean="0">
                <a:latin typeface="Courier New" panose="02070309020205020404" pitchFamily="49" charset="0"/>
                <a:cs typeface="Courier New" panose="02070309020205020404" pitchFamily="49" charset="0"/>
              </a:rPr>
              <a:t>redis</a:t>
            </a:r>
            <a:r>
              <a:rPr lang="en-US" sz="2000" dirty="0" smtClean="0">
                <a:latin typeface="Courier New" panose="02070309020205020404" pitchFamily="49" charset="0"/>
                <a:cs typeface="Courier New" panose="02070309020205020404" pitchFamily="49" charset="0"/>
              </a:rPr>
              <a:t>-cli -p 6380 ping</a:t>
            </a:r>
          </a:p>
          <a:p>
            <a:pPr marL="0" indent="0">
              <a:buNone/>
            </a:pPr>
            <a:r>
              <a:rPr lang="en-US" sz="2000" dirty="0" smtClean="0">
                <a:cs typeface="Courier New" panose="02070309020205020404" pitchFamily="49" charset="0"/>
              </a:rPr>
              <a:t>If we try to set, we will be denied.</a:t>
            </a:r>
          </a:p>
          <a:p>
            <a:pPr marL="0" indent="0" algn="ctr">
              <a:buNone/>
            </a:pPr>
            <a:r>
              <a:rPr lang="en-US" sz="2000" dirty="0" smtClean="0">
                <a:latin typeface="Courier New" panose="02070309020205020404" pitchFamily="49" charset="0"/>
                <a:cs typeface="Courier New" panose="02070309020205020404" pitchFamily="49" charset="0"/>
              </a:rPr>
              <a:t>SET </a:t>
            </a:r>
            <a:r>
              <a:rPr lang="en-US" sz="2000" dirty="0" err="1" smtClean="0">
                <a:latin typeface="Courier New" panose="02070309020205020404" pitchFamily="49" charset="0"/>
                <a:cs typeface="Courier New" panose="02070309020205020404" pitchFamily="49" charset="0"/>
              </a:rPr>
              <a:t>aNewKey</a:t>
            </a:r>
            <a:r>
              <a:rPr lang="en-US" sz="2000" dirty="0" smtClean="0">
                <a:latin typeface="Courier New" panose="02070309020205020404" pitchFamily="49" charset="0"/>
                <a:cs typeface="Courier New" panose="02070309020205020404" pitchFamily="49" charset="0"/>
              </a:rPr>
              <a:t> "will be denied"</a:t>
            </a:r>
          </a:p>
          <a:p>
            <a:pPr marL="0" indent="0">
              <a:buNone/>
            </a:pPr>
            <a:r>
              <a:rPr lang="en-US" sz="2000" dirty="0" smtClean="0">
                <a:cs typeface="Courier New" panose="02070309020205020404" pitchFamily="49" charset="0"/>
              </a:rPr>
              <a:t>But if we set it in the master and get it in the replica, it should work.</a:t>
            </a:r>
          </a:p>
          <a:p>
            <a:pPr marL="0" indent="0" algn="ctr">
              <a:buNone/>
            </a:pPr>
            <a:r>
              <a:rPr lang="en-US" sz="2000" dirty="0" smtClean="0">
                <a:latin typeface="Courier New" panose="02070309020205020404" pitchFamily="49" charset="0"/>
                <a:cs typeface="Courier New" panose="02070309020205020404" pitchFamily="49" charset="0"/>
              </a:rPr>
              <a:t>SET </a:t>
            </a:r>
            <a:r>
              <a:rPr lang="en-US" sz="2000" dirty="0" err="1" smtClean="0">
                <a:latin typeface="Courier New" panose="02070309020205020404" pitchFamily="49" charset="0"/>
                <a:cs typeface="Courier New" panose="02070309020205020404" pitchFamily="49" charset="0"/>
              </a:rPr>
              <a:t>thisKey</a:t>
            </a:r>
            <a:r>
              <a:rPr lang="en-US" sz="2000" dirty="0" smtClean="0">
                <a:latin typeface="Courier New" panose="02070309020205020404" pitchFamily="49" charset="0"/>
                <a:cs typeface="Courier New" panose="02070309020205020404" pitchFamily="49" charset="0"/>
              </a:rPr>
              <a:t> "should be ok"</a:t>
            </a:r>
          </a:p>
          <a:p>
            <a:pPr marL="0" indent="0" algn="ctr">
              <a:buNone/>
            </a:pPr>
            <a:r>
              <a:rPr lang="en-US" sz="2000" dirty="0" smtClean="0">
                <a:latin typeface="Courier New" panose="02070309020205020404" pitchFamily="49" charset="0"/>
                <a:cs typeface="Courier New" panose="02070309020205020404" pitchFamily="49" charset="0"/>
              </a:rPr>
              <a:t>GET </a:t>
            </a:r>
            <a:r>
              <a:rPr lang="en-US" sz="2000" dirty="0" err="1" smtClean="0">
                <a:latin typeface="Courier New" panose="02070309020205020404" pitchFamily="49" charset="0"/>
                <a:cs typeface="Courier New" panose="02070309020205020404" pitchFamily="49" charset="0"/>
              </a:rPr>
              <a:t>thisKey</a:t>
            </a: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dirty="0"/>
          </a:p>
        </p:txBody>
      </p:sp>
    </p:spTree>
    <p:extLst>
      <p:ext uri="{BB962C8B-B14F-4D97-AF65-F5344CB8AC3E}">
        <p14:creationId xmlns:p14="http://schemas.microsoft.com/office/powerpoint/2010/main" val="1640262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Configurations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400" dirty="0" smtClean="0">
                <a:cs typeface="Courier New" panose="02070309020205020404" pitchFamily="49" charset="0"/>
              </a:rPr>
              <a:t>Replication</a:t>
            </a:r>
          </a:p>
          <a:p>
            <a:pPr marL="0" indent="0">
              <a:buNone/>
            </a:pPr>
            <a:r>
              <a:rPr lang="en-US" sz="2000" dirty="0" smtClean="0">
                <a:cs typeface="Courier New" panose="02070309020205020404" pitchFamily="49" charset="0"/>
              </a:rPr>
              <a:t>And note that we can shut down the main server.</a:t>
            </a:r>
            <a:endParaRPr lang="en-US" sz="2000" dirty="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SHUTDOWN</a:t>
            </a:r>
          </a:p>
          <a:p>
            <a:pPr marL="0" indent="0">
              <a:buNone/>
            </a:pPr>
            <a:r>
              <a:rPr lang="en-US" sz="2000" dirty="0" smtClean="0">
                <a:cs typeface="Courier New" panose="02070309020205020404" pitchFamily="49" charset="0"/>
              </a:rPr>
              <a:t>And our replica will still work, though we still won't be able to write to it.</a:t>
            </a:r>
          </a:p>
          <a:p>
            <a:pPr marL="0" indent="0" algn="ctr">
              <a:buNone/>
            </a:pPr>
            <a:r>
              <a:rPr lang="en-US" sz="2000" dirty="0" smtClean="0">
                <a:latin typeface="Courier New" panose="02070309020205020404" pitchFamily="49" charset="0"/>
                <a:cs typeface="Courier New" panose="02070309020205020404" pitchFamily="49" charset="0"/>
              </a:rPr>
              <a:t>GET </a:t>
            </a:r>
            <a:r>
              <a:rPr lang="en-US" sz="2000" dirty="0" err="1" smtClean="0">
                <a:latin typeface="Courier New" panose="02070309020205020404" pitchFamily="49" charset="0"/>
                <a:cs typeface="Courier New" panose="02070309020205020404" pitchFamily="49" charset="0"/>
              </a:rPr>
              <a:t>aNewKey</a:t>
            </a:r>
            <a:endParaRPr lang="en-US" sz="2000" dirty="0" smtClean="0">
              <a:latin typeface="Courier New" panose="02070309020205020404" pitchFamily="49" charset="0"/>
              <a:cs typeface="Courier New" panose="02070309020205020404" pitchFamily="49" charset="0"/>
            </a:endParaRPr>
          </a:p>
          <a:p>
            <a:pPr marL="0" indent="0" algn="ctr">
              <a:buNone/>
            </a:pPr>
            <a:r>
              <a:rPr lang="en-US" sz="2000" dirty="0" smtClean="0">
                <a:latin typeface="Courier New" panose="02070309020205020404" pitchFamily="49" charset="0"/>
                <a:cs typeface="Courier New" panose="02070309020205020404" pitchFamily="49" charset="0"/>
              </a:rPr>
              <a:t>SET </a:t>
            </a:r>
            <a:r>
              <a:rPr lang="en-US" sz="2000" dirty="0" err="1" smtClean="0">
                <a:latin typeface="Courier New" panose="02070309020205020404" pitchFamily="49" charset="0"/>
                <a:cs typeface="Courier New" panose="02070309020205020404" pitchFamily="49" charset="0"/>
              </a:rPr>
              <a:t>aNewKey</a:t>
            </a:r>
            <a:r>
              <a:rPr lang="en-US" sz="2000" dirty="0" smtClean="0">
                <a:latin typeface="Courier New" panose="02070309020205020404" pitchFamily="49" charset="0"/>
                <a:cs typeface="Courier New" panose="02070309020205020404" pitchFamily="49" charset="0"/>
              </a:rPr>
              <a:t> "still not </a:t>
            </a:r>
            <a:r>
              <a:rPr lang="en-US" sz="2000" smtClean="0">
                <a:latin typeface="Courier New" panose="02070309020205020404" pitchFamily="49" charset="0"/>
                <a:cs typeface="Courier New" panose="02070309020205020404" pitchFamily="49" charset="0"/>
              </a:rPr>
              <a:t>ok"</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dirty="0"/>
          </a:p>
        </p:txBody>
      </p:sp>
    </p:spTree>
    <p:extLst>
      <p:ext uri="{BB962C8B-B14F-4D97-AF65-F5344CB8AC3E}">
        <p14:creationId xmlns:p14="http://schemas.microsoft.com/office/powerpoint/2010/main" val="1728567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lvl="0" indent="-285750">
              <a:buSzPts val="1200"/>
              <a:buFont typeface="Arial" pitchFamily="34" charset="0"/>
              <a:buChar char="•"/>
            </a:pPr>
            <a:r>
              <a:rPr lang="en-US" sz="1800" dirty="0">
                <a:latin typeface="Quicksand" panose="020B0604020202020204" charset="0"/>
                <a:hlinkClick r:id="rId3"/>
              </a:rPr>
              <a:t>Seven Databases in Seven Weeks by Perkins, Redmond, and </a:t>
            </a:r>
            <a:r>
              <a:rPr lang="en-US" sz="1800" dirty="0" smtClean="0">
                <a:latin typeface="Quicksand" panose="020B0604020202020204" charset="0"/>
                <a:hlinkClick r:id="rId3"/>
              </a:rPr>
              <a:t>Wilson</a:t>
            </a:r>
            <a:endParaRPr lang="en-US" sz="1800" dirty="0" smtClean="0">
              <a:latin typeface="Quicksand" panose="020B0604020202020204" charset="0"/>
            </a:endParaRPr>
          </a:p>
          <a:p>
            <a:pPr marL="285750" lvl="0" indent="-285750">
              <a:buSzPts val="1200"/>
              <a:buFont typeface="Arial" pitchFamily="34" charset="0"/>
              <a:buChar char="•"/>
            </a:pPr>
            <a:r>
              <a:rPr lang="en-US" sz="1800" dirty="0" err="1" smtClean="0">
                <a:latin typeface="Quicksand" panose="020B0604020202020204" charset="0"/>
                <a:hlinkClick r:id="rId4"/>
              </a:rPr>
              <a:t>Redis</a:t>
            </a:r>
            <a:r>
              <a:rPr lang="en-US" sz="1800" dirty="0" smtClean="0">
                <a:latin typeface="Quicksand" panose="020B0604020202020204" charset="0"/>
                <a:hlinkClick r:id="rId4"/>
              </a:rPr>
              <a:t> Command Reference</a:t>
            </a:r>
            <a:endParaRPr lang="en-US" sz="1800" dirty="0" smtClean="0">
              <a:latin typeface="Quicksand" panose="020B0604020202020204" charset="0"/>
            </a:endParaRPr>
          </a:p>
          <a:p>
            <a:pPr marL="285750" lvl="0" indent="-285750">
              <a:buSzPts val="1200"/>
              <a:buFont typeface="Arial" pitchFamily="34" charset="0"/>
              <a:buChar char="•"/>
            </a:pPr>
            <a:r>
              <a:rPr lang="en-US" sz="1800" dirty="0" err="1" smtClean="0">
                <a:latin typeface="Quicksand" panose="020B0604020202020204" charset="0"/>
                <a:hlinkClick r:id="rId5"/>
              </a:rPr>
              <a:t>Redis</a:t>
            </a:r>
            <a:r>
              <a:rPr lang="en-US" sz="1800" dirty="0" smtClean="0">
                <a:latin typeface="Quicksand" panose="020B0604020202020204" charset="0"/>
                <a:hlinkClick r:id="rId5"/>
              </a:rPr>
              <a:t> </a:t>
            </a:r>
            <a:r>
              <a:rPr lang="en-US" sz="1800" dirty="0" err="1" smtClean="0">
                <a:latin typeface="Quicksand" panose="020B0604020202020204" charset="0"/>
                <a:hlinkClick r:id="rId5"/>
              </a:rPr>
              <a:t>TutorialsPoint</a:t>
            </a:r>
            <a:endParaRPr lang="en-US" sz="1800" dirty="0" smtClean="0">
              <a:latin typeface="Quicksand" panose="020B0604020202020204" charset="0"/>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Installation</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Go to</a:t>
            </a:r>
          </a:p>
          <a:p>
            <a:pPr marL="0" lvl="0" indent="0" algn="ctr">
              <a:buNone/>
            </a:pPr>
            <a:r>
              <a:rPr lang="en-US" dirty="0">
                <a:hlinkClick r:id="rId3"/>
              </a:rPr>
              <a:t>https://</a:t>
            </a:r>
            <a:r>
              <a:rPr lang="en-US" dirty="0" smtClean="0">
                <a:hlinkClick r:id="rId3"/>
              </a:rPr>
              <a:t>redis.io/download</a:t>
            </a:r>
            <a:endParaRPr lang="en-US" dirty="0" smtClean="0"/>
          </a:p>
          <a:p>
            <a:pPr marL="0" lvl="0" indent="0" algn="ctr">
              <a:buNone/>
            </a:pPr>
            <a:r>
              <a:rPr lang="en-US" dirty="0" smtClean="0"/>
              <a:t>Follow the instructions for your operating system.</a:t>
            </a:r>
            <a:endParaRPr lang="en-US" dirty="0"/>
          </a:p>
          <a:p>
            <a:pPr marL="0" lvl="0" indent="0" algn="ctr">
              <a:buNone/>
            </a:pPr>
            <a:r>
              <a:rPr lang="en-US" dirty="0" smtClean="0"/>
              <a:t>This tutorial is using Ubuntu 20.04 via Windows Subsystem for Linux.</a:t>
            </a:r>
          </a:p>
          <a:p>
            <a:pPr marL="0" lv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2637645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For me, using Linux Ubuntu, I start the server with the following command:</a:t>
            </a:r>
          </a:p>
          <a:p>
            <a:pPr marL="0" lvl="0" indent="0" algn="ctr">
              <a:buNone/>
            </a:pPr>
            <a:r>
              <a:rPr lang="en-US" sz="2400" dirty="0" err="1" smtClean="0">
                <a:latin typeface="Courier New" panose="02070309020205020404" pitchFamily="49" charset="0"/>
                <a:cs typeface="Courier New" panose="02070309020205020404" pitchFamily="49" charset="0"/>
              </a:rPr>
              <a:t>redis</a:t>
            </a:r>
            <a:r>
              <a:rPr lang="en-US" sz="2400" dirty="0" smtClean="0">
                <a:latin typeface="Courier New" panose="02070309020205020404" pitchFamily="49" charset="0"/>
                <a:cs typeface="Courier New" panose="02070309020205020404" pitchFamily="49" charset="0"/>
              </a:rPr>
              <a:t>-server</a:t>
            </a:r>
          </a:p>
          <a:p>
            <a:pPr marL="0" lvl="0" indent="0" algn="ctr">
              <a:buNone/>
            </a:pPr>
            <a:r>
              <a:rPr lang="en-US" sz="2400" dirty="0" smtClean="0"/>
              <a:t>In another window, run:</a:t>
            </a:r>
            <a:endParaRPr lang="en-US" sz="2400" dirty="0"/>
          </a:p>
          <a:p>
            <a:pPr marL="0" lvl="0" indent="0" algn="ctr">
              <a:buNone/>
            </a:pPr>
            <a:r>
              <a:rPr lang="en-US" sz="2400" dirty="0" err="1" smtClean="0">
                <a:latin typeface="Courier New" panose="02070309020205020404" pitchFamily="49" charset="0"/>
                <a:cs typeface="Courier New" panose="02070309020205020404" pitchFamily="49" charset="0"/>
              </a:rPr>
              <a:t>redis</a:t>
            </a:r>
            <a:r>
              <a:rPr lang="en-US" sz="2400" dirty="0" smtClean="0">
                <a:latin typeface="Courier New" panose="02070309020205020404" pitchFamily="49" charset="0"/>
                <a:cs typeface="Courier New" panose="02070309020205020404" pitchFamily="49" charset="0"/>
              </a:rPr>
              <a:t>-cli</a:t>
            </a:r>
          </a:p>
          <a:p>
            <a:pPr marL="0" indent="0" algn="ctr">
              <a:buNone/>
            </a:pPr>
            <a:r>
              <a:rPr lang="en-US" sz="2400" dirty="0" smtClean="0"/>
              <a:t>You should see your local host with a port matching the port on which your </a:t>
            </a:r>
            <a:r>
              <a:rPr lang="en-US" sz="2400" dirty="0" err="1" smtClean="0"/>
              <a:t>Redis</a:t>
            </a:r>
            <a:r>
              <a:rPr lang="en-US" sz="2400" dirty="0" smtClean="0"/>
              <a:t> server is running. If you see that with a blinking cursor, you're good to go.</a:t>
            </a:r>
            <a:endParaRPr lang="en-US" sz="2400" dirty="0"/>
          </a:p>
          <a:p>
            <a:pPr mar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271629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Overview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err="1" smtClean="0"/>
              <a:t>Redis</a:t>
            </a:r>
            <a:r>
              <a:rPr lang="en-US" sz="2400" dirty="0" smtClean="0"/>
              <a:t>:</a:t>
            </a:r>
          </a:p>
          <a:p>
            <a:pPr marL="342900" indent="-342900"/>
            <a:r>
              <a:rPr lang="en-US" sz="2000" dirty="0" smtClean="0"/>
              <a:t>Exceptionally fast in-memory distributed data structure.</a:t>
            </a:r>
          </a:p>
          <a:p>
            <a:pPr marL="342900" indent="-342900"/>
            <a:r>
              <a:rPr lang="en-US" sz="2000" dirty="0" smtClean="0"/>
              <a:t>Written in C. Essentially a hash table. If you understand the hash table data structure, you understand much of </a:t>
            </a:r>
            <a:r>
              <a:rPr lang="en-US" sz="2000" dirty="0" err="1" smtClean="0"/>
              <a:t>Redis</a:t>
            </a:r>
            <a:r>
              <a:rPr lang="en-US" sz="2000" dirty="0" smtClean="0"/>
              <a:t>.</a:t>
            </a:r>
          </a:p>
          <a:p>
            <a:pPr marL="342900" indent="-342900"/>
            <a:r>
              <a:rPr lang="en-US" sz="2000" dirty="0" smtClean="0"/>
              <a:t>In terms of CAP, prioritizes availability.</a:t>
            </a:r>
          </a:p>
          <a:p>
            <a:pPr marL="342900" indent="-342900"/>
            <a:r>
              <a:rPr lang="en-US" sz="2000" dirty="0" smtClean="0"/>
              <a:t>Supports a variety of data types including hash tables, lists, sets, and sorted sets</a:t>
            </a:r>
            <a:r>
              <a:rPr lang="en-US" sz="2000" dirty="0" smtClean="0"/>
              <a:t>.</a:t>
            </a:r>
          </a:p>
          <a:p>
            <a:pPr marL="342900" indent="-342900"/>
            <a:r>
              <a:rPr lang="en-US" sz="2000" dirty="0" smtClean="0"/>
              <a:t>20,000 lines of code.</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247293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Overview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err="1" smtClean="0"/>
              <a:t>Redis</a:t>
            </a:r>
            <a:r>
              <a:rPr lang="en-US" sz="2400" dirty="0" smtClean="0"/>
              <a:t>:</a:t>
            </a:r>
          </a:p>
          <a:p>
            <a:pPr marL="342900" indent="-342900"/>
            <a:r>
              <a:rPr lang="en-US" sz="2000" dirty="0" smtClean="0"/>
              <a:t>Advantages lie in speed and simplicity. If you need to write complex queries, </a:t>
            </a:r>
            <a:r>
              <a:rPr lang="en-US" sz="2000" dirty="0" err="1" smtClean="0"/>
              <a:t>Redis</a:t>
            </a:r>
            <a:r>
              <a:rPr lang="en-US" sz="2000" dirty="0" smtClean="0"/>
              <a:t> is the wrong DB for your use case.</a:t>
            </a:r>
          </a:p>
          <a:p>
            <a:pPr marL="342900" indent="-342900"/>
            <a:r>
              <a:rPr lang="en-US" sz="2000" dirty="0" smtClean="0"/>
              <a:t>Generally speaking, if you find yourself needing to get clever to get the data you want, you're doing it wrong. Your system should be designed such that all you're doing is asking your DB for a key and it's giving you a value</a:t>
            </a:r>
            <a:r>
              <a:rPr lang="en-US" sz="2000" dirty="0" smtClean="0"/>
              <a:t>.</a:t>
            </a:r>
          </a:p>
          <a:p>
            <a:pPr marL="342900" indent="-342900"/>
            <a:r>
              <a:rPr lang="en-US" sz="2000" dirty="0" smtClean="0"/>
              <a:t>Common use cases: </a:t>
            </a:r>
            <a:r>
              <a:rPr lang="en-US" sz="2000" b="1" dirty="0" smtClean="0"/>
              <a:t>caching, chat, user sessions</a:t>
            </a:r>
            <a:endParaRPr lang="en-US" sz="2000" b="1"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277090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CRUD</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38387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23769</TotalTime>
  <Words>2924</Words>
  <Application>Microsoft Office PowerPoint</Application>
  <PresentationFormat>On-screen Show (16:9)</PresentationFormat>
  <Paragraphs>332</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Courier New</vt:lpstr>
      <vt:lpstr>Quicksand</vt:lpstr>
      <vt:lpstr>Eleanor template</vt:lpstr>
      <vt:lpstr>Introduction to Redis</vt:lpstr>
      <vt:lpstr>Hello!</vt:lpstr>
      <vt:lpstr>Contents</vt:lpstr>
      <vt:lpstr>Installation and Overview</vt:lpstr>
      <vt:lpstr>Installation</vt:lpstr>
      <vt:lpstr>CRUD</vt:lpstr>
      <vt:lpstr>Overview</vt:lpstr>
      <vt:lpstr>Overview</vt:lpstr>
      <vt:lpstr>CRUD</vt:lpstr>
      <vt:lpstr>CRUD</vt:lpstr>
      <vt:lpstr>CRUD</vt:lpstr>
      <vt:lpstr>CRUD</vt:lpstr>
      <vt:lpstr>CRUD</vt:lpstr>
      <vt:lpstr>CRUD</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Complex Datatypes</vt:lpstr>
      <vt:lpstr>Transactions</vt:lpstr>
      <vt:lpstr>Transactions</vt:lpstr>
      <vt:lpstr>Transactions</vt:lpstr>
      <vt:lpstr>Pub Sub</vt:lpstr>
      <vt:lpstr>Pub Sub</vt:lpstr>
      <vt:lpstr>Pub Sub</vt:lpstr>
      <vt:lpstr>Configurations</vt:lpstr>
      <vt:lpstr>Configurations</vt:lpstr>
      <vt:lpstr>Configurations</vt:lpstr>
      <vt:lpstr>Configurations</vt:lpstr>
      <vt:lpstr>Configurations</vt:lpstr>
      <vt:lpstr>Configurations</vt:lpstr>
      <vt:lpstr>Configurations</vt:lpstr>
      <vt:lpstr>Configurations</vt:lpstr>
      <vt:lpstr>Configurations</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632</cp:revision>
  <dcterms:modified xsi:type="dcterms:W3CDTF">2021-04-10T15:50:11Z</dcterms:modified>
</cp:coreProperties>
</file>