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9"/>
  </p:notesMasterIdLst>
  <p:sldIdLst>
    <p:sldId id="256" r:id="rId2"/>
    <p:sldId id="258" r:id="rId3"/>
    <p:sldId id="259" r:id="rId4"/>
    <p:sldId id="261" r:id="rId5"/>
    <p:sldId id="370" r:id="rId6"/>
    <p:sldId id="371" r:id="rId7"/>
    <p:sldId id="372" r:id="rId8"/>
    <p:sldId id="373" r:id="rId9"/>
    <p:sldId id="374" r:id="rId10"/>
    <p:sldId id="375" r:id="rId11"/>
    <p:sldId id="356" r:id="rId12"/>
    <p:sldId id="376" r:id="rId13"/>
    <p:sldId id="377" r:id="rId14"/>
    <p:sldId id="378" r:id="rId15"/>
    <p:sldId id="379" r:id="rId16"/>
    <p:sldId id="380" r:id="rId17"/>
    <p:sldId id="381" r:id="rId18"/>
    <p:sldId id="382" r:id="rId19"/>
    <p:sldId id="383" r:id="rId20"/>
    <p:sldId id="384" r:id="rId21"/>
    <p:sldId id="287"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36" r:id="rId48"/>
    <p:sldId id="437" r:id="rId49"/>
    <p:sldId id="410" r:id="rId50"/>
    <p:sldId id="411" r:id="rId51"/>
    <p:sldId id="412" r:id="rId52"/>
    <p:sldId id="413" r:id="rId53"/>
    <p:sldId id="415" r:id="rId54"/>
    <p:sldId id="414" r:id="rId55"/>
    <p:sldId id="416" r:id="rId56"/>
    <p:sldId id="417" r:id="rId57"/>
    <p:sldId id="418" r:id="rId58"/>
    <p:sldId id="419" r:id="rId59"/>
    <p:sldId id="420" r:id="rId60"/>
    <p:sldId id="421" r:id="rId61"/>
    <p:sldId id="422" r:id="rId62"/>
    <p:sldId id="423" r:id="rId63"/>
    <p:sldId id="424" r:id="rId64"/>
    <p:sldId id="425" r:id="rId65"/>
    <p:sldId id="426" r:id="rId66"/>
    <p:sldId id="427" r:id="rId67"/>
    <p:sldId id="428" r:id="rId68"/>
    <p:sldId id="429" r:id="rId69"/>
    <p:sldId id="430" r:id="rId70"/>
    <p:sldId id="431" r:id="rId71"/>
    <p:sldId id="432" r:id="rId72"/>
    <p:sldId id="433" r:id="rId73"/>
    <p:sldId id="438" r:id="rId74"/>
    <p:sldId id="434" r:id="rId75"/>
    <p:sldId id="435" r:id="rId76"/>
    <p:sldId id="279" r:id="rId77"/>
    <p:sldId id="278" r:id="rId78"/>
  </p:sldIdLst>
  <p:sldSz cx="9144000" cy="5143500" type="screen16x9"/>
  <p:notesSz cx="6858000" cy="9144000"/>
  <p:embeddedFontLst>
    <p:embeddedFont>
      <p:font typeface="Quicksand" panose="020B0604020202020204" charset="0"/>
      <p:regular r:id="rId80"/>
      <p:bold r:id="rId81"/>
    </p:embeddedFont>
    <p:embeddedFont>
      <p:font typeface="Roboto Light" panose="020B0604020202020204"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673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620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801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603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913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662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215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380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12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35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747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629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253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431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621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294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173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42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07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628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896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538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854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332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913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564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471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792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49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294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016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880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3982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807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719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1007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9234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290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6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5522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538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447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4447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3431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510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0843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8036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782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0315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909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3033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6545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8551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547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615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9506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6380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706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4889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4551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98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7233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8686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777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7698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745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5798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0876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330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35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sers.ece.cmu.edu/~adrian/731-sp04/readings/GL-cap.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s://github.com/dalealleshouse/db-fundamentals"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 Id="rId4" Type="http://schemas.openxmlformats.org/officeDocument/2006/relationships/hyperlink" Target="https://hideoushumpbackfreak.com/" TargetMode="External"/></Relationships>
</file>

<file path=ppt/slides/_rels/slide76.xml.rels><?xml version="1.0" encoding="UTF-8" standalone="yes"?>
<Relationships xmlns="http://schemas.openxmlformats.org/package/2006/relationships"><Relationship Id="rId8" Type="http://schemas.openxmlformats.org/officeDocument/2006/relationships/hyperlink" Target="https://www.amazon.com/Theory-Practice-Relational-Algebra-Transforming/dp/3847326848/" TargetMode="External"/><Relationship Id="rId3" Type="http://schemas.openxmlformats.org/officeDocument/2006/relationships/hyperlink" Target="https://www.amazon.com/Seven-Databases-Weeks-Modern-Movement-ebook/dp/B07CYLX6FD/" TargetMode="External"/><Relationship Id="rId7" Type="http://schemas.openxmlformats.org/officeDocument/2006/relationships/hyperlink" Target="https://www.infoq.com/articles/cap-twelve-years-later-how-the-rules-have-changed" TargetMode="External"/><Relationship Id="rId2" Type="http://schemas.openxmlformats.org/officeDocument/2006/relationships/notesSlide" Target="../notesSlides/notesSlide76.xml"/><Relationship Id="rId1" Type="http://schemas.openxmlformats.org/officeDocument/2006/relationships/slideLayout" Target="../slideLayouts/slideLayout3.xml"/><Relationship Id="rId6" Type="http://schemas.openxmlformats.org/officeDocument/2006/relationships/hyperlink" Target="http://cs-www.cs.yale.edu/homes/dna/papers/abadi-pacelc.pdf" TargetMode="External"/><Relationship Id="rId5" Type="http://schemas.openxmlformats.org/officeDocument/2006/relationships/hyperlink" Target="https://ieeexplore.ieee.org/document/798396" TargetMode="External"/><Relationship Id="rId4" Type="http://schemas.openxmlformats.org/officeDocument/2006/relationships/hyperlink" Target="https://users.ece.cmu.edu/~adrian/731-sp04/readings/GL-cap.pdf" TargetMode="External"/><Relationship Id="rId9" Type="http://schemas.openxmlformats.org/officeDocument/2006/relationships/hyperlink" Target="https://www.amazon.com/NoSQL-SQL-Data-Modeling-Semantics/dp/1634621093/"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cgl.ucsf.edu/Outreach/pc204/NoSilverBullet.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How to Choose a Database for Your Web Application</a:t>
            </a:r>
            <a:endParaRPr sz="4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The CAP and PACELC Theorems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998292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The CAP and PACELC Theorems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Also known as Brewer’s Theorem, the CAP Theorem was conceived in 1998 by Eric Brewer of Berkeley as a response to the rising “Web scale” problem. The </a:t>
            </a:r>
            <a:r>
              <a:rPr lang="en-US" sz="2000" dirty="0" smtClean="0">
                <a:hlinkClick r:id="rId3"/>
              </a:rPr>
              <a:t>formal proof </a:t>
            </a:r>
            <a:r>
              <a:rPr lang="en-US" sz="2000" dirty="0" smtClean="0"/>
              <a:t>of the theorem was published in 2002 by Seth Gilbert and Nancy Lynch of MIT.</a:t>
            </a:r>
          </a:p>
          <a:p>
            <a:pPr marL="0" lvl="0" indent="0" algn="l" rtl="0">
              <a:spcBef>
                <a:spcPts val="600"/>
              </a:spcBef>
              <a:spcAft>
                <a:spcPts val="0"/>
              </a:spcAft>
              <a:buNone/>
            </a:pPr>
            <a:r>
              <a:rPr lang="en-US" sz="2000" dirty="0" smtClean="0"/>
              <a:t>In essence, the theorem states:</a:t>
            </a:r>
          </a:p>
          <a:p>
            <a:pPr marL="0" lvl="0" indent="0" algn="l" rtl="0">
              <a:spcBef>
                <a:spcPts val="600"/>
              </a:spcBef>
              <a:spcAft>
                <a:spcPts val="0"/>
              </a:spcAft>
              <a:buNone/>
            </a:pPr>
            <a:r>
              <a:rPr lang="en-US" sz="2000" i="1" dirty="0" smtClean="0"/>
              <a:t>In the event of a network partition, distributed systems can have only two out of three CAP attributes.</a:t>
            </a:r>
            <a:endParaRPr lang="en-US" sz="2000" dirty="0"/>
          </a:p>
          <a:p>
            <a:pPr marL="0" lvl="0" indent="0" algn="l" rtl="0">
              <a:spcBef>
                <a:spcPts val="600"/>
              </a:spcBef>
              <a:spcAft>
                <a:spcPts val="0"/>
              </a:spcAft>
              <a:buNone/>
            </a:pPr>
            <a:r>
              <a:rPr lang="en-US" sz="2000" dirty="0" smtClean="0"/>
              <a:t>The CAP attributes are </a:t>
            </a:r>
            <a:r>
              <a:rPr lang="en-US" sz="2000" b="1" dirty="0" smtClean="0"/>
              <a:t>Consistency, Availability, </a:t>
            </a:r>
            <a:r>
              <a:rPr lang="en-US" sz="2000" dirty="0" smtClean="0"/>
              <a:t>and </a:t>
            </a:r>
            <a:r>
              <a:rPr lang="en-US" sz="2000" b="1" dirty="0" smtClean="0"/>
              <a:t>Partition Tolerance.</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277437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The CAP and PACELC Theorems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Consistency</a:t>
            </a:r>
          </a:p>
          <a:p>
            <a:pPr marL="342900" indent="-342900"/>
            <a:r>
              <a:rPr lang="en-US" sz="2000" dirty="0" smtClean="0"/>
              <a:t>Concerns whether all nodes in a distributed database have the same data at all times.</a:t>
            </a:r>
          </a:p>
          <a:p>
            <a:pPr marL="0" indent="0">
              <a:buNone/>
            </a:pPr>
            <a:r>
              <a:rPr lang="en-US" sz="2400" dirty="0" smtClean="0"/>
              <a:t>Availability</a:t>
            </a:r>
          </a:p>
          <a:p>
            <a:pPr marL="342900" indent="-342900"/>
            <a:r>
              <a:rPr lang="en-US" sz="2000" dirty="0" smtClean="0"/>
              <a:t>The ability of the system to remain operational in the event of a failure of any constituent component.</a:t>
            </a:r>
          </a:p>
          <a:p>
            <a:pPr marL="0" indent="0">
              <a:buNone/>
            </a:pPr>
            <a:r>
              <a:rPr lang="en-US" sz="2400" dirty="0" smtClean="0"/>
              <a:t>Partition Tolerance</a:t>
            </a:r>
          </a:p>
          <a:p>
            <a:pPr marL="342900" indent="-342900"/>
            <a:r>
              <a:rPr lang="en-US" sz="2000" dirty="0" smtClean="0"/>
              <a:t>The ability of a system to continue during a server communication breakdown.</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28088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The CAP and PACELC Theorems</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Picture 4"/>
          <p:cNvPicPr>
            <a:picLocks noChangeAspect="1"/>
          </p:cNvPicPr>
          <p:nvPr/>
        </p:nvPicPr>
        <p:blipFill>
          <a:blip r:embed="rId3"/>
          <a:stretch>
            <a:fillRect/>
          </a:stretch>
        </p:blipFill>
        <p:spPr>
          <a:xfrm>
            <a:off x="2665654" y="1123487"/>
            <a:ext cx="4018434" cy="3704844"/>
          </a:xfrm>
          <a:prstGeom prst="rect">
            <a:avLst/>
          </a:prstGeom>
          <a:solidFill>
            <a:schemeClr val="tx1">
              <a:alpha val="0"/>
            </a:schemeClr>
          </a:solidFill>
        </p:spPr>
      </p:pic>
    </p:spTree>
    <p:extLst>
      <p:ext uri="{BB962C8B-B14F-4D97-AF65-F5344CB8AC3E}">
        <p14:creationId xmlns:p14="http://schemas.microsoft.com/office/powerpoint/2010/main" val="1483339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The CAP and PACELC Theorems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Examples of Prioritizations:</a:t>
            </a:r>
          </a:p>
          <a:p>
            <a:pPr marL="342900" indent="-342900"/>
            <a:r>
              <a:rPr lang="en-US" sz="2000" b="1" dirty="0" smtClean="0"/>
              <a:t>CA</a:t>
            </a:r>
            <a:r>
              <a:rPr lang="en-US" sz="2000" dirty="0" smtClean="0"/>
              <a:t>: A database all on one computer. It is consistent (with itself) and as available as possible, but any network failure will eliminate the system.</a:t>
            </a:r>
          </a:p>
          <a:p>
            <a:pPr marL="342900" indent="-342900"/>
            <a:r>
              <a:rPr lang="en-US" sz="2000" b="1" dirty="0" smtClean="0"/>
              <a:t>CP</a:t>
            </a:r>
            <a:r>
              <a:rPr lang="en-US" sz="2000" dirty="0" smtClean="0"/>
              <a:t>: A database on multiple nodes that requires syncing up before accepting any requests to read or edit.</a:t>
            </a:r>
          </a:p>
          <a:p>
            <a:pPr marL="342900" indent="-342900"/>
            <a:r>
              <a:rPr lang="en-US" sz="2000" b="1" dirty="0" smtClean="0"/>
              <a:t>AP</a:t>
            </a:r>
            <a:r>
              <a:rPr lang="en-US" sz="2000" dirty="0" smtClean="0"/>
              <a:t>: A database across many nodes that will always respond with the data they have regardless of any failures to communicate.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9729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The CAP and PACELC Theorems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Ultimately any discussion on the CAP theorem concerns </a:t>
            </a:r>
            <a:r>
              <a:rPr lang="en-US" sz="2400" b="1" dirty="0" smtClean="0"/>
              <a:t>what to forego.</a:t>
            </a:r>
            <a:r>
              <a:rPr lang="en-US" sz="2400" dirty="0" smtClean="0"/>
              <a:t> Furthermore, since availability and partition tolerance are somewhat similar (how does the system respond when you can’t reach a node), you’re basically choosing between </a:t>
            </a:r>
            <a:r>
              <a:rPr lang="en-US" sz="2400" b="1" dirty="0" smtClean="0"/>
              <a:t>consistency</a:t>
            </a:r>
            <a:r>
              <a:rPr lang="en-US" sz="2400" dirty="0" smtClean="0"/>
              <a:t> and </a:t>
            </a:r>
            <a:r>
              <a:rPr lang="en-US" sz="2400" b="1" dirty="0" smtClean="0"/>
              <a:t>availability</a:t>
            </a:r>
            <a:r>
              <a:rPr lang="en-US" sz="2400" dirty="0" smtClean="0"/>
              <a:t>.</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164819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The CAP and PACELC Theorems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The CAP Theorem Quiz:</a:t>
            </a:r>
            <a:endParaRPr lang="en-US" sz="2400" dirty="0"/>
          </a:p>
          <a:p>
            <a:pPr marL="0" lvl="0" indent="0">
              <a:buNone/>
            </a:pPr>
            <a:r>
              <a:rPr lang="en-US" sz="2000" dirty="0"/>
              <a:t>Assuming partition tolerance is a requirement, identify the appropriate CAP attribute (consistency or availability) to prioritize in each of the following cases:</a:t>
            </a:r>
          </a:p>
          <a:p>
            <a:pPr marL="342900" indent="-342900"/>
            <a:r>
              <a:rPr lang="en-US" sz="2000" dirty="0"/>
              <a:t>Financial transactions (</a:t>
            </a:r>
            <a:r>
              <a:rPr lang="en-US" sz="2000" dirty="0" err="1"/>
              <a:t>paypal</a:t>
            </a:r>
            <a:r>
              <a:rPr lang="en-US" sz="2000" dirty="0"/>
              <a:t>, </a:t>
            </a:r>
            <a:r>
              <a:rPr lang="en-US" sz="2000" dirty="0" err="1"/>
              <a:t>venmo</a:t>
            </a:r>
            <a:r>
              <a:rPr lang="en-US" sz="2000" dirty="0"/>
              <a:t>, banks)</a:t>
            </a:r>
          </a:p>
          <a:p>
            <a:pPr marL="342900" indent="-342900"/>
            <a:r>
              <a:rPr lang="en-US" sz="2000" dirty="0"/>
              <a:t>Social media applications (</a:t>
            </a:r>
            <a:r>
              <a:rPr lang="en-US" sz="2000" dirty="0" err="1"/>
              <a:t>facebook</a:t>
            </a:r>
            <a:r>
              <a:rPr lang="en-US" sz="2000" dirty="0"/>
              <a:t>, twitter)</a:t>
            </a:r>
          </a:p>
          <a:p>
            <a:pPr marL="342900" indent="-342900"/>
            <a:r>
              <a:rPr lang="en-US" sz="2000" dirty="0"/>
              <a:t>Content management (</a:t>
            </a:r>
            <a:r>
              <a:rPr lang="en-US" sz="2000" dirty="0" err="1"/>
              <a:t>wordpress</a:t>
            </a:r>
            <a:r>
              <a:rPr lang="en-US" sz="2000" dirty="0"/>
              <a:t>, </a:t>
            </a:r>
            <a:r>
              <a:rPr lang="en-US" sz="2000" dirty="0" err="1"/>
              <a:t>shopify</a:t>
            </a:r>
            <a:r>
              <a:rPr lang="en-US" sz="2000" dirty="0"/>
              <a:t>)</a:t>
            </a:r>
          </a:p>
          <a:p>
            <a:pPr marL="342900" indent="-342900"/>
            <a:r>
              <a:rPr lang="en-US" sz="2000" dirty="0"/>
              <a:t>Online sales inventory (amazon, Alibaba)</a:t>
            </a:r>
          </a:p>
          <a:p>
            <a:pPr marL="0" lvl="0" indent="0" algn="l" rtl="0">
              <a:spcBef>
                <a:spcPts val="600"/>
              </a:spcBef>
              <a:spcAft>
                <a:spcPts val="0"/>
              </a:spcAft>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976123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The CAP and PACELC Theorems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PACELC:</a:t>
            </a:r>
          </a:p>
          <a:p>
            <a:pPr marL="342900" indent="-342900"/>
            <a:r>
              <a:rPr lang="en-US" sz="2400" dirty="0" smtClean="0"/>
              <a:t>Partitioning</a:t>
            </a:r>
          </a:p>
          <a:p>
            <a:pPr marL="342900" indent="-342900"/>
            <a:r>
              <a:rPr lang="en-US" sz="2400" dirty="0" smtClean="0"/>
              <a:t>Availability</a:t>
            </a:r>
          </a:p>
          <a:p>
            <a:pPr marL="342900" indent="-342900"/>
            <a:r>
              <a:rPr lang="en-US" sz="2400" dirty="0" smtClean="0"/>
              <a:t>Consistency</a:t>
            </a:r>
          </a:p>
          <a:p>
            <a:pPr marL="342900" indent="-342900"/>
            <a:r>
              <a:rPr lang="en-US" sz="2400" dirty="0" smtClean="0"/>
              <a:t>Else</a:t>
            </a:r>
          </a:p>
          <a:p>
            <a:pPr marL="342900" indent="-342900"/>
            <a:r>
              <a:rPr lang="en-US" sz="2400" dirty="0" smtClean="0"/>
              <a:t>Latency</a:t>
            </a:r>
          </a:p>
          <a:p>
            <a:pPr marL="342900" indent="-342900"/>
            <a:r>
              <a:rPr lang="en-US" sz="2400" dirty="0" smtClean="0"/>
              <a:t>Consistency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821018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The CAP and PACELC Theorems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With CAP, we were concerned only with our database’s behavior in the event of a </a:t>
            </a:r>
            <a:r>
              <a:rPr lang="en-US" sz="2400" b="1" dirty="0" smtClean="0"/>
              <a:t>network partition.</a:t>
            </a:r>
            <a:r>
              <a:rPr lang="en-US" sz="2400" dirty="0" smtClean="0"/>
              <a:t> PACELC introduces the additional concern of </a:t>
            </a:r>
            <a:r>
              <a:rPr lang="en-US" sz="2400" b="1" dirty="0" smtClean="0"/>
              <a:t>latency.</a:t>
            </a:r>
            <a:r>
              <a:rPr lang="en-US" sz="2400" dirty="0" smtClean="0"/>
              <a:t> How does our system behave when things are functioning correctly, but slowly?</a:t>
            </a:r>
          </a:p>
          <a:p>
            <a:pPr marL="0" lvl="0" indent="0" algn="l" rtl="0">
              <a:spcBef>
                <a:spcPts val="600"/>
              </a:spcBef>
              <a:spcAft>
                <a:spcPts val="0"/>
              </a:spcAft>
              <a:buNone/>
            </a:pPr>
            <a:r>
              <a:rPr lang="en-US" sz="2400" dirty="0" smtClean="0"/>
              <a:t>Just as in CAP we had to choose between consistency and availability, in PACELC, we must also choose between latency and consistency.</a:t>
            </a: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621777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The CAP and PACELC Theorems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Option 1: On every request, block all other reads and writes until data is consistent across all nodes.</a:t>
            </a:r>
          </a:p>
          <a:p>
            <a:pPr marL="342900" indent="-342900"/>
            <a:r>
              <a:rPr lang="en-US" sz="2000" dirty="0" smtClean="0"/>
              <a:t>Required for transactions. Extremely complex.</a:t>
            </a:r>
          </a:p>
          <a:p>
            <a:pPr marL="0" lvl="0" indent="0" algn="l" rtl="0">
              <a:spcBef>
                <a:spcPts val="600"/>
              </a:spcBef>
              <a:spcAft>
                <a:spcPts val="0"/>
              </a:spcAft>
              <a:buNone/>
            </a:pPr>
            <a:endParaRPr lang="en-US" sz="2400" dirty="0" smtClean="0"/>
          </a:p>
          <a:p>
            <a:pPr marL="0" lvl="0" indent="0" algn="l" rtl="0">
              <a:spcBef>
                <a:spcPts val="600"/>
              </a:spcBef>
              <a:spcAft>
                <a:spcPts val="0"/>
              </a:spcAft>
              <a:buNone/>
            </a:pPr>
            <a:r>
              <a:rPr lang="en-US" sz="2400" dirty="0" smtClean="0"/>
              <a:t>Option 2: Respond to every request with available data, regardless of whether it is stale. Trust that data will eventually become consistent.</a:t>
            </a:r>
          </a:p>
          <a:p>
            <a:pPr marL="342900" indent="-342900"/>
            <a:r>
              <a:rPr lang="en-US" sz="2000" dirty="0" smtClean="0"/>
              <a:t>Simple and fast, but can return incorrect data.</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277272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Hello!</a:t>
            </a:r>
            <a:endParaRPr sz="2200" b="1" dirty="0">
              <a:solidFill>
                <a:srgbClr val="2E3037"/>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I AM </a:t>
            </a:r>
            <a:r>
              <a:rPr lang="en" sz="3600" b="1" dirty="0" smtClean="0">
                <a:solidFill>
                  <a:srgbClr val="F3F3F3"/>
                </a:solidFill>
              </a:rPr>
              <a:t>HOWIE REITH</a:t>
            </a:r>
            <a:endParaRPr sz="3600" b="1" dirty="0">
              <a:solidFill>
                <a:srgbClr val="F3F3F3"/>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solidFill>
                  <a:srgbClr val="F3F3F3"/>
                </a:solidFill>
              </a:rPr>
              <a:t>Software Developer</a:t>
            </a:r>
          </a:p>
          <a:p>
            <a:pPr marL="0" lvl="0" indent="0" algn="l" rtl="0">
              <a:spcBef>
                <a:spcPts val="600"/>
              </a:spcBef>
              <a:spcAft>
                <a:spcPts val="0"/>
              </a:spcAft>
              <a:buNone/>
            </a:pPr>
            <a:r>
              <a:rPr lang="en-US" sz="2200" dirty="0" smtClean="0">
                <a:solidFill>
                  <a:srgbClr val="F3F3F3"/>
                </a:solidFill>
              </a:rPr>
              <a:t>Howard.Reith@gmail.com</a:t>
            </a:r>
            <a:endParaRPr sz="2200" dirty="0">
              <a:solidFill>
                <a:srgbClr val="F3F3F3"/>
              </a:solidFill>
            </a:endParaRPr>
          </a:p>
        </p:txBody>
      </p:sp>
      <p:sp>
        <p:nvSpPr>
          <p:cNvPr id="89" name="Google Shape;89;p1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p:cNvPicPr>
            <a:picLocks noChangeAspect="1"/>
          </p:cNvPicPr>
          <p:nvPr/>
        </p:nvPicPr>
        <p:blipFill>
          <a:blip r:embed="rId3"/>
          <a:stretch>
            <a:fillRect/>
          </a:stretch>
        </p:blipFill>
        <p:spPr>
          <a:xfrm>
            <a:off x="543366" y="2084861"/>
            <a:ext cx="793284" cy="973853"/>
          </a:xfrm>
          <a:prstGeom prst="rect">
            <a:avLst/>
          </a:prstGeom>
        </p:spPr>
      </p:pic>
      <p:pic>
        <p:nvPicPr>
          <p:cNvPr id="3" name="Picture 2"/>
          <p:cNvPicPr>
            <a:picLocks noChangeAspect="1"/>
          </p:cNvPicPr>
          <p:nvPr/>
        </p:nvPicPr>
        <p:blipFill>
          <a:blip r:embed="rId4"/>
          <a:stretch>
            <a:fillRect/>
          </a:stretch>
        </p:blipFill>
        <p:spPr>
          <a:xfrm>
            <a:off x="490360" y="2084861"/>
            <a:ext cx="899295" cy="10634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The CAP and PACELC Theorems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The PACELC Theorem Quiz:</a:t>
            </a:r>
          </a:p>
          <a:p>
            <a:pPr marL="0" lvl="0" indent="0" algn="l" rtl="0">
              <a:spcBef>
                <a:spcPts val="600"/>
              </a:spcBef>
              <a:spcAft>
                <a:spcPts val="0"/>
              </a:spcAft>
              <a:buNone/>
            </a:pPr>
            <a:r>
              <a:rPr lang="en-US" sz="1800" dirty="0" smtClean="0"/>
              <a:t>Your team has decided to prioritize response time over consistency. What are the possible results for the following sequence of actions?</a:t>
            </a:r>
          </a:p>
          <a:p>
            <a:pPr marL="342900" indent="-342900"/>
            <a:r>
              <a:rPr lang="en-US" sz="1800" dirty="0" smtClean="0"/>
              <a:t>User adds a book to the catalog from the “add book” page.</a:t>
            </a:r>
          </a:p>
          <a:p>
            <a:pPr marL="342900" indent="-342900"/>
            <a:r>
              <a:rPr lang="en-US" sz="1800" dirty="0" smtClean="0"/>
              <a:t>User immediately views the catalog page to find the book.</a:t>
            </a:r>
          </a:p>
          <a:p>
            <a:pPr marL="0" indent="0">
              <a:buNone/>
            </a:pPr>
            <a:r>
              <a:rPr lang="en-US" sz="1800" dirty="0" smtClean="0"/>
              <a:t>Your design team has prioritized consistency over response time. What are the possible results of the following?</a:t>
            </a:r>
          </a:p>
          <a:p>
            <a:pPr marL="342900" indent="-342900"/>
            <a:r>
              <a:rPr lang="en-US" sz="1800" dirty="0" smtClean="0"/>
              <a:t>User A, in the US, performs a mass update on books by an author.</a:t>
            </a:r>
          </a:p>
          <a:p>
            <a:pPr marL="342900" indent="-342900"/>
            <a:r>
              <a:rPr lang="en-US" sz="1800" dirty="0" smtClean="0"/>
              <a:t>User B, in Australia, requests all books by this author microseconds later.</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525084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ACID and BASE</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541745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ACID and BASE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smtClean="0"/>
              <a:t>ACID</a:t>
            </a:r>
            <a:r>
              <a:rPr lang="en-US" sz="2400" dirty="0" smtClean="0"/>
              <a:t> and </a:t>
            </a:r>
            <a:r>
              <a:rPr lang="en-US" sz="2400" b="1" dirty="0" smtClean="0"/>
              <a:t>BASE</a:t>
            </a:r>
            <a:r>
              <a:rPr lang="en-US" sz="2400" dirty="0" smtClean="0"/>
              <a:t> are design philosophies at opposite ends of the consistency/availability spectrum.</a:t>
            </a:r>
          </a:p>
          <a:p>
            <a:pPr marL="0" lvl="0" indent="0" algn="l" rtl="0">
              <a:spcBef>
                <a:spcPts val="600"/>
              </a:spcBef>
              <a:spcAft>
                <a:spcPts val="0"/>
              </a:spcAft>
              <a:buNone/>
            </a:pPr>
            <a:endParaRPr lang="en-US" sz="2400" dirty="0"/>
          </a:p>
          <a:p>
            <a:pPr marL="0" lvl="0" indent="0" algn="l" rtl="0">
              <a:spcBef>
                <a:spcPts val="600"/>
              </a:spcBef>
              <a:spcAft>
                <a:spcPts val="0"/>
              </a:spcAft>
              <a:buNone/>
            </a:pPr>
            <a:r>
              <a:rPr lang="en-US" sz="2000" b="1" dirty="0" smtClean="0"/>
              <a:t>ACID</a:t>
            </a:r>
            <a:r>
              <a:rPr lang="en-US" sz="2000" dirty="0" smtClean="0"/>
              <a:t>: Atomicity, Consistency, Isolation, Durability</a:t>
            </a:r>
          </a:p>
          <a:p>
            <a:pPr marL="0" lvl="0" indent="0" algn="l" rtl="0">
              <a:spcBef>
                <a:spcPts val="600"/>
              </a:spcBef>
              <a:spcAft>
                <a:spcPts val="0"/>
              </a:spcAft>
              <a:buNone/>
            </a:pPr>
            <a:r>
              <a:rPr lang="en-US" sz="2000" b="1" dirty="0" smtClean="0"/>
              <a:t>BASE</a:t>
            </a:r>
            <a:r>
              <a:rPr lang="en-US" sz="2000" dirty="0" smtClean="0"/>
              <a:t>: Basically Available Soft-state Eventual consistency</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449371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ACID and BASE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smtClean="0"/>
              <a:t>Atomic:</a:t>
            </a:r>
            <a:r>
              <a:rPr lang="en-US" sz="2000" dirty="0" smtClean="0"/>
              <a:t> All operations within a transaction succeed as a whole or every operation is rolled back.</a:t>
            </a:r>
          </a:p>
          <a:p>
            <a:pPr marL="0" lvl="0" indent="0" algn="l" rtl="0">
              <a:spcBef>
                <a:spcPts val="600"/>
              </a:spcBef>
              <a:spcAft>
                <a:spcPts val="0"/>
              </a:spcAft>
              <a:buNone/>
            </a:pPr>
            <a:r>
              <a:rPr lang="en-US" sz="2000" b="1" dirty="0" smtClean="0"/>
              <a:t>Consistent</a:t>
            </a:r>
            <a:r>
              <a:rPr lang="en-US" sz="2000" dirty="0" smtClean="0"/>
              <a:t>: Transactions always begin and end in a consistent state (conforming to constraints).</a:t>
            </a:r>
          </a:p>
          <a:p>
            <a:pPr marL="0" lvl="0" indent="0" algn="l" rtl="0">
              <a:spcBef>
                <a:spcPts val="600"/>
              </a:spcBef>
              <a:spcAft>
                <a:spcPts val="0"/>
              </a:spcAft>
              <a:buNone/>
            </a:pPr>
            <a:r>
              <a:rPr lang="en-US" sz="2000" b="1" dirty="0" smtClean="0"/>
              <a:t>Isolated</a:t>
            </a:r>
            <a:r>
              <a:rPr lang="en-US" sz="2000" dirty="0" smtClean="0"/>
              <a:t>: Every transaction is necessarily isolated from all others ensuring that consumers are guaranteed never to receive data in an intermediate state</a:t>
            </a:r>
          </a:p>
          <a:p>
            <a:pPr marL="0" lvl="0" indent="0" algn="l" rtl="0">
              <a:spcBef>
                <a:spcPts val="600"/>
              </a:spcBef>
              <a:spcAft>
                <a:spcPts val="0"/>
              </a:spcAft>
              <a:buNone/>
            </a:pPr>
            <a:r>
              <a:rPr lang="en-US" sz="2000" b="1" dirty="0" smtClean="0"/>
              <a:t>Durable</a:t>
            </a:r>
            <a:r>
              <a:rPr lang="en-US" sz="2000" dirty="0" smtClean="0"/>
              <a:t>: Transaction’s results are guaranteed to be persisted to permanent storage.</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569672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ACID and BASE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In an ACID system:</a:t>
            </a:r>
          </a:p>
          <a:p>
            <a:pPr marL="342900" indent="-342900"/>
            <a:r>
              <a:rPr lang="en-US" sz="2000" dirty="0" smtClean="0"/>
              <a:t>Consistency is prioritized over all other non-functional requirements (performance, partition tolerance, throughput, availability, etc.).</a:t>
            </a:r>
          </a:p>
          <a:p>
            <a:pPr marL="342900" indent="-342900"/>
            <a:r>
              <a:rPr lang="en-US" sz="2000" dirty="0" smtClean="0"/>
              <a:t>Sophisticated locking mechanisms are required.</a:t>
            </a:r>
          </a:p>
          <a:p>
            <a:pPr marL="342900" indent="-342900"/>
            <a:r>
              <a:rPr lang="en-US" sz="2000" dirty="0" smtClean="0"/>
              <a:t>Horizontal scaling and redundancy are resource-intensive and complex.</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661249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ACID and BASE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smtClean="0"/>
              <a:t>Basically Available:</a:t>
            </a:r>
            <a:r>
              <a:rPr lang="en-US" sz="2000" dirty="0" smtClean="0"/>
              <a:t> The system will always respond to requests.</a:t>
            </a:r>
          </a:p>
          <a:p>
            <a:pPr marL="0" lvl="0" indent="0" algn="l" rtl="0">
              <a:spcBef>
                <a:spcPts val="600"/>
              </a:spcBef>
              <a:spcAft>
                <a:spcPts val="0"/>
              </a:spcAft>
              <a:buNone/>
            </a:pPr>
            <a:r>
              <a:rPr lang="en-US" sz="2000" b="1" dirty="0" smtClean="0"/>
              <a:t>Soft-State</a:t>
            </a:r>
            <a:r>
              <a:rPr lang="en-US" sz="2000" dirty="0" smtClean="0"/>
              <a:t>: Writes are queued in memory and written in batches rather than with each transaction.</a:t>
            </a:r>
          </a:p>
          <a:p>
            <a:pPr marL="0" lvl="0" indent="0" algn="l" rtl="0">
              <a:spcBef>
                <a:spcPts val="600"/>
              </a:spcBef>
              <a:spcAft>
                <a:spcPts val="0"/>
              </a:spcAft>
              <a:buNone/>
            </a:pPr>
            <a:r>
              <a:rPr lang="en-US" sz="2000" b="1" dirty="0" smtClean="0"/>
              <a:t>Eventual Consistency</a:t>
            </a:r>
            <a:r>
              <a:rPr lang="en-US" sz="2000" dirty="0" smtClean="0"/>
              <a:t>: It is assumed that all replications will become consistent eventually. No guarantees of this are made.</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4189730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ACID and BASE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In a BASE system:</a:t>
            </a:r>
          </a:p>
          <a:p>
            <a:pPr marL="342900" indent="-342900"/>
            <a:r>
              <a:rPr lang="en-US" sz="2000" dirty="0" smtClean="0"/>
              <a:t>Availability and performance are prioritized over consistency.</a:t>
            </a:r>
          </a:p>
          <a:p>
            <a:pPr marL="342900" indent="-342900"/>
            <a:r>
              <a:rPr lang="en-US" sz="2000" dirty="0" smtClean="0"/>
              <a:t>Data loss is possible in the event of a system failure.</a:t>
            </a:r>
          </a:p>
          <a:p>
            <a:pPr marL="342900" indent="-342900"/>
            <a:r>
              <a:rPr lang="en-US" sz="2000" dirty="0" smtClean="0"/>
              <a:t>Simple to horizontally scale and replicate.</a:t>
            </a:r>
          </a:p>
          <a:p>
            <a:pPr marL="342900" indent="-342900"/>
            <a:r>
              <a:rPr lang="en-US" sz="2000" dirty="0" smtClean="0"/>
              <a:t>Users will always get a response, but the data may be stale.</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789257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ACID and BASE</a:t>
            </a:r>
            <a:endParaRPr dirty="0">
              <a:solidFill>
                <a:srgbClr val="39C0BA"/>
              </a:solidFill>
            </a:endParaRPr>
          </a:p>
        </p:txBody>
      </p:sp>
      <p:sp>
        <p:nvSpPr>
          <p:cNvPr id="109" name="Google Shape;109;p17"/>
          <p:cNvSpPr txBox="1">
            <a:spLocks noGrp="1"/>
          </p:cNvSpPr>
          <p:nvPr>
            <p:ph type="body" idx="1"/>
          </p:nvPr>
        </p:nvSpPr>
        <p:spPr>
          <a:xfrm>
            <a:off x="1165497" y="1158072"/>
            <a:ext cx="790636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ACID and BASE Quiz:</a:t>
            </a:r>
          </a:p>
          <a:p>
            <a:pPr marL="0" lvl="0" indent="0" algn="l" rtl="0">
              <a:spcBef>
                <a:spcPts val="600"/>
              </a:spcBef>
              <a:spcAft>
                <a:spcPts val="0"/>
              </a:spcAft>
              <a:buNone/>
            </a:pPr>
            <a:r>
              <a:rPr lang="en-US" sz="2000" dirty="0" smtClean="0"/>
              <a:t>Consider a banking system maintaining financial accounts. Below is SQL code for transferring money between accounts.</a:t>
            </a:r>
          </a:p>
          <a:p>
            <a:pPr marL="0" lvl="0" indent="0" algn="l" rtl="0">
              <a:spcBef>
                <a:spcPts val="600"/>
              </a:spcBef>
              <a:spcAft>
                <a:spcPts val="0"/>
              </a:spcAft>
              <a:buNone/>
            </a:pPr>
            <a:r>
              <a:rPr lang="en-US" sz="2000" dirty="0" smtClean="0">
                <a:latin typeface="Courier New" panose="02070309020205020404" pitchFamily="49" charset="0"/>
                <a:cs typeface="Courier New" panose="02070309020205020404" pitchFamily="49" charset="0"/>
              </a:rPr>
              <a:t>UPDATE accounts SET balance = balance – 1000 WHERE </a:t>
            </a:r>
            <a:r>
              <a:rPr lang="en-US" sz="2000" dirty="0" err="1" smtClean="0">
                <a:latin typeface="Courier New" panose="02070309020205020404" pitchFamily="49" charset="0"/>
                <a:cs typeface="Courier New" panose="02070309020205020404" pitchFamily="49" charset="0"/>
              </a:rPr>
              <a:t>account_num</a:t>
            </a:r>
            <a:r>
              <a:rPr lang="en-US" sz="2000" dirty="0" smtClean="0">
                <a:latin typeface="Courier New" panose="02070309020205020404" pitchFamily="49" charset="0"/>
                <a:cs typeface="Courier New" panose="02070309020205020404" pitchFamily="49" charset="0"/>
              </a:rPr>
              <a:t> = 138</a:t>
            </a:r>
          </a:p>
          <a:p>
            <a:pPr marL="0" lvl="0" indent="0" algn="l" rtl="0">
              <a:spcBef>
                <a:spcPts val="600"/>
              </a:spcBef>
              <a:spcAft>
                <a:spcPts val="0"/>
              </a:spcAft>
              <a:buNone/>
            </a:pPr>
            <a:r>
              <a:rPr lang="en-US" sz="2000" dirty="0" smtClean="0">
                <a:latin typeface="Courier New" panose="02070309020205020404" pitchFamily="49" charset="0"/>
                <a:cs typeface="Courier New" panose="02070309020205020404" pitchFamily="49" charset="0"/>
              </a:rPr>
              <a:t>UPDATE accounts SET balance = balance + 1000 WHERE </a:t>
            </a:r>
            <a:r>
              <a:rPr lang="en-US" sz="2000" dirty="0" err="1" smtClean="0">
                <a:latin typeface="Courier New" panose="02070309020205020404" pitchFamily="49" charset="0"/>
                <a:cs typeface="Courier New" panose="02070309020205020404" pitchFamily="49" charset="0"/>
              </a:rPr>
              <a:t>account_num</a:t>
            </a:r>
            <a:r>
              <a:rPr lang="en-US" sz="2000" dirty="0" smtClean="0">
                <a:latin typeface="Courier New" panose="02070309020205020404" pitchFamily="49" charset="0"/>
                <a:cs typeface="Courier New" panose="02070309020205020404" pitchFamily="49" charset="0"/>
              </a:rPr>
              <a:t> = 139</a:t>
            </a:r>
          </a:p>
          <a:p>
            <a:pPr marL="0" lvl="0" indent="0">
              <a:buNone/>
            </a:pPr>
            <a:r>
              <a:rPr lang="en-US" sz="2000" dirty="0" smtClean="0"/>
              <a:t>Assume a system failure after the first UPDATE.</a:t>
            </a:r>
          </a:p>
          <a:p>
            <a:pPr marL="342900" indent="-342900"/>
            <a:r>
              <a:rPr lang="en-US" sz="2000" dirty="0" smtClean="0"/>
              <a:t>What is the result in a database </a:t>
            </a:r>
            <a:r>
              <a:rPr lang="en-US" sz="2000" dirty="0" smtClean="0"/>
              <a:t>supporting </a:t>
            </a:r>
            <a:r>
              <a:rPr lang="en-US" sz="2000" dirty="0" smtClean="0"/>
              <a:t>ACID transactions?</a:t>
            </a:r>
          </a:p>
          <a:p>
            <a:pPr marL="342900" indent="-342900"/>
            <a:r>
              <a:rPr lang="en-US" sz="2000" dirty="0" smtClean="0"/>
              <a:t>What is the result in a database with a BASE model?</a:t>
            </a:r>
          </a:p>
          <a:p>
            <a:pPr marL="0" lvl="0" indent="0">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3974123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ACID and BASE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Summary:</a:t>
            </a:r>
          </a:p>
          <a:p>
            <a:pPr marL="342900" indent="-342900"/>
            <a:r>
              <a:rPr lang="en-US" sz="2000" dirty="0" smtClean="0"/>
              <a:t>By the CAP Theorem, with any distributed database system, you must choose between consistency and availability.</a:t>
            </a:r>
          </a:p>
          <a:p>
            <a:pPr marL="342900" indent="-342900"/>
            <a:r>
              <a:rPr lang="en-US" sz="2000" dirty="0" smtClean="0"/>
              <a:t>By the PACELC Theorem, you must also choose between consistency and </a:t>
            </a:r>
            <a:r>
              <a:rPr lang="en-US" sz="2000" dirty="0" smtClean="0"/>
              <a:t>latency</a:t>
            </a:r>
            <a:r>
              <a:rPr lang="en-US" sz="2000" dirty="0" smtClean="0"/>
              <a:t>.</a:t>
            </a:r>
          </a:p>
          <a:p>
            <a:pPr marL="342900" indent="-342900"/>
            <a:r>
              <a:rPr lang="en-US" sz="2000" dirty="0" smtClean="0"/>
              <a:t>ACID systems strongly prioritize consistency.</a:t>
            </a:r>
          </a:p>
          <a:p>
            <a:pPr marL="342900" indent="-342900"/>
            <a:r>
              <a:rPr lang="en-US" sz="2000" dirty="0" smtClean="0"/>
              <a:t>BASE systems strongly prioritize availability.</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452121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Types of Databases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328795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Purpose</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In this section we’ll briefly discuss the five most popular “genres” of databases, their characteristics, use cases, benefits, and liabilities. These “genres” are:</a:t>
            </a:r>
          </a:p>
          <a:p>
            <a:pPr marL="0" lvl="0" indent="0" algn="l" rtl="0">
              <a:spcBef>
                <a:spcPts val="600"/>
              </a:spcBef>
              <a:spcAft>
                <a:spcPts val="0"/>
              </a:spcAft>
              <a:buNone/>
            </a:pPr>
            <a:endParaRPr lang="en-US" sz="2000" dirty="0" smtClean="0"/>
          </a:p>
          <a:p>
            <a:pPr marL="0" lvl="0" indent="0" algn="ctr" rtl="0">
              <a:spcBef>
                <a:spcPts val="600"/>
              </a:spcBef>
              <a:spcAft>
                <a:spcPts val="0"/>
              </a:spcAft>
              <a:buNone/>
            </a:pPr>
            <a:r>
              <a:rPr lang="en-US" sz="2000" dirty="0" smtClean="0"/>
              <a:t>Relational</a:t>
            </a:r>
          </a:p>
          <a:p>
            <a:pPr marL="0" lvl="0" indent="0" algn="ctr" rtl="0">
              <a:spcBef>
                <a:spcPts val="600"/>
              </a:spcBef>
              <a:spcAft>
                <a:spcPts val="0"/>
              </a:spcAft>
              <a:buNone/>
            </a:pPr>
            <a:r>
              <a:rPr lang="en-US" sz="2000" dirty="0" smtClean="0"/>
              <a:t>Key-Value Store</a:t>
            </a:r>
          </a:p>
          <a:p>
            <a:pPr marL="0" lvl="0" indent="0" algn="ctr" rtl="0">
              <a:spcBef>
                <a:spcPts val="600"/>
              </a:spcBef>
              <a:spcAft>
                <a:spcPts val="0"/>
              </a:spcAft>
              <a:buNone/>
            </a:pPr>
            <a:r>
              <a:rPr lang="en-US" sz="2000" dirty="0" smtClean="0"/>
              <a:t>Columnar</a:t>
            </a:r>
          </a:p>
          <a:p>
            <a:pPr marL="0" lvl="0" indent="0" algn="ctr" rtl="0">
              <a:spcBef>
                <a:spcPts val="600"/>
              </a:spcBef>
              <a:spcAft>
                <a:spcPts val="0"/>
              </a:spcAft>
              <a:buNone/>
            </a:pPr>
            <a:r>
              <a:rPr lang="en-US" sz="2000" dirty="0" smtClean="0"/>
              <a:t>Document</a:t>
            </a:r>
          </a:p>
          <a:p>
            <a:pPr marL="0" lvl="0" indent="0" algn="ctr" rtl="0">
              <a:spcBef>
                <a:spcPts val="600"/>
              </a:spcBef>
              <a:spcAft>
                <a:spcPts val="0"/>
              </a:spcAft>
              <a:buNone/>
            </a:pPr>
            <a:r>
              <a:rPr lang="en-US" sz="2000" dirty="0" smtClean="0"/>
              <a:t>Graph</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620217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Relational Database Management Systems (RDBMSs):</a:t>
            </a:r>
          </a:p>
          <a:p>
            <a:pPr marL="342900" indent="-342900"/>
            <a:r>
              <a:rPr lang="en-US" sz="1800" dirty="0" smtClean="0"/>
              <a:t>By far the most popular in use today.</a:t>
            </a:r>
          </a:p>
          <a:p>
            <a:pPr marL="342900" indent="-342900"/>
            <a:r>
              <a:rPr lang="en-US" sz="1800" dirty="0" smtClean="0"/>
              <a:t>Set-theory-based organization implementing two-dimensional relations (tables) with attributes contained in sets of tuples (rows). Attributes are defined by a header tuple (a column header).</a:t>
            </a:r>
          </a:p>
          <a:p>
            <a:pPr marL="342900" indent="-342900"/>
            <a:r>
              <a:rPr lang="en-US" sz="1800" dirty="0" smtClean="0"/>
              <a:t>Built on relational algebra with a combination of selections (WHERE), projections (SELECT), Cartesian products (JOINs) and more.</a:t>
            </a:r>
          </a:p>
          <a:p>
            <a:pPr marL="342900" indent="-342900"/>
            <a:r>
              <a:rPr lang="en-US" sz="1800" dirty="0" smtClean="0"/>
              <a:t>Interacted with via Structured Query Language (SQL).</a:t>
            </a:r>
          </a:p>
          <a:p>
            <a:pPr marL="342900" indent="-342900"/>
            <a:r>
              <a:rPr lang="en-US" sz="1800" dirty="0" smtClean="0"/>
              <a:t>Data values are enforced types and may be numeric, strings, dates, blobs, or in some DBs like </a:t>
            </a:r>
            <a:r>
              <a:rPr lang="en-US" sz="1800" dirty="0" smtClean="0"/>
              <a:t>PostgreSQL</a:t>
            </a:r>
            <a:r>
              <a:rPr lang="en-US" sz="1800" dirty="0" smtClean="0"/>
              <a:t>, user-defined types.</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4184027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Relational Database Management Systems (RDBMSs):</a:t>
            </a:r>
          </a:p>
          <a:p>
            <a:pPr marL="342900" indent="-342900"/>
            <a:r>
              <a:rPr lang="en-US" sz="1800" dirty="0" smtClean="0"/>
              <a:t>Feature a capacity to perform joins, that is, the ability to join tables together to return another table. This powers their exceptional </a:t>
            </a:r>
            <a:r>
              <a:rPr lang="en-US" sz="1800" dirty="0" err="1" smtClean="0"/>
              <a:t>queryability</a:t>
            </a:r>
            <a:r>
              <a:rPr lang="en-US" sz="1800" dirty="0" smtClean="0"/>
              <a:t> potential, arguably their strongest feature.</a:t>
            </a:r>
          </a:p>
          <a:p>
            <a:pPr marL="342900" indent="-342900"/>
            <a:r>
              <a:rPr lang="en-US" sz="1800" dirty="0" smtClean="0"/>
              <a:t>Efficient management of blocks of data and disk reads allow for fast lookups, however they only get so fast. If you look up “Star Wars Day” in a table of holidays, you would need to scan every row to find it. They do support indexing on columns for more efficient searching, but this will still be slower than such reads in other DB types.</a:t>
            </a:r>
          </a:p>
          <a:p>
            <a:pPr marL="342900" indent="-342900"/>
            <a:r>
              <a:rPr lang="en-US" sz="1800" b="1" dirty="0" smtClean="0"/>
              <a:t>Primary Example: </a:t>
            </a:r>
            <a:r>
              <a:rPr lang="en-US" sz="1800" dirty="0" smtClean="0"/>
              <a:t>PostgreSQL  </a:t>
            </a:r>
            <a:r>
              <a:rPr lang="en-US" sz="1800" b="1" dirty="0" smtClean="0"/>
              <a:t>Priority: </a:t>
            </a:r>
            <a:r>
              <a:rPr lang="en-US" sz="1800" dirty="0" smtClean="0"/>
              <a:t>Consistency</a:t>
            </a:r>
            <a:endParaRPr lang="en-US" sz="1800" b="1"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2731803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Relational Strengths:</a:t>
            </a:r>
          </a:p>
          <a:p>
            <a:pPr marL="342900" indent="-342900"/>
            <a:r>
              <a:rPr lang="en-US" sz="1800" dirty="0" smtClean="0"/>
              <a:t>Years of research and production use across nearly every field of computing.</a:t>
            </a:r>
          </a:p>
          <a:p>
            <a:pPr marL="342900" indent="-342900"/>
            <a:r>
              <a:rPr lang="en-US" sz="1800" dirty="0" smtClean="0"/>
              <a:t>Flexible queries – no matter your model, you can devise a combination of joins, filters, views, and indexes to get what you need.</a:t>
            </a:r>
          </a:p>
          <a:p>
            <a:pPr marL="342900" indent="-342900"/>
            <a:r>
              <a:rPr lang="en-US" sz="1800" dirty="0" smtClean="0"/>
              <a:t>Schema constraints make enforcing data regularity simple.</a:t>
            </a:r>
          </a:p>
          <a:p>
            <a:pPr marL="342900" indent="-342900"/>
            <a:r>
              <a:rPr lang="en-US" sz="1800" dirty="0" smtClean="0"/>
              <a:t>Many open source options.</a:t>
            </a:r>
          </a:p>
          <a:p>
            <a:pPr marL="342900" indent="-342900"/>
            <a:r>
              <a:rPr lang="en-US" sz="1800" dirty="0" smtClean="0"/>
              <a:t>Many business concerns, like budgets and order shipments, are easy to visualize.</a:t>
            </a:r>
          </a:p>
          <a:p>
            <a:pPr marL="342900" indent="-342900"/>
            <a:r>
              <a:rPr lang="en-US" sz="1800" dirty="0" smtClean="0"/>
              <a:t>Nearly uncontested dominance in ACID transactions.</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1506454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Relational Weaknesses:</a:t>
            </a:r>
          </a:p>
          <a:p>
            <a:pPr marL="285750" indent="-285750"/>
            <a:r>
              <a:rPr lang="en-US" sz="1800" dirty="0" smtClean="0"/>
              <a:t>Difficult to scale horizontally as RDBMSs do not partition easily.</a:t>
            </a:r>
          </a:p>
          <a:p>
            <a:pPr marL="285750" indent="-285750"/>
            <a:r>
              <a:rPr lang="en-US" sz="1800" dirty="0" smtClean="0"/>
              <a:t>If your data does not fit a defined schema, managing it will be a nightmare.</a:t>
            </a:r>
          </a:p>
          <a:p>
            <a:pPr marL="285750" indent="-285750"/>
            <a:r>
              <a:rPr lang="en-US" sz="1800" dirty="0" smtClean="0"/>
              <a:t>If you do not know your schema at the start of your project, this will be a tremendous complexity liability.</a:t>
            </a:r>
          </a:p>
          <a:p>
            <a:pPr marL="285750" indent="-285750"/>
            <a:r>
              <a:rPr lang="en-US" sz="1800" dirty="0" smtClean="0"/>
              <a:t>If your data is deeply hierarchical, querying that data will be exceedingly complex and inefficient.</a:t>
            </a:r>
          </a:p>
          <a:p>
            <a:pPr marL="285750" indent="-285750"/>
            <a:r>
              <a:rPr lang="en-US" sz="1800" dirty="0" smtClean="0"/>
              <a:t>If you do not require the wide variety of querying options supplied by the relational model, accessing and updating your data will be slower than a simpler solution can offer.</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8377120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Key-Value Stores:</a:t>
            </a:r>
          </a:p>
          <a:p>
            <a:pPr marL="285750" indent="-285750"/>
            <a:r>
              <a:rPr lang="en-US" sz="1800" dirty="0" smtClean="0"/>
              <a:t>The simplest model we will cover.</a:t>
            </a:r>
          </a:p>
          <a:p>
            <a:pPr marL="285750" indent="-285750"/>
            <a:r>
              <a:rPr lang="en-US" sz="1800" dirty="0" smtClean="0"/>
              <a:t>Pairs keys to values in a similar way to the hash table data structure.</a:t>
            </a:r>
          </a:p>
          <a:p>
            <a:pPr marL="285750" indent="-285750"/>
            <a:r>
              <a:rPr lang="en-US" sz="1800" dirty="0" smtClean="0"/>
              <a:t>Some KV DBs permit complex values like hashes or lists, and some allow iteration through keys, but these are bonuses.</a:t>
            </a:r>
          </a:p>
          <a:p>
            <a:pPr marL="285750" indent="-285750"/>
            <a:r>
              <a:rPr lang="en-US" sz="1800" dirty="0" smtClean="0"/>
              <a:t>Tend to be poor at linking data together due to the lack of foreign keys.</a:t>
            </a:r>
          </a:p>
          <a:p>
            <a:pPr marL="285750" indent="-285750"/>
            <a:r>
              <a:rPr lang="en-US" sz="1800" dirty="0" smtClean="0"/>
              <a:t>Tend to reside in memory, writing to disk only periodically.</a:t>
            </a:r>
          </a:p>
          <a:p>
            <a:pPr marL="285750" indent="-285750"/>
            <a:r>
              <a:rPr lang="en-US" sz="1800" dirty="0" smtClean="0"/>
              <a:t>Extremely performant but a bit risky and lacking in </a:t>
            </a:r>
            <a:r>
              <a:rPr lang="en-US" sz="1800" dirty="0" err="1" smtClean="0"/>
              <a:t>queryability</a:t>
            </a:r>
            <a:r>
              <a:rPr lang="en-US" sz="1800" dirty="0" smtClean="0"/>
              <a:t>.</a:t>
            </a:r>
          </a:p>
          <a:p>
            <a:pPr marL="285750" indent="-285750"/>
            <a:r>
              <a:rPr lang="en-US" sz="1800" b="1" dirty="0" smtClean="0"/>
              <a:t>Primary Examples: </a:t>
            </a:r>
            <a:r>
              <a:rPr lang="en-US" sz="1800" b="1" dirty="0" err="1" smtClean="0"/>
              <a:t>Redis</a:t>
            </a:r>
            <a:r>
              <a:rPr lang="en-US" sz="1800" b="1" dirty="0" smtClean="0"/>
              <a:t>, </a:t>
            </a:r>
            <a:r>
              <a:rPr lang="en-US" sz="1800" b="1" dirty="0" err="1" smtClean="0"/>
              <a:t>Riak</a:t>
            </a:r>
            <a:r>
              <a:rPr lang="en-US" sz="1800" b="1" dirty="0" smtClean="0"/>
              <a:t>  Priority: Availability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2654557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Key-Value Stores - </a:t>
            </a:r>
            <a:r>
              <a:rPr lang="en-US" sz="2200" dirty="0" err="1" smtClean="0"/>
              <a:t>Riak</a:t>
            </a:r>
            <a:r>
              <a:rPr lang="en-US" sz="2200" dirty="0" smtClean="0"/>
              <a:t>:</a:t>
            </a:r>
          </a:p>
          <a:p>
            <a:pPr marL="285750" indent="-285750"/>
            <a:r>
              <a:rPr lang="en-US" sz="1800" dirty="0" err="1" smtClean="0"/>
              <a:t>Riak</a:t>
            </a:r>
            <a:r>
              <a:rPr lang="en-US" sz="1800" dirty="0" smtClean="0"/>
              <a:t> is a distributed key-value store where values can be anything from plain text to JSON to video clips.</a:t>
            </a:r>
          </a:p>
          <a:p>
            <a:pPr marL="285750" indent="-285750"/>
            <a:r>
              <a:rPr lang="en-US" sz="1800" dirty="0" smtClean="0"/>
              <a:t>Utilizes an HTTP interface.</a:t>
            </a:r>
          </a:p>
          <a:p>
            <a:pPr marL="285750" indent="-285750"/>
            <a:r>
              <a:rPr lang="en-US" sz="1800" dirty="0" smtClean="0"/>
              <a:t>Extremely fault-</a:t>
            </a:r>
            <a:r>
              <a:rPr lang="en-US" sz="1800" dirty="0" err="1" smtClean="0"/>
              <a:t>terolant</a:t>
            </a:r>
            <a:r>
              <a:rPr lang="en-US" sz="1800" dirty="0" smtClean="0"/>
              <a:t>, remaining active despite server crashes or lost connections.</a:t>
            </a:r>
          </a:p>
          <a:p>
            <a:pPr marL="285750" indent="-285750"/>
            <a:r>
              <a:rPr lang="en-US" sz="1800" dirty="0" smtClean="0"/>
              <a:t>“Links” metadata allows limited association between keys, allowing you to “link walk.”</a:t>
            </a:r>
          </a:p>
          <a:p>
            <a:pPr marL="285750" indent="-285750"/>
            <a:r>
              <a:rPr lang="en-US" sz="1800" dirty="0" smtClean="0"/>
              <a:t>Can add some arbitrary metadata using the X-</a:t>
            </a:r>
            <a:r>
              <a:rPr lang="en-US" sz="1800" dirty="0" err="1" smtClean="0"/>
              <a:t>Riak</a:t>
            </a:r>
            <a:r>
              <a:rPr lang="en-US" sz="1800" dirty="0" smtClean="0"/>
              <a:t>-meta-header prefix.</a:t>
            </a:r>
          </a:p>
          <a:p>
            <a:pPr marL="285750" indent="-285750"/>
            <a:r>
              <a:rPr lang="en-US" sz="1800" dirty="0" smtClean="0"/>
              <a:t>Can change CAP requirements on a per-query basis.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905682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Key-Value Stores - </a:t>
            </a:r>
            <a:r>
              <a:rPr lang="en-US" sz="2200" dirty="0" err="1" smtClean="0"/>
              <a:t>Redis</a:t>
            </a:r>
            <a:r>
              <a:rPr lang="en-US" sz="2200" dirty="0" smtClean="0"/>
              <a:t>:</a:t>
            </a:r>
          </a:p>
          <a:p>
            <a:pPr marL="285750" indent="-285750"/>
            <a:r>
              <a:rPr lang="en-US" sz="1800" dirty="0" smtClean="0"/>
              <a:t>Remote Dictionary Service (</a:t>
            </a:r>
            <a:r>
              <a:rPr lang="en-US" sz="1800" dirty="0" err="1" smtClean="0"/>
              <a:t>Redis</a:t>
            </a:r>
            <a:r>
              <a:rPr lang="en-US" sz="1800" dirty="0" smtClean="0"/>
              <a:t>) is a distributed data structure allowing a variety of data types including binary search trees, hash tables, sorted sets, and more.</a:t>
            </a:r>
          </a:p>
          <a:p>
            <a:pPr marL="285750" indent="-285750"/>
            <a:r>
              <a:rPr lang="en-US" sz="1800" dirty="0" smtClean="0"/>
              <a:t>One of the fastest DBs in existence, with fast reads and even faster writes.</a:t>
            </a:r>
          </a:p>
          <a:p>
            <a:pPr marL="285750" indent="-285750"/>
            <a:r>
              <a:rPr lang="en-US" sz="1800" dirty="0" smtClean="0"/>
              <a:t>Often used as a secondary DB for tasks in which speed is essential, like as a caching layer. If you have some resource-intensive query to your RDBMS, you can cache the response to a key in </a:t>
            </a:r>
            <a:r>
              <a:rPr lang="en-US" sz="1800" dirty="0" err="1" smtClean="0"/>
              <a:t>Redis</a:t>
            </a:r>
            <a:r>
              <a:rPr lang="en-US" sz="1800" dirty="0" smtClean="0"/>
              <a:t> and then access your </a:t>
            </a:r>
            <a:r>
              <a:rPr lang="en-US" sz="1800" dirty="0" err="1" smtClean="0"/>
              <a:t>Redis</a:t>
            </a:r>
            <a:r>
              <a:rPr lang="en-US" sz="1800" dirty="0" smtClean="0"/>
              <a:t> cache for all subsequent requests for that query.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31916422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Key-Value Store Strengths:</a:t>
            </a:r>
          </a:p>
          <a:p>
            <a:pPr marL="285750" indent="-285750"/>
            <a:r>
              <a:rPr lang="en-US" sz="1800" dirty="0" smtClean="0"/>
              <a:t>Speed. Nothing is faster than a KV DB.</a:t>
            </a:r>
          </a:p>
          <a:p>
            <a:pPr marL="285750" indent="-285750"/>
            <a:r>
              <a:rPr lang="en-US" sz="1800" dirty="0" smtClean="0"/>
              <a:t>Horizontal scaling is easy, simple, and reliable.</a:t>
            </a:r>
          </a:p>
          <a:p>
            <a:pPr marL="285750" indent="-285750"/>
            <a:r>
              <a:rPr lang="en-US" sz="1800" dirty="0" smtClean="0"/>
              <a:t>The more developed options support complex data structures and the ability to deep dive into hierarchical data.</a:t>
            </a:r>
          </a:p>
          <a:p>
            <a:pPr marL="285750" indent="-285750"/>
            <a:r>
              <a:rPr lang="en-US" sz="1800" dirty="0" smtClean="0"/>
              <a:t>Ideal as a companion DB to speed up certain processes.</a:t>
            </a:r>
          </a:p>
          <a:p>
            <a:pPr marL="285750" indent="-285750"/>
            <a:r>
              <a:rPr lang="en-US" sz="1800" dirty="0" smtClean="0"/>
              <a:t>Simple to distinguish between the session data of different users.</a:t>
            </a:r>
          </a:p>
          <a:p>
            <a:pPr marL="285750" indent="-285750"/>
            <a:r>
              <a:rPr lang="en-US" sz="1800" dirty="0" smtClean="0"/>
              <a:t>With </a:t>
            </a:r>
            <a:r>
              <a:rPr lang="en-US" sz="1800" dirty="0" err="1" smtClean="0"/>
              <a:t>Riak</a:t>
            </a:r>
            <a:r>
              <a:rPr lang="en-US" sz="1800" dirty="0" smtClean="0"/>
              <a:t>, you can change your CAP requirements on a per-bucket or per-request basis.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28024405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Key-Value Store Weaknesses:</a:t>
            </a:r>
          </a:p>
          <a:p>
            <a:pPr marL="285750" indent="-285750"/>
            <a:r>
              <a:rPr lang="en-US" sz="1800" dirty="0" smtClean="0"/>
              <a:t>Without indexes or robust scanning capabilities, you will have a hard time performing complex queries of your data. While some offer a degree of </a:t>
            </a:r>
            <a:r>
              <a:rPr lang="en-US" sz="1800" dirty="0" err="1" smtClean="0"/>
              <a:t>queryability</a:t>
            </a:r>
            <a:r>
              <a:rPr lang="en-US" sz="1800" dirty="0" smtClean="0"/>
              <a:t>, this should only be used for edge cases. If you need more functionality than simply getting a value at a given key, you probably need another kind of database.</a:t>
            </a:r>
          </a:p>
          <a:p>
            <a:pPr marL="285750" indent="-285750"/>
            <a:r>
              <a:rPr lang="en-US" sz="1800" dirty="0" smtClean="0"/>
              <a:t>Lacking a rigid schema, it is more difficult to enforce data consistency.</a:t>
            </a:r>
          </a:p>
          <a:p>
            <a:pPr marL="285750" indent="-285750"/>
            <a:r>
              <a:rPr lang="en-US" sz="1800" dirty="0" smtClean="0"/>
              <a:t>Typically resides in memory, so in the event of a hardware failure, you risk losing any data that was not persisted to disk.</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1925949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Purpose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b="1" dirty="0" smtClean="0"/>
              <a:t>To develop a means of making architectural decisions concerning data storage for web applications.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Columnar:</a:t>
            </a:r>
          </a:p>
          <a:p>
            <a:pPr marL="0" lvl="0" indent="0" algn="l" rtl="0">
              <a:spcBef>
                <a:spcPts val="600"/>
              </a:spcBef>
              <a:spcAft>
                <a:spcPts val="0"/>
              </a:spcAft>
              <a:buNone/>
            </a:pPr>
            <a:r>
              <a:rPr lang="en-US" sz="1800" dirty="0" smtClean="0"/>
              <a:t>Imagine a two-dimensional table and how you might store its data in memory. You might envision each cell in a row being adjacent to each previous cell, perhaps organized as a list. With RDBMSs, that’s not far from the truth. In a columnar database, that data is grouped based on that tables </a:t>
            </a:r>
            <a:r>
              <a:rPr lang="en-US" sz="1800" i="1" dirty="0" smtClean="0"/>
              <a:t>columns.</a:t>
            </a:r>
            <a:endParaRPr lang="en-US" sz="1800" dirty="0" smtClean="0"/>
          </a:p>
          <a:p>
            <a:pPr marL="0" lvl="0" indent="0" algn="l" rtl="0">
              <a:spcBef>
                <a:spcPts val="600"/>
              </a:spcBef>
              <a:spcAft>
                <a:spcPts val="0"/>
              </a:spcAft>
              <a:buNone/>
            </a:pPr>
            <a:r>
              <a:rPr lang="en-US" sz="1800" dirty="0" smtClean="0"/>
              <a:t>While that may seem a trivial difference, the implications can be remarkable. It makes adding and retrieving columns of data extremely inexpensive when compared to other designs. Each row can have its own different set of columns, or none, allowing your data to remain sparse without incurring a cost for null values.</a:t>
            </a:r>
          </a:p>
          <a:p>
            <a:pPr marL="0" lvl="0" indent="0" algn="l" rtl="0">
              <a:spcBef>
                <a:spcPts val="600"/>
              </a:spcBef>
              <a:spcAft>
                <a:spcPts val="0"/>
              </a:spcAft>
              <a:buNone/>
            </a:pPr>
            <a:r>
              <a:rPr lang="en-US" sz="1800" b="1" dirty="0" smtClean="0"/>
              <a:t>Primary Example: </a:t>
            </a:r>
            <a:r>
              <a:rPr lang="en-US" sz="1800" b="1" dirty="0" err="1" smtClean="0"/>
              <a:t>Hbase</a:t>
            </a:r>
            <a:r>
              <a:rPr lang="en-US" sz="1800" b="1" dirty="0" smtClean="0"/>
              <a:t>  Priority: Consistency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2488024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Columnar:</a:t>
            </a:r>
          </a:p>
          <a:p>
            <a:pPr marL="285750" indent="-285750"/>
            <a:r>
              <a:rPr lang="en-US" sz="1800" dirty="0" smtClean="0"/>
              <a:t>Usually used in situations where you want both consistency and the ability to quickly retrieve large groups of </a:t>
            </a:r>
            <a:r>
              <a:rPr lang="en-US" sz="1800" i="1" dirty="0" smtClean="0"/>
              <a:t>details</a:t>
            </a:r>
            <a:r>
              <a:rPr lang="en-US" sz="1800" dirty="0" smtClean="0"/>
              <a:t> about subjects rather than information about the subjects themselves.</a:t>
            </a:r>
          </a:p>
          <a:p>
            <a:pPr marL="285750" indent="-285750"/>
            <a:r>
              <a:rPr lang="en-US" sz="1800" dirty="0" smtClean="0"/>
              <a:t>Imagine a DB of hospital patients. Are you more interested in data for a given patient, or getting all occurrences of a particular diagnosis? If the former, you probably want your data organized as rows. If the latter, you’re probably working more in data analysis, and thus, a column-oriented DB will serve you better.</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1455092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Columnar Strengths:</a:t>
            </a:r>
          </a:p>
          <a:p>
            <a:pPr marL="285750" indent="-285750"/>
            <a:r>
              <a:rPr lang="en-US" sz="1800" dirty="0" smtClean="0"/>
              <a:t>Offers the power of complex querying in a manner well-suited for massive data analysis.</a:t>
            </a:r>
          </a:p>
          <a:p>
            <a:pPr marL="285750" indent="-285750"/>
            <a:r>
              <a:rPr lang="en-US" sz="1800" dirty="0" smtClean="0"/>
              <a:t>Makes strong consistency guarantees.</a:t>
            </a:r>
          </a:p>
          <a:p>
            <a:pPr marL="285750" indent="-285750"/>
            <a:r>
              <a:rPr lang="en-US" sz="1800" dirty="0" smtClean="0"/>
              <a:t>Horizontal scaling is cheaper and simpler than in RDBMSs.</a:t>
            </a:r>
          </a:p>
          <a:p>
            <a:pPr marL="285750" indent="-285750"/>
            <a:r>
              <a:rPr lang="en-US" sz="1800" dirty="0" err="1" smtClean="0"/>
              <a:t>HBase</a:t>
            </a:r>
            <a:r>
              <a:rPr lang="en-US" sz="1800" dirty="0" smtClean="0"/>
              <a:t> contains built-in support for compression and versioning, which makes it exceptionally well-suited for datasets that are highly textual and change over time.</a:t>
            </a:r>
          </a:p>
          <a:p>
            <a:pPr marL="285750" indent="-285750"/>
            <a:r>
              <a:rPr lang="en-US" sz="1800" dirty="0" err="1" smtClean="0"/>
              <a:t>Hbase</a:t>
            </a:r>
            <a:r>
              <a:rPr lang="en-US" sz="1800" dirty="0" smtClean="0"/>
              <a:t> can prioritize availability to a degree via cluster-to-cluster replication, providing some limited CAP flexibility if needed.</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extLst>
      <p:ext uri="{BB962C8B-B14F-4D97-AF65-F5344CB8AC3E}">
        <p14:creationId xmlns:p14="http://schemas.microsoft.com/office/powerpoint/2010/main" val="30700485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Columnar Weaknesses:</a:t>
            </a:r>
          </a:p>
          <a:p>
            <a:pPr marL="285750" indent="-285750"/>
            <a:r>
              <a:rPr lang="en-US" sz="1800" dirty="0" smtClean="0"/>
              <a:t>Since so much of what makes a column-based DB worthwhile lies in the ease of querying its data, you must carefully consider your schema up-front and be sure to structure it according to how you intend to run your queries. You thus need to know a lot about your project before you begin, and if you get it wrong, life will suck. It is thus a poor choice in an Agile context.</a:t>
            </a:r>
          </a:p>
          <a:p>
            <a:pPr marL="285750" indent="-285750"/>
            <a:r>
              <a:rPr lang="en-US" sz="1800" dirty="0" smtClean="0"/>
              <a:t>Difficult to administrate. There’s a high learning curve for these DBs and not many people know how to use them well.</a:t>
            </a:r>
          </a:p>
          <a:p>
            <a:pPr marL="285750" indent="-285750"/>
            <a:r>
              <a:rPr lang="en-US" sz="1800" dirty="0" err="1" smtClean="0"/>
              <a:t>HBase</a:t>
            </a:r>
            <a:r>
              <a:rPr lang="en-US" sz="1800" dirty="0" smtClean="0"/>
              <a:t> doesn’t support datatypes. All field values are </a:t>
            </a:r>
            <a:r>
              <a:rPr lang="en-US" sz="1800" dirty="0" err="1" smtClean="0"/>
              <a:t>uninterpreted</a:t>
            </a:r>
            <a:r>
              <a:rPr lang="en-US" sz="1800" dirty="0" smtClean="0"/>
              <a:t> arrays of bytes. It also offers no indexing or sorting besides by row keys.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extLst>
      <p:ext uri="{BB962C8B-B14F-4D97-AF65-F5344CB8AC3E}">
        <p14:creationId xmlns:p14="http://schemas.microsoft.com/office/powerpoint/2010/main" val="11097054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Document:</a:t>
            </a:r>
          </a:p>
          <a:p>
            <a:pPr marL="285750" indent="-285750"/>
            <a:r>
              <a:rPr lang="en-US" sz="1800" dirty="0" smtClean="0"/>
              <a:t>Stores data as documents, which are essentially hashes, or more directly in our example cases, JSON-like objects.</a:t>
            </a:r>
          </a:p>
          <a:p>
            <a:pPr marL="285750" indent="-285750"/>
            <a:r>
              <a:rPr lang="en-US" sz="1800" dirty="0" smtClean="0"/>
              <a:t>Have unique ID fields and values that may be any of a variety of types including arrays and hashes. Due to their accommodation of many data types, document DBs are very flexible.</a:t>
            </a:r>
          </a:p>
          <a:p>
            <a:pPr marL="285750" indent="-285750"/>
            <a:r>
              <a:rPr lang="en-US" sz="1800" dirty="0" smtClean="0"/>
              <a:t>Different DBs take varied approaches to indexing, querying, replication, consistency, and other design concerns. We’ll delve into the two most popular here, but be aware that no all Document DBs follow these solutions.</a:t>
            </a:r>
          </a:p>
          <a:p>
            <a:pPr marL="285750" indent="-285750"/>
            <a:r>
              <a:rPr lang="en-US" sz="1800" b="1" dirty="0" smtClean="0"/>
              <a:t>Primary Examples: MongoDB, </a:t>
            </a:r>
            <a:r>
              <a:rPr lang="en-US" sz="1800" b="1" dirty="0" err="1" smtClean="0"/>
              <a:t>CouchDB</a:t>
            </a:r>
            <a:r>
              <a:rPr lang="en-US" sz="1800" b="1" dirty="0" smtClean="0"/>
              <a:t>  Priority: Availability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313180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Document - MongoDB:</a:t>
            </a:r>
          </a:p>
          <a:p>
            <a:pPr marL="285750" indent="-285750"/>
            <a:r>
              <a:rPr lang="en-US" sz="1800" dirty="0" smtClean="0"/>
              <a:t>The most popular document database at the moment.</a:t>
            </a:r>
          </a:p>
          <a:p>
            <a:pPr marL="285750" indent="-285750"/>
            <a:r>
              <a:rPr lang="en-US" sz="1800" dirty="0" smtClean="0"/>
              <a:t>Stands for </a:t>
            </a:r>
            <a:r>
              <a:rPr lang="en-US" sz="1800" dirty="0" err="1" smtClean="0"/>
              <a:t>huMONGOus</a:t>
            </a:r>
            <a:r>
              <a:rPr lang="en-US" sz="1800" dirty="0" smtClean="0"/>
              <a:t>, it is designed for scalability.</a:t>
            </a:r>
          </a:p>
          <a:p>
            <a:pPr marL="285750" indent="-285750"/>
            <a:r>
              <a:rPr lang="en-US" sz="1800" dirty="0" smtClean="0"/>
              <a:t>Data can persist in a nested (hierarchical) state and allows ad hoc queries of that nested data.</a:t>
            </a:r>
          </a:p>
          <a:p>
            <a:pPr marL="285750" indent="-285750"/>
            <a:r>
              <a:rPr lang="en-US" sz="1800" dirty="0" smtClean="0"/>
              <a:t>No schema, and documents can contain fields and types that no other document contains.</a:t>
            </a:r>
          </a:p>
          <a:p>
            <a:pPr marL="285750" indent="-285750"/>
            <a:r>
              <a:rPr lang="en-US" sz="1800" dirty="0" smtClean="0"/>
              <a:t>Supports indexing of data, potentially speeding up queries.</a:t>
            </a:r>
          </a:p>
          <a:p>
            <a:pPr marL="285750" indent="-285750"/>
            <a:r>
              <a:rPr lang="en-US" sz="1800" dirty="0" smtClean="0"/>
              <a:t>Hits a sweet spot between the </a:t>
            </a:r>
            <a:r>
              <a:rPr lang="en-US" sz="1800" dirty="0" err="1" smtClean="0"/>
              <a:t>queryability</a:t>
            </a:r>
            <a:r>
              <a:rPr lang="en-US" sz="1800" dirty="0" smtClean="0"/>
              <a:t> of relational DBs and the </a:t>
            </a:r>
            <a:r>
              <a:rPr lang="en-US" sz="1800" dirty="0" err="1" smtClean="0"/>
              <a:t>distributability</a:t>
            </a:r>
            <a:r>
              <a:rPr lang="en-US" sz="1800" dirty="0" smtClean="0"/>
              <a:t> of KV stores.</a:t>
            </a:r>
          </a:p>
          <a:p>
            <a:pPr marL="285750" indent="-285750"/>
            <a:r>
              <a:rPr lang="en-US" sz="1800" dirty="0" smtClean="0"/>
              <a:t>Exceptionally well-suited for web applications using JSON.</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32421554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Document - </a:t>
            </a:r>
            <a:r>
              <a:rPr lang="en-US" sz="2200" dirty="0" err="1" smtClean="0"/>
              <a:t>CouchDB</a:t>
            </a:r>
            <a:r>
              <a:rPr lang="en-US" sz="2200" dirty="0" smtClean="0"/>
              <a:t>:</a:t>
            </a:r>
          </a:p>
          <a:p>
            <a:pPr marL="285750" indent="-285750"/>
            <a:r>
              <a:rPr lang="en-US" sz="1800" dirty="0" smtClean="0"/>
              <a:t>JSON REST-based document DB storing its data as key-value pairs with many supported datatypes.</a:t>
            </a:r>
          </a:p>
          <a:p>
            <a:pPr marL="285750" indent="-285750"/>
            <a:r>
              <a:rPr lang="en-US" sz="1800" dirty="0" smtClean="0"/>
              <a:t>Designed for survivability, built to weather even the worst network and system failures.</a:t>
            </a:r>
          </a:p>
          <a:p>
            <a:pPr marL="285750" indent="-285750"/>
            <a:r>
              <a:rPr lang="en-US" sz="1800" dirty="0" smtClean="0"/>
              <a:t>Uncannily scalable both horizontally and vertically, capable of operating effectively on your phone or your company’s datacenter mainframe.</a:t>
            </a:r>
          </a:p>
          <a:p>
            <a:pPr marL="285750" indent="-285750"/>
            <a:r>
              <a:rPr lang="en-US" sz="1800" dirty="0" smtClean="0"/>
              <a:t>Append-only storage model makes data virtually incorruptible and easy to replicate, back up, and restore.</a:t>
            </a:r>
          </a:p>
          <a:p>
            <a:pPr marL="285750" indent="-285750"/>
            <a:r>
              <a:rPr lang="en-US" sz="1800" dirty="0" smtClean="0"/>
              <a:t>Doesn’t support ad hoc querying.</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extLst>
      <p:ext uri="{BB962C8B-B14F-4D97-AF65-F5344CB8AC3E}">
        <p14:creationId xmlns:p14="http://schemas.microsoft.com/office/powerpoint/2010/main" val="19121017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Document </a:t>
            </a:r>
            <a:r>
              <a:rPr lang="en-US" sz="2200" dirty="0" smtClean="0"/>
              <a:t>Strengths</a:t>
            </a:r>
            <a:r>
              <a:rPr lang="en-US" sz="2200" dirty="0" smtClean="0"/>
              <a:t>:</a:t>
            </a:r>
            <a:endParaRPr lang="en-US" sz="2200" dirty="0" smtClean="0"/>
          </a:p>
          <a:p>
            <a:pPr marL="285750" indent="-285750"/>
            <a:r>
              <a:rPr lang="en-US" sz="1800" dirty="0" err="1" smtClean="0"/>
              <a:t>Schemaless</a:t>
            </a:r>
            <a:r>
              <a:rPr lang="en-US" sz="1800" dirty="0" smtClean="0"/>
              <a:t>. If your data’s structure varies, or if you don’t know what your data will look like ahead of time, document DBs are you best friends.</a:t>
            </a:r>
          </a:p>
          <a:p>
            <a:pPr marL="285750" indent="-285750"/>
            <a:r>
              <a:rPr lang="en-US" sz="1800" dirty="0" smtClean="0"/>
              <a:t>Supports hierarchical data models that are easily delved into.</a:t>
            </a:r>
          </a:p>
          <a:p>
            <a:pPr marL="285750" indent="-285750"/>
            <a:r>
              <a:rPr lang="en-US" sz="1800" dirty="0" smtClean="0"/>
              <a:t>Maps easily to object-oriented programming, especially on the web.</a:t>
            </a:r>
          </a:p>
          <a:p>
            <a:pPr marL="285750" indent="-285750"/>
            <a:r>
              <a:rPr lang="en-US" sz="1800" dirty="0" smtClean="0"/>
              <a:t>Easily replicated across servers when prioritizing AP.</a:t>
            </a:r>
          </a:p>
          <a:p>
            <a:pPr marL="285750" indent="-285750"/>
            <a:r>
              <a:rPr lang="en-US" sz="1800" dirty="0" smtClean="0"/>
              <a:t>Mongo uses SQL-like queries and supports indexing.</a:t>
            </a:r>
          </a:p>
          <a:p>
            <a:pPr marL="285750" indent="-285750"/>
            <a:r>
              <a:rPr lang="en-US" sz="1800" dirty="0" err="1" smtClean="0"/>
              <a:t>CouchDB</a:t>
            </a:r>
            <a:r>
              <a:rPr lang="en-US" sz="1800" dirty="0" smtClean="0"/>
              <a:t> is exceptionally well-suited for hostile web environments in which network connections and systems are unreliable.</a:t>
            </a:r>
          </a:p>
          <a:p>
            <a:pPr marL="285750" indent="-285750"/>
            <a:endParaRPr lang="en-US" sz="18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22665812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Document </a:t>
            </a:r>
            <a:r>
              <a:rPr lang="en-US" sz="2200" dirty="0" smtClean="0"/>
              <a:t>Weaknesses</a:t>
            </a:r>
            <a:r>
              <a:rPr lang="en-US" sz="2200" dirty="0" smtClean="0"/>
              <a:t>:</a:t>
            </a:r>
            <a:endParaRPr lang="en-US" sz="2200" dirty="0" smtClean="0"/>
          </a:p>
          <a:p>
            <a:pPr marL="285750" indent="-285750"/>
            <a:r>
              <a:rPr lang="en-US" sz="1800" dirty="0" smtClean="0"/>
              <a:t>If you need to enforce data consistency, this is the wrong choice.</a:t>
            </a:r>
          </a:p>
          <a:p>
            <a:pPr marL="285750" indent="-285750"/>
            <a:r>
              <a:rPr lang="en-US" sz="1800" dirty="0" smtClean="0"/>
              <a:t>You need to store most or all of the data you’ll be retrieving together in the same document. If your data is spread across multiple documents, retrieving it will be slow and inefficient.</a:t>
            </a:r>
          </a:p>
          <a:p>
            <a:pPr marL="285750" indent="-285750"/>
            <a:r>
              <a:rPr lang="en-US" sz="1800" dirty="0" smtClean="0"/>
              <a:t>While MongoDB is flexible at the document level, it’s built to handle very large datasets and setting up new clusters requires careful forethought.</a:t>
            </a:r>
          </a:p>
          <a:p>
            <a:pPr marL="285750" indent="-285750"/>
            <a:r>
              <a:rPr lang="en-US" sz="1800" dirty="0" err="1" smtClean="0"/>
              <a:t>CouchDB’s</a:t>
            </a:r>
            <a:r>
              <a:rPr lang="en-US" sz="1800" dirty="0" smtClean="0"/>
              <a:t> replications must all be the same. No </a:t>
            </a:r>
            <a:r>
              <a:rPr lang="en-US" sz="1800" dirty="0" err="1" smtClean="0"/>
              <a:t>sharding</a:t>
            </a:r>
            <a:r>
              <a:rPr lang="en-US" sz="1800" dirty="0" smtClean="0"/>
              <a:t>.</a:t>
            </a:r>
            <a:endParaRPr lang="en-US" sz="18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Tree>
    <p:extLst>
      <p:ext uri="{BB962C8B-B14F-4D97-AF65-F5344CB8AC3E}">
        <p14:creationId xmlns:p14="http://schemas.microsoft.com/office/powerpoint/2010/main" val="2672226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Graph:</a:t>
            </a:r>
          </a:p>
          <a:p>
            <a:pPr marL="285750" indent="-285750"/>
            <a:r>
              <a:rPr lang="en-US" sz="1800" dirty="0" smtClean="0"/>
              <a:t>Based on Graph Theory, the study of mathematical </a:t>
            </a:r>
            <a:r>
              <a:rPr lang="en-US" sz="1800" dirty="0" smtClean="0"/>
              <a:t>structures </a:t>
            </a:r>
            <a:r>
              <a:rPr lang="en-US" sz="1800" dirty="0" smtClean="0"/>
              <a:t>used to model relations between objects.</a:t>
            </a:r>
          </a:p>
          <a:p>
            <a:pPr marL="285750" indent="-285750"/>
            <a:r>
              <a:rPr lang="en-US" sz="1800" dirty="0" smtClean="0"/>
              <a:t>The essential element is the </a:t>
            </a:r>
            <a:r>
              <a:rPr lang="en-US" sz="1800" i="1" dirty="0" smtClean="0"/>
              <a:t>relationship</a:t>
            </a:r>
            <a:r>
              <a:rPr lang="en-US" sz="1800" dirty="0"/>
              <a:t> </a:t>
            </a:r>
            <a:r>
              <a:rPr lang="en-US" sz="1800" i="1" dirty="0" smtClean="0"/>
              <a:t>between nodes</a:t>
            </a:r>
            <a:r>
              <a:rPr lang="en-US" sz="1800" dirty="0" smtClean="0"/>
              <a:t> rather than the node itself. These relationships are called edges.</a:t>
            </a:r>
          </a:p>
          <a:p>
            <a:pPr marL="285750" indent="-285750"/>
            <a:r>
              <a:rPr lang="en-US" sz="1800" dirty="0" smtClean="0"/>
              <a:t>If you can easily illustrate your data on a white board as a series of lines and circles, it’s a good candidate for using a graph database.</a:t>
            </a:r>
          </a:p>
          <a:p>
            <a:pPr marL="285750" indent="-285750"/>
            <a:r>
              <a:rPr lang="en-US" sz="1800" b="1" dirty="0" smtClean="0"/>
              <a:t>Primary Example: Neo4j  Priority: Consistency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2550130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Purpose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The Principle of Parsimony</a:t>
            </a:r>
          </a:p>
          <a:p>
            <a:pPr marL="0" indent="0" algn="ctr">
              <a:buNone/>
            </a:pPr>
            <a:r>
              <a:rPr lang="en-US" sz="2000" dirty="0" smtClean="0"/>
              <a:t>“The simplest explanation is usually the correct one.”</a:t>
            </a:r>
          </a:p>
          <a:p>
            <a:pPr marL="0" indent="0" algn="ctr">
              <a:buNone/>
            </a:pPr>
            <a:endParaRPr lang="en-US" sz="2000" dirty="0"/>
          </a:p>
          <a:p>
            <a:pPr marL="0" indent="0" algn="ctr">
              <a:buNone/>
            </a:pPr>
            <a:r>
              <a:rPr lang="en-US" sz="2000" dirty="0" smtClean="0"/>
              <a:t>What science uses descriptively, </a:t>
            </a:r>
          </a:p>
          <a:p>
            <a:pPr marL="0" indent="0" algn="ctr">
              <a:buNone/>
            </a:pPr>
            <a:r>
              <a:rPr lang="en-US" sz="2000" dirty="0" smtClean="0"/>
              <a:t>I put forward normatively.</a:t>
            </a:r>
          </a:p>
          <a:p>
            <a:pPr marL="0" indent="0">
              <a:buNone/>
            </a:pPr>
            <a:endParaRPr lang="en-US" sz="2000" dirty="0"/>
          </a:p>
          <a:p>
            <a:pPr marL="0" indent="0" algn="ctr">
              <a:buNone/>
            </a:pPr>
            <a:r>
              <a:rPr lang="en-US" sz="2000" dirty="0" smtClean="0"/>
              <a:t>“The best solution is the simplest one that meets our needs.”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4379005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Graph:</a:t>
            </a:r>
          </a:p>
          <a:p>
            <a:pPr marL="285750" indent="-285750"/>
            <a:r>
              <a:rPr lang="en-US" sz="1800" dirty="0" smtClean="0"/>
              <a:t>Nodes in a graph DB are similar to documents insofar they exist as hashes with properties that are key-value pairs.</a:t>
            </a:r>
          </a:p>
          <a:p>
            <a:pPr marL="285750" indent="-285750"/>
            <a:r>
              <a:rPr lang="en-US" sz="1800" dirty="0" err="1" smtClean="0"/>
              <a:t>Schemaless</a:t>
            </a:r>
            <a:r>
              <a:rPr lang="en-US" sz="1800" dirty="0" smtClean="0"/>
              <a:t> and capable of representing highly variable data.</a:t>
            </a:r>
          </a:p>
          <a:p>
            <a:pPr marL="285750" indent="-285750"/>
            <a:r>
              <a:rPr lang="en-US" sz="1800" dirty="0" smtClean="0"/>
              <a:t>When querying, you usually start at a node and run along nearby edges.</a:t>
            </a:r>
            <a:r>
              <a:rPr lang="en-US" sz="1800" dirty="0"/>
              <a:t> </a:t>
            </a:r>
            <a:r>
              <a:rPr lang="en-US" sz="1800" dirty="0" smtClean="0"/>
              <a:t>For example, if I had a family tree app and I wanted Henry’s family, I could collect all of Henry’s family members with a constant O(1) asymptotic complexity, while other DBs would need to run search algorithms.</a:t>
            </a:r>
          </a:p>
          <a:p>
            <a:pPr marL="285750" indent="-285750"/>
            <a:r>
              <a:rPr lang="en-US" sz="1800" dirty="0" smtClean="0"/>
              <a:t>If your use case involves collecting related data in this way, such as is the case with most recommendation tools, a graph DB is your best friend.</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28405692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Graph Strengths:</a:t>
            </a:r>
          </a:p>
          <a:p>
            <a:pPr marL="285750" indent="-285750"/>
            <a:r>
              <a:rPr lang="en-US" sz="1800" dirty="0" smtClean="0"/>
              <a:t>Graph DBs are </a:t>
            </a:r>
            <a:r>
              <a:rPr lang="en-US" sz="1800" dirty="0" err="1" smtClean="0"/>
              <a:t>typeless</a:t>
            </a:r>
            <a:r>
              <a:rPr lang="en-US" sz="1800" dirty="0" smtClean="0"/>
              <a:t> and </a:t>
            </a:r>
            <a:r>
              <a:rPr lang="en-US" sz="1800" dirty="0" err="1" smtClean="0"/>
              <a:t>schemaless</a:t>
            </a:r>
            <a:r>
              <a:rPr lang="en-US" sz="1800" dirty="0" smtClean="0"/>
              <a:t>, capable of modeling nearly anything, arguably even </a:t>
            </a:r>
            <a:r>
              <a:rPr lang="en-US" sz="1800" dirty="0" err="1" smtClean="0"/>
              <a:t>moreso</a:t>
            </a:r>
            <a:r>
              <a:rPr lang="en-US" sz="1800" dirty="0" smtClean="0"/>
              <a:t> than Document </a:t>
            </a:r>
            <a:r>
              <a:rPr lang="en-US" sz="1800" dirty="0" err="1" smtClean="0"/>
              <a:t>DBs.</a:t>
            </a:r>
            <a:endParaRPr lang="en-US" sz="1800" dirty="0" smtClean="0"/>
          </a:p>
          <a:p>
            <a:pPr marL="285750" indent="-285750"/>
            <a:r>
              <a:rPr lang="en-US" sz="1800" dirty="0" smtClean="0"/>
              <a:t>Unlike join or map-reduce operations, graph DBs traverse edges in constant time, and no matter how large your data becomes, traversing from Node A to Node B will always be a single step. They are thus unbelievably fast for such purposes.</a:t>
            </a:r>
          </a:p>
          <a:p>
            <a:pPr marL="285750" indent="-285750"/>
            <a:r>
              <a:rPr lang="en-US" sz="1800" dirty="0" smtClean="0"/>
              <a:t>Visualizing the data is object-oriented and intuitive.</a:t>
            </a:r>
          </a:p>
          <a:p>
            <a:pPr marL="285750" indent="-285750"/>
            <a:r>
              <a:rPr lang="en-US" sz="1800" dirty="0" smtClean="0"/>
              <a:t>Neo4j supports ACID transactions (though I would not recommend going to a graph database specifically to get ACID support).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11512050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Types of Databases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Graph Weaknesses:</a:t>
            </a:r>
          </a:p>
          <a:p>
            <a:pPr marL="285750" indent="-285750"/>
            <a:r>
              <a:rPr lang="en-US" sz="1800" dirty="0" smtClean="0"/>
              <a:t>Nodes are all interconnected, thus </a:t>
            </a:r>
            <a:r>
              <a:rPr lang="en-US" sz="1800" dirty="0" err="1" smtClean="0"/>
              <a:t>sharding</a:t>
            </a:r>
            <a:r>
              <a:rPr lang="en-US" sz="1800" dirty="0" smtClean="0"/>
              <a:t> is impossible. You can replicate across multiple nodes, but if your data grows above the max capacity of your tool (34.4 billion nodes for Neo4j), you’re screwed. This is unlikely, but possible.</a:t>
            </a:r>
          </a:p>
          <a:p>
            <a:pPr marL="285750" indent="-285750"/>
            <a:r>
              <a:rPr lang="en-US" sz="1800" dirty="0" smtClean="0"/>
              <a:t>Neo4j is not partition tolerant (prioritizes consistency).</a:t>
            </a:r>
          </a:p>
          <a:p>
            <a:pPr marL="285750" indent="-285750"/>
            <a:r>
              <a:rPr lang="en-US" sz="1800" dirty="0" smtClean="0"/>
              <a:t>Traversing along edges is the key to success with a Graph DB. If your queries more frequently involve retrieving data from unrelated nodes, this is a poor choice.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7694639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Final Quiz</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5</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Tree>
    <p:extLst>
      <p:ext uri="{BB962C8B-B14F-4D97-AF65-F5344CB8AC3E}">
        <p14:creationId xmlns:p14="http://schemas.microsoft.com/office/powerpoint/2010/main" val="35877513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Determine which database genre is most appropriate for each of the following use cases.</a:t>
            </a:r>
          </a:p>
          <a:p>
            <a:pPr marL="0" lvl="0" indent="0" algn="ctr" rtl="0">
              <a:spcBef>
                <a:spcPts val="600"/>
              </a:spcBef>
              <a:spcAft>
                <a:spcPts val="0"/>
              </a:spcAft>
              <a:buNone/>
            </a:pPr>
            <a:endParaRPr lang="en-US" sz="2400" dirty="0" smtClean="0"/>
          </a:p>
          <a:p>
            <a:pPr marL="0" lvl="0" indent="0" algn="ctr" rtl="0">
              <a:spcBef>
                <a:spcPts val="600"/>
              </a:spcBef>
              <a:spcAft>
                <a:spcPts val="0"/>
              </a:spcAft>
              <a:buNone/>
            </a:pPr>
            <a:r>
              <a:rPr lang="en-US" sz="2400" dirty="0" smtClean="0"/>
              <a:t>Write your answers down after each question.</a:t>
            </a:r>
          </a:p>
          <a:p>
            <a:pPr marL="0" lvl="0" indent="0" algn="ctr" rtl="0">
              <a:spcBef>
                <a:spcPts val="600"/>
              </a:spcBef>
              <a:spcAft>
                <a:spcPts val="0"/>
              </a:spcAft>
              <a:buNone/>
            </a:pPr>
            <a:r>
              <a:rPr lang="en-US" sz="2400" dirty="0" smtClean="0"/>
              <a:t>We will discuss all ten questions at the end.</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18614417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1</a:t>
            </a:r>
          </a:p>
          <a:p>
            <a:pPr marL="0" lvl="0" indent="0" algn="ctr" rtl="0">
              <a:spcBef>
                <a:spcPts val="600"/>
              </a:spcBef>
              <a:spcAft>
                <a:spcPts val="0"/>
              </a:spcAft>
              <a:buNone/>
            </a:pPr>
            <a:endParaRPr lang="en-US" sz="2400" dirty="0" smtClean="0"/>
          </a:p>
          <a:p>
            <a:pPr marL="0" lvl="0" indent="0" algn="ctr" rtl="0">
              <a:spcBef>
                <a:spcPts val="600"/>
              </a:spcBef>
              <a:spcAft>
                <a:spcPts val="0"/>
              </a:spcAft>
              <a:buNone/>
            </a:pPr>
            <a:r>
              <a:rPr lang="en-US" sz="2400" dirty="0" smtClean="0"/>
              <a:t>An online banking application that will keep track of client accounts and perform financial transactions.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20263195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2</a:t>
            </a:r>
          </a:p>
          <a:p>
            <a:pPr marL="0" lvl="0" indent="0" algn="ctr" rtl="0">
              <a:spcBef>
                <a:spcPts val="600"/>
              </a:spcBef>
              <a:spcAft>
                <a:spcPts val="0"/>
              </a:spcAft>
              <a:buNone/>
            </a:pPr>
            <a:endParaRPr lang="en-US" sz="2400" dirty="0" smtClean="0"/>
          </a:p>
          <a:p>
            <a:pPr marL="0" lvl="0" indent="0" algn="ctr">
              <a:buNone/>
            </a:pPr>
            <a:r>
              <a:rPr lang="en-US" sz="2400" dirty="0"/>
              <a:t>A dating site in which users will rate how attractive they find other users and the application will make recommendations for dates with users similar to those whom the user has rated </a:t>
            </a:r>
            <a:r>
              <a:rPr lang="en-US" sz="2400" dirty="0" smtClean="0"/>
              <a:t>highly.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Tree>
    <p:extLst>
      <p:ext uri="{BB962C8B-B14F-4D97-AF65-F5344CB8AC3E}">
        <p14:creationId xmlns:p14="http://schemas.microsoft.com/office/powerpoint/2010/main" val="1779550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a:t>
            </a:r>
            <a:r>
              <a:rPr lang="en-US" sz="2400" dirty="0"/>
              <a:t>3</a:t>
            </a:r>
            <a:endParaRPr lang="en-US" sz="2400" dirty="0" smtClean="0"/>
          </a:p>
          <a:p>
            <a:pPr marL="0" lvl="0" indent="0" algn="ctr" rtl="0">
              <a:spcBef>
                <a:spcPts val="600"/>
              </a:spcBef>
              <a:spcAft>
                <a:spcPts val="0"/>
              </a:spcAft>
              <a:buNone/>
            </a:pPr>
            <a:endParaRPr lang="en-US" sz="2400" dirty="0" smtClean="0"/>
          </a:p>
          <a:p>
            <a:pPr marL="0" lvl="0" indent="0" algn="ctr">
              <a:buNone/>
            </a:pPr>
            <a:r>
              <a:rPr lang="en-US" sz="2400" dirty="0" smtClean="0"/>
              <a:t>An application for a warehouse used to keep track of inventory.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Tree>
    <p:extLst>
      <p:ext uri="{BB962C8B-B14F-4D97-AF65-F5344CB8AC3E}">
        <p14:creationId xmlns:p14="http://schemas.microsoft.com/office/powerpoint/2010/main" val="10509254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4</a:t>
            </a:r>
          </a:p>
          <a:p>
            <a:pPr marL="0" lvl="0" indent="0" algn="ctr" rtl="0">
              <a:spcBef>
                <a:spcPts val="600"/>
              </a:spcBef>
              <a:spcAft>
                <a:spcPts val="0"/>
              </a:spcAft>
              <a:buNone/>
            </a:pPr>
            <a:endParaRPr lang="en-US" sz="2400" dirty="0" smtClean="0"/>
          </a:p>
          <a:p>
            <a:pPr marL="0" lvl="0" indent="0" algn="ctr">
              <a:buNone/>
            </a:pPr>
            <a:r>
              <a:rPr lang="en-US" sz="2400" dirty="0" smtClean="0"/>
              <a:t>A scientific database in which biologists will catalog the characteristics of new species of microorganisms they discover. What qualities they need to record is not known ahead of time.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Tree>
    <p:extLst>
      <p:ext uri="{BB962C8B-B14F-4D97-AF65-F5344CB8AC3E}">
        <p14:creationId xmlns:p14="http://schemas.microsoft.com/office/powerpoint/2010/main" val="35988365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a:t>
            </a:r>
            <a:r>
              <a:rPr lang="en-US" sz="2400" dirty="0"/>
              <a:t>5</a:t>
            </a:r>
            <a:endParaRPr lang="en-US" sz="2400" dirty="0" smtClean="0"/>
          </a:p>
          <a:p>
            <a:pPr marL="0" lvl="0" indent="0" algn="ctr" rtl="0">
              <a:spcBef>
                <a:spcPts val="600"/>
              </a:spcBef>
              <a:spcAft>
                <a:spcPts val="0"/>
              </a:spcAft>
              <a:buNone/>
            </a:pPr>
            <a:endParaRPr lang="en-US" sz="2400" dirty="0" smtClean="0"/>
          </a:p>
          <a:p>
            <a:pPr marL="0" lvl="0" indent="0" algn="ctr">
              <a:buNone/>
            </a:pPr>
            <a:r>
              <a:rPr lang="en-US" sz="2400" dirty="0" smtClean="0"/>
              <a:t>A messaging app. The only information that need be stored is the timestamp, users involved, and the messages. Conversations will be held in real-time. You do not expect to need to search the content of the messages.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Tree>
    <p:extLst>
      <p:ext uri="{BB962C8B-B14F-4D97-AF65-F5344CB8AC3E}">
        <p14:creationId xmlns:p14="http://schemas.microsoft.com/office/powerpoint/2010/main" val="2481451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Purpose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The Principle of Parsimony</a:t>
            </a:r>
          </a:p>
          <a:p>
            <a:pPr marL="0" indent="0">
              <a:buNone/>
            </a:pPr>
            <a:r>
              <a:rPr lang="en-US" sz="2000" dirty="0" smtClean="0"/>
              <a:t>Any solution that is excessively complex will make our software:</a:t>
            </a:r>
          </a:p>
          <a:p>
            <a:pPr marL="342900" indent="-342900"/>
            <a:r>
              <a:rPr lang="en-US" sz="2000" dirty="0" smtClean="0"/>
              <a:t>Run more slowly</a:t>
            </a:r>
          </a:p>
          <a:p>
            <a:pPr marL="342900" indent="-342900"/>
            <a:r>
              <a:rPr lang="en-US" sz="2000" dirty="0" smtClean="0"/>
              <a:t>More difficult to comprehend for new developers</a:t>
            </a:r>
          </a:p>
          <a:p>
            <a:pPr marL="342900" indent="-342900"/>
            <a:r>
              <a:rPr lang="en-US" sz="2000" dirty="0" smtClean="0"/>
              <a:t>More difficult to change and maintain</a:t>
            </a:r>
          </a:p>
          <a:p>
            <a:pPr marL="0" indent="0">
              <a:buNone/>
            </a:pPr>
            <a:r>
              <a:rPr lang="en-US" sz="2000" dirty="0" smtClean="0"/>
              <a:t>When deciding architecture, we therefore should always strive to identify the </a:t>
            </a:r>
            <a:r>
              <a:rPr lang="en-US" sz="2000" b="1" dirty="0" smtClean="0"/>
              <a:t>simplest tool that meets our needs </a:t>
            </a:r>
            <a:r>
              <a:rPr lang="en-US" sz="2000" b="1" i="1" dirty="0" smtClean="0"/>
              <a:t>and nothing more.</a:t>
            </a:r>
            <a:r>
              <a:rPr lang="en-US" sz="2000" dirty="0" smtClean="0"/>
              <a:t> This presentation presupposes this value as the measure by which we will judge all decisions.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716294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6</a:t>
            </a:r>
          </a:p>
          <a:p>
            <a:pPr marL="0" lvl="0" indent="0" algn="ctr" rtl="0">
              <a:spcBef>
                <a:spcPts val="600"/>
              </a:spcBef>
              <a:spcAft>
                <a:spcPts val="0"/>
              </a:spcAft>
              <a:buNone/>
            </a:pPr>
            <a:endParaRPr lang="en-US" sz="2400" dirty="0" smtClean="0"/>
          </a:p>
          <a:p>
            <a:pPr marL="0" lvl="0" indent="0" algn="ctr">
              <a:buNone/>
            </a:pPr>
            <a:r>
              <a:rPr lang="en-US" sz="2400" dirty="0" smtClean="0"/>
              <a:t>A large e-commerce website with customers all around the world.</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Tree>
    <p:extLst>
      <p:ext uri="{BB962C8B-B14F-4D97-AF65-F5344CB8AC3E}">
        <p14:creationId xmlns:p14="http://schemas.microsoft.com/office/powerpoint/2010/main" val="1851359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a:t>
            </a:r>
            <a:r>
              <a:rPr lang="en-US" sz="2400" dirty="0"/>
              <a:t>7</a:t>
            </a:r>
            <a:endParaRPr lang="en-US" sz="2400" dirty="0" smtClean="0"/>
          </a:p>
          <a:p>
            <a:pPr marL="0" lvl="0" indent="0" algn="ctr" rtl="0">
              <a:spcBef>
                <a:spcPts val="600"/>
              </a:spcBef>
              <a:spcAft>
                <a:spcPts val="0"/>
              </a:spcAft>
              <a:buNone/>
            </a:pPr>
            <a:endParaRPr lang="en-US" sz="2400" dirty="0" smtClean="0"/>
          </a:p>
          <a:p>
            <a:pPr marL="0" lvl="0" indent="0" algn="ctr">
              <a:buNone/>
            </a:pPr>
            <a:r>
              <a:rPr lang="en-US" sz="2400" dirty="0" smtClean="0"/>
              <a:t>A search engine that will index all of the websites on the World Wide Web.</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21382786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8</a:t>
            </a:r>
          </a:p>
          <a:p>
            <a:pPr marL="0" lvl="0" indent="0" algn="ctr" rtl="0">
              <a:spcBef>
                <a:spcPts val="600"/>
              </a:spcBef>
              <a:spcAft>
                <a:spcPts val="0"/>
              </a:spcAft>
              <a:buNone/>
            </a:pPr>
            <a:endParaRPr lang="en-US" sz="2400" dirty="0" smtClean="0"/>
          </a:p>
          <a:p>
            <a:pPr marL="0" lvl="0" indent="0" algn="ctr">
              <a:buNone/>
            </a:pPr>
            <a:r>
              <a:rPr lang="en-US" sz="2400" dirty="0" smtClean="0"/>
              <a:t>A tool for applying for research grants. The requirements for each grant application vary from offering to offering, especially between different grantors. Users will occasionally want to run analyses on and retrieve information from their past applications.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spTree>
    <p:extLst>
      <p:ext uri="{BB962C8B-B14F-4D97-AF65-F5344CB8AC3E}">
        <p14:creationId xmlns:p14="http://schemas.microsoft.com/office/powerpoint/2010/main" val="35550692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a:t>
            </a:r>
            <a:r>
              <a:rPr lang="en-US" sz="2400" dirty="0"/>
              <a:t>9</a:t>
            </a:r>
            <a:endParaRPr lang="en-US" sz="2400" dirty="0" smtClean="0"/>
          </a:p>
          <a:p>
            <a:pPr marL="0" lvl="0" indent="0" algn="ctr" rtl="0">
              <a:spcBef>
                <a:spcPts val="600"/>
              </a:spcBef>
              <a:spcAft>
                <a:spcPts val="0"/>
              </a:spcAft>
              <a:buNone/>
            </a:pPr>
            <a:endParaRPr lang="en-US" sz="2400" dirty="0" smtClean="0"/>
          </a:p>
          <a:p>
            <a:pPr marL="0" lvl="0" indent="0" algn="ctr">
              <a:buNone/>
            </a:pPr>
            <a:r>
              <a:rPr lang="en-US" sz="2400" dirty="0" smtClean="0"/>
              <a:t>One of the largest social networking apps on Earth. Most interactions are short &lt; 180 character messages, but the data set is so massive that </a:t>
            </a:r>
            <a:r>
              <a:rPr lang="en-US" sz="2400" dirty="0" err="1" smtClean="0"/>
              <a:t>sharding</a:t>
            </a:r>
            <a:r>
              <a:rPr lang="en-US" sz="2400" dirty="0" smtClean="0"/>
              <a:t> will be necessary.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Tree>
    <p:extLst>
      <p:ext uri="{BB962C8B-B14F-4D97-AF65-F5344CB8AC3E}">
        <p14:creationId xmlns:p14="http://schemas.microsoft.com/office/powerpoint/2010/main" val="1550512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10</a:t>
            </a:r>
          </a:p>
          <a:p>
            <a:pPr marL="0" lvl="0" indent="0" algn="ctr" rtl="0">
              <a:spcBef>
                <a:spcPts val="600"/>
              </a:spcBef>
              <a:spcAft>
                <a:spcPts val="0"/>
              </a:spcAft>
              <a:buNone/>
            </a:pPr>
            <a:endParaRPr lang="en-US" sz="2400" dirty="0" smtClean="0"/>
          </a:p>
          <a:p>
            <a:pPr marL="0" lvl="0" indent="0" algn="ctr">
              <a:buNone/>
            </a:pPr>
            <a:r>
              <a:rPr lang="en-US" sz="2400" dirty="0" smtClean="0"/>
              <a:t>You are the lead engineer at a contracting firm that builds software for a wide variety of clients, everything from financial firms to dog walking apps to cloud video storage. Identify the best general-use database tool for all of the product teams to use.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spTree>
    <p:extLst>
      <p:ext uri="{BB962C8B-B14F-4D97-AF65-F5344CB8AC3E}">
        <p14:creationId xmlns:p14="http://schemas.microsoft.com/office/powerpoint/2010/main" val="24757570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1</a:t>
            </a:r>
          </a:p>
          <a:p>
            <a:pPr marL="0" lvl="0" indent="0" algn="ctr" rtl="0">
              <a:spcBef>
                <a:spcPts val="600"/>
              </a:spcBef>
              <a:spcAft>
                <a:spcPts val="0"/>
              </a:spcAft>
              <a:buNone/>
            </a:pPr>
            <a:r>
              <a:rPr lang="en-US" sz="2000" i="1" dirty="0" smtClean="0"/>
              <a:t>An online banking application that will keep track of client accounts and perform financial transactions.</a:t>
            </a:r>
            <a:endParaRPr lang="en-US" sz="2000" i="1" dirty="0"/>
          </a:p>
          <a:p>
            <a:pPr marL="0" lvl="0" indent="0" algn="ctr" rtl="0">
              <a:spcBef>
                <a:spcPts val="600"/>
              </a:spcBef>
              <a:spcAft>
                <a:spcPts val="0"/>
              </a:spcAft>
              <a:buNone/>
            </a:pPr>
            <a:r>
              <a:rPr lang="en-US" sz="2000" b="1" dirty="0" smtClean="0"/>
              <a:t>Relational</a:t>
            </a:r>
            <a:endParaRPr lang="en-US" sz="2000" dirty="0"/>
          </a:p>
          <a:p>
            <a:pPr marL="0" lvl="0" indent="0" algn="ctr" rtl="0">
              <a:spcBef>
                <a:spcPts val="600"/>
              </a:spcBef>
              <a:spcAft>
                <a:spcPts val="0"/>
              </a:spcAft>
              <a:buNone/>
            </a:pPr>
            <a:r>
              <a:rPr lang="en-US" sz="2000" dirty="0" smtClean="0"/>
              <a:t>We need ACID transactions and enforcement of account schemata.</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Tree>
    <p:extLst>
      <p:ext uri="{BB962C8B-B14F-4D97-AF65-F5344CB8AC3E}">
        <p14:creationId xmlns:p14="http://schemas.microsoft.com/office/powerpoint/2010/main" val="8111024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2</a:t>
            </a:r>
          </a:p>
          <a:p>
            <a:pPr marL="0" lvl="0" indent="0" algn="ctr">
              <a:buNone/>
            </a:pPr>
            <a:r>
              <a:rPr lang="en-US" sz="2000" i="1" dirty="0"/>
              <a:t>A dating site in which users will rate how attractive they find other users and the application will make recommendations for dates with users similar to those whom the user has rated highly</a:t>
            </a:r>
            <a:r>
              <a:rPr lang="en-US" sz="2000" i="1" dirty="0" smtClean="0"/>
              <a:t>.</a:t>
            </a:r>
            <a:endParaRPr lang="en-US" sz="2000" i="1" dirty="0"/>
          </a:p>
          <a:p>
            <a:pPr marL="0" lvl="0" indent="0" algn="ctr" rtl="0">
              <a:spcBef>
                <a:spcPts val="600"/>
              </a:spcBef>
              <a:spcAft>
                <a:spcPts val="0"/>
              </a:spcAft>
              <a:buNone/>
            </a:pPr>
            <a:r>
              <a:rPr lang="en-US" sz="2000" b="1" dirty="0" smtClean="0"/>
              <a:t>Graph</a:t>
            </a:r>
            <a:endParaRPr lang="en-US" sz="2000" dirty="0"/>
          </a:p>
          <a:p>
            <a:pPr marL="0" lvl="0" indent="0" algn="ctr" rtl="0">
              <a:spcBef>
                <a:spcPts val="600"/>
              </a:spcBef>
              <a:spcAft>
                <a:spcPts val="0"/>
              </a:spcAft>
              <a:buNone/>
            </a:pPr>
            <a:r>
              <a:rPr lang="en-US" sz="2000" dirty="0" smtClean="0"/>
              <a:t>The relationships between users, and the magnitudes (ratings) of those relationships are the crux of the application. Collecting that information quickly by traversing edges allows us to keep track of who like each other as well as drive our recommendation algorithms.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spTree>
    <p:extLst>
      <p:ext uri="{BB962C8B-B14F-4D97-AF65-F5344CB8AC3E}">
        <p14:creationId xmlns:p14="http://schemas.microsoft.com/office/powerpoint/2010/main" val="29043353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a:t>
            </a:r>
            <a:r>
              <a:rPr lang="en-US" sz="2400" dirty="0"/>
              <a:t>3</a:t>
            </a:r>
            <a:endParaRPr lang="en-US" sz="2400" dirty="0" smtClean="0"/>
          </a:p>
          <a:p>
            <a:pPr marL="0" lvl="0" indent="0" algn="ctr">
              <a:buNone/>
            </a:pPr>
            <a:r>
              <a:rPr lang="en-US" sz="2000" i="1" dirty="0"/>
              <a:t>An application for a warehouse used to keep track of inventory.</a:t>
            </a:r>
          </a:p>
          <a:p>
            <a:pPr marL="0" lvl="0" indent="0" algn="ctr" rtl="0">
              <a:spcBef>
                <a:spcPts val="600"/>
              </a:spcBef>
              <a:spcAft>
                <a:spcPts val="0"/>
              </a:spcAft>
              <a:buNone/>
            </a:pPr>
            <a:r>
              <a:rPr lang="en-US" sz="2000" b="1" dirty="0" smtClean="0"/>
              <a:t>Relational</a:t>
            </a:r>
            <a:endParaRPr lang="en-US" sz="2000" dirty="0"/>
          </a:p>
          <a:p>
            <a:pPr marL="0" lvl="0" indent="0" algn="ctr" rtl="0">
              <a:spcBef>
                <a:spcPts val="600"/>
              </a:spcBef>
              <a:spcAft>
                <a:spcPts val="0"/>
              </a:spcAft>
              <a:buNone/>
            </a:pPr>
            <a:r>
              <a:rPr lang="en-US" sz="2000" dirty="0" smtClean="0"/>
              <a:t>ACID transactions will prevent the warehouse from making promises it can’t fulfill or losing track of inventory due to systems failures. A defined schema will help ensure discipline in record-keeping.</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a:p>
        </p:txBody>
      </p:sp>
    </p:spTree>
    <p:extLst>
      <p:ext uri="{BB962C8B-B14F-4D97-AF65-F5344CB8AC3E}">
        <p14:creationId xmlns:p14="http://schemas.microsoft.com/office/powerpoint/2010/main" val="40526750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4</a:t>
            </a:r>
          </a:p>
          <a:p>
            <a:pPr marL="0" lvl="0" indent="0" algn="ctr">
              <a:buNone/>
            </a:pPr>
            <a:r>
              <a:rPr lang="en-US" sz="2000" i="1" dirty="0"/>
              <a:t>A scientific database in which biologists will catalog the characteristics of new species of microorganisms they discover. What qualities they need to record is not known ahead of time.</a:t>
            </a:r>
          </a:p>
          <a:p>
            <a:pPr marL="0" lvl="0" indent="0" algn="ctr" rtl="0">
              <a:spcBef>
                <a:spcPts val="600"/>
              </a:spcBef>
              <a:spcAft>
                <a:spcPts val="0"/>
              </a:spcAft>
              <a:buNone/>
            </a:pPr>
            <a:r>
              <a:rPr lang="en-US" sz="2000" b="1" dirty="0" smtClean="0"/>
              <a:t>Document</a:t>
            </a:r>
            <a:endParaRPr lang="en-US" sz="2000" dirty="0"/>
          </a:p>
          <a:p>
            <a:pPr marL="0" lvl="0" indent="0" algn="ctr" rtl="0">
              <a:spcBef>
                <a:spcPts val="600"/>
              </a:spcBef>
              <a:spcAft>
                <a:spcPts val="0"/>
              </a:spcAft>
              <a:buNone/>
            </a:pPr>
            <a:r>
              <a:rPr lang="en-US" sz="2000" dirty="0" smtClean="0"/>
              <a:t>Our lack of foreknowledge about what attributes we will be recording, and the high likelihood that what will be recorded will vary from entry to entry, necessitates a </a:t>
            </a:r>
            <a:r>
              <a:rPr lang="en-US" sz="2000" dirty="0" err="1" smtClean="0"/>
              <a:t>schemaless</a:t>
            </a:r>
            <a:r>
              <a:rPr lang="en-US" sz="2000" dirty="0" smtClean="0"/>
              <a:t> database that can support a variety of data types.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68</a:t>
            </a:fld>
            <a:endParaRPr/>
          </a:p>
        </p:txBody>
      </p:sp>
    </p:spTree>
    <p:extLst>
      <p:ext uri="{BB962C8B-B14F-4D97-AF65-F5344CB8AC3E}">
        <p14:creationId xmlns:p14="http://schemas.microsoft.com/office/powerpoint/2010/main" val="11840723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a:t>
            </a:r>
            <a:r>
              <a:rPr lang="en-US" sz="2400" dirty="0"/>
              <a:t>5</a:t>
            </a:r>
            <a:endParaRPr lang="en-US" sz="2400" dirty="0" smtClean="0"/>
          </a:p>
          <a:p>
            <a:pPr marL="0" lvl="0" indent="0" algn="ctr">
              <a:buNone/>
            </a:pPr>
            <a:r>
              <a:rPr lang="en-US" sz="2000" i="1" dirty="0"/>
              <a:t>A messaging app. The only information that need be stored I the timestamp, users involved, and the messages. Conversations will be held in real-time. You do not expect to need to search the content of the messages.</a:t>
            </a:r>
          </a:p>
          <a:p>
            <a:pPr marL="0" lvl="0" indent="0" algn="ctr" rtl="0">
              <a:spcBef>
                <a:spcPts val="600"/>
              </a:spcBef>
              <a:spcAft>
                <a:spcPts val="0"/>
              </a:spcAft>
              <a:buNone/>
            </a:pPr>
            <a:r>
              <a:rPr lang="en-US" sz="2000" b="1" dirty="0" smtClean="0"/>
              <a:t>Key-Value Store</a:t>
            </a:r>
            <a:endParaRPr lang="en-US" sz="2000" dirty="0"/>
          </a:p>
          <a:p>
            <a:pPr marL="0" lvl="0" indent="0" algn="ctr" rtl="0">
              <a:spcBef>
                <a:spcPts val="600"/>
              </a:spcBef>
              <a:spcAft>
                <a:spcPts val="0"/>
              </a:spcAft>
              <a:buNone/>
            </a:pPr>
            <a:r>
              <a:rPr lang="en-US" sz="2000" dirty="0" smtClean="0"/>
              <a:t>Speed is of the utmost importance, the data is exceedingly simple, and I probably to replicate this around the world. This is an archetypal use case for </a:t>
            </a:r>
            <a:r>
              <a:rPr lang="en-US" sz="2000" dirty="0" err="1" smtClean="0"/>
              <a:t>Redis</a:t>
            </a:r>
            <a:r>
              <a:rPr lang="en-US" sz="2000" dirty="0" smtClean="0"/>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69</a:t>
            </a:fld>
            <a:endParaRPr/>
          </a:p>
        </p:txBody>
      </p:sp>
    </p:spTree>
    <p:extLst>
      <p:ext uri="{BB962C8B-B14F-4D97-AF65-F5344CB8AC3E}">
        <p14:creationId xmlns:p14="http://schemas.microsoft.com/office/powerpoint/2010/main" val="433400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Purpose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i="1" dirty="0" smtClean="0"/>
              <a:t>“The name of the game is congruence. The techniques you employ had better be consistent with the intrinsic complexity of the problem you’re trying to solve.”</a:t>
            </a:r>
          </a:p>
          <a:p>
            <a:pPr marL="0" lvl="0" indent="0" algn="ctr" rtl="0">
              <a:spcBef>
                <a:spcPts val="600"/>
              </a:spcBef>
              <a:spcAft>
                <a:spcPts val="0"/>
              </a:spcAft>
              <a:buNone/>
            </a:pPr>
            <a:r>
              <a:rPr lang="en-US" sz="2000" dirty="0" smtClean="0"/>
              <a:t>-</a:t>
            </a:r>
            <a:r>
              <a:rPr lang="en-US" sz="2000" dirty="0" err="1" smtClean="0"/>
              <a:t>Plauger</a:t>
            </a:r>
            <a:r>
              <a:rPr lang="en-US" sz="2000" dirty="0" smtClean="0"/>
              <a:t>, </a:t>
            </a:r>
            <a:r>
              <a:rPr lang="en-US" sz="2000" i="1" dirty="0" smtClean="0"/>
              <a:t>The </a:t>
            </a:r>
            <a:r>
              <a:rPr lang="en-US" sz="2000" i="1" dirty="0" err="1" smtClean="0"/>
              <a:t>Falutin</a:t>
            </a:r>
            <a:r>
              <a:rPr lang="en-US" sz="2000" i="1" dirty="0" smtClean="0"/>
              <a:t>’ Index</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4505009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6</a:t>
            </a:r>
          </a:p>
          <a:p>
            <a:pPr marL="0" lvl="0" indent="0" algn="ctr">
              <a:buNone/>
            </a:pPr>
            <a:r>
              <a:rPr lang="en-US" sz="2000" i="1" dirty="0"/>
              <a:t>A large e-commerce website with customers all around the world.</a:t>
            </a:r>
          </a:p>
          <a:p>
            <a:pPr marL="0" lvl="0" indent="0" algn="ctr" rtl="0">
              <a:spcBef>
                <a:spcPts val="600"/>
              </a:spcBef>
              <a:spcAft>
                <a:spcPts val="0"/>
              </a:spcAft>
              <a:buNone/>
            </a:pPr>
            <a:r>
              <a:rPr lang="en-US" sz="2000" b="1" dirty="0" smtClean="0"/>
              <a:t>Difficult to say. Probably a combination.</a:t>
            </a:r>
            <a:endParaRPr lang="en-US" sz="2000" dirty="0"/>
          </a:p>
          <a:p>
            <a:pPr marL="0" lvl="0" indent="0" algn="ctr">
              <a:buNone/>
            </a:pPr>
            <a:r>
              <a:rPr lang="en-US" sz="2000" dirty="0"/>
              <a:t>If I care about making sure I don’t sell more inventory than I have in stock, I might default to relational for ACID transactions, though this carries a high latency liability for my international customers. If product flow isn’t a concern and I care mostly about a pleasant user experience, I might go with a Document DB, probably Mongo. If I have a product recommendation engine, I might build that in a Graph DB.</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70</a:t>
            </a:fld>
            <a:endParaRPr/>
          </a:p>
        </p:txBody>
      </p:sp>
    </p:spTree>
    <p:extLst>
      <p:ext uri="{BB962C8B-B14F-4D97-AF65-F5344CB8AC3E}">
        <p14:creationId xmlns:p14="http://schemas.microsoft.com/office/powerpoint/2010/main" val="7715514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a:t>
            </a:r>
            <a:r>
              <a:rPr lang="en-US" sz="2400" dirty="0"/>
              <a:t>7</a:t>
            </a:r>
            <a:endParaRPr lang="en-US" sz="2400" dirty="0" smtClean="0"/>
          </a:p>
          <a:p>
            <a:pPr marL="0" lvl="0" indent="0" algn="ctr">
              <a:buNone/>
            </a:pPr>
            <a:r>
              <a:rPr lang="en-US" sz="2000" i="1" dirty="0"/>
              <a:t>A search engine that will index all of the website on the World Wide Web.</a:t>
            </a:r>
          </a:p>
          <a:p>
            <a:pPr marL="0" lvl="0" indent="0" algn="ctr" rtl="0">
              <a:spcBef>
                <a:spcPts val="600"/>
              </a:spcBef>
              <a:spcAft>
                <a:spcPts val="0"/>
              </a:spcAft>
              <a:buNone/>
            </a:pPr>
            <a:r>
              <a:rPr lang="en-US" sz="2000" b="1" dirty="0" smtClean="0"/>
              <a:t>Columnar</a:t>
            </a:r>
            <a:endParaRPr lang="en-US" sz="2000" dirty="0"/>
          </a:p>
          <a:p>
            <a:pPr marL="0" lvl="0" indent="0" algn="ctr">
              <a:buNone/>
            </a:pPr>
            <a:r>
              <a:rPr lang="en-US" sz="2000" dirty="0"/>
              <a:t>The work is data-intensive, comparing values of columns matters more than grouping rows, the queries will benefit from text compression, the values frequently change and will thus benefit from timestamping, and we can and should define a uniform schema. This is the archetypal use case for </a:t>
            </a:r>
            <a:r>
              <a:rPr lang="en-US" sz="2000" dirty="0" err="1"/>
              <a:t>HBase</a:t>
            </a:r>
            <a:r>
              <a:rPr lang="en-US" sz="2000" dirty="0"/>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71</a:t>
            </a:fld>
            <a:endParaRPr/>
          </a:p>
        </p:txBody>
      </p:sp>
    </p:spTree>
    <p:extLst>
      <p:ext uri="{BB962C8B-B14F-4D97-AF65-F5344CB8AC3E}">
        <p14:creationId xmlns:p14="http://schemas.microsoft.com/office/powerpoint/2010/main" val="6690895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8</a:t>
            </a:r>
          </a:p>
          <a:p>
            <a:pPr marL="0" lvl="0" indent="0" algn="ctr">
              <a:buNone/>
            </a:pPr>
            <a:r>
              <a:rPr lang="en-US" sz="2000" i="1" dirty="0"/>
              <a:t>A tool for applying for research grants. The requirements for each grant application vary from offering to offering, especially between different grantors. Users will occasionally want to run analyses on and retrieve information from their past applications.</a:t>
            </a:r>
          </a:p>
          <a:p>
            <a:pPr marL="0" lvl="0" indent="0" algn="ctr" rtl="0">
              <a:spcBef>
                <a:spcPts val="600"/>
              </a:spcBef>
              <a:spcAft>
                <a:spcPts val="0"/>
              </a:spcAft>
              <a:buNone/>
            </a:pPr>
            <a:r>
              <a:rPr lang="en-US" sz="2000" b="1" dirty="0" smtClean="0"/>
              <a:t>Document</a:t>
            </a:r>
            <a:endParaRPr lang="en-US" sz="2000" dirty="0"/>
          </a:p>
          <a:p>
            <a:pPr marL="0" lvl="0" indent="0" algn="ctr">
              <a:buNone/>
            </a:pPr>
            <a:r>
              <a:rPr lang="en-US" sz="2000" dirty="0"/>
              <a:t>The need to support a variety of data shapes necessitates a </a:t>
            </a:r>
            <a:r>
              <a:rPr lang="en-US" sz="2000" dirty="0" err="1"/>
              <a:t>schemaless</a:t>
            </a:r>
            <a:r>
              <a:rPr lang="en-US" sz="2000" dirty="0"/>
              <a:t> database. Since we care about the ability to query the contents of the applications, a Document DB serves better than a KV store</a:t>
            </a:r>
            <a:r>
              <a:rPr lang="en-US" sz="2000" dirty="0" smtClean="0"/>
              <a:t>. Also, they are literally documents.</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72</a:t>
            </a:fld>
            <a:endParaRPr/>
          </a:p>
        </p:txBody>
      </p:sp>
    </p:spTree>
    <p:extLst>
      <p:ext uri="{BB962C8B-B14F-4D97-AF65-F5344CB8AC3E}">
        <p14:creationId xmlns:p14="http://schemas.microsoft.com/office/powerpoint/2010/main" val="27460621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a:t>
            </a:r>
            <a:r>
              <a:rPr lang="en-US" sz="2400" dirty="0" smtClean="0"/>
              <a:t>9</a:t>
            </a:r>
            <a:endParaRPr lang="en-US" sz="2400" dirty="0" smtClean="0"/>
          </a:p>
          <a:p>
            <a:pPr marL="0" lvl="0" indent="0" algn="ctr">
              <a:buNone/>
            </a:pPr>
            <a:r>
              <a:rPr lang="en-US" sz="2000" i="1" dirty="0"/>
              <a:t>One of the largest social networking apps on Earth. Most interactions are short &lt;180 character messages, but the data set is so massive that </a:t>
            </a:r>
            <a:r>
              <a:rPr lang="en-US" sz="2000" i="1" dirty="0" err="1"/>
              <a:t>sharding</a:t>
            </a:r>
            <a:r>
              <a:rPr lang="en-US" sz="2000" i="1" dirty="0"/>
              <a:t> is necessary.</a:t>
            </a:r>
          </a:p>
          <a:p>
            <a:pPr marL="0" lvl="0" indent="0" algn="ctr" rtl="0">
              <a:spcBef>
                <a:spcPts val="600"/>
              </a:spcBef>
              <a:spcAft>
                <a:spcPts val="0"/>
              </a:spcAft>
              <a:buNone/>
            </a:pPr>
            <a:r>
              <a:rPr lang="en-US" sz="2000" b="1" dirty="0" smtClean="0"/>
              <a:t>Document</a:t>
            </a:r>
            <a:endParaRPr lang="en-US" sz="2000" dirty="0"/>
          </a:p>
          <a:p>
            <a:pPr marL="0" lvl="0" indent="0" algn="ctr">
              <a:buNone/>
            </a:pPr>
            <a:r>
              <a:rPr lang="en-US" sz="2000" dirty="0"/>
              <a:t>While social networking sites are the archetypal use case for graph DBs, the massive size of the dataset precludes their use. We are thus choosing between a document and a key value store. Since the data is relatively simple, Key Value seems the optimal choice, probably </a:t>
            </a:r>
            <a:r>
              <a:rPr lang="en-US" sz="2000" dirty="0" err="1"/>
              <a:t>Riak</a:t>
            </a:r>
            <a:r>
              <a:rPr lang="en-US" sz="2000" dirty="0"/>
              <a:t>.</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73</a:t>
            </a:fld>
            <a:endParaRPr/>
          </a:p>
        </p:txBody>
      </p:sp>
    </p:spTree>
    <p:extLst>
      <p:ext uri="{BB962C8B-B14F-4D97-AF65-F5344CB8AC3E}">
        <p14:creationId xmlns:p14="http://schemas.microsoft.com/office/powerpoint/2010/main" val="19457135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Final Quiz</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Question 10</a:t>
            </a:r>
          </a:p>
          <a:p>
            <a:pPr marL="0" lvl="0" indent="0" algn="ctr">
              <a:buNone/>
            </a:pPr>
            <a:r>
              <a:rPr lang="en-US" sz="2000" i="1" dirty="0"/>
              <a:t>You are the lead engineer at a contracting firm that builds software for a wide variety of clients, everything from financial firms to dog walking apps to cloud video storage. What is the best general-use database tool for all of the product teams to use</a:t>
            </a:r>
            <a:r>
              <a:rPr lang="en-US" sz="2000" i="1" dirty="0" smtClean="0"/>
              <a:t>?</a:t>
            </a:r>
            <a:endParaRPr lang="en-US" sz="2000" i="1" dirty="0"/>
          </a:p>
          <a:p>
            <a:pPr marL="0" lvl="0" indent="0" algn="ctr" rtl="0">
              <a:spcBef>
                <a:spcPts val="600"/>
              </a:spcBef>
              <a:spcAft>
                <a:spcPts val="0"/>
              </a:spcAft>
              <a:buNone/>
            </a:pPr>
            <a:r>
              <a:rPr lang="en-US" sz="2000" b="1" dirty="0" smtClean="0"/>
              <a:t>No. Bad.</a:t>
            </a:r>
            <a:endParaRPr lang="en-US" sz="2000" dirty="0"/>
          </a:p>
          <a:p>
            <a:pPr marL="0" lvl="0" indent="0" algn="ctr">
              <a:buNone/>
            </a:pPr>
            <a:r>
              <a:rPr lang="en-US" sz="2000" dirty="0"/>
              <a:t>There is no single best tool. Everything is a tradeoff. The tool that will help one team will severely hamper another.</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74</a:t>
            </a:fld>
            <a:endParaRPr/>
          </a:p>
        </p:txBody>
      </p:sp>
    </p:spTree>
    <p:extLst>
      <p:ext uri="{BB962C8B-B14F-4D97-AF65-F5344CB8AC3E}">
        <p14:creationId xmlns:p14="http://schemas.microsoft.com/office/powerpoint/2010/main" val="29046628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buSzPts val="1200"/>
              <a:buNone/>
            </a:pPr>
            <a:r>
              <a:rPr lang="en-US" sz="2400" dirty="0" smtClean="0"/>
              <a:t>This presentation is based on one originally developed by my mentor Dale </a:t>
            </a:r>
            <a:r>
              <a:rPr lang="en-US" sz="2400" dirty="0" err="1" smtClean="0"/>
              <a:t>Alleshouse</a:t>
            </a:r>
            <a:r>
              <a:rPr lang="en-US" sz="2400" dirty="0" smtClean="0"/>
              <a:t>. That presentation is available </a:t>
            </a:r>
            <a:r>
              <a:rPr lang="en-US" sz="2400" dirty="0" smtClean="0">
                <a:hlinkClick r:id="rId3"/>
              </a:rPr>
              <a:t>here</a:t>
            </a:r>
            <a:r>
              <a:rPr lang="en-US" sz="2400" dirty="0" smtClean="0"/>
              <a:t>.</a:t>
            </a:r>
            <a:endParaRPr lang="en-US" sz="2400" dirty="0" smtClean="0">
              <a:solidFill>
                <a:srgbClr val="0E2539"/>
              </a:solidFill>
              <a:latin typeface="Quicksand" panose="020B0604020202020204" charset="0"/>
              <a:ea typeface="Roboto Light"/>
              <a:sym typeface="Roboto Light"/>
            </a:endParaRPr>
          </a:p>
          <a:p>
            <a:pPr marL="0" lvl="0" indent="0">
              <a:buSzPts val="1200"/>
              <a:buNone/>
            </a:pPr>
            <a:endParaRPr lang="en-US" sz="2400" dirty="0">
              <a:solidFill>
                <a:srgbClr val="0E2539"/>
              </a:solidFill>
              <a:latin typeface="Quicksand" panose="020B0604020202020204" charset="0"/>
              <a:ea typeface="Roboto Light"/>
              <a:sym typeface="Roboto Light"/>
            </a:endParaRPr>
          </a:p>
          <a:p>
            <a:pPr marL="0" lvl="0" indent="0">
              <a:buSzPts val="1200"/>
              <a:buNone/>
            </a:pPr>
            <a:r>
              <a:rPr lang="en-US" sz="2400" dirty="0" smtClean="0"/>
              <a:t>For more from Dale, check out his blog at </a:t>
            </a:r>
            <a:r>
              <a:rPr lang="en-US" sz="2400" dirty="0" smtClean="0">
                <a:hlinkClick r:id="rId4"/>
              </a:rPr>
              <a:t>Hideous Humpback Freak</a:t>
            </a:r>
            <a:r>
              <a:rPr lang="en-US" sz="2400" dirty="0" smtClean="0"/>
              <a:t>.</a:t>
            </a:r>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75</a:t>
            </a:fld>
            <a:endParaRPr/>
          </a:p>
        </p:txBody>
      </p:sp>
    </p:spTree>
    <p:extLst>
      <p:ext uri="{BB962C8B-B14F-4D97-AF65-F5344CB8AC3E}">
        <p14:creationId xmlns:p14="http://schemas.microsoft.com/office/powerpoint/2010/main" val="10652268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285750" lvl="0" indent="-285750">
              <a:buSzPts val="1200"/>
              <a:buFont typeface="Arial" pitchFamily="34" charset="0"/>
              <a:buChar char="•"/>
            </a:pPr>
            <a:r>
              <a:rPr lang="en-US" sz="1600" dirty="0">
                <a:latin typeface="Quicksand" panose="020B0604020202020204" charset="0"/>
                <a:hlinkClick r:id="rId3"/>
              </a:rPr>
              <a:t>Seven Databases in Seven Weeks by Perkins, Redmond, and Wilson</a:t>
            </a:r>
            <a:endParaRPr lang="en-US" sz="1600" dirty="0">
              <a:solidFill>
                <a:srgbClr val="0E2539"/>
              </a:solidFill>
              <a:latin typeface="Quicksand" panose="020B0604020202020204" charset="0"/>
              <a:ea typeface="Roboto Light"/>
              <a:cs typeface="Roboto Light"/>
              <a:sym typeface="Roboto Light"/>
              <a:hlinkClick r:id="rId4"/>
            </a:endParaRPr>
          </a:p>
          <a:p>
            <a:pPr marL="285750" lvl="0" indent="-285750">
              <a:buSzPts val="1200"/>
              <a:buFont typeface="Arial" pitchFamily="34" charset="0"/>
              <a:buChar char="•"/>
            </a:pPr>
            <a:r>
              <a:rPr lang="en-US" sz="1600" dirty="0">
                <a:solidFill>
                  <a:srgbClr val="0E2539"/>
                </a:solidFill>
                <a:latin typeface="Quicksand" panose="020B0604020202020204" charset="0"/>
                <a:ea typeface="Roboto Light"/>
                <a:cs typeface="Roboto Light"/>
                <a:sym typeface="Roboto Light"/>
                <a:hlinkClick r:id="rId4"/>
              </a:rPr>
              <a:t>Brewer’s Conjecture – the paper that articulates and proves the CAP theorem</a:t>
            </a:r>
            <a:endParaRPr lang="en-US" sz="1600" dirty="0">
              <a:solidFill>
                <a:srgbClr val="0E2539"/>
              </a:solidFill>
              <a:latin typeface="Quicksand" panose="020B0604020202020204" charset="0"/>
              <a:ea typeface="Roboto Light"/>
              <a:cs typeface="Roboto Light"/>
              <a:sym typeface="Roboto Light"/>
            </a:endParaRPr>
          </a:p>
          <a:p>
            <a:pPr marL="285750" lvl="0" indent="-285750">
              <a:buSzPts val="1200"/>
              <a:buFont typeface="Arial" pitchFamily="34" charset="0"/>
              <a:buChar char="•"/>
            </a:pPr>
            <a:r>
              <a:rPr lang="en-US" sz="1600" dirty="0">
                <a:solidFill>
                  <a:srgbClr val="0E2539"/>
                </a:solidFill>
                <a:latin typeface="Quicksand" panose="020B0604020202020204" charset="0"/>
                <a:ea typeface="Roboto Light"/>
                <a:cs typeface="Roboto Light"/>
                <a:sym typeface="Roboto Light"/>
                <a:hlinkClick r:id="rId5"/>
              </a:rPr>
              <a:t>Harvest, Yield, and Scalable Tolerant Systems by Fox and Brewer</a:t>
            </a:r>
            <a:endParaRPr lang="en-US" sz="1600" dirty="0">
              <a:solidFill>
                <a:srgbClr val="0E2539"/>
              </a:solidFill>
              <a:latin typeface="Quicksand" panose="020B0604020202020204" charset="0"/>
              <a:ea typeface="Roboto Light"/>
              <a:cs typeface="Roboto Light"/>
              <a:sym typeface="Roboto Light"/>
            </a:endParaRPr>
          </a:p>
          <a:p>
            <a:pPr marL="285750" lvl="0" indent="-285750">
              <a:buSzPts val="1200"/>
              <a:buFont typeface="Arial" pitchFamily="34" charset="0"/>
              <a:buChar char="•"/>
            </a:pPr>
            <a:r>
              <a:rPr lang="en-US" sz="1600" dirty="0">
                <a:latin typeface="Quicksand" panose="020B0604020202020204" charset="0"/>
                <a:hlinkClick r:id="rId6"/>
              </a:rPr>
              <a:t>Consistency Tradeoffs in Modern Distributed Database System Design by </a:t>
            </a:r>
            <a:r>
              <a:rPr lang="en-US" sz="1600" dirty="0" err="1">
                <a:latin typeface="Quicksand" panose="020B0604020202020204" charset="0"/>
                <a:hlinkClick r:id="rId6"/>
              </a:rPr>
              <a:t>Abadi</a:t>
            </a:r>
            <a:endParaRPr lang="en-US" sz="1600" dirty="0">
              <a:latin typeface="Quicksand" panose="020B0604020202020204" charset="0"/>
            </a:endParaRPr>
          </a:p>
          <a:p>
            <a:pPr marL="285750" lvl="0" indent="-285750">
              <a:buSzPts val="1200"/>
              <a:buFont typeface="Arial" pitchFamily="34" charset="0"/>
              <a:buChar char="•"/>
            </a:pPr>
            <a:r>
              <a:rPr lang="en-US" sz="1600" dirty="0">
                <a:latin typeface="Quicksand" panose="020B0604020202020204" charset="0"/>
              </a:rPr>
              <a:t>The </a:t>
            </a:r>
            <a:r>
              <a:rPr lang="en-US" sz="1600" dirty="0" err="1">
                <a:latin typeface="Quicksand" panose="020B0604020202020204" charset="0"/>
              </a:rPr>
              <a:t>Falutin</a:t>
            </a:r>
            <a:r>
              <a:rPr lang="en-US" sz="1600" dirty="0">
                <a:latin typeface="Quicksand" panose="020B0604020202020204" charset="0"/>
              </a:rPr>
              <a:t>' Index, Embedded Systems Programming, May 1992 by </a:t>
            </a:r>
            <a:r>
              <a:rPr lang="en-US" sz="1600" dirty="0" err="1">
                <a:latin typeface="Quicksand" panose="020B0604020202020204" charset="0"/>
              </a:rPr>
              <a:t>Plauger</a:t>
            </a:r>
            <a:endParaRPr lang="en-US" sz="1600" dirty="0">
              <a:latin typeface="Quicksand" panose="020B0604020202020204" charset="0"/>
            </a:endParaRPr>
          </a:p>
          <a:p>
            <a:pPr marL="285750" lvl="0" indent="-285750">
              <a:buSzPts val="1200"/>
              <a:buFont typeface="Arial" pitchFamily="34" charset="0"/>
              <a:buChar char="•"/>
            </a:pPr>
            <a:r>
              <a:rPr lang="en-US" sz="1600" dirty="0">
                <a:solidFill>
                  <a:srgbClr val="0E2539"/>
                </a:solidFill>
                <a:latin typeface="Quicksand" panose="020B0604020202020204" charset="0"/>
                <a:ea typeface="Roboto Light"/>
                <a:cs typeface="Roboto Light"/>
                <a:sym typeface="Roboto Light"/>
                <a:hlinkClick r:id="rId7"/>
              </a:rPr>
              <a:t>CAP Twelve Years Later by Brewer</a:t>
            </a:r>
            <a:endParaRPr lang="en-US" sz="1600" dirty="0">
              <a:solidFill>
                <a:srgbClr val="0E2539"/>
              </a:solidFill>
              <a:latin typeface="Quicksand" panose="020B0604020202020204" charset="0"/>
              <a:ea typeface="Roboto Light"/>
              <a:cs typeface="Roboto Light"/>
              <a:sym typeface="Roboto Light"/>
            </a:endParaRPr>
          </a:p>
          <a:p>
            <a:pPr marL="285750" lvl="0" indent="-285750">
              <a:buSzPts val="1200"/>
              <a:buFont typeface="Arial" pitchFamily="34" charset="0"/>
              <a:buChar char="•"/>
            </a:pPr>
            <a:r>
              <a:rPr lang="en-US" sz="1600" dirty="0">
                <a:solidFill>
                  <a:srgbClr val="0E2539"/>
                </a:solidFill>
                <a:latin typeface="Quicksand" panose="020B0604020202020204" charset="0"/>
                <a:ea typeface="Roboto Light"/>
                <a:cs typeface="Roboto Light"/>
                <a:sym typeface="Roboto Light"/>
                <a:hlinkClick r:id="rId8"/>
              </a:rPr>
              <a:t>Theory and Practice of Relational Algebra by </a:t>
            </a:r>
            <a:r>
              <a:rPr lang="en-US" sz="1600" dirty="0" err="1">
                <a:solidFill>
                  <a:srgbClr val="0E2539"/>
                </a:solidFill>
                <a:latin typeface="Quicksand" panose="020B0604020202020204" charset="0"/>
                <a:ea typeface="Roboto Light"/>
                <a:cs typeface="Roboto Light"/>
                <a:sym typeface="Roboto Light"/>
                <a:hlinkClick r:id="rId8"/>
              </a:rPr>
              <a:t>Molkova</a:t>
            </a:r>
            <a:endParaRPr lang="en-US" sz="1600" dirty="0">
              <a:solidFill>
                <a:srgbClr val="0E2539"/>
              </a:solidFill>
              <a:latin typeface="Quicksand" panose="020B0604020202020204" charset="0"/>
              <a:ea typeface="Roboto Light"/>
              <a:cs typeface="Roboto Light"/>
              <a:sym typeface="Roboto Light"/>
            </a:endParaRPr>
          </a:p>
          <a:p>
            <a:pPr marL="285750" lvl="0" indent="-285750">
              <a:buSzPts val="1200"/>
              <a:buFont typeface="Arial" pitchFamily="34" charset="0"/>
              <a:buChar char="•"/>
            </a:pPr>
            <a:r>
              <a:rPr lang="en-US" sz="1600" dirty="0">
                <a:solidFill>
                  <a:srgbClr val="0E2539"/>
                </a:solidFill>
                <a:latin typeface="Quicksand" panose="020B0604020202020204" charset="0"/>
                <a:ea typeface="Roboto Light"/>
                <a:cs typeface="Roboto Light"/>
                <a:sym typeface="Roboto Light"/>
                <a:hlinkClick r:id="rId9"/>
              </a:rPr>
              <a:t>NoSQL and SQL Data Modeling by Hills</a:t>
            </a:r>
            <a:endParaRPr lang="en-US" sz="1600" dirty="0">
              <a:solidFill>
                <a:srgbClr val="0E2539"/>
              </a:solidFill>
              <a:latin typeface="Quicksand" panose="020B0604020202020204" charset="0"/>
              <a:ea typeface="Roboto Light"/>
              <a:cs typeface="Roboto Light"/>
              <a:sym typeface="Roboto Light"/>
            </a:endParaRPr>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76</a:t>
            </a:fld>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316" name="Google Shape;316;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Purpose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dirty="0" smtClean="0"/>
              <a:t>Everything in software engineering, from deciding between an Array and a Linked List to picking your front-end styling library constitutes a tradeoff. Your sacrifice performance for modifiability, speed for readability of code.</a:t>
            </a:r>
          </a:p>
          <a:p>
            <a:pPr marL="0" lvl="0" indent="0" rtl="0">
              <a:spcBef>
                <a:spcPts val="600"/>
              </a:spcBef>
              <a:spcAft>
                <a:spcPts val="0"/>
              </a:spcAft>
              <a:buNone/>
            </a:pPr>
            <a:endParaRPr lang="en-US" sz="2000" dirty="0"/>
          </a:p>
          <a:p>
            <a:pPr marL="0" lvl="0" indent="0" rtl="0">
              <a:spcBef>
                <a:spcPts val="600"/>
              </a:spcBef>
              <a:spcAft>
                <a:spcPts val="0"/>
              </a:spcAft>
              <a:buNone/>
            </a:pPr>
            <a:r>
              <a:rPr lang="en-US" sz="2000" dirty="0" smtClean="0"/>
              <a:t>Many tools out there are advertised as the best solution in every way, but as Fred Brooks pointed out, </a:t>
            </a:r>
            <a:r>
              <a:rPr lang="en-US" sz="2000" dirty="0" smtClean="0">
                <a:hlinkClick r:id="rId3"/>
              </a:rPr>
              <a:t>there is no silver bullet</a:t>
            </a:r>
            <a:r>
              <a:rPr lang="en-US" sz="2000" dirty="0" smtClean="0"/>
              <a:t>. Anyone who claims their tool is optimized for every purpose is a charlatan. It is your job as an engineer to be aware of these tradeoffs and judge which tools are best suited </a:t>
            </a:r>
            <a:r>
              <a:rPr lang="en-US" sz="2000" i="1" dirty="0" smtClean="0"/>
              <a:t>for your use case.</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705753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Purpose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Common threats to this philosophy:</a:t>
            </a:r>
          </a:p>
          <a:p>
            <a:pPr marL="342900" indent="-342900"/>
            <a:r>
              <a:rPr lang="en-US" sz="2000" dirty="0" smtClean="0"/>
              <a:t>Company X uses this tech, and they’re successful, so we should use it too.</a:t>
            </a:r>
          </a:p>
          <a:p>
            <a:pPr marL="342900" indent="-342900"/>
            <a:r>
              <a:rPr lang="en-US" sz="2000" dirty="0" smtClean="0"/>
              <a:t>I’m used to this technology, so we should stick with it.</a:t>
            </a:r>
          </a:p>
          <a:p>
            <a:pPr marL="342900" indent="-342900"/>
            <a:r>
              <a:rPr lang="en-US" sz="2000" dirty="0" smtClean="0"/>
              <a:t>The salesman for this technology was really nice.</a:t>
            </a:r>
          </a:p>
          <a:p>
            <a:pPr marL="342900" indent="-342900"/>
            <a:r>
              <a:rPr lang="en-US" sz="2000" dirty="0" smtClean="0"/>
              <a:t>If we don’t use the newest tools, we’ll fall behind.</a:t>
            </a:r>
          </a:p>
          <a:p>
            <a:pPr marL="342900" indent="-342900"/>
            <a:endParaRPr lang="en-US" sz="2000" dirty="0"/>
          </a:p>
          <a:p>
            <a:pPr marL="0" indent="0">
              <a:buNone/>
            </a:pPr>
            <a:r>
              <a:rPr lang="en-US" sz="2000" dirty="0" smtClean="0"/>
              <a:t>These arguments are ubiquitous in our profession. They all lead to sub-optimal software. Avoid them and you’ll be a better programmer.</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232679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1952</TotalTime>
  <Words>4949</Words>
  <Application>Microsoft Office PowerPoint</Application>
  <PresentationFormat>On-screen Show (16:9)</PresentationFormat>
  <Paragraphs>476</Paragraphs>
  <Slides>77</Slides>
  <Notes>77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Courier New</vt:lpstr>
      <vt:lpstr>Quicksand</vt:lpstr>
      <vt:lpstr>Roboto Light</vt:lpstr>
      <vt:lpstr>Eleanor template</vt:lpstr>
      <vt:lpstr>How to Choose a Database for Your Web Application</vt:lpstr>
      <vt:lpstr>Hello!</vt:lpstr>
      <vt:lpstr>Purpose</vt:lpstr>
      <vt:lpstr>Purpose</vt:lpstr>
      <vt:lpstr>Purpose</vt:lpstr>
      <vt:lpstr>Purpose</vt:lpstr>
      <vt:lpstr>Purpose</vt:lpstr>
      <vt:lpstr>Purpose</vt:lpstr>
      <vt:lpstr>Purpose</vt:lpstr>
      <vt:lpstr>The CAP and PACELC Theorems</vt:lpstr>
      <vt:lpstr>The CAP and PACELC Theorems</vt:lpstr>
      <vt:lpstr>The CAP and PACELC Theorems</vt:lpstr>
      <vt:lpstr>The CAP and PACELC Theorems</vt:lpstr>
      <vt:lpstr>The CAP and PACELC Theorems</vt:lpstr>
      <vt:lpstr>The CAP and PACELC Theorems</vt:lpstr>
      <vt:lpstr>The CAP and PACELC Theorems</vt:lpstr>
      <vt:lpstr>The CAP and PACELC Theorems</vt:lpstr>
      <vt:lpstr>The CAP and PACELC Theorems</vt:lpstr>
      <vt:lpstr>The CAP and PACELC Theorems</vt:lpstr>
      <vt:lpstr>The CAP and PACELC Theorems</vt:lpstr>
      <vt:lpstr>ACID and BASE</vt:lpstr>
      <vt:lpstr>ACID and BASE</vt:lpstr>
      <vt:lpstr>ACID and BASE</vt:lpstr>
      <vt:lpstr>ACID and BASE</vt:lpstr>
      <vt:lpstr>ACID and BASE</vt:lpstr>
      <vt:lpstr>ACID and BASE</vt:lpstr>
      <vt:lpstr>ACID and BASE</vt:lpstr>
      <vt:lpstr>ACID and BASE</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Types of Databases</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Final Quiz</vt:lpstr>
      <vt:lpstr>Bibliography</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234</cp:revision>
  <dcterms:modified xsi:type="dcterms:W3CDTF">2020-08-10T13:44:32Z</dcterms:modified>
</cp:coreProperties>
</file>